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8" r:id="rId3"/>
    <p:sldId id="280" r:id="rId4"/>
    <p:sldId id="301" r:id="rId5"/>
    <p:sldId id="258" r:id="rId6"/>
    <p:sldId id="302" r:id="rId7"/>
    <p:sldId id="303" r:id="rId8"/>
    <p:sldId id="304" r:id="rId9"/>
    <p:sldId id="323" r:id="rId10"/>
    <p:sldId id="279" r:id="rId11"/>
    <p:sldId id="283" r:id="rId12"/>
    <p:sldId id="262" r:id="rId13"/>
    <p:sldId id="263" r:id="rId14"/>
    <p:sldId id="325" r:id="rId15"/>
    <p:sldId id="324" r:id="rId16"/>
    <p:sldId id="326" r:id="rId17"/>
    <p:sldId id="265" r:id="rId18"/>
    <p:sldId id="266" r:id="rId19"/>
    <p:sldId id="328" r:id="rId20"/>
    <p:sldId id="267" r:id="rId21"/>
    <p:sldId id="268" r:id="rId22"/>
    <p:sldId id="282" r:id="rId23"/>
    <p:sldId id="271" r:id="rId24"/>
    <p:sldId id="329" r:id="rId25"/>
    <p:sldId id="272" r:id="rId2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5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>
        <p:scale>
          <a:sx n="120" d="100"/>
          <a:sy n="120" d="100"/>
        </p:scale>
        <p:origin x="-1560" y="-654"/>
      </p:cViewPr>
      <p:guideLst>
        <p:guide orient="horz" pos="1795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17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6" Type="http://schemas.openxmlformats.org/officeDocument/2006/relationships/slide" Target="slide25.xml"/><Relationship Id="rId5" Type="http://schemas.openxmlformats.org/officeDocument/2006/relationships/slide" Target="slide23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slide" Target="slide16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slide" Target="slide14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slide" Target="slide14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12.png"/><Relationship Id="rId7" Type="http://schemas.openxmlformats.org/officeDocument/2006/relationships/slide" Target="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slide" Target="slide6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数学  三年级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4909" y="1575104"/>
            <a:ext cx="9133006" cy="623248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整十、整百数乘一位数的口</a:t>
            </a: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算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课前导入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013205" y="629459"/>
            <a:ext cx="337015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zh-CN" altLang="en-US" sz="2800" b="1" dirty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两、三位数乘一位数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941436" y="4413688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组合 22"/>
          <p:cNvGrpSpPr/>
          <p:nvPr/>
        </p:nvGrpSpPr>
        <p:grpSpPr>
          <a:xfrm>
            <a:off x="231787" y="555526"/>
            <a:ext cx="654821" cy="648000"/>
            <a:chOff x="1306635" y="1440417"/>
            <a:chExt cx="654821" cy="648000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19258" y="1449674"/>
              <a:ext cx="434734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1</a:t>
              </a:r>
            </a:p>
          </p:txBody>
        </p:sp>
      </p:grpSp>
      <p:sp>
        <p:nvSpPr>
          <p:cNvPr id="26" name="矩形 25"/>
          <p:cNvSpPr/>
          <p:nvPr/>
        </p:nvSpPr>
        <p:spPr>
          <a:xfrm>
            <a:off x="3120361" y="4457279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51"/>
          <p:cNvSpPr txBox="1">
            <a:spLocks noChangeArrowheads="1"/>
          </p:cNvSpPr>
          <p:nvPr/>
        </p:nvSpPr>
        <p:spPr bwMode="auto">
          <a:xfrm>
            <a:off x="1410335" y="1534795"/>
            <a:ext cx="15570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200×3= 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Box 52"/>
          <p:cNvSpPr txBox="1">
            <a:spLocks noChangeArrowheads="1"/>
          </p:cNvSpPr>
          <p:nvPr/>
        </p:nvSpPr>
        <p:spPr bwMode="auto">
          <a:xfrm>
            <a:off x="2726059" y="1534795"/>
            <a:ext cx="7931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600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71532" y="420217"/>
            <a:ext cx="1440161" cy="667236"/>
            <a:chOff x="480869" y="708178"/>
            <a:chExt cx="1216345" cy="667236"/>
          </a:xfrm>
        </p:grpSpPr>
        <p:pic>
          <p:nvPicPr>
            <p:cNvPr id="16" name="Picture 17" descr="00-2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0869" y="708178"/>
              <a:ext cx="1216345" cy="667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矩形 16"/>
            <p:cNvSpPr/>
            <p:nvPr/>
          </p:nvSpPr>
          <p:spPr>
            <a:xfrm>
              <a:off x="566560" y="799350"/>
              <a:ext cx="106983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+mn-ea"/>
                </a:rPr>
                <a:t>试一试</a:t>
              </a:r>
            </a:p>
          </p:txBody>
        </p:sp>
      </p:grpSp>
      <p:sp>
        <p:nvSpPr>
          <p:cNvPr id="4" name="TextBox 51"/>
          <p:cNvSpPr txBox="1">
            <a:spLocks noChangeArrowheads="1"/>
          </p:cNvSpPr>
          <p:nvPr/>
        </p:nvSpPr>
        <p:spPr bwMode="auto">
          <a:xfrm>
            <a:off x="5387975" y="1534795"/>
            <a:ext cx="15570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8×200= 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TextBox 52"/>
          <p:cNvSpPr txBox="1">
            <a:spLocks noChangeArrowheads="1"/>
          </p:cNvSpPr>
          <p:nvPr/>
        </p:nvSpPr>
        <p:spPr bwMode="auto">
          <a:xfrm>
            <a:off x="6703695" y="1534795"/>
            <a:ext cx="9029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1600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996" name="圆角矩形标注 41995"/>
          <p:cNvSpPr/>
          <p:nvPr/>
        </p:nvSpPr>
        <p:spPr>
          <a:xfrm>
            <a:off x="3416622" y="3984310"/>
            <a:ext cx="4321175" cy="503237"/>
          </a:xfrm>
          <a:prstGeom prst="wedgeRoundRectCallout">
            <a:avLst>
              <a:gd name="adj1" fmla="val 55944"/>
              <a:gd name="adj2" fmla="val -55236"/>
              <a:gd name="adj3" fmla="val 16667"/>
            </a:avLst>
          </a:prstGeom>
          <a:gradFill rotWithShape="1">
            <a:gsLst>
              <a:gs pos="0">
                <a:srgbClr val="CC99FF">
                  <a:alpha val="92000"/>
                </a:srgbClr>
              </a:gs>
              <a:gs pos="100000">
                <a:srgbClr val="CC99FF">
                  <a:gamma/>
                  <a:shade val="46275"/>
                  <a:invGamma/>
                  <a:alpha val="25000"/>
                </a:srgbClr>
              </a:gs>
            </a:gsLst>
            <a:lin ang="5400000" scaled="1"/>
            <a:tileRect/>
          </a:gradFill>
          <a:ln w="9525" cap="flat" cmpd="sng">
            <a:solidFill>
              <a:srgbClr val="9933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41997" name="文本框 41996"/>
          <p:cNvSpPr txBox="1"/>
          <p:nvPr/>
        </p:nvSpPr>
        <p:spPr>
          <a:xfrm>
            <a:off x="3416618" y="4007170"/>
            <a:ext cx="40322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你是怎样算的？和同学交流。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8025769" y="3433447"/>
            <a:ext cx="837565" cy="126555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199837" y="2212025"/>
            <a:ext cx="9396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b="1" baseline="-25000">
                <a:solidFill>
                  <a:srgbClr val="FF0000"/>
                </a:solidFill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个百</a:t>
            </a:r>
          </a:p>
        </p:txBody>
      </p:sp>
      <p:sp>
        <p:nvSpPr>
          <p:cNvPr id="21" name="TextBox 51"/>
          <p:cNvSpPr txBox="1">
            <a:spLocks noChangeArrowheads="1"/>
          </p:cNvSpPr>
          <p:nvPr/>
        </p:nvSpPr>
        <p:spPr bwMode="auto">
          <a:xfrm>
            <a:off x="1931674" y="2212342"/>
            <a:ext cx="10115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×3=</a:t>
            </a:r>
            <a:endParaRPr lang="en-US" altLang="en-US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57187" y="2212025"/>
            <a:ext cx="9396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3200" b="1" baseline="-25000">
                <a:solidFill>
                  <a:srgbClr val="FF0000"/>
                </a:solidFill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个百</a:t>
            </a:r>
          </a:p>
        </p:txBody>
      </p:sp>
      <p:sp>
        <p:nvSpPr>
          <p:cNvPr id="20" name="椭圆 19"/>
          <p:cNvSpPr/>
          <p:nvPr/>
        </p:nvSpPr>
        <p:spPr>
          <a:xfrm>
            <a:off x="1403985" y="1564005"/>
            <a:ext cx="720090" cy="431800"/>
          </a:xfrm>
          <a:prstGeom prst="ellipse">
            <a:avLst/>
          </a:prstGeom>
          <a:noFill/>
          <a:ln w="28575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22" name="下箭头 21"/>
          <p:cNvSpPr/>
          <p:nvPr/>
        </p:nvSpPr>
        <p:spPr>
          <a:xfrm rot="1440000">
            <a:off x="1562735" y="2088515"/>
            <a:ext cx="215900" cy="287655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23" name="椭圆 22"/>
          <p:cNvSpPr/>
          <p:nvPr/>
        </p:nvSpPr>
        <p:spPr>
          <a:xfrm>
            <a:off x="2726055" y="1579881"/>
            <a:ext cx="720090" cy="431800"/>
          </a:xfrm>
          <a:prstGeom prst="ellipse">
            <a:avLst/>
          </a:prstGeom>
          <a:noFill/>
          <a:ln w="28575" cmpd="sng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24" name="下箭头 23"/>
          <p:cNvSpPr/>
          <p:nvPr/>
        </p:nvSpPr>
        <p:spPr>
          <a:xfrm rot="9420000">
            <a:off x="3098800" y="2042162"/>
            <a:ext cx="215900" cy="287655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2" name="TextBox 51"/>
          <p:cNvSpPr txBox="1">
            <a:spLocks noChangeArrowheads="1"/>
          </p:cNvSpPr>
          <p:nvPr/>
        </p:nvSpPr>
        <p:spPr bwMode="auto">
          <a:xfrm>
            <a:off x="1699899" y="2803527"/>
            <a:ext cx="1423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2×3=6</a:t>
            </a:r>
            <a:endParaRPr lang="en-US" altLang="en-US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10" name="TextBox 51"/>
          <p:cNvSpPr txBox="1">
            <a:spLocks noChangeArrowheads="1"/>
          </p:cNvSpPr>
          <p:nvPr/>
        </p:nvSpPr>
        <p:spPr bwMode="auto">
          <a:xfrm>
            <a:off x="1265555" y="3432812"/>
            <a:ext cx="17297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</a:t>
            </a:r>
            <a:r>
              <a:rPr lang="en-US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00</a:t>
            </a: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×3=</a:t>
            </a:r>
            <a:endParaRPr lang="en-US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707386" y="3427390"/>
            <a:ext cx="8050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6</a:t>
            </a:r>
            <a:r>
              <a:rPr lang="en-US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00</a:t>
            </a:r>
          </a:p>
        </p:txBody>
      </p:sp>
      <p:sp>
        <p:nvSpPr>
          <p:cNvPr id="18" name="TextBox 51"/>
          <p:cNvSpPr txBox="1">
            <a:spLocks noChangeArrowheads="1"/>
          </p:cNvSpPr>
          <p:nvPr/>
        </p:nvSpPr>
        <p:spPr bwMode="auto">
          <a:xfrm>
            <a:off x="5746115" y="2039622"/>
            <a:ext cx="16738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8×2=16</a:t>
            </a:r>
            <a:endParaRPr lang="en-US" altLang="en-US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25" name="TextBox 51"/>
          <p:cNvSpPr txBox="1">
            <a:spLocks noChangeArrowheads="1"/>
          </p:cNvSpPr>
          <p:nvPr/>
        </p:nvSpPr>
        <p:spPr bwMode="auto">
          <a:xfrm>
            <a:off x="5571492" y="2668907"/>
            <a:ext cx="19488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8×2</a:t>
            </a:r>
            <a:r>
              <a:rPr lang="en-US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00</a:t>
            </a: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=</a:t>
            </a:r>
            <a:endParaRPr lang="en-US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13321" y="2669200"/>
            <a:ext cx="10118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16</a:t>
            </a:r>
            <a:r>
              <a:rPr lang="en-US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4" grpId="0"/>
      <p:bldP spid="5" grpId="0"/>
      <p:bldP spid="41996" grpId="0" bldLvl="0" animBg="1"/>
      <p:bldP spid="41997" grpId="0"/>
      <p:bldP spid="7" grpId="0"/>
      <p:bldP spid="21" grpId="0"/>
      <p:bldP spid="8" grpId="0"/>
      <p:bldP spid="20" grpId="0" animBg="1"/>
      <p:bldP spid="22" grpId="0" animBg="1"/>
      <p:bldP spid="23" grpId="0" animBg="1"/>
      <p:bldP spid="24" grpId="0" animBg="1"/>
      <p:bldP spid="2" grpId="0"/>
      <p:bldP spid="10" grpId="0"/>
      <p:bldP spid="14" grpId="0"/>
      <p:bldP spid="18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323532" y="555526"/>
            <a:ext cx="1166673" cy="1064550"/>
            <a:chOff x="670145" y="1457273"/>
            <a:chExt cx="1555361" cy="1419403"/>
          </a:xfrm>
        </p:grpSpPr>
        <p:pic>
          <p:nvPicPr>
            <p:cNvPr id="11" name="图片 10" descr="28Z58PICt4r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70145" y="1457273"/>
              <a:ext cx="1555361" cy="1393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矩形 11"/>
            <p:cNvSpPr/>
            <p:nvPr/>
          </p:nvSpPr>
          <p:spPr>
            <a:xfrm>
              <a:off x="921335" y="2322678"/>
              <a:ext cx="970652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例 </a:t>
              </a:r>
              <a:r>
                <a:rPr 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</a:p>
          </p:txBody>
        </p:sp>
      </p:grpSp>
      <p:sp>
        <p:nvSpPr>
          <p:cNvPr id="25" name="椭圆 24">
            <a:hlinkClick r:id="rId3" action="ppaction://hlinksldjump"/>
          </p:cNvPr>
          <p:cNvSpPr/>
          <p:nvPr/>
        </p:nvSpPr>
        <p:spPr>
          <a:xfrm>
            <a:off x="249913" y="4482719"/>
            <a:ext cx="322217" cy="322217"/>
          </a:xfrm>
          <a:prstGeom prst="ellipse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800000" scaled="0"/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1</a:t>
            </a:r>
            <a:endParaRPr lang="zh-CN" altLang="en-US" b="1" dirty="0"/>
          </a:p>
        </p:txBody>
      </p:sp>
      <p:sp>
        <p:nvSpPr>
          <p:cNvPr id="26" name="椭圆 25">
            <a:hlinkClick r:id="rId4" action="ppaction://hlinksldjump"/>
          </p:cNvPr>
          <p:cNvSpPr/>
          <p:nvPr/>
        </p:nvSpPr>
        <p:spPr>
          <a:xfrm>
            <a:off x="755580" y="4482718"/>
            <a:ext cx="322217" cy="322217"/>
          </a:xfrm>
          <a:prstGeom prst="ellipse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800000" scaled="0"/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2</a:t>
            </a:r>
            <a:endParaRPr lang="zh-CN" altLang="en-US" b="1" dirty="0"/>
          </a:p>
        </p:txBody>
      </p:sp>
      <p:pic>
        <p:nvPicPr>
          <p:cNvPr id="43015" name="图片 43014" descr="d_p2_2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672" b="18314"/>
          <a:stretch>
            <a:fillRect/>
          </a:stretch>
        </p:blipFill>
        <p:spPr>
          <a:xfrm>
            <a:off x="2051050" y="484189"/>
            <a:ext cx="4324350" cy="19446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3022" name="圆角矩形标注 43021"/>
          <p:cNvSpPr/>
          <p:nvPr/>
        </p:nvSpPr>
        <p:spPr>
          <a:xfrm>
            <a:off x="1979613" y="2378075"/>
            <a:ext cx="5688012" cy="503238"/>
          </a:xfrm>
          <a:prstGeom prst="wedgeRoundRectCallout">
            <a:avLst>
              <a:gd name="adj1" fmla="val -54324"/>
              <a:gd name="adj2" fmla="val 7727"/>
              <a:gd name="adj3" fmla="val 16667"/>
            </a:avLst>
          </a:prstGeom>
          <a:gradFill rotWithShape="1">
            <a:gsLst>
              <a:gs pos="0">
                <a:srgbClr val="99CCFF">
                  <a:alpha val="94000"/>
                </a:srgbClr>
              </a:gs>
              <a:gs pos="100000">
                <a:srgbClr val="99CCFF">
                  <a:gamma/>
                  <a:tint val="50980"/>
                  <a:invGamma/>
                  <a:alpha val="42999"/>
                </a:srgbClr>
              </a:gs>
            </a:gsLst>
            <a:lin ang="5400000" scaled="1"/>
            <a:tileRect/>
          </a:gradFill>
          <a:ln w="9525" cap="flat" cmpd="sng">
            <a:solidFill>
              <a:srgbClr val="99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43023" name="文本框 43022"/>
          <p:cNvSpPr txBox="1"/>
          <p:nvPr/>
        </p:nvSpPr>
        <p:spPr>
          <a:xfrm>
            <a:off x="2195513" y="2378077"/>
            <a:ext cx="56896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张大叔带了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元，买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箱西瓜够不够？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66140" y="2217422"/>
            <a:ext cx="842010" cy="1265555"/>
          </a:xfrm>
          <a:prstGeom prst="rect">
            <a:avLst/>
          </a:prstGeom>
        </p:spPr>
      </p:pic>
      <p:sp>
        <p:nvSpPr>
          <p:cNvPr id="8" name="椭圆 7"/>
          <p:cNvSpPr/>
          <p:nvPr/>
        </p:nvSpPr>
        <p:spPr>
          <a:xfrm>
            <a:off x="4716784" y="771527"/>
            <a:ext cx="1350645" cy="30924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13" name="椭圆 12"/>
          <p:cNvSpPr/>
          <p:nvPr/>
        </p:nvSpPr>
        <p:spPr>
          <a:xfrm>
            <a:off x="3171193" y="2357120"/>
            <a:ext cx="1467485" cy="4819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20" name="椭圆 19"/>
          <p:cNvSpPr/>
          <p:nvPr/>
        </p:nvSpPr>
        <p:spPr>
          <a:xfrm>
            <a:off x="4816479" y="2357120"/>
            <a:ext cx="1467485" cy="4819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2" grpId="0" animBg="1"/>
      <p:bldP spid="43023" grpId="0"/>
      <p:bldP spid="8" grpId="0" animBg="1"/>
      <p:bldP spid="13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1"/>
          <p:cNvSpPr txBox="1">
            <a:spLocks noChangeArrowheads="1"/>
          </p:cNvSpPr>
          <p:nvPr/>
        </p:nvSpPr>
        <p:spPr bwMode="auto">
          <a:xfrm>
            <a:off x="2352044" y="3601720"/>
            <a:ext cx="58489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把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48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看作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50,4×50=200,200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元够了。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3" name="TextBox 56"/>
          <p:cNvSpPr txBox="1">
            <a:spLocks noChangeArrowheads="1"/>
          </p:cNvSpPr>
          <p:nvPr/>
        </p:nvSpPr>
        <p:spPr bwMode="auto">
          <a:xfrm>
            <a:off x="2344042" y="4060820"/>
            <a:ext cx="42229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买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箱西瓜够了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20" name="文本框 53"/>
          <p:cNvSpPr txBox="1"/>
          <p:nvPr/>
        </p:nvSpPr>
        <p:spPr>
          <a:xfrm>
            <a:off x="646392" y="3622042"/>
            <a:ext cx="1765625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【方法一】</a:t>
            </a:r>
          </a:p>
        </p:txBody>
      </p:sp>
      <p:pic>
        <p:nvPicPr>
          <p:cNvPr id="25" name="Picture 2" descr="C:\Users\cehuashuxue\Desktop\搜狗截图201810131316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317" y="4490613"/>
            <a:ext cx="323061" cy="3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组合 26"/>
          <p:cNvGrpSpPr/>
          <p:nvPr/>
        </p:nvGrpSpPr>
        <p:grpSpPr>
          <a:xfrm>
            <a:off x="323532" y="555526"/>
            <a:ext cx="1166673" cy="1064550"/>
            <a:chOff x="670145" y="1457273"/>
            <a:chExt cx="1555361" cy="1419403"/>
          </a:xfrm>
        </p:grpSpPr>
        <p:pic>
          <p:nvPicPr>
            <p:cNvPr id="28" name="图片 27" descr="28Z58PICt4r.jpg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70145" y="1457273"/>
              <a:ext cx="1555361" cy="1393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矩形 28"/>
            <p:cNvSpPr/>
            <p:nvPr/>
          </p:nvSpPr>
          <p:spPr>
            <a:xfrm>
              <a:off x="921335" y="2322678"/>
              <a:ext cx="970652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例 </a:t>
              </a:r>
              <a:r>
                <a:rPr 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</a:p>
          </p:txBody>
        </p:sp>
      </p:grpSp>
      <p:pic>
        <p:nvPicPr>
          <p:cNvPr id="43015" name="图片 43014" descr="d_p2_2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672" b="18314"/>
          <a:stretch>
            <a:fillRect/>
          </a:stretch>
        </p:blipFill>
        <p:spPr>
          <a:xfrm>
            <a:off x="2051050" y="484189"/>
            <a:ext cx="4324350" cy="19446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3022" name="圆角矩形标注 43021"/>
          <p:cNvSpPr/>
          <p:nvPr/>
        </p:nvSpPr>
        <p:spPr>
          <a:xfrm>
            <a:off x="1979613" y="2378075"/>
            <a:ext cx="5688012" cy="503238"/>
          </a:xfrm>
          <a:prstGeom prst="wedgeRoundRectCallout">
            <a:avLst>
              <a:gd name="adj1" fmla="val -54324"/>
              <a:gd name="adj2" fmla="val 7727"/>
              <a:gd name="adj3" fmla="val 16667"/>
            </a:avLst>
          </a:prstGeom>
          <a:gradFill rotWithShape="1">
            <a:gsLst>
              <a:gs pos="0">
                <a:srgbClr val="99CCFF">
                  <a:alpha val="94000"/>
                </a:srgbClr>
              </a:gs>
              <a:gs pos="100000">
                <a:srgbClr val="99CCFF">
                  <a:gamma/>
                  <a:tint val="50980"/>
                  <a:invGamma/>
                  <a:alpha val="42999"/>
                </a:srgbClr>
              </a:gs>
            </a:gsLst>
            <a:lin ang="5400000" scaled="1"/>
            <a:tileRect/>
          </a:gradFill>
          <a:ln w="9525" cap="flat" cmpd="sng">
            <a:solidFill>
              <a:srgbClr val="99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43023" name="文本框 43022"/>
          <p:cNvSpPr txBox="1"/>
          <p:nvPr/>
        </p:nvSpPr>
        <p:spPr>
          <a:xfrm>
            <a:off x="2195513" y="2378077"/>
            <a:ext cx="56896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张大叔带了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元，买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箱西瓜够不够？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66140" y="2217422"/>
            <a:ext cx="842010" cy="1265555"/>
          </a:xfrm>
          <a:prstGeom prst="rect">
            <a:avLst/>
          </a:prstGeom>
        </p:spPr>
      </p:pic>
      <p:sp>
        <p:nvSpPr>
          <p:cNvPr id="3" name="圆角矩形标注 2"/>
          <p:cNvSpPr/>
          <p:nvPr/>
        </p:nvSpPr>
        <p:spPr>
          <a:xfrm>
            <a:off x="3486154" y="2950847"/>
            <a:ext cx="3968115" cy="671195"/>
          </a:xfrm>
          <a:prstGeom prst="wedgeRoundRectCallout">
            <a:avLst>
              <a:gd name="adj1" fmla="val -34957"/>
              <a:gd name="adj2" fmla="val 6333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把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48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看作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50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来计算，实际花的钱不到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200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，所以够了。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20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1"/>
          <p:cNvSpPr txBox="1">
            <a:spLocks noChangeArrowheads="1"/>
          </p:cNvSpPr>
          <p:nvPr/>
        </p:nvSpPr>
        <p:spPr bwMode="auto">
          <a:xfrm>
            <a:off x="2200279" y="3606165"/>
            <a:ext cx="64700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4</a:t>
            </a:r>
            <a:r>
              <a:rPr lang="en-US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×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50 = 200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，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4×48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＜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200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，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200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元够了。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6" name="文本框 1"/>
          <p:cNvSpPr txBox="1"/>
          <p:nvPr/>
        </p:nvSpPr>
        <p:spPr>
          <a:xfrm>
            <a:off x="490859" y="3622042"/>
            <a:ext cx="1859805" cy="49244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【方法二】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323532" y="555526"/>
            <a:ext cx="1166673" cy="1064550"/>
            <a:chOff x="670145" y="1457273"/>
            <a:chExt cx="1555361" cy="1419403"/>
          </a:xfrm>
        </p:grpSpPr>
        <p:pic>
          <p:nvPicPr>
            <p:cNvPr id="19" name="图片 18" descr="28Z58PICt4r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70145" y="1457273"/>
              <a:ext cx="1555361" cy="1393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矩形 19"/>
            <p:cNvSpPr/>
            <p:nvPr/>
          </p:nvSpPr>
          <p:spPr>
            <a:xfrm>
              <a:off x="921335" y="2322678"/>
              <a:ext cx="970652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例 </a:t>
              </a:r>
              <a:r>
                <a:rPr 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</a:p>
          </p:txBody>
        </p:sp>
      </p:grpSp>
      <p:pic>
        <p:nvPicPr>
          <p:cNvPr id="25" name="Picture 2" descr="C:\Users\cehuashuxue\Desktop\搜狗截图201810131316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317" y="4490613"/>
            <a:ext cx="323061" cy="3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5" name="图片 43014" descr="d_p2_2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672" b="18314"/>
          <a:stretch>
            <a:fillRect/>
          </a:stretch>
        </p:blipFill>
        <p:spPr>
          <a:xfrm>
            <a:off x="2051050" y="484189"/>
            <a:ext cx="4324350" cy="19446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3022" name="圆角矩形标注 43021"/>
          <p:cNvSpPr/>
          <p:nvPr/>
        </p:nvSpPr>
        <p:spPr>
          <a:xfrm>
            <a:off x="1979613" y="2378075"/>
            <a:ext cx="5688012" cy="503238"/>
          </a:xfrm>
          <a:prstGeom prst="wedgeRoundRectCallout">
            <a:avLst>
              <a:gd name="adj1" fmla="val -54324"/>
              <a:gd name="adj2" fmla="val 7727"/>
              <a:gd name="adj3" fmla="val 16667"/>
            </a:avLst>
          </a:prstGeom>
          <a:gradFill rotWithShape="1">
            <a:gsLst>
              <a:gs pos="0">
                <a:srgbClr val="99CCFF">
                  <a:alpha val="94000"/>
                </a:srgbClr>
              </a:gs>
              <a:gs pos="100000">
                <a:srgbClr val="99CCFF">
                  <a:gamma/>
                  <a:tint val="50980"/>
                  <a:invGamma/>
                  <a:alpha val="42999"/>
                </a:srgbClr>
              </a:gs>
            </a:gsLst>
            <a:lin ang="5400000" scaled="1"/>
            <a:tileRect/>
          </a:gradFill>
          <a:ln w="9525" cap="flat" cmpd="sng">
            <a:solidFill>
              <a:srgbClr val="99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43023" name="文本框 43022"/>
          <p:cNvSpPr txBox="1"/>
          <p:nvPr/>
        </p:nvSpPr>
        <p:spPr>
          <a:xfrm>
            <a:off x="2195513" y="2378077"/>
            <a:ext cx="56896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张大叔带了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元，买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箱西瓜够不够？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66140" y="2217422"/>
            <a:ext cx="842010" cy="1265555"/>
          </a:xfrm>
          <a:prstGeom prst="rect">
            <a:avLst/>
          </a:prstGeom>
        </p:spPr>
      </p:pic>
      <p:sp>
        <p:nvSpPr>
          <p:cNvPr id="13" name="TextBox 56"/>
          <p:cNvSpPr txBox="1">
            <a:spLocks noChangeArrowheads="1"/>
          </p:cNvSpPr>
          <p:nvPr/>
        </p:nvSpPr>
        <p:spPr bwMode="auto">
          <a:xfrm>
            <a:off x="2200532" y="4060820"/>
            <a:ext cx="42229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买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箱西瓜够了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471532" y="420217"/>
            <a:ext cx="1440161" cy="667236"/>
            <a:chOff x="480869" y="708178"/>
            <a:chExt cx="1216345" cy="667236"/>
          </a:xfrm>
        </p:grpSpPr>
        <p:pic>
          <p:nvPicPr>
            <p:cNvPr id="16" name="Picture 17" descr="00-2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0869" y="708178"/>
              <a:ext cx="1216345" cy="667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矩形 16"/>
            <p:cNvSpPr/>
            <p:nvPr/>
          </p:nvSpPr>
          <p:spPr>
            <a:xfrm>
              <a:off x="566560" y="799350"/>
              <a:ext cx="106983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+mn-ea"/>
                </a:rPr>
                <a:t>试一试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668348" y="2730502"/>
            <a:ext cx="837565" cy="1265555"/>
          </a:xfrm>
          <a:prstGeom prst="rect">
            <a:avLst/>
          </a:prstGeom>
        </p:spPr>
      </p:pic>
      <p:pic>
        <p:nvPicPr>
          <p:cNvPr id="44035" name="图片 44034" descr="7_38`SOEYIOLZA`}6OWOU_U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00113" y="1851027"/>
            <a:ext cx="2089150" cy="898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4038" name="图片 44037" descr="d_p2_2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672" b="18314"/>
          <a:stretch>
            <a:fillRect/>
          </a:stretch>
        </p:blipFill>
        <p:spPr>
          <a:xfrm>
            <a:off x="3848100" y="698502"/>
            <a:ext cx="4324350" cy="19446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4039" name="文本框 44038"/>
          <p:cNvSpPr txBox="1"/>
          <p:nvPr/>
        </p:nvSpPr>
        <p:spPr>
          <a:xfrm>
            <a:off x="250829" y="1177927"/>
            <a:ext cx="396081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元够买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箱哈密瓜吗？</a:t>
            </a:r>
          </a:p>
        </p:txBody>
      </p:sp>
      <p:sp>
        <p:nvSpPr>
          <p:cNvPr id="44047" name="圆角矩形标注 44046"/>
          <p:cNvSpPr/>
          <p:nvPr/>
        </p:nvSpPr>
        <p:spPr>
          <a:xfrm>
            <a:off x="3337530" y="2796542"/>
            <a:ext cx="3888854" cy="792163"/>
          </a:xfrm>
          <a:prstGeom prst="wedgeRoundRectCallout">
            <a:avLst>
              <a:gd name="adj1" fmla="val 61991"/>
              <a:gd name="adj2" fmla="val 5310"/>
              <a:gd name="adj3" fmla="val 16667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tint val="38039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44048" name="文本框 44047"/>
          <p:cNvSpPr txBox="1"/>
          <p:nvPr/>
        </p:nvSpPr>
        <p:spPr>
          <a:xfrm>
            <a:off x="3337530" y="2820355"/>
            <a:ext cx="4104258" cy="76944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和同学说说你是怎样想的，再在合适的答案下面画“</a:t>
            </a:r>
            <a:r>
              <a:rPr lang="zh-CN" altLang="en-US" sz="2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√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”。</a:t>
            </a:r>
          </a:p>
        </p:txBody>
      </p:sp>
      <p:sp>
        <p:nvSpPr>
          <p:cNvPr id="25" name="椭圆 24">
            <a:hlinkClick r:id="rId6" action="ppaction://hlinksldjump"/>
          </p:cNvPr>
          <p:cNvSpPr/>
          <p:nvPr/>
        </p:nvSpPr>
        <p:spPr>
          <a:xfrm>
            <a:off x="249913" y="4482719"/>
            <a:ext cx="322217" cy="322217"/>
          </a:xfrm>
          <a:prstGeom prst="ellipse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800000" scaled="0"/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1</a:t>
            </a:r>
            <a:endParaRPr lang="zh-CN" altLang="en-US" b="1" dirty="0"/>
          </a:p>
        </p:txBody>
      </p:sp>
      <p:sp>
        <p:nvSpPr>
          <p:cNvPr id="26" name="椭圆 25">
            <a:hlinkClick r:id="rId7" action="ppaction://hlinksldjump"/>
          </p:cNvPr>
          <p:cNvSpPr/>
          <p:nvPr/>
        </p:nvSpPr>
        <p:spPr>
          <a:xfrm>
            <a:off x="755580" y="4482718"/>
            <a:ext cx="322217" cy="322217"/>
          </a:xfrm>
          <a:prstGeom prst="ellipse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800000" scaled="0"/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2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7" grpId="0" bldLvl="0" animBg="1"/>
      <p:bldP spid="440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471532" y="420217"/>
            <a:ext cx="1440161" cy="667236"/>
            <a:chOff x="480869" y="708178"/>
            <a:chExt cx="1216345" cy="667236"/>
          </a:xfrm>
        </p:grpSpPr>
        <p:pic>
          <p:nvPicPr>
            <p:cNvPr id="16" name="Picture 17" descr="00-2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0869" y="708178"/>
              <a:ext cx="1216345" cy="667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矩形 16"/>
            <p:cNvSpPr/>
            <p:nvPr/>
          </p:nvSpPr>
          <p:spPr>
            <a:xfrm>
              <a:off x="566560" y="799350"/>
              <a:ext cx="106983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+mn-ea"/>
                </a:rPr>
                <a:t>试一试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8181979" y="2505077"/>
            <a:ext cx="837565" cy="1265555"/>
          </a:xfrm>
          <a:prstGeom prst="rect">
            <a:avLst/>
          </a:prstGeom>
        </p:spPr>
      </p:pic>
      <p:pic>
        <p:nvPicPr>
          <p:cNvPr id="44035" name="图片 44034" descr="7_38`SOEYIOLZA`}6OWOU_U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00113" y="1851027"/>
            <a:ext cx="2089150" cy="898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4038" name="图片 44037" descr="d_p2_2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672" b="18314"/>
          <a:stretch>
            <a:fillRect/>
          </a:stretch>
        </p:blipFill>
        <p:spPr>
          <a:xfrm>
            <a:off x="3848100" y="698502"/>
            <a:ext cx="4324350" cy="19446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4039" name="文本框 44038"/>
          <p:cNvSpPr txBox="1"/>
          <p:nvPr/>
        </p:nvSpPr>
        <p:spPr>
          <a:xfrm>
            <a:off x="250829" y="1177927"/>
            <a:ext cx="396081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元够买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箱哈密瓜吗？</a:t>
            </a:r>
          </a:p>
        </p:txBody>
      </p:sp>
      <p:pic>
        <p:nvPicPr>
          <p:cNvPr id="44046" name="图片 44045" descr="W6H2[]Q_9)FW6O(BI0E1_YJ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DFF1FB"/>
              </a:clrFrom>
              <a:clrTo>
                <a:srgbClr val="DFF1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95517" y="2355850"/>
            <a:ext cx="504825" cy="3698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4047" name="圆角矩形标注 44046"/>
          <p:cNvSpPr/>
          <p:nvPr/>
        </p:nvSpPr>
        <p:spPr>
          <a:xfrm>
            <a:off x="4283079" y="2571115"/>
            <a:ext cx="3759835" cy="792480"/>
          </a:xfrm>
          <a:prstGeom prst="wedgeRoundRectCallout">
            <a:avLst>
              <a:gd name="adj1" fmla="val 54475"/>
              <a:gd name="adj2" fmla="val 5288"/>
              <a:gd name="adj3" fmla="val 16667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tint val="38039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44048" name="文本框 44047"/>
          <p:cNvSpPr txBox="1"/>
          <p:nvPr/>
        </p:nvSpPr>
        <p:spPr>
          <a:xfrm>
            <a:off x="4211003" y="2571116"/>
            <a:ext cx="4032250" cy="76944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和同学说说你是怎样想的，</a:t>
            </a:r>
          </a:p>
          <a:p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再在合适的答案下面画“</a:t>
            </a:r>
            <a:r>
              <a:rPr lang="zh-CN" altLang="en-US" sz="2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√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”。</a:t>
            </a:r>
          </a:p>
        </p:txBody>
      </p:sp>
      <p:sp>
        <p:nvSpPr>
          <p:cNvPr id="44050" name="文本框 44049"/>
          <p:cNvSpPr txBox="1"/>
          <p:nvPr/>
        </p:nvSpPr>
        <p:spPr>
          <a:xfrm>
            <a:off x="2412369" y="3781427"/>
            <a:ext cx="547179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把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看作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5×60=300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元不够。</a:t>
            </a:r>
          </a:p>
        </p:txBody>
      </p:sp>
      <p:sp>
        <p:nvSpPr>
          <p:cNvPr id="33" name="文本框 53"/>
          <p:cNvSpPr txBox="1"/>
          <p:nvPr/>
        </p:nvSpPr>
        <p:spPr>
          <a:xfrm>
            <a:off x="646392" y="3765552"/>
            <a:ext cx="1765625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【方法一】</a:t>
            </a:r>
          </a:p>
        </p:txBody>
      </p:sp>
      <p:pic>
        <p:nvPicPr>
          <p:cNvPr id="34" name="Picture 2" descr="C:\Users\cehuashuxue\Desktop\搜狗截图20181013131657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51317" y="4490613"/>
            <a:ext cx="323061" cy="3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圆角矩形标注 1"/>
          <p:cNvSpPr/>
          <p:nvPr/>
        </p:nvSpPr>
        <p:spPr>
          <a:xfrm>
            <a:off x="165739" y="2922271"/>
            <a:ext cx="4059555" cy="729601"/>
          </a:xfrm>
          <a:prstGeom prst="wedgeRoundRectCallout">
            <a:avLst>
              <a:gd name="adj1" fmla="val 22266"/>
              <a:gd name="adj2" fmla="val 76812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把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62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看作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60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来计算，实际花的钱要超过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300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，所以不够。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0" grpId="0"/>
      <p:bldP spid="33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471532" y="420217"/>
            <a:ext cx="1440161" cy="667236"/>
            <a:chOff x="480869" y="708178"/>
            <a:chExt cx="1216345" cy="667236"/>
          </a:xfrm>
        </p:grpSpPr>
        <p:pic>
          <p:nvPicPr>
            <p:cNvPr id="16" name="Picture 17" descr="00-2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0869" y="708178"/>
              <a:ext cx="1216345" cy="667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矩形 16"/>
            <p:cNvSpPr/>
            <p:nvPr/>
          </p:nvSpPr>
          <p:spPr>
            <a:xfrm>
              <a:off x="566560" y="799350"/>
              <a:ext cx="106983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+mn-ea"/>
                </a:rPr>
                <a:t>试一试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966714" y="2505077"/>
            <a:ext cx="837565" cy="1265555"/>
          </a:xfrm>
          <a:prstGeom prst="rect">
            <a:avLst/>
          </a:prstGeom>
        </p:spPr>
      </p:pic>
      <p:pic>
        <p:nvPicPr>
          <p:cNvPr id="44035" name="图片 44034" descr="7_38`SOEYIOLZA`}6OWOU_U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00113" y="1851027"/>
            <a:ext cx="2089150" cy="898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4038" name="图片 44037" descr="d_p2_2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672" b="18314"/>
          <a:stretch>
            <a:fillRect/>
          </a:stretch>
        </p:blipFill>
        <p:spPr>
          <a:xfrm>
            <a:off x="3848100" y="698502"/>
            <a:ext cx="4324350" cy="19446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4039" name="文本框 44038"/>
          <p:cNvSpPr txBox="1"/>
          <p:nvPr/>
        </p:nvSpPr>
        <p:spPr>
          <a:xfrm>
            <a:off x="250829" y="1177927"/>
            <a:ext cx="396081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元够买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箱哈密瓜吗？</a:t>
            </a:r>
          </a:p>
        </p:txBody>
      </p:sp>
      <p:pic>
        <p:nvPicPr>
          <p:cNvPr id="44046" name="图片 44045" descr="W6H2[]Q_9)FW6O(BI0E1_YJ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DFF1FB"/>
              </a:clrFrom>
              <a:clrTo>
                <a:srgbClr val="DFF1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95517" y="2355850"/>
            <a:ext cx="504825" cy="3698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4047" name="圆角矩形标注 44046"/>
          <p:cNvSpPr/>
          <p:nvPr/>
        </p:nvSpPr>
        <p:spPr>
          <a:xfrm>
            <a:off x="3707904" y="2571117"/>
            <a:ext cx="3816846" cy="792163"/>
          </a:xfrm>
          <a:prstGeom prst="wedgeRoundRectCallout">
            <a:avLst>
              <a:gd name="adj1" fmla="val 61991"/>
              <a:gd name="adj2" fmla="val 5310"/>
              <a:gd name="adj3" fmla="val 16667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tint val="38039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44048" name="文本框 44047"/>
          <p:cNvSpPr txBox="1"/>
          <p:nvPr/>
        </p:nvSpPr>
        <p:spPr>
          <a:xfrm>
            <a:off x="3707904" y="2583022"/>
            <a:ext cx="4032250" cy="76944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和同学说说你是怎样想的，再在合适的答案下面画“</a:t>
            </a:r>
            <a:r>
              <a:rPr lang="zh-CN" altLang="en-US" sz="2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√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”。</a:t>
            </a:r>
          </a:p>
        </p:txBody>
      </p:sp>
      <p:sp>
        <p:nvSpPr>
          <p:cNvPr id="44052" name="文本框 44051"/>
          <p:cNvSpPr txBox="1"/>
          <p:nvPr/>
        </p:nvSpPr>
        <p:spPr>
          <a:xfrm>
            <a:off x="2484120" y="3781427"/>
            <a:ext cx="570357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60 = 300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5×62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＞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元不够。</a:t>
            </a:r>
          </a:p>
        </p:txBody>
      </p:sp>
      <p:pic>
        <p:nvPicPr>
          <p:cNvPr id="25" name="Picture 2" descr="C:\Users\cehuashuxue\Desktop\搜狗截图20181013131657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51317" y="4490613"/>
            <a:ext cx="323061" cy="3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文本框 53"/>
          <p:cNvSpPr txBox="1"/>
          <p:nvPr/>
        </p:nvSpPr>
        <p:spPr>
          <a:xfrm>
            <a:off x="646392" y="3765551"/>
            <a:ext cx="1765625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【方法二】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2" grpId="0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30902"/>
            <a:ext cx="1778000" cy="523220"/>
            <a:chOff x="867040" y="1283494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18260" y="1283494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比一比</a:t>
              </a: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45061" name="文本框 45060"/>
          <p:cNvSpPr txBox="1"/>
          <p:nvPr/>
        </p:nvSpPr>
        <p:spPr>
          <a:xfrm>
            <a:off x="2139950" y="2202815"/>
            <a:ext cx="365806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62" name="文本框 45061"/>
          <p:cNvSpPr txBox="1"/>
          <p:nvPr/>
        </p:nvSpPr>
        <p:spPr>
          <a:xfrm>
            <a:off x="1042988" y="2209165"/>
            <a:ext cx="1655762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</a:t>
            </a:r>
            <a:r>
              <a:rPr lang="en-US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 =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5063" name="文本框 45062"/>
          <p:cNvSpPr txBox="1"/>
          <p:nvPr/>
        </p:nvSpPr>
        <p:spPr>
          <a:xfrm>
            <a:off x="1042988" y="2783840"/>
            <a:ext cx="1655762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40</a:t>
            </a:r>
            <a:r>
              <a:rPr lang="en-US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 =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5064" name="文本框 45063"/>
          <p:cNvSpPr txBox="1"/>
          <p:nvPr/>
        </p:nvSpPr>
        <p:spPr>
          <a:xfrm>
            <a:off x="1042988" y="3360103"/>
            <a:ext cx="1655762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400</a:t>
            </a:r>
            <a:r>
              <a:rPr lang="en-US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 =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5066" name="文本框 45065"/>
          <p:cNvSpPr txBox="1"/>
          <p:nvPr/>
        </p:nvSpPr>
        <p:spPr>
          <a:xfrm>
            <a:off x="3635379" y="2220278"/>
            <a:ext cx="1655763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en-US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 =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5067" name="文本框 45066"/>
          <p:cNvSpPr txBox="1"/>
          <p:nvPr/>
        </p:nvSpPr>
        <p:spPr>
          <a:xfrm>
            <a:off x="3635379" y="2771140"/>
            <a:ext cx="1655763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en-US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60 =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5068" name="文本框 45067"/>
          <p:cNvSpPr txBox="1"/>
          <p:nvPr/>
        </p:nvSpPr>
        <p:spPr>
          <a:xfrm>
            <a:off x="3635379" y="3368040"/>
            <a:ext cx="1655763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en-US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600 =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5069" name="文本框 45068"/>
          <p:cNvSpPr txBox="1"/>
          <p:nvPr/>
        </p:nvSpPr>
        <p:spPr>
          <a:xfrm>
            <a:off x="6218238" y="2221865"/>
            <a:ext cx="1655762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lang="en-US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 =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5070" name="文本框 45069"/>
          <p:cNvSpPr txBox="1"/>
          <p:nvPr/>
        </p:nvSpPr>
        <p:spPr>
          <a:xfrm>
            <a:off x="6218238" y="2771140"/>
            <a:ext cx="1655762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lang="en-US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80 =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5071" name="文本框 45070"/>
          <p:cNvSpPr txBox="1"/>
          <p:nvPr/>
        </p:nvSpPr>
        <p:spPr>
          <a:xfrm>
            <a:off x="6218238" y="3360420"/>
            <a:ext cx="1655762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lang="en-US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800 =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5072" name="文本框 45071"/>
          <p:cNvSpPr txBox="1"/>
          <p:nvPr/>
        </p:nvSpPr>
        <p:spPr>
          <a:xfrm>
            <a:off x="2356172" y="2771140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80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73" name="文本框 45072"/>
          <p:cNvSpPr txBox="1"/>
          <p:nvPr/>
        </p:nvSpPr>
        <p:spPr>
          <a:xfrm>
            <a:off x="2510473" y="3360103"/>
            <a:ext cx="728084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800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74" name="文本框 45073"/>
          <p:cNvSpPr txBox="1"/>
          <p:nvPr/>
        </p:nvSpPr>
        <p:spPr>
          <a:xfrm>
            <a:off x="4732659" y="2220278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75" name="文本框 45074"/>
          <p:cNvSpPr txBox="1"/>
          <p:nvPr/>
        </p:nvSpPr>
        <p:spPr>
          <a:xfrm>
            <a:off x="4931728" y="2770823"/>
            <a:ext cx="728084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180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76" name="文本框 45075"/>
          <p:cNvSpPr txBox="1"/>
          <p:nvPr/>
        </p:nvSpPr>
        <p:spPr>
          <a:xfrm>
            <a:off x="5112707" y="3360103"/>
            <a:ext cx="909223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1800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77" name="文本框 45076"/>
          <p:cNvSpPr txBox="1"/>
          <p:nvPr/>
        </p:nvSpPr>
        <p:spPr>
          <a:xfrm>
            <a:off x="7379657" y="2210753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78" name="文本框 45077"/>
          <p:cNvSpPr txBox="1"/>
          <p:nvPr/>
        </p:nvSpPr>
        <p:spPr>
          <a:xfrm>
            <a:off x="7585710" y="2770823"/>
            <a:ext cx="728084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400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79" name="文本框 45078"/>
          <p:cNvSpPr txBox="1"/>
          <p:nvPr/>
        </p:nvSpPr>
        <p:spPr>
          <a:xfrm>
            <a:off x="7747004" y="3360420"/>
            <a:ext cx="909223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4000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62" grpId="0"/>
      <p:bldP spid="45063" grpId="0"/>
      <p:bldP spid="45064" grpId="0"/>
      <p:bldP spid="45066" grpId="0"/>
      <p:bldP spid="45067" grpId="0"/>
      <p:bldP spid="45068" grpId="0"/>
      <p:bldP spid="45069" grpId="0"/>
      <p:bldP spid="45070" grpId="0"/>
      <p:bldP spid="45071" grpId="0"/>
      <p:bldP spid="45072" grpId="0"/>
      <p:bldP spid="45073" grpId="0"/>
      <p:bldP spid="45074" grpId="0"/>
      <p:bldP spid="45075" grpId="0"/>
      <p:bldP spid="45076" grpId="0"/>
      <p:bldP spid="45077" grpId="0"/>
      <p:bldP spid="45078" grpId="0"/>
      <p:bldP spid="4507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772832" y="1059581"/>
            <a:ext cx="1778000" cy="523220"/>
            <a:chOff x="867040" y="1283494"/>
            <a:chExt cx="1778000" cy="523220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16" name="矩形 4"/>
            <p:cNvSpPr>
              <a:spLocks noChangeArrowheads="1"/>
            </p:cNvSpPr>
            <p:nvPr/>
          </p:nvSpPr>
          <p:spPr bwMode="auto">
            <a:xfrm>
              <a:off x="918260" y="1283494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我会算</a:t>
              </a:r>
            </a:p>
          </p:txBody>
        </p:sp>
      </p:grpSp>
      <p:sp>
        <p:nvSpPr>
          <p:cNvPr id="50181" name="文本框 50180"/>
          <p:cNvSpPr txBox="1"/>
          <p:nvPr/>
        </p:nvSpPr>
        <p:spPr>
          <a:xfrm>
            <a:off x="755968" y="1863854"/>
            <a:ext cx="1655762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</a:t>
            </a:r>
            <a:r>
              <a:rPr lang="en-US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 =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50180" name="文本框 50179"/>
          <p:cNvSpPr txBox="1"/>
          <p:nvPr/>
        </p:nvSpPr>
        <p:spPr>
          <a:xfrm>
            <a:off x="2058039" y="1857504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182" name="文本框 50181"/>
          <p:cNvSpPr txBox="1"/>
          <p:nvPr/>
        </p:nvSpPr>
        <p:spPr>
          <a:xfrm>
            <a:off x="755968" y="2438529"/>
            <a:ext cx="1655762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90</a:t>
            </a:r>
            <a:r>
              <a:rPr lang="en-US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 =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50183" name="文本框 50182"/>
          <p:cNvSpPr txBox="1"/>
          <p:nvPr/>
        </p:nvSpPr>
        <p:spPr>
          <a:xfrm>
            <a:off x="755968" y="3014792"/>
            <a:ext cx="1655762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100</a:t>
            </a:r>
            <a:r>
              <a:rPr lang="en-US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9 =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50185" name="文本框 50184"/>
          <p:cNvSpPr txBox="1"/>
          <p:nvPr/>
        </p:nvSpPr>
        <p:spPr>
          <a:xfrm>
            <a:off x="3348359" y="1874967"/>
            <a:ext cx="1655763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40</a:t>
            </a:r>
            <a:r>
              <a:rPr lang="en-US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7 =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50186" name="文本框 50185"/>
          <p:cNvSpPr txBox="1"/>
          <p:nvPr/>
        </p:nvSpPr>
        <p:spPr>
          <a:xfrm>
            <a:off x="3348359" y="2425829"/>
            <a:ext cx="1655763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</a:t>
            </a:r>
            <a:r>
              <a:rPr lang="en-US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60 =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50187" name="文本框 50186"/>
          <p:cNvSpPr txBox="1"/>
          <p:nvPr/>
        </p:nvSpPr>
        <p:spPr>
          <a:xfrm>
            <a:off x="3348359" y="3022729"/>
            <a:ext cx="1655763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</a:t>
            </a:r>
            <a:r>
              <a:rPr lang="en-US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800 =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50188" name="文本框 50187"/>
          <p:cNvSpPr txBox="1"/>
          <p:nvPr/>
        </p:nvSpPr>
        <p:spPr>
          <a:xfrm>
            <a:off x="5931218" y="1887667"/>
            <a:ext cx="1655762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en-US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30 =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50189" name="文本框 50188"/>
          <p:cNvSpPr txBox="1"/>
          <p:nvPr/>
        </p:nvSpPr>
        <p:spPr>
          <a:xfrm>
            <a:off x="5931218" y="2463929"/>
            <a:ext cx="1655762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en-US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50 =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50190" name="文本框 50189"/>
          <p:cNvSpPr txBox="1"/>
          <p:nvPr/>
        </p:nvSpPr>
        <p:spPr>
          <a:xfrm>
            <a:off x="5931218" y="3021142"/>
            <a:ext cx="1655762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700</a:t>
            </a:r>
            <a:r>
              <a:rPr lang="en-US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9 =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50191" name="文本框 50190"/>
          <p:cNvSpPr txBox="1"/>
          <p:nvPr/>
        </p:nvSpPr>
        <p:spPr>
          <a:xfrm>
            <a:off x="2069148" y="2425829"/>
            <a:ext cx="728084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360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192" name="文本框 50191"/>
          <p:cNvSpPr txBox="1"/>
          <p:nvPr/>
        </p:nvSpPr>
        <p:spPr>
          <a:xfrm>
            <a:off x="2223453" y="3014792"/>
            <a:ext cx="728084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900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193" name="文本框 50192"/>
          <p:cNvSpPr txBox="1"/>
          <p:nvPr/>
        </p:nvSpPr>
        <p:spPr>
          <a:xfrm>
            <a:off x="4678045" y="1875284"/>
            <a:ext cx="728084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280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194" name="文本框 50193"/>
          <p:cNvSpPr txBox="1"/>
          <p:nvPr/>
        </p:nvSpPr>
        <p:spPr>
          <a:xfrm>
            <a:off x="4678045" y="2425512"/>
            <a:ext cx="728084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360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195" name="文本框 50194"/>
          <p:cNvSpPr txBox="1"/>
          <p:nvPr/>
        </p:nvSpPr>
        <p:spPr>
          <a:xfrm>
            <a:off x="4846007" y="3022412"/>
            <a:ext cx="909223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6400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196" name="文本框 50195"/>
          <p:cNvSpPr txBox="1"/>
          <p:nvPr/>
        </p:nvSpPr>
        <p:spPr>
          <a:xfrm>
            <a:off x="7289167" y="1876554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90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197" name="文本框 50196"/>
          <p:cNvSpPr txBox="1"/>
          <p:nvPr/>
        </p:nvSpPr>
        <p:spPr>
          <a:xfrm>
            <a:off x="7298690" y="2449642"/>
            <a:ext cx="728084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198" name="文本框 50197"/>
          <p:cNvSpPr txBox="1"/>
          <p:nvPr/>
        </p:nvSpPr>
        <p:spPr>
          <a:xfrm>
            <a:off x="7452999" y="3011617"/>
            <a:ext cx="909223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6300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0" grpId="0"/>
      <p:bldP spid="50182" grpId="0"/>
      <p:bldP spid="50183" grpId="0"/>
      <p:bldP spid="50185" grpId="0"/>
      <p:bldP spid="50186" grpId="0"/>
      <p:bldP spid="50187" grpId="0"/>
      <p:bldP spid="50188" grpId="0"/>
      <p:bldP spid="50189" grpId="0"/>
      <p:bldP spid="50190" grpId="0"/>
      <p:bldP spid="50191" grpId="0"/>
      <p:bldP spid="50192" grpId="0"/>
      <p:bldP spid="50193" grpId="0"/>
      <p:bldP spid="50194" grpId="0"/>
      <p:bldP spid="50195" grpId="0"/>
      <p:bldP spid="50196" grpId="0"/>
      <p:bldP spid="50197" grpId="0"/>
      <p:bldP spid="501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5" name="文本框 51224"/>
          <p:cNvSpPr txBox="1"/>
          <p:nvPr/>
        </p:nvSpPr>
        <p:spPr>
          <a:xfrm>
            <a:off x="4787900" y="1776626"/>
            <a:ext cx="329184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分 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= 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   ）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秒</a:t>
            </a:r>
          </a:p>
        </p:txBody>
      </p:sp>
      <p:sp>
        <p:nvSpPr>
          <p:cNvPr id="51226" name="文本框 51225"/>
          <p:cNvSpPr txBox="1"/>
          <p:nvPr/>
        </p:nvSpPr>
        <p:spPr>
          <a:xfrm>
            <a:off x="4799334" y="2409721"/>
            <a:ext cx="328104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分 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= 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   ）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秒</a:t>
            </a:r>
          </a:p>
        </p:txBody>
      </p:sp>
      <p:sp>
        <p:nvSpPr>
          <p:cNvPr id="51227" name="文本框 51226"/>
          <p:cNvSpPr txBox="1"/>
          <p:nvPr/>
        </p:nvSpPr>
        <p:spPr>
          <a:xfrm>
            <a:off x="4799330" y="3014876"/>
            <a:ext cx="328041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分 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= 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   ）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秒</a:t>
            </a:r>
          </a:p>
        </p:txBody>
      </p:sp>
      <p:sp>
        <p:nvSpPr>
          <p:cNvPr id="51224" name="文本框 51223"/>
          <p:cNvSpPr txBox="1"/>
          <p:nvPr/>
        </p:nvSpPr>
        <p:spPr>
          <a:xfrm>
            <a:off x="972873" y="3019321"/>
            <a:ext cx="323786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9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时 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= 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   ）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分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577854" y="967616"/>
            <a:ext cx="2116455" cy="523240"/>
            <a:chOff x="867040" y="1309509"/>
            <a:chExt cx="1778000" cy="523239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16" name="矩形 4"/>
            <p:cNvSpPr>
              <a:spLocks noChangeArrowheads="1"/>
            </p:cNvSpPr>
            <p:nvPr/>
          </p:nvSpPr>
          <p:spPr bwMode="auto">
            <a:xfrm>
              <a:off x="867048" y="1309529"/>
              <a:ext cx="1513156" cy="523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单位换算</a:t>
              </a:r>
            </a:p>
          </p:txBody>
        </p:sp>
      </p:grpSp>
      <p:sp>
        <p:nvSpPr>
          <p:cNvPr id="51223" name="文本框 51222"/>
          <p:cNvSpPr txBox="1"/>
          <p:nvPr/>
        </p:nvSpPr>
        <p:spPr>
          <a:xfrm>
            <a:off x="972870" y="2398926"/>
            <a:ext cx="323723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时 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= 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   ）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分</a:t>
            </a:r>
          </a:p>
        </p:txBody>
      </p:sp>
      <p:sp>
        <p:nvSpPr>
          <p:cNvPr id="51203" name="文本框 51202"/>
          <p:cNvSpPr txBox="1"/>
          <p:nvPr/>
        </p:nvSpPr>
        <p:spPr>
          <a:xfrm>
            <a:off x="971600" y="1776626"/>
            <a:ext cx="323850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时 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= 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   ）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分</a:t>
            </a:r>
          </a:p>
        </p:txBody>
      </p:sp>
      <p:sp>
        <p:nvSpPr>
          <p:cNvPr id="51205" name="文本框 51204"/>
          <p:cNvSpPr txBox="1"/>
          <p:nvPr/>
        </p:nvSpPr>
        <p:spPr>
          <a:xfrm>
            <a:off x="2659433" y="1776626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215" name="文本框 51214"/>
          <p:cNvSpPr txBox="1"/>
          <p:nvPr/>
        </p:nvSpPr>
        <p:spPr>
          <a:xfrm>
            <a:off x="2554655" y="2401784"/>
            <a:ext cx="728084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120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216" name="文本框 51215"/>
          <p:cNvSpPr txBox="1"/>
          <p:nvPr/>
        </p:nvSpPr>
        <p:spPr>
          <a:xfrm>
            <a:off x="2570530" y="3027259"/>
            <a:ext cx="728084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540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217" name="文本框 51216"/>
          <p:cNvSpPr txBox="1"/>
          <p:nvPr/>
        </p:nvSpPr>
        <p:spPr>
          <a:xfrm>
            <a:off x="6485575" y="1776309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218" name="文本框 51217"/>
          <p:cNvSpPr txBox="1"/>
          <p:nvPr/>
        </p:nvSpPr>
        <p:spPr>
          <a:xfrm>
            <a:off x="6403023" y="2409721"/>
            <a:ext cx="728084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300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219" name="文本框 51218"/>
          <p:cNvSpPr txBox="1"/>
          <p:nvPr/>
        </p:nvSpPr>
        <p:spPr>
          <a:xfrm>
            <a:off x="6396673" y="3033609"/>
            <a:ext cx="728084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480</a:t>
            </a:r>
            <a:endParaRPr lang="en-US" altLang="zh-CN" sz="2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429635" y="915566"/>
            <a:ext cx="167640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时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分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45480" y="915566"/>
            <a:ext cx="167640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分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5" grpId="0"/>
      <p:bldP spid="51226" grpId="0"/>
      <p:bldP spid="51227" grpId="0"/>
      <p:bldP spid="51224" grpId="0"/>
      <p:bldP spid="51223" grpId="0"/>
      <p:bldP spid="51203" grpId="0"/>
      <p:bldP spid="51205" grpId="0"/>
      <p:bldP spid="51215" grpId="0"/>
      <p:bldP spid="51216" grpId="0"/>
      <p:bldP spid="51217" grpId="0"/>
      <p:bldP spid="51218" grpId="0"/>
      <p:bldP spid="51219" grpId="0"/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6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sp>
        <p:nvSpPr>
          <p:cNvPr id="22" name="AutoShape 3"/>
          <p:cNvSpPr/>
          <p:nvPr/>
        </p:nvSpPr>
        <p:spPr>
          <a:xfrm>
            <a:off x="2843808" y="681711"/>
            <a:ext cx="4838700" cy="533400"/>
          </a:xfrm>
          <a:prstGeom prst="wedgeRoundRectCallout">
            <a:avLst>
              <a:gd name="adj1" fmla="val 50351"/>
              <a:gd name="adj2" fmla="val 104254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spcBef>
                <a:spcPct val="50000"/>
              </a:spcBef>
              <a:defRPr/>
            </a:pPr>
            <a:r>
              <a:rPr lang="zh-CN" altLang="en-US" sz="2600" b="1" dirty="0">
                <a:latin typeface="+mn-lt"/>
                <a:ea typeface="+mn-ea"/>
              </a:rPr>
              <a:t>小朋友，来比比谁算得快？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452320" y="1159374"/>
            <a:ext cx="882898" cy="1265255"/>
          </a:xfrm>
          <a:prstGeom prst="rect">
            <a:avLst/>
          </a:prstGeom>
        </p:spPr>
      </p:pic>
      <p:sp>
        <p:nvSpPr>
          <p:cNvPr id="45066" name="文本框 45065"/>
          <p:cNvSpPr txBox="1"/>
          <p:nvPr/>
        </p:nvSpPr>
        <p:spPr>
          <a:xfrm>
            <a:off x="1797407" y="1635965"/>
            <a:ext cx="142748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en-US" altLang="en-US" sz="3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 =</a:t>
            </a:r>
          </a:p>
        </p:txBody>
      </p:sp>
      <p:sp>
        <p:nvSpPr>
          <p:cNvPr id="45067" name="文本框 45066"/>
          <p:cNvSpPr txBox="1"/>
          <p:nvPr/>
        </p:nvSpPr>
        <p:spPr>
          <a:xfrm>
            <a:off x="1797411" y="2224610"/>
            <a:ext cx="1655763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7</a:t>
            </a:r>
            <a:r>
              <a:rPr lang="en-US" altLang="en-US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 =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5068" name="文本框 45067"/>
          <p:cNvSpPr txBox="1"/>
          <p:nvPr/>
        </p:nvSpPr>
        <p:spPr>
          <a:xfrm>
            <a:off x="1797411" y="2821510"/>
            <a:ext cx="1655763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en-US" altLang="en-US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 =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5069" name="文本框 45068"/>
          <p:cNvSpPr txBox="1"/>
          <p:nvPr/>
        </p:nvSpPr>
        <p:spPr>
          <a:xfrm>
            <a:off x="4380270" y="1641045"/>
            <a:ext cx="1655762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lang="en-US" altLang="en-US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 =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5070" name="文本框 45069"/>
          <p:cNvSpPr txBox="1"/>
          <p:nvPr/>
        </p:nvSpPr>
        <p:spPr>
          <a:xfrm>
            <a:off x="4380270" y="2224610"/>
            <a:ext cx="1655762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7</a:t>
            </a:r>
            <a:r>
              <a:rPr lang="en-US" altLang="en-US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9 =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5071" name="文本框 45070"/>
          <p:cNvSpPr txBox="1"/>
          <p:nvPr/>
        </p:nvSpPr>
        <p:spPr>
          <a:xfrm>
            <a:off x="4380270" y="2831035"/>
            <a:ext cx="1655762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9</a:t>
            </a:r>
            <a:r>
              <a:rPr lang="en-US" altLang="en-US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×4</a:t>
            </a:r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=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5074" name="文本框 45073"/>
          <p:cNvSpPr txBox="1"/>
          <p:nvPr/>
        </p:nvSpPr>
        <p:spPr>
          <a:xfrm>
            <a:off x="3109954" y="1635648"/>
            <a:ext cx="59824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endParaRPr lang="en-US" altLang="zh-CN" sz="32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75" name="文本框 45074"/>
          <p:cNvSpPr txBox="1"/>
          <p:nvPr/>
        </p:nvSpPr>
        <p:spPr>
          <a:xfrm>
            <a:off x="3109638" y="2224293"/>
            <a:ext cx="59824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28</a:t>
            </a:r>
            <a:endParaRPr lang="en-US" altLang="zh-CN" sz="32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76" name="文本框 45075"/>
          <p:cNvSpPr txBox="1"/>
          <p:nvPr/>
        </p:nvSpPr>
        <p:spPr>
          <a:xfrm>
            <a:off x="3109638" y="2821193"/>
            <a:ext cx="59824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endParaRPr lang="en-US" altLang="zh-CN" sz="32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77" name="文本框 45076"/>
          <p:cNvSpPr txBox="1"/>
          <p:nvPr/>
        </p:nvSpPr>
        <p:spPr>
          <a:xfrm>
            <a:off x="5706788" y="1635648"/>
            <a:ext cx="59824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endParaRPr lang="en-US" altLang="zh-CN" sz="32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78" name="文本框 45077"/>
          <p:cNvSpPr txBox="1"/>
          <p:nvPr/>
        </p:nvSpPr>
        <p:spPr>
          <a:xfrm>
            <a:off x="5707105" y="2224293"/>
            <a:ext cx="59824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63</a:t>
            </a:r>
            <a:endParaRPr lang="en-US" altLang="zh-CN" sz="32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79" name="文本框 45078"/>
          <p:cNvSpPr txBox="1"/>
          <p:nvPr/>
        </p:nvSpPr>
        <p:spPr>
          <a:xfrm>
            <a:off x="5707105" y="2831035"/>
            <a:ext cx="59824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endParaRPr lang="en-US" altLang="zh-CN" sz="32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80901" y="3450795"/>
            <a:ext cx="1655763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en-US" altLang="en-US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 =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80270" y="3450795"/>
            <a:ext cx="1655762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</a:t>
            </a:r>
            <a:r>
              <a:rPr lang="en-US" altLang="en-US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×4</a:t>
            </a:r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=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109638" y="3450478"/>
            <a:ext cx="59824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endParaRPr lang="en-US" altLang="zh-CN" sz="32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07105" y="3450795"/>
            <a:ext cx="59824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endParaRPr lang="en-US" altLang="zh-CN" sz="32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  <p:bldP spid="45066" grpId="0"/>
      <p:bldP spid="45067" grpId="0"/>
      <p:bldP spid="45068" grpId="0"/>
      <p:bldP spid="45069" grpId="0"/>
      <p:bldP spid="45070" grpId="0"/>
      <p:bldP spid="45071" grpId="0"/>
      <p:bldP spid="45074" grpId="0"/>
      <p:bldP spid="45075" grpId="0"/>
      <p:bldP spid="45076" grpId="0"/>
      <p:bldP spid="45077" grpId="0"/>
      <p:bldP spid="45078" grpId="0"/>
      <p:bldP spid="45079" grpId="0"/>
      <p:bldP spid="2" grpId="0"/>
      <p:bldP spid="3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4" name="文本框 47113"/>
          <p:cNvSpPr txBox="1"/>
          <p:nvPr/>
        </p:nvSpPr>
        <p:spPr>
          <a:xfrm>
            <a:off x="3438902" y="3254147"/>
            <a:ext cx="3241675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答：一共有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1500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张。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6992041" y="1012598"/>
            <a:ext cx="1252855" cy="1666875"/>
          </a:xfrm>
          <a:prstGeom prst="rect">
            <a:avLst/>
          </a:prstGeom>
        </p:spPr>
      </p:pic>
      <p:pic>
        <p:nvPicPr>
          <p:cNvPr id="47109" name="图片 47108" descr="9ASK1771Q)NK10{@EM7M5L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9185" y="699542"/>
            <a:ext cx="1798638" cy="13509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7111" name="圆角矩形标注 47110"/>
          <p:cNvSpPr/>
          <p:nvPr/>
        </p:nvSpPr>
        <p:spPr>
          <a:xfrm>
            <a:off x="4377114" y="806542"/>
            <a:ext cx="2447925" cy="719137"/>
          </a:xfrm>
          <a:prstGeom prst="wedgeRoundRectCallout">
            <a:avLst>
              <a:gd name="adj1" fmla="val 62125"/>
              <a:gd name="adj2" fmla="val -1875"/>
              <a:gd name="adj3" fmla="val 16667"/>
            </a:avLst>
          </a:prstGeom>
          <a:gradFill rotWithShape="1">
            <a:gsLst>
              <a:gs pos="0">
                <a:srgbClr val="FFFF99">
                  <a:alpha val="78999"/>
                </a:srgbClr>
              </a:gs>
              <a:gs pos="100000">
                <a:srgbClr val="FFFF99">
                  <a:gamma/>
                  <a:tint val="60392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rgbClr val="FF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7112" name="文本框 47111"/>
          <p:cNvSpPr txBox="1"/>
          <p:nvPr/>
        </p:nvSpPr>
        <p:spPr>
          <a:xfrm>
            <a:off x="4470777" y="751297"/>
            <a:ext cx="2447925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每包有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张纸，</a:t>
            </a:r>
          </a:p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一共有多少张？</a:t>
            </a:r>
          </a:p>
        </p:txBody>
      </p:sp>
      <p:sp>
        <p:nvSpPr>
          <p:cNvPr id="47113" name="文本框 47112"/>
          <p:cNvSpPr txBox="1"/>
          <p:nvPr/>
        </p:nvSpPr>
        <p:spPr>
          <a:xfrm>
            <a:off x="3296975" y="2580730"/>
            <a:ext cx="3240088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500</a:t>
            </a:r>
            <a:r>
              <a:rPr lang="en-US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 = 1500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（张）</a:t>
            </a: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611564" y="2323874"/>
            <a:ext cx="587375" cy="1598295"/>
          </a:xfrm>
          <a:prstGeom prst="rect">
            <a:avLst/>
          </a:prstGeom>
        </p:spPr>
      </p:pic>
      <p:sp>
        <p:nvSpPr>
          <p:cNvPr id="22" name="圆角矩形标注 21"/>
          <p:cNvSpPr/>
          <p:nvPr/>
        </p:nvSpPr>
        <p:spPr>
          <a:xfrm>
            <a:off x="1320224" y="2140359"/>
            <a:ext cx="1348105" cy="404495"/>
          </a:xfrm>
          <a:prstGeom prst="wedgeRoundRectCallout">
            <a:avLst>
              <a:gd name="adj1" fmla="val -58871"/>
              <a:gd name="adj2" fmla="val 43289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>
            <a:solidFill>
              <a:schemeClr val="accent2">
                <a:lumMod val="7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349434" y="2112419"/>
            <a:ext cx="131889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包纸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 animBg="1"/>
      <p:bldP spid="47112" grpId="0"/>
      <p:bldP spid="47113" grpId="0"/>
      <p:bldP spid="22" grpId="0" bldLvl="0" animBg="1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7307507" y="2545682"/>
            <a:ext cx="993775" cy="1381125"/>
          </a:xfrm>
          <a:prstGeom prst="rect">
            <a:avLst/>
          </a:prstGeom>
        </p:spPr>
      </p:pic>
      <p:sp>
        <p:nvSpPr>
          <p:cNvPr id="52233" name="文本框 52232"/>
          <p:cNvSpPr txBox="1"/>
          <p:nvPr/>
        </p:nvSpPr>
        <p:spPr>
          <a:xfrm>
            <a:off x="1959223" y="3363560"/>
            <a:ext cx="3240087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70</a:t>
            </a:r>
            <a:r>
              <a:rPr lang="en-US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 = 420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（箱）</a:t>
            </a:r>
          </a:p>
        </p:txBody>
      </p:sp>
      <p:sp>
        <p:nvSpPr>
          <p:cNvPr id="52234" name="文本框 52233"/>
          <p:cNvSpPr txBox="1"/>
          <p:nvPr/>
        </p:nvSpPr>
        <p:spPr>
          <a:xfrm>
            <a:off x="2830121" y="3940140"/>
            <a:ext cx="296926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答：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次能运完。</a:t>
            </a:r>
          </a:p>
        </p:txBody>
      </p:sp>
      <p:sp>
        <p:nvSpPr>
          <p:cNvPr id="52236" name="圆角矩形标注 52235"/>
          <p:cNvSpPr/>
          <p:nvPr/>
        </p:nvSpPr>
        <p:spPr>
          <a:xfrm>
            <a:off x="2553900" y="2596480"/>
            <a:ext cx="4374515" cy="504825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7255"/>
                  <a:invGamma/>
                </a:schemeClr>
              </a:gs>
            </a:gsLst>
            <a:lin ang="5400000" scaled="1"/>
            <a:tileRect/>
          </a:gradFill>
          <a:ln w="9525" cap="flat" cmpd="sng">
            <a:solidFill>
              <a:srgbClr val="33CCCC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52237" name="图片 52236" descr="CD0CHNY(GN_I[PNW}CO~4$K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576" y="483519"/>
            <a:ext cx="7272338" cy="20621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2232" name="文本框 52231"/>
          <p:cNvSpPr txBox="1"/>
          <p:nvPr/>
        </p:nvSpPr>
        <p:spPr>
          <a:xfrm>
            <a:off x="2482145" y="2596480"/>
            <a:ext cx="430339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一共</a:t>
            </a: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400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箱，</a:t>
            </a: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次能运完吗？</a:t>
            </a:r>
          </a:p>
        </p:txBody>
      </p:sp>
      <p:sp>
        <p:nvSpPr>
          <p:cNvPr id="52238" name="文本框 52237"/>
          <p:cNvSpPr txBox="1"/>
          <p:nvPr/>
        </p:nvSpPr>
        <p:spPr>
          <a:xfrm>
            <a:off x="5127870" y="3360385"/>
            <a:ext cx="1632178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420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＞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400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3" grpId="0"/>
      <p:bldP spid="52236" grpId="0" animBg="1"/>
      <p:bldP spid="52232" grpId="0"/>
      <p:bldP spid="522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18540" y="411510"/>
            <a:ext cx="680593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甲城到乙城三种不同火车的票价如下表：</a:t>
            </a:r>
          </a:p>
        </p:txBody>
      </p:sp>
      <p:pic>
        <p:nvPicPr>
          <p:cNvPr id="16" name="图片 15" descr=")TEUVTB~T3XA]]58PRSV9YD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46497" y="915566"/>
            <a:ext cx="6696075" cy="1200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文本框 16"/>
          <p:cNvSpPr txBox="1"/>
          <p:nvPr/>
        </p:nvSpPr>
        <p:spPr>
          <a:xfrm>
            <a:off x="622413" y="2165829"/>
            <a:ext cx="8171815" cy="13849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吴老师买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张同样价格的火车票，付给售票员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1000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元。他买的是哪一种？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（先估算，再在正确的答案旁边画“√”）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97399" y="3562833"/>
            <a:ext cx="2702984" cy="95410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把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198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看作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200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</a:t>
            </a:r>
          </a:p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200×3=600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381569" y="3562833"/>
            <a:ext cx="2702984" cy="95410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把</a:t>
            </a: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312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看作</a:t>
            </a: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300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</a:t>
            </a:r>
          </a:p>
          <a:p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300×3=900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286694" y="3543783"/>
            <a:ext cx="2702984" cy="95410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把</a:t>
            </a: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405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看作</a:t>
            </a: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400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</a:t>
            </a:r>
          </a:p>
          <a:p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400×3=1200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pic>
        <p:nvPicPr>
          <p:cNvPr id="22" name="图片 21" descr="W6H2[]Q_9)FW6O(BI0E1_YJ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DFF1FB"/>
              </a:clrFrom>
              <a:clrTo>
                <a:srgbClr val="DFF1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72397" y="1634706"/>
            <a:ext cx="504825" cy="3698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59840" y="2001521"/>
            <a:ext cx="6432550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整十数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乘一位数，先用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十位上的数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乘一位数，再在积的末尾添上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9" name="矩形 8"/>
          <p:cNvSpPr/>
          <p:nvPr/>
        </p:nvSpPr>
        <p:spPr>
          <a:xfrm>
            <a:off x="1259205" y="2989580"/>
            <a:ext cx="6433820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整百数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乘一位数，先用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百位上的数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乘一位数，再在积的末尾添上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75105" y="2575562"/>
            <a:ext cx="5996940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估算时，可以把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两位数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或</a:t>
            </a:r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三位数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看成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整十数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或</a:t>
            </a:r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整百数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来口算。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  <p:sp>
        <p:nvSpPr>
          <p:cNvPr id="6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6069330" y="2199007"/>
            <a:ext cx="1842770" cy="1221740"/>
            <a:chOff x="1230313" y="2426043"/>
            <a:chExt cx="2453198" cy="1221758"/>
          </a:xfrm>
        </p:grpSpPr>
        <p:sp>
          <p:nvSpPr>
            <p:cNvPr id="31" name="矩形 4"/>
            <p:cNvSpPr>
              <a:spLocks noChangeArrowheads="1"/>
            </p:cNvSpPr>
            <p:nvPr/>
          </p:nvSpPr>
          <p:spPr bwMode="auto">
            <a:xfrm>
              <a:off x="1475072" y="2640521"/>
              <a:ext cx="2191207" cy="70789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题目中有哪些条件？</a:t>
              </a:r>
            </a:p>
          </p:txBody>
        </p:sp>
        <p:sp>
          <p:nvSpPr>
            <p:cNvPr id="12" name="云形标注 11"/>
            <p:cNvSpPr/>
            <p:nvPr/>
          </p:nvSpPr>
          <p:spPr>
            <a:xfrm>
              <a:off x="1230313" y="2426043"/>
              <a:ext cx="2453198" cy="1221758"/>
            </a:xfrm>
            <a:prstGeom prst="cloudCallout">
              <a:avLst>
                <a:gd name="adj1" fmla="val 39834"/>
                <a:gd name="adj2" fmla="val 66268"/>
              </a:avLst>
            </a:pr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40970" name="文本框 40969"/>
          <p:cNvSpPr txBox="1"/>
          <p:nvPr/>
        </p:nvSpPr>
        <p:spPr>
          <a:xfrm>
            <a:off x="1114429" y="986157"/>
            <a:ext cx="676465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王阿姨在购物网站订购了</a:t>
            </a:r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</a:rPr>
              <a:t>3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箱黑玉米，每箱</a:t>
            </a:r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</a:rPr>
              <a:t>20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根。</a:t>
            </a:r>
          </a:p>
        </p:txBody>
      </p:sp>
      <p:pic>
        <p:nvPicPr>
          <p:cNvPr id="39942" name="图片 39941" descr="d_p1_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574483" y="2036445"/>
            <a:ext cx="3816350" cy="14605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1" name="组合 10"/>
          <p:cNvGrpSpPr/>
          <p:nvPr/>
        </p:nvGrpSpPr>
        <p:grpSpPr>
          <a:xfrm>
            <a:off x="4554220" y="1445262"/>
            <a:ext cx="1407160" cy="410211"/>
            <a:chOff x="7172" y="2276"/>
            <a:chExt cx="2216" cy="646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7172" y="2276"/>
              <a:ext cx="2216" cy="0"/>
            </a:xfrm>
            <a:prstGeom prst="line">
              <a:avLst/>
            </a:prstGeom>
            <a:ln w="28575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7956" y="2340"/>
              <a:ext cx="654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>
                  <a:solidFill>
                    <a:srgbClr val="FF0000"/>
                  </a:solidFill>
                  <a:latin typeface="Calibri" panose="020F0502020204030204" pitchFamily="34" charset="0"/>
                </a:rPr>
                <a:t>①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328413" y="1445262"/>
            <a:ext cx="1252855" cy="410211"/>
            <a:chOff x="9966" y="2276"/>
            <a:chExt cx="1973" cy="646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9966" y="2276"/>
              <a:ext cx="1973" cy="0"/>
            </a:xfrm>
            <a:prstGeom prst="line">
              <a:avLst/>
            </a:prstGeom>
            <a:ln w="28575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本框 9"/>
            <p:cNvSpPr txBox="1"/>
            <p:nvPr/>
          </p:nvSpPr>
          <p:spPr>
            <a:xfrm>
              <a:off x="10685" y="2340"/>
              <a:ext cx="654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>
                  <a:solidFill>
                    <a:srgbClr val="FF0000"/>
                  </a:solidFill>
                  <a:latin typeface="Calibri" panose="020F0502020204030204" pitchFamily="34" charset="0"/>
                </a:rPr>
                <a:t>②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5342255" y="1490980"/>
            <a:ext cx="2048510" cy="647700"/>
            <a:chOff x="8413" y="2348"/>
            <a:chExt cx="3226" cy="1020"/>
          </a:xfrm>
        </p:grpSpPr>
        <p:pic>
          <p:nvPicPr>
            <p:cNvPr id="40968" name="图片 40967" descr="黄2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8413" y="2348"/>
              <a:ext cx="3226" cy="102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0969" name="文本框 40968"/>
            <p:cNvSpPr txBox="1"/>
            <p:nvPr/>
          </p:nvSpPr>
          <p:spPr>
            <a:xfrm>
              <a:off x="8413" y="2440"/>
              <a:ext cx="3226" cy="6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2200" b="1" dirty="0">
                  <a:latin typeface="楷体_GB2312" pitchFamily="49" charset="-122"/>
                  <a:ea typeface="楷体_GB2312" pitchFamily="49" charset="-122"/>
                </a:rPr>
                <a:t>一共有多少根？</a:t>
              </a:r>
            </a:p>
          </p:txBody>
        </p:sp>
      </p:grpSp>
      <p:sp>
        <p:nvSpPr>
          <p:cNvPr id="40970" name="文本框 40969"/>
          <p:cNvSpPr txBox="1"/>
          <p:nvPr/>
        </p:nvSpPr>
        <p:spPr>
          <a:xfrm>
            <a:off x="1644654" y="993142"/>
            <a:ext cx="676465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王阿姨在购物网站订购了</a:t>
            </a:r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</a:rPr>
              <a:t>3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箱黑玉米，每箱</a:t>
            </a:r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</a:rPr>
              <a:t>20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根。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6884674" y="2064387"/>
            <a:ext cx="837565" cy="1265555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23532" y="555528"/>
            <a:ext cx="1166673" cy="1064551"/>
            <a:chOff x="670145" y="1457273"/>
            <a:chExt cx="1555361" cy="1419401"/>
          </a:xfrm>
        </p:grpSpPr>
        <p:pic>
          <p:nvPicPr>
            <p:cNvPr id="3" name="图片 2" descr="28Z58PICt4r.jpg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70145" y="1457273"/>
              <a:ext cx="1555361" cy="1393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矩形 14"/>
            <p:cNvSpPr/>
            <p:nvPr/>
          </p:nvSpPr>
          <p:spPr>
            <a:xfrm>
              <a:off x="921335" y="2322677"/>
              <a:ext cx="970652" cy="553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例 </a:t>
              </a:r>
              <a:r>
                <a:rPr lang="en-US" altLang="zh-CN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endPara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20130" y="2281441"/>
            <a:ext cx="5864170" cy="461666"/>
            <a:chOff x="1911720" y="1635646"/>
            <a:chExt cx="5864170" cy="461666"/>
          </a:xfrm>
        </p:grpSpPr>
        <p:sp>
          <p:nvSpPr>
            <p:cNvPr id="26" name="圆角矩形 25"/>
            <p:cNvSpPr/>
            <p:nvPr/>
          </p:nvSpPr>
          <p:spPr>
            <a:xfrm>
              <a:off x="1911720" y="1665312"/>
              <a:ext cx="1724175" cy="432000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圆角矩形 17"/>
            <p:cNvSpPr/>
            <p:nvPr/>
          </p:nvSpPr>
          <p:spPr>
            <a:xfrm>
              <a:off x="3772033" y="1665311"/>
              <a:ext cx="4003857" cy="432000"/>
            </a:xfrm>
            <a:prstGeom prst="roundRect">
              <a:avLst/>
            </a:prstGeom>
            <a:no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r>
                <a:rPr lang="zh-CN" altLang="en-US" sz="2400" b="1" kern="0" spc="300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总根数</a:t>
              </a:r>
              <a:r>
                <a:rPr lang="en-US" altLang="zh-CN" sz="2400" b="1" kern="0" spc="300" dirty="0">
                  <a:latin typeface="楷体" panose="02010609060101010101" pitchFamily="49" charset="-122"/>
                  <a:ea typeface="楷体" panose="02010609060101010101" pitchFamily="49" charset="-122"/>
                </a:rPr>
                <a:t>=</a:t>
              </a:r>
              <a:r>
                <a:rPr lang="zh-CN" altLang="en-US" sz="2400" b="1" kern="0" spc="300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箱数</a:t>
              </a:r>
              <a:r>
                <a:rPr lang="en-US" altLang="en-US" sz="2400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  <a:sym typeface="+mn-ea"/>
                </a:rPr>
                <a:t>×</a:t>
              </a:r>
              <a:r>
                <a:rPr lang="zh-CN" altLang="en-US" sz="2400" b="1" kern="0" spc="300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每箱根数</a:t>
              </a:r>
            </a:p>
          </p:txBody>
        </p:sp>
        <p:sp>
          <p:nvSpPr>
            <p:cNvPr id="28" name="文本框 3"/>
            <p:cNvSpPr txBox="1">
              <a:spLocks noChangeArrowheads="1"/>
            </p:cNvSpPr>
            <p:nvPr/>
          </p:nvSpPr>
          <p:spPr bwMode="auto">
            <a:xfrm>
              <a:off x="2047858" y="1635646"/>
              <a:ext cx="14401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9pPr>
            </a:lstStyle>
            <a:p>
              <a:r>
                <a:rPr lang="zh-CN" altLang="en-US" sz="2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数量关系</a:t>
              </a:r>
            </a:p>
          </p:txBody>
        </p:sp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3427778" y="1798484"/>
              <a:ext cx="488243" cy="165654"/>
            </a:xfrm>
            <a:prstGeom prst="rect">
              <a:avLst/>
            </a:prstGeom>
          </p:spPr>
        </p:pic>
      </p:grpSp>
      <p:sp>
        <p:nvSpPr>
          <p:cNvPr id="21" name="TextBox 51"/>
          <p:cNvSpPr txBox="1">
            <a:spLocks noChangeArrowheads="1"/>
          </p:cNvSpPr>
          <p:nvPr/>
        </p:nvSpPr>
        <p:spPr bwMode="auto">
          <a:xfrm>
            <a:off x="4117975" y="3126105"/>
            <a:ext cx="11595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20</a:t>
            </a:r>
            <a:r>
              <a:rPr lang="en-US" altLang="en-US" sz="28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×</a:t>
            </a:r>
            <a:r>
              <a:rPr lang="en-US" sz="28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3</a:t>
            </a:r>
            <a:endParaRPr lang="en-US" sz="28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56"/>
          <p:cNvSpPr txBox="1">
            <a:spLocks noChangeArrowheads="1"/>
          </p:cNvSpPr>
          <p:nvPr/>
        </p:nvSpPr>
        <p:spPr bwMode="auto">
          <a:xfrm>
            <a:off x="1546862" y="3126105"/>
            <a:ext cx="25330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可以列出算式：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7"/>
          <p:cNvSpPr/>
          <p:nvPr/>
        </p:nvSpPr>
        <p:spPr>
          <a:xfrm>
            <a:off x="827405" y="2302512"/>
            <a:ext cx="7415530" cy="4318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  <a:sym typeface="+mn-ea"/>
              </a:rPr>
              <a:t>先用小棒摆一摆，再说说可以怎样计算。</a:t>
            </a:r>
            <a:endParaRPr kumimoji="0" lang="zh-CN" altLang="en-US" sz="32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ea"/>
              <a:ea typeface="+mj-ea"/>
            </a:endParaRPr>
          </a:p>
        </p:txBody>
      </p:sp>
      <p:grpSp>
        <p:nvGrpSpPr>
          <p:cNvPr id="40975" name="组合 40974"/>
          <p:cNvGrpSpPr/>
          <p:nvPr/>
        </p:nvGrpSpPr>
        <p:grpSpPr>
          <a:xfrm>
            <a:off x="1692597" y="3154047"/>
            <a:ext cx="936625" cy="720725"/>
            <a:chOff x="1247" y="1083"/>
            <a:chExt cx="688" cy="499"/>
          </a:xfrm>
        </p:grpSpPr>
        <p:pic>
          <p:nvPicPr>
            <p:cNvPr id="40973" name="图片 40972" descr="小棒-2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247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0974" name="图片 40973" descr="小棒-2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565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0976" name="组合 40975"/>
          <p:cNvGrpSpPr/>
          <p:nvPr/>
        </p:nvGrpSpPr>
        <p:grpSpPr>
          <a:xfrm>
            <a:off x="3997647" y="3169922"/>
            <a:ext cx="936625" cy="720725"/>
            <a:chOff x="1247" y="1083"/>
            <a:chExt cx="688" cy="499"/>
          </a:xfrm>
        </p:grpSpPr>
        <p:pic>
          <p:nvPicPr>
            <p:cNvPr id="40977" name="图片 40976" descr="小棒-2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247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0978" name="图片 40977" descr="小棒-2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565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0979" name="组合 40978"/>
          <p:cNvGrpSpPr/>
          <p:nvPr/>
        </p:nvGrpSpPr>
        <p:grpSpPr>
          <a:xfrm>
            <a:off x="6301109" y="3142935"/>
            <a:ext cx="936625" cy="720725"/>
            <a:chOff x="1247" y="1083"/>
            <a:chExt cx="688" cy="499"/>
          </a:xfrm>
        </p:grpSpPr>
        <p:pic>
          <p:nvPicPr>
            <p:cNvPr id="40980" name="图片 40979" descr="小棒-2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247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0981" name="图片 40980" descr="小棒-2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565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1" name="TextBox 51"/>
          <p:cNvSpPr txBox="1">
            <a:spLocks noChangeArrowheads="1"/>
          </p:cNvSpPr>
          <p:nvPr/>
        </p:nvSpPr>
        <p:spPr bwMode="auto">
          <a:xfrm>
            <a:off x="3805555" y="1188722"/>
            <a:ext cx="14160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20</a:t>
            </a:r>
            <a:r>
              <a:rPr lang="en-US" altLang="en-US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×3=</a:t>
            </a:r>
          </a:p>
        </p:txBody>
      </p: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14800" y="2463802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r:id="rId4" imgW="914400" imgH="215900" progId="Equation.KSEE3">
                  <p:embed/>
                </p:oleObj>
              </mc:Choice>
              <mc:Fallback>
                <p:oleObj r:id="rId4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2463802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>
            <a:hlinkClick r:id="rId6" action="ppaction://hlinksldjump"/>
          </p:cNvPr>
          <p:cNvSpPr txBox="1"/>
          <p:nvPr/>
        </p:nvSpPr>
        <p:spPr>
          <a:xfrm>
            <a:off x="206375" y="4371340"/>
            <a:ext cx="415498" cy="369332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</a:rPr>
              <a:t>①</a:t>
            </a:r>
          </a:p>
        </p:txBody>
      </p:sp>
      <p:sp>
        <p:nvSpPr>
          <p:cNvPr id="4" name="文本框 3">
            <a:hlinkClick r:id="rId7" action="ppaction://hlinksldjump"/>
          </p:cNvPr>
          <p:cNvSpPr txBox="1"/>
          <p:nvPr/>
        </p:nvSpPr>
        <p:spPr>
          <a:xfrm>
            <a:off x="692785" y="4371340"/>
            <a:ext cx="415498" cy="369332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</a:rPr>
              <a:t>②</a:t>
            </a:r>
          </a:p>
        </p:txBody>
      </p:sp>
      <p:sp>
        <p:nvSpPr>
          <p:cNvPr id="5" name="文本框 4">
            <a:hlinkClick r:id="rId8" action="ppaction://hlinksldjump"/>
          </p:cNvPr>
          <p:cNvSpPr txBox="1"/>
          <p:nvPr/>
        </p:nvSpPr>
        <p:spPr>
          <a:xfrm>
            <a:off x="1179195" y="4371340"/>
            <a:ext cx="415498" cy="369332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</a:rPr>
              <a:t>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5" name="组合 40974"/>
          <p:cNvGrpSpPr/>
          <p:nvPr/>
        </p:nvGrpSpPr>
        <p:grpSpPr>
          <a:xfrm>
            <a:off x="1764352" y="1358728"/>
            <a:ext cx="936625" cy="720725"/>
            <a:chOff x="1247" y="1083"/>
            <a:chExt cx="688" cy="499"/>
          </a:xfrm>
        </p:grpSpPr>
        <p:pic>
          <p:nvPicPr>
            <p:cNvPr id="40973" name="图片 40972" descr="小棒-2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247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0974" name="图片 40973" descr="小棒-2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565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0976" name="组合 40975"/>
          <p:cNvGrpSpPr/>
          <p:nvPr/>
        </p:nvGrpSpPr>
        <p:grpSpPr>
          <a:xfrm>
            <a:off x="4069402" y="1374603"/>
            <a:ext cx="936625" cy="720725"/>
            <a:chOff x="1247" y="1083"/>
            <a:chExt cx="688" cy="499"/>
          </a:xfrm>
        </p:grpSpPr>
        <p:pic>
          <p:nvPicPr>
            <p:cNvPr id="40977" name="图片 40976" descr="小棒-2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247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0978" name="图片 40977" descr="小棒-2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565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0979" name="组合 40978"/>
          <p:cNvGrpSpPr/>
          <p:nvPr/>
        </p:nvGrpSpPr>
        <p:grpSpPr>
          <a:xfrm>
            <a:off x="6372864" y="1347616"/>
            <a:ext cx="936625" cy="720725"/>
            <a:chOff x="1247" y="1083"/>
            <a:chExt cx="688" cy="499"/>
          </a:xfrm>
        </p:grpSpPr>
        <p:pic>
          <p:nvPicPr>
            <p:cNvPr id="40980" name="图片 40979" descr="小棒-2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247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0981" name="图片 40980" descr="小棒-2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565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0989" name="文本框 40988"/>
          <p:cNvSpPr txBox="1"/>
          <p:nvPr/>
        </p:nvSpPr>
        <p:spPr>
          <a:xfrm>
            <a:off x="1872936" y="2186451"/>
            <a:ext cx="5950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180526" y="2186451"/>
            <a:ext cx="5950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503354" y="2186451"/>
            <a:ext cx="5950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924300" y="3024507"/>
            <a:ext cx="430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698365" y="3024507"/>
            <a:ext cx="430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410200" y="3024507"/>
            <a:ext cx="430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</a:p>
        </p:txBody>
      </p:sp>
      <p:sp>
        <p:nvSpPr>
          <p:cNvPr id="7" name="圆角矩形 17"/>
          <p:cNvSpPr/>
          <p:nvPr/>
        </p:nvSpPr>
        <p:spPr>
          <a:xfrm>
            <a:off x="5709289" y="3100071"/>
            <a:ext cx="663575" cy="4318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60</a:t>
            </a:r>
            <a:endParaRPr kumimoji="0" lang="en-US" sz="32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ea"/>
              <a:ea typeface="+mj-ea"/>
            </a:endParaRPr>
          </a:p>
        </p:txBody>
      </p:sp>
      <p:pic>
        <p:nvPicPr>
          <p:cNvPr id="25" name="Picture 2" descr="C:\Users\cehuashuxue\Desktop\搜狗截图201810131316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317" y="4490613"/>
            <a:ext cx="323061" cy="3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176319 0.074321 " pathEditMode="relative" rAng="0" ptsTypes="">
                                      <p:cBhvr>
                                        <p:cTn id="30" dur="20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2708 0.074321 " pathEditMode="relative" rAng="0" ptsTypes="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72569 0.074321 " pathEditMode="relative" rAng="0" ptsTypes="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9" grpId="0"/>
      <p:bldP spid="40989" grpId="1"/>
      <p:bldP spid="2" grpId="0"/>
      <p:bldP spid="2" grpId="1"/>
      <p:bldP spid="3" grpId="1"/>
      <p:bldP spid="3" grpId="2"/>
      <p:bldP spid="4" grpId="0"/>
      <p:bldP spid="5" grpId="0"/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5" name="组合 40974"/>
          <p:cNvGrpSpPr/>
          <p:nvPr/>
        </p:nvGrpSpPr>
        <p:grpSpPr>
          <a:xfrm>
            <a:off x="1764352" y="1286720"/>
            <a:ext cx="936625" cy="720725"/>
            <a:chOff x="1247" y="1083"/>
            <a:chExt cx="688" cy="499"/>
          </a:xfrm>
        </p:grpSpPr>
        <p:pic>
          <p:nvPicPr>
            <p:cNvPr id="40973" name="图片 40972" descr="小棒-2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247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0974" name="图片 40973" descr="小棒-2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565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0976" name="组合 40975"/>
          <p:cNvGrpSpPr/>
          <p:nvPr/>
        </p:nvGrpSpPr>
        <p:grpSpPr>
          <a:xfrm>
            <a:off x="4069402" y="1302595"/>
            <a:ext cx="936625" cy="720725"/>
            <a:chOff x="1247" y="1083"/>
            <a:chExt cx="688" cy="499"/>
          </a:xfrm>
        </p:grpSpPr>
        <p:pic>
          <p:nvPicPr>
            <p:cNvPr id="40977" name="图片 40976" descr="小棒-2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247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0978" name="图片 40977" descr="小棒-2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565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0979" name="组合 40978"/>
          <p:cNvGrpSpPr/>
          <p:nvPr/>
        </p:nvGrpSpPr>
        <p:grpSpPr>
          <a:xfrm>
            <a:off x="6372864" y="1275608"/>
            <a:ext cx="936625" cy="720725"/>
            <a:chOff x="1247" y="1083"/>
            <a:chExt cx="688" cy="499"/>
          </a:xfrm>
        </p:grpSpPr>
        <p:pic>
          <p:nvPicPr>
            <p:cNvPr id="40980" name="图片 40979" descr="小棒-2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247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0981" name="图片 40980" descr="小棒-2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565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0989" name="文本框 40988"/>
          <p:cNvSpPr txBox="1"/>
          <p:nvPr/>
        </p:nvSpPr>
        <p:spPr>
          <a:xfrm>
            <a:off x="1657672" y="2114443"/>
            <a:ext cx="121539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个十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965262" y="2114443"/>
            <a:ext cx="121539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个十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288092" y="2114443"/>
            <a:ext cx="121539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个十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274378" y="2859784"/>
            <a:ext cx="9396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b="1" baseline="-25000">
                <a:solidFill>
                  <a:srgbClr val="FF0000"/>
                </a:solidFill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个十</a:t>
            </a:r>
          </a:p>
        </p:txBody>
      </p:sp>
      <p:sp>
        <p:nvSpPr>
          <p:cNvPr id="21" name="TextBox 51"/>
          <p:cNvSpPr txBox="1">
            <a:spLocks noChangeArrowheads="1"/>
          </p:cNvSpPr>
          <p:nvPr/>
        </p:nvSpPr>
        <p:spPr bwMode="auto">
          <a:xfrm>
            <a:off x="4006219" y="2860101"/>
            <a:ext cx="10115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×3=</a:t>
            </a:r>
            <a:endParaRPr lang="en-US" altLang="en-US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31732" y="2859784"/>
            <a:ext cx="9396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3200" b="1" baseline="-25000">
                <a:solidFill>
                  <a:srgbClr val="FF0000"/>
                </a:solidFill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个十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421702" y="3586859"/>
            <a:ext cx="204094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个十是</a:t>
            </a:r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</a:p>
        </p:txBody>
      </p:sp>
      <p:pic>
        <p:nvPicPr>
          <p:cNvPr id="7" name="Picture 2" descr="C:\Users\cehuashuxue\Desktop\搜狗截图201810131316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317" y="4490613"/>
            <a:ext cx="323061" cy="3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9" grpId="0"/>
      <p:bldP spid="2" grpId="0"/>
      <p:bldP spid="3" grpId="1"/>
      <p:bldP spid="4" grpId="0"/>
      <p:bldP spid="21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5" name="组合 40974"/>
          <p:cNvGrpSpPr/>
          <p:nvPr/>
        </p:nvGrpSpPr>
        <p:grpSpPr>
          <a:xfrm>
            <a:off x="1764352" y="1502744"/>
            <a:ext cx="936625" cy="720725"/>
            <a:chOff x="1247" y="1083"/>
            <a:chExt cx="688" cy="499"/>
          </a:xfrm>
        </p:grpSpPr>
        <p:pic>
          <p:nvPicPr>
            <p:cNvPr id="40973" name="图片 40972" descr="小棒-2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247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0974" name="图片 40973" descr="小棒-2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565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0976" name="组合 40975"/>
          <p:cNvGrpSpPr/>
          <p:nvPr/>
        </p:nvGrpSpPr>
        <p:grpSpPr>
          <a:xfrm>
            <a:off x="4069402" y="1518619"/>
            <a:ext cx="936625" cy="720725"/>
            <a:chOff x="1247" y="1083"/>
            <a:chExt cx="688" cy="499"/>
          </a:xfrm>
        </p:grpSpPr>
        <p:pic>
          <p:nvPicPr>
            <p:cNvPr id="40977" name="图片 40976" descr="小棒-2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247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0978" name="图片 40977" descr="小棒-2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565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0979" name="组合 40978"/>
          <p:cNvGrpSpPr/>
          <p:nvPr/>
        </p:nvGrpSpPr>
        <p:grpSpPr>
          <a:xfrm>
            <a:off x="6372864" y="1491632"/>
            <a:ext cx="936625" cy="720725"/>
            <a:chOff x="1247" y="1083"/>
            <a:chExt cx="688" cy="499"/>
          </a:xfrm>
        </p:grpSpPr>
        <p:pic>
          <p:nvPicPr>
            <p:cNvPr id="40980" name="图片 40979" descr="小棒-2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247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0981" name="图片 40980" descr="小棒-2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565" y="1083"/>
              <a:ext cx="370" cy="49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1" name="TextBox 51"/>
          <p:cNvSpPr txBox="1">
            <a:spLocks noChangeArrowheads="1"/>
          </p:cNvSpPr>
          <p:nvPr/>
        </p:nvSpPr>
        <p:spPr bwMode="auto">
          <a:xfrm>
            <a:off x="3780794" y="2571752"/>
            <a:ext cx="1423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2×3=6</a:t>
            </a:r>
            <a:endParaRPr lang="en-US" altLang="en-US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2" name="TextBox 51"/>
          <p:cNvSpPr txBox="1">
            <a:spLocks noChangeArrowheads="1"/>
          </p:cNvSpPr>
          <p:nvPr/>
        </p:nvSpPr>
        <p:spPr bwMode="auto">
          <a:xfrm>
            <a:off x="3606166" y="3201037"/>
            <a:ext cx="15418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</a:t>
            </a:r>
            <a:r>
              <a:rPr lang="en-US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0</a:t>
            </a:r>
            <a:r>
              <a:rPr lang="en-US" altLang="en-US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×3=</a:t>
            </a:r>
            <a:endParaRPr lang="en-US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pic>
        <p:nvPicPr>
          <p:cNvPr id="3" name="Picture 2" descr="C:\Users\cehuashuxue\Desktop\搜狗截图201810131316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317" y="4490613"/>
            <a:ext cx="323061" cy="3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4860036" y="3195615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6</a:t>
            </a:r>
            <a:r>
              <a:rPr lang="en-US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5342255" y="1490980"/>
            <a:ext cx="2048510" cy="647700"/>
            <a:chOff x="8413" y="2348"/>
            <a:chExt cx="3226" cy="1020"/>
          </a:xfrm>
        </p:grpSpPr>
        <p:pic>
          <p:nvPicPr>
            <p:cNvPr id="40968" name="图片 40967" descr="黄2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8413" y="2348"/>
              <a:ext cx="3226" cy="102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0969" name="文本框 40968"/>
            <p:cNvSpPr txBox="1"/>
            <p:nvPr/>
          </p:nvSpPr>
          <p:spPr>
            <a:xfrm>
              <a:off x="8413" y="2440"/>
              <a:ext cx="3226" cy="6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2200" b="1" dirty="0">
                  <a:latin typeface="楷体_GB2312" pitchFamily="49" charset="-122"/>
                  <a:ea typeface="楷体_GB2312" pitchFamily="49" charset="-122"/>
                </a:rPr>
                <a:t>一共有多少根？</a:t>
              </a:r>
            </a:p>
          </p:txBody>
        </p:sp>
      </p:grpSp>
      <p:sp>
        <p:nvSpPr>
          <p:cNvPr id="40970" name="文本框 40969"/>
          <p:cNvSpPr txBox="1"/>
          <p:nvPr/>
        </p:nvSpPr>
        <p:spPr>
          <a:xfrm>
            <a:off x="1644654" y="993142"/>
            <a:ext cx="676465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王阿姨在购物网站订购了</a:t>
            </a:r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3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箱黑玉米，每箱</a:t>
            </a:r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20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根。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6884674" y="2064387"/>
            <a:ext cx="837565" cy="1265555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23532" y="555528"/>
            <a:ext cx="1166673" cy="1064551"/>
            <a:chOff x="670145" y="1457273"/>
            <a:chExt cx="1555361" cy="1419401"/>
          </a:xfrm>
        </p:grpSpPr>
        <p:pic>
          <p:nvPicPr>
            <p:cNvPr id="3" name="图片 2" descr="28Z58PICt4r.jpg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70145" y="1457273"/>
              <a:ext cx="1555361" cy="1393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矩形 14"/>
            <p:cNvSpPr/>
            <p:nvPr/>
          </p:nvSpPr>
          <p:spPr>
            <a:xfrm>
              <a:off x="921335" y="2322677"/>
              <a:ext cx="970652" cy="553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例 </a:t>
              </a:r>
              <a:r>
                <a:rPr lang="en-US" altLang="zh-CN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endPara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20130" y="2281441"/>
            <a:ext cx="5864170" cy="461666"/>
            <a:chOff x="1911720" y="1635646"/>
            <a:chExt cx="5864170" cy="461666"/>
          </a:xfrm>
        </p:grpSpPr>
        <p:sp>
          <p:nvSpPr>
            <p:cNvPr id="26" name="圆角矩形 25"/>
            <p:cNvSpPr/>
            <p:nvPr/>
          </p:nvSpPr>
          <p:spPr>
            <a:xfrm>
              <a:off x="1911720" y="1665312"/>
              <a:ext cx="1724175" cy="432000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/>
            </a:p>
          </p:txBody>
        </p:sp>
        <p:sp>
          <p:nvSpPr>
            <p:cNvPr id="4" name="圆角矩形 17"/>
            <p:cNvSpPr/>
            <p:nvPr/>
          </p:nvSpPr>
          <p:spPr>
            <a:xfrm>
              <a:off x="3772033" y="1665311"/>
              <a:ext cx="4003857" cy="432000"/>
            </a:xfrm>
            <a:prstGeom prst="roundRect">
              <a:avLst/>
            </a:prstGeom>
            <a:no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r>
                <a:rPr lang="zh-CN" altLang="en-US" sz="2400" b="1" kern="0" spc="300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总根数</a:t>
              </a:r>
              <a:r>
                <a:rPr lang="en-US" altLang="zh-CN" sz="2400" b="1" kern="0" spc="300" dirty="0">
                  <a:latin typeface="楷体" panose="02010609060101010101" pitchFamily="49" charset="-122"/>
                  <a:ea typeface="楷体" panose="02010609060101010101" pitchFamily="49" charset="-122"/>
                </a:rPr>
                <a:t>=</a:t>
              </a:r>
              <a:r>
                <a:rPr lang="zh-CN" altLang="en-US" sz="2400" b="1" kern="0" spc="300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箱数</a:t>
              </a:r>
              <a:r>
                <a:rPr lang="en-US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  <a:sym typeface="+mn-ea"/>
                </a:rPr>
                <a:t>×</a:t>
              </a:r>
              <a:r>
                <a:rPr lang="zh-CN" altLang="en-US" sz="2400" b="1" kern="0" spc="300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每箱根数</a:t>
              </a:r>
            </a:p>
          </p:txBody>
        </p:sp>
        <p:sp>
          <p:nvSpPr>
            <p:cNvPr id="28" name="文本框 3"/>
            <p:cNvSpPr txBox="1">
              <a:spLocks noChangeArrowheads="1"/>
            </p:cNvSpPr>
            <p:nvPr/>
          </p:nvSpPr>
          <p:spPr bwMode="auto">
            <a:xfrm>
              <a:off x="2047858" y="1635646"/>
              <a:ext cx="14401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9pPr>
            </a:lstStyle>
            <a:p>
              <a:r>
                <a:rPr lang="zh-CN" altLang="en-US" sz="2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数量关系</a:t>
              </a:r>
            </a:p>
          </p:txBody>
        </p:sp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3427778" y="1798484"/>
              <a:ext cx="488243" cy="165654"/>
            </a:xfrm>
            <a:prstGeom prst="rect">
              <a:avLst/>
            </a:prstGeom>
          </p:spPr>
        </p:pic>
      </p:grpSp>
      <p:sp>
        <p:nvSpPr>
          <p:cNvPr id="21" name="TextBox 51"/>
          <p:cNvSpPr txBox="1">
            <a:spLocks noChangeArrowheads="1"/>
          </p:cNvSpPr>
          <p:nvPr/>
        </p:nvSpPr>
        <p:spPr bwMode="auto">
          <a:xfrm>
            <a:off x="2673350" y="3067685"/>
            <a:ext cx="12992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20</a:t>
            </a:r>
            <a:r>
              <a:rPr lang="en-US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×</a:t>
            </a:r>
            <a:r>
              <a:rPr 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3=</a:t>
            </a:r>
            <a:endParaRPr lang="en-US" sz="2800" b="1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1"/>
          <p:cNvSpPr txBox="1">
            <a:spLocks noChangeArrowheads="1"/>
          </p:cNvSpPr>
          <p:nvPr/>
        </p:nvSpPr>
        <p:spPr bwMode="auto">
          <a:xfrm>
            <a:off x="3757299" y="3067685"/>
            <a:ext cx="5632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60</a:t>
            </a:r>
            <a:endParaRPr lang="en-US" sz="2800" b="1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51"/>
          <p:cNvSpPr txBox="1">
            <a:spLocks noChangeArrowheads="1"/>
          </p:cNvSpPr>
          <p:nvPr/>
        </p:nvSpPr>
        <p:spPr bwMode="auto">
          <a:xfrm>
            <a:off x="3952244" y="3067685"/>
            <a:ext cx="9518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（根）</a:t>
            </a:r>
          </a:p>
        </p:txBody>
      </p:sp>
      <p:sp>
        <p:nvSpPr>
          <p:cNvPr id="10" name="TextBox 51"/>
          <p:cNvSpPr txBox="1">
            <a:spLocks noChangeArrowheads="1"/>
          </p:cNvSpPr>
          <p:nvPr/>
        </p:nvSpPr>
        <p:spPr bwMode="auto">
          <a:xfrm>
            <a:off x="2369824" y="3696970"/>
            <a:ext cx="28682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答：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一共有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60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864</Words>
  <Application>Microsoft Office PowerPoint</Application>
  <PresentationFormat>全屏显示(16:9)</PresentationFormat>
  <Paragraphs>198</Paragraphs>
  <Slides>25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黑体</vt:lpstr>
      <vt:lpstr>华文楷体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2023-01-17T01:33:40Z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3C8FD52B5479427098E150CC486C61B5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