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80" r:id="rId11"/>
    <p:sldId id="269" r:id="rId12"/>
    <p:sldId id="270" r:id="rId13"/>
    <p:sldId id="271" r:id="rId14"/>
    <p:sldId id="275" r:id="rId15"/>
    <p:sldId id="281" r:id="rId16"/>
    <p:sldId id="264" r:id="rId17"/>
    <p:sldId id="265" r:id="rId18"/>
    <p:sldId id="266" r:id="rId19"/>
    <p:sldId id="267" r:id="rId20"/>
    <p:sldId id="274" r:id="rId21"/>
    <p:sldId id="282" r:id="rId22"/>
    <p:sldId id="273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C39"/>
    <a:srgbClr val="F5430B"/>
    <a:srgbClr val="C32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9349-9843-46F3-BD22-C860A516E59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1367-BC1A-4713-BDE0-0815805FB0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1367-BC1A-4713-BDE0-0815805FB02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2C5-5D68-42AB-9500-406C1D193A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9753-6ACE-4470-97AA-8B6384F2A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700"/>
            <a:ext cx="12204111" cy="6324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697B-42A9-43A1-BB3F-F69BCB30B93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DF6D-C7D3-486F-9C2A-31178BB513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934" y="4667250"/>
            <a:ext cx="2438400" cy="2190750"/>
          </a:xfrm>
          <a:prstGeom prst="rect">
            <a:avLst/>
          </a:prstGeom>
        </p:spPr>
      </p:pic>
      <p:pic>
        <p:nvPicPr>
          <p:cNvPr id="51" name="图片 50" descr="图片包含 水, 户外, 建筑物, 日落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699023"/>
            <a:ext cx="12192000" cy="3158977"/>
          </a:xfrm>
          <a:prstGeom prst="rect">
            <a:avLst/>
          </a:prstGeom>
        </p:spPr>
      </p:pic>
      <p:pic>
        <p:nvPicPr>
          <p:cNvPr id="45" name="图片 44" descr="图片包含 文字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79046" y="3201011"/>
            <a:ext cx="1381525" cy="248916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70332" y="1121884"/>
            <a:ext cx="2651336" cy="4568289"/>
          </a:xfrm>
          <a:prstGeom prst="rect">
            <a:avLst/>
          </a:prstGeom>
        </p:spPr>
      </p:pic>
      <p:pic>
        <p:nvPicPr>
          <p:cNvPr id="55" name="图片 54" descr="图片包含 物体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657863" y="769665"/>
            <a:ext cx="3534137" cy="4920508"/>
          </a:xfrm>
          <a:prstGeom prst="rect">
            <a:avLst/>
          </a:prstGeom>
        </p:spPr>
      </p:pic>
      <p:pic>
        <p:nvPicPr>
          <p:cNvPr id="57" name="图片 56" descr="图片包含 物体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460372" y="288455"/>
            <a:ext cx="394980" cy="2870522"/>
          </a:xfrm>
          <a:prstGeom prst="rect">
            <a:avLst/>
          </a:prstGeom>
        </p:spPr>
      </p:pic>
      <p:pic>
        <p:nvPicPr>
          <p:cNvPr id="67" name="图片 66" descr="图片包含 浅色, 物体, 交通, 户外&#10;&#10;描述已自动生成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" y="1"/>
            <a:ext cx="3042850" cy="3819646"/>
          </a:xfrm>
          <a:prstGeom prst="rect">
            <a:avLst/>
          </a:prstGeom>
        </p:spPr>
      </p:pic>
      <p:pic>
        <p:nvPicPr>
          <p:cNvPr id="68" name="图片 67" descr="图片包含 浅色, 物体, 交通, 户外&#10;&#10;描述已自动生成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1007101" y="-1"/>
            <a:ext cx="1184900" cy="243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6486" y="2250087"/>
            <a:ext cx="52195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中华风俗志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也有记载：“十月望为下元节，俗传水宫解厄之辰，亦有持斋诵经者。”这一天，道观做道场，民间则祭祀亡灵，并祈求下元水官排忧解难。古代又有朝廷是日禁屠及延缓死刑执行日期的规定。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18" y="1518454"/>
            <a:ext cx="5344182" cy="382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454" y="2300550"/>
            <a:ext cx="5681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宋吴自牧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梦粱录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“（十月）十五日，水官解厄之日，宫观士庶，设斋建醮，或解厄，或荐亡。”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69" y="1502870"/>
            <a:ext cx="5387777" cy="3852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6904" y="662114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0560" y="1746552"/>
            <a:ext cx="5425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河北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宣化县新志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“俗传水官解厄之辰，人亦有持斋者。”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此外，在民间，下元节这一日，还有民间工匠祭炉神的习俗，炉神就是太上老君，大概源于道教用炉炼丹。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69" y="1502870"/>
            <a:ext cx="5387777" cy="385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69" y="1502870"/>
            <a:ext cx="5387777" cy="38522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3769" y="2300550"/>
            <a:ext cx="5802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十月十五，下元五炁解厄水官生日，是日为有过失的人解除厄运。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三官宝号经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：“得道神仙，皆从三官保举；下方生人，但持三官宝号，能除厄难。”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57550" y="3549134"/>
            <a:ext cx="567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dirty="0">
                <a:solidFill>
                  <a:prstClr val="white"/>
                </a:solidFill>
                <a:cs typeface="+mn-ea"/>
                <a:sym typeface="+mn-lt"/>
              </a:rPr>
              <a:t>节日民俗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 descr="图片包含 浅色, 物体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182583" y="0"/>
            <a:ext cx="2009417" cy="156966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840147" y="958552"/>
            <a:ext cx="2511706" cy="2511706"/>
          </a:xfrm>
          <a:prstGeom prst="ellipse">
            <a:avLst/>
          </a:prstGeom>
          <a:gradFill flip="none" rotWithShape="1"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800" dirty="0">
                <a:solidFill>
                  <a:prstClr val="white"/>
                </a:solidFill>
                <a:cs typeface="+mn-ea"/>
                <a:sym typeface="+mn-lt"/>
              </a:rPr>
              <a:t>叁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0" y="270023"/>
            <a:ext cx="3067291" cy="798653"/>
          </a:xfrm>
          <a:prstGeom prst="roundRect">
            <a:avLst>
              <a:gd name="adj" fmla="val 44048"/>
            </a:avLst>
          </a:prstGeom>
          <a:gradFill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修斋设醮</a:t>
            </a:r>
          </a:p>
        </p:txBody>
      </p:sp>
      <p:sp>
        <p:nvSpPr>
          <p:cNvPr id="2" name="矩形 1"/>
          <p:cNvSpPr/>
          <p:nvPr/>
        </p:nvSpPr>
        <p:spPr>
          <a:xfrm>
            <a:off x="260234" y="2363355"/>
            <a:ext cx="53674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下元日也是道教斋法中规定的修斋日期之一。道教认为凡是要仰仗神力的事，如祈福、禳灾、拔苦、谢罪、求仙、延寿、超度亡人等等，皆要修斋。修斋的方法大致分两类：一类略有三种，一设供斋，二节食斋，三心斋。</a:t>
            </a:r>
          </a:p>
        </p:txBody>
      </p:sp>
      <p:pic>
        <p:nvPicPr>
          <p:cNvPr id="7" name="图片 6" descr="图片包含 色彩绚丽的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82" y="1490113"/>
            <a:ext cx="5367454" cy="3877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0" y="270023"/>
            <a:ext cx="3067291" cy="798653"/>
          </a:xfrm>
          <a:prstGeom prst="roundRect">
            <a:avLst>
              <a:gd name="adj" fmla="val 44048"/>
            </a:avLst>
          </a:prstGeom>
          <a:gradFill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享祭祖先</a:t>
            </a:r>
          </a:p>
        </p:txBody>
      </p:sp>
      <p:sp>
        <p:nvSpPr>
          <p:cNvPr id="2" name="矩形 1"/>
          <p:cNvSpPr/>
          <p:nvPr/>
        </p:nvSpPr>
        <p:spPr>
          <a:xfrm>
            <a:off x="308850" y="1991757"/>
            <a:ext cx="6792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随着日月的流逝，下元节在民间逐步演化为多备丰盛菜肴，享祭祖先亡灵，祈求福禄祯祥的传统祭祀节日。享祭祖先是对祖先信仰的反映，人类对祖先的信仰，是人类对自身的崇拜。信仰祖先、祭祀祖先，向祖先的灵魂表示虔敬，一目的是为了祈求祖先庇佑于后代。祖先崇拜的产生与古老的灵魂信仰观念有关。原始人认为万物均有灵魂，人的灵魂是独立于肉体的存在。由于人类在原始信仰中把自己看作双重构造，即肉体构造和灵魂构造，因此认为肉体可以死亡，灵魂永远活着，这就是“灵魂不死”的观念。</a:t>
            </a:r>
          </a:p>
        </p:txBody>
      </p:sp>
      <p:pic>
        <p:nvPicPr>
          <p:cNvPr id="7" name="图片 6" descr="图片包含 物体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751912" y="1024675"/>
            <a:ext cx="3790014" cy="480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0" y="270023"/>
            <a:ext cx="3067291" cy="798653"/>
          </a:xfrm>
          <a:prstGeom prst="roundRect">
            <a:avLst>
              <a:gd name="adj" fmla="val 44048"/>
            </a:avLst>
          </a:prstGeom>
          <a:gradFill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祈愿神灵</a:t>
            </a:r>
          </a:p>
        </p:txBody>
      </p:sp>
      <p:sp>
        <p:nvSpPr>
          <p:cNvPr id="2" name="矩形 1"/>
          <p:cNvSpPr/>
          <p:nvPr/>
        </p:nvSpPr>
        <p:spPr>
          <a:xfrm>
            <a:off x="426720" y="2291418"/>
            <a:ext cx="5200968" cy="254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从祭祀内容与对象的演变来看，下元节又溶进了许多农业生产中的祭祀风俗，使其又成为一个祭祀神灵、祈禳灾邪、祈求丰收的农祀节日。福建省莆田一带，下元这天傍晚，各家各户都要在田头祭水神，祈求在干燥的冬季庄稼地滋润，农作物平安过冬。祭祀时，摆上斋品，将香一根根插在田埂上，以示虔诚。</a:t>
            </a:r>
          </a:p>
        </p:txBody>
      </p:sp>
      <p:pic>
        <p:nvPicPr>
          <p:cNvPr id="7" name="图片 6" descr="图片包含 餐桌, 室内, 蜡烛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97806"/>
            <a:ext cx="6122983" cy="386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567" y="2029219"/>
            <a:ext cx="5367121" cy="3230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每逢农历十月十五，莆仙民间许多人家会在房前空地上排案供食品，烧香贡银，并让小孩子用烧着的香枝均匀地插成一片小方块，叫“布田”。这种习俗据说是祭“亡灵”，俗称“普孤”，就是普渡孤魂。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 “下元节”正值农村收获季节，莆仙民间一些人家做豆腐、再油炸，也用新谷磨糯米粉做薄饼，包素菜馅心，油炸成“影糕”、“葱饼”、或香润可口的油炸食品团子，然后当作供品在大门外“斋天”。同时又焚“金银包”等祭拜祖先亡灵等活动，就是折红绿纸为仙衣，折锡箔为银锭，装入白纸糊的袋中，叩拜后焚化。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0" y="270023"/>
            <a:ext cx="3067291" cy="798653"/>
          </a:xfrm>
          <a:prstGeom prst="roundRect">
            <a:avLst>
              <a:gd name="adj" fmla="val 44048"/>
            </a:avLst>
          </a:prstGeom>
          <a:gradFill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莆仙民间</a:t>
            </a:r>
          </a:p>
        </p:txBody>
      </p:sp>
      <p:pic>
        <p:nvPicPr>
          <p:cNvPr id="7" name="图片 6" descr="图片包含 人员, 室内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183" y="1385076"/>
            <a:ext cx="6155818" cy="4087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4168" y="2365183"/>
            <a:ext cx="53335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下元节也有其独特的节令食品，以北京为例，过下元节时，家家户户都要做“豆泥骨朵”。“豆泥”就是红小豆做的“豆沙馅儿”。是北京小吃“豆沙包子”。这种一年四季都能吃到的“豆沙包子”，在几百年前的明代，早已是孟冬十月的节令食品了。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0" y="270023"/>
            <a:ext cx="3067291" cy="798653"/>
          </a:xfrm>
          <a:prstGeom prst="roundRect">
            <a:avLst>
              <a:gd name="adj" fmla="val 44048"/>
            </a:avLst>
          </a:prstGeom>
          <a:gradFill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节令食品</a:t>
            </a:r>
          </a:p>
        </p:txBody>
      </p:sp>
      <p:pic>
        <p:nvPicPr>
          <p:cNvPr id="7" name="图片 6" descr="图片包含 餐桌, 盘子, 美食, 室内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6519"/>
            <a:ext cx="6096000" cy="4464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94560" y="2977962"/>
            <a:ext cx="754053" cy="2364281"/>
          </a:xfrm>
          <a:prstGeom prst="rect">
            <a:avLst/>
          </a:prstGeom>
        </p:spPr>
        <p:txBody>
          <a:bodyPr vert="eaVert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4000" dirty="0">
                <a:cs typeface="+mn-ea"/>
                <a:sym typeface="+mn-lt"/>
              </a:rPr>
              <a:t>节日由来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10836" y="2977963"/>
            <a:ext cx="754053" cy="2364281"/>
          </a:xfrm>
          <a:prstGeom prst="rect">
            <a:avLst/>
          </a:prstGeom>
        </p:spPr>
        <p:txBody>
          <a:bodyPr vert="eaVert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4000" dirty="0">
                <a:cs typeface="+mn-ea"/>
                <a:sym typeface="+mn-lt"/>
              </a:rPr>
              <a:t>古籍记载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27112" y="2977963"/>
            <a:ext cx="754053" cy="2364281"/>
          </a:xfrm>
          <a:prstGeom prst="rect">
            <a:avLst/>
          </a:prstGeom>
        </p:spPr>
        <p:txBody>
          <a:bodyPr vert="eaVert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4000" dirty="0">
                <a:cs typeface="+mn-ea"/>
                <a:sym typeface="+mn-lt"/>
              </a:rPr>
              <a:t>节日民俗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43388" y="2977962"/>
            <a:ext cx="754053" cy="2364281"/>
          </a:xfrm>
          <a:prstGeom prst="rect">
            <a:avLst/>
          </a:prstGeom>
        </p:spPr>
        <p:txBody>
          <a:bodyPr vert="eaVert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dist">
              <a:buNone/>
            </a:pPr>
            <a:r>
              <a:rPr lang="zh-CN" altLang="en-US" sz="4000" dirty="0">
                <a:cs typeface="+mn-ea"/>
                <a:sym typeface="+mn-lt"/>
              </a:rPr>
              <a:t>诗词鉴赏</a:t>
            </a:r>
          </a:p>
        </p:txBody>
      </p:sp>
      <p:sp>
        <p:nvSpPr>
          <p:cNvPr id="13" name="矩形 12"/>
          <p:cNvSpPr/>
          <p:nvPr/>
        </p:nvSpPr>
        <p:spPr>
          <a:xfrm>
            <a:off x="3614058" y="1634083"/>
            <a:ext cx="49638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24400" y="1062294"/>
            <a:ext cx="277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32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77863"/>
            <a:ext cx="2373313" cy="979487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57550" y="3549134"/>
            <a:ext cx="567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诗词鉴赏</a:t>
            </a:r>
          </a:p>
        </p:txBody>
      </p:sp>
      <p:pic>
        <p:nvPicPr>
          <p:cNvPr id="9" name="图片 8" descr="图片包含 浅色, 物体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182583" y="0"/>
            <a:ext cx="2009417" cy="156966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840147" y="958552"/>
            <a:ext cx="2511706" cy="2511706"/>
          </a:xfrm>
          <a:prstGeom prst="ellipse">
            <a:avLst/>
          </a:prstGeom>
          <a:gradFill flip="none" rotWithShape="1"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800" dirty="0">
                <a:solidFill>
                  <a:prstClr val="white"/>
                </a:solidFill>
                <a:cs typeface="+mn-ea"/>
                <a:sym typeface="+mn-lt"/>
              </a:rPr>
              <a:t>肆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86" y="270023"/>
            <a:ext cx="8450228" cy="63179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97679" y="1782754"/>
            <a:ext cx="5796642" cy="259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cs typeface="+mn-ea"/>
                <a:sym typeface="+mn-lt"/>
              </a:rPr>
              <a:t>七绝</a:t>
            </a:r>
            <a:r>
              <a:rPr lang="en-US" altLang="zh-CN" sz="3200" b="1" dirty="0">
                <a:cs typeface="+mn-ea"/>
                <a:sym typeface="+mn-lt"/>
              </a:rPr>
              <a:t>·</a:t>
            </a:r>
            <a:r>
              <a:rPr lang="zh-CN" altLang="en-US" sz="3200" b="1" dirty="0">
                <a:cs typeface="+mn-ea"/>
                <a:sym typeface="+mn-lt"/>
              </a:rPr>
              <a:t>下元节</a:t>
            </a:r>
          </a:p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路人拂晓到郊南，行色匆匆祭下元。</a:t>
            </a:r>
          </a:p>
          <a:p>
            <a:pPr algn="ctr">
              <a:lnSpc>
                <a:spcPct val="150000"/>
              </a:lnSpc>
            </a:pPr>
            <a:endParaRPr lang="zh-CN" altLang="en-US" sz="105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送上纸衣能取暖，阴间先祖也知寒。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86" y="270023"/>
            <a:ext cx="8450228" cy="63179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97679" y="1782754"/>
            <a:ext cx="5796642" cy="27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诗寄下元节</a:t>
            </a:r>
          </a:p>
          <a:p>
            <a:pPr lvl="0" algn="ctr">
              <a:lnSpc>
                <a:spcPct val="150000"/>
              </a:lnSpc>
            </a:pPr>
            <a:endParaRPr lang="zh-CN" altLang="en-US" sz="2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馅是秋风皮是诗，情濡香糯意犹痴。</a:t>
            </a:r>
          </a:p>
          <a:p>
            <a:pPr lvl="0" algn="ctr">
              <a:lnSpc>
                <a:spcPct val="150000"/>
              </a:lnSpc>
            </a:pPr>
            <a:endParaRPr lang="zh-CN" altLang="en-US" sz="1050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杆头旗飐红尘梦，应是三官眷顾时。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86" y="270023"/>
            <a:ext cx="8450228" cy="63179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97679" y="1641239"/>
            <a:ext cx="57966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下元日诣会庆节所道场，呈余处恭尚书</a:t>
            </a:r>
          </a:p>
          <a:p>
            <a:pPr algn="ctr"/>
            <a:endParaRPr lang="zh-CN" altLang="en-US" b="1" dirty="0">
              <a:cs typeface="+mn-ea"/>
              <a:sym typeface="+mn-lt"/>
            </a:endParaRPr>
          </a:p>
          <a:p>
            <a:pPr algn="ctr"/>
            <a:r>
              <a:rPr lang="zh-CN" altLang="en-US" b="1" dirty="0">
                <a:cs typeface="+mn-ea"/>
                <a:sym typeface="+mn-lt"/>
              </a:rPr>
              <a:t>杨万里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琳宫朝谒早追趋，漏尽铜壶杀点初。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半缕碧云横界月，一规银镜裂成梳。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自拈沉水祈天寿，散作非烟满王虚。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已被新寒欺病骨，柳阴偏隔日光疏。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86" y="270023"/>
            <a:ext cx="8450228" cy="63179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97679" y="1641239"/>
            <a:ext cx="57966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下元日五更诣天庆观宝林寺</a:t>
            </a:r>
          </a:p>
          <a:p>
            <a:pPr lvl="0" algn="ctr"/>
            <a:endParaRPr lang="zh-CN" altLang="en-US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陆游</a:t>
            </a:r>
          </a:p>
          <a:p>
            <a:pPr lvl="0" algn="ctr"/>
            <a:endParaRPr lang="zh-CN" altLang="en-US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朝罢琳宫谒宝坊，强扶衰疾具簪裳。</a:t>
            </a:r>
          </a:p>
          <a:p>
            <a:pPr lvl="0" algn="ctr"/>
            <a:endParaRPr lang="zh-CN" altLang="en-US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拥裘假寐篮舆稳，夹道吹烟桦炬香。</a:t>
            </a:r>
          </a:p>
          <a:p>
            <a:pPr lvl="0" algn="ctr"/>
            <a:endParaRPr lang="zh-CN" altLang="en-US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楼外晓星犹磊落，山头初日已苍凉。</a:t>
            </a:r>
          </a:p>
          <a:p>
            <a:pPr lvl="0" algn="ctr"/>
            <a:endParaRPr lang="zh-CN" altLang="en-US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鸣驺应有高人笑，五斗驱君早夜忙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934" y="4667250"/>
            <a:ext cx="2438400" cy="2190750"/>
          </a:xfrm>
          <a:prstGeom prst="rect">
            <a:avLst/>
          </a:prstGeom>
        </p:spPr>
      </p:pic>
      <p:pic>
        <p:nvPicPr>
          <p:cNvPr id="51" name="图片 50" descr="图片包含 水, 户外, 建筑物, 日落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699023"/>
            <a:ext cx="12192000" cy="3158977"/>
          </a:xfrm>
          <a:prstGeom prst="rect">
            <a:avLst/>
          </a:prstGeom>
        </p:spPr>
      </p:pic>
      <p:pic>
        <p:nvPicPr>
          <p:cNvPr id="45" name="图片 44" descr="图片包含 文字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79046" y="3201011"/>
            <a:ext cx="1381525" cy="248916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70332" y="1121884"/>
            <a:ext cx="2651336" cy="4568289"/>
          </a:xfrm>
          <a:prstGeom prst="rect">
            <a:avLst/>
          </a:prstGeom>
        </p:spPr>
      </p:pic>
      <p:pic>
        <p:nvPicPr>
          <p:cNvPr id="55" name="图片 54" descr="图片包含 物体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657863" y="769665"/>
            <a:ext cx="3534137" cy="4920508"/>
          </a:xfrm>
          <a:prstGeom prst="rect">
            <a:avLst/>
          </a:prstGeom>
        </p:spPr>
      </p:pic>
      <p:pic>
        <p:nvPicPr>
          <p:cNvPr id="57" name="图片 56" descr="图片包含 物体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460372" y="288455"/>
            <a:ext cx="394980" cy="2870522"/>
          </a:xfrm>
          <a:prstGeom prst="rect">
            <a:avLst/>
          </a:prstGeom>
        </p:spPr>
      </p:pic>
      <p:pic>
        <p:nvPicPr>
          <p:cNvPr id="67" name="图片 66" descr="图片包含 浅色, 物体, 交通, 户外&#10;&#10;描述已自动生成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" y="1"/>
            <a:ext cx="3042850" cy="3819646"/>
          </a:xfrm>
          <a:prstGeom prst="rect">
            <a:avLst/>
          </a:prstGeom>
        </p:spPr>
      </p:pic>
      <p:pic>
        <p:nvPicPr>
          <p:cNvPr id="68" name="图片 67" descr="图片包含 浅色, 物体, 交通, 户外&#10;&#10;描述已自动生成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1007101" y="-1"/>
            <a:ext cx="1184900" cy="243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57550" y="3549134"/>
            <a:ext cx="567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节日由来</a:t>
            </a:r>
          </a:p>
        </p:txBody>
      </p:sp>
      <p:pic>
        <p:nvPicPr>
          <p:cNvPr id="9" name="图片 8" descr="图片包含 浅色, 物体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182583" y="0"/>
            <a:ext cx="2009417" cy="156966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840147" y="958552"/>
            <a:ext cx="2511706" cy="2511706"/>
          </a:xfrm>
          <a:prstGeom prst="ellipse">
            <a:avLst/>
          </a:prstGeom>
          <a:gradFill flip="none" rotWithShape="1"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800" dirty="0">
                <a:cs typeface="+mn-ea"/>
                <a:sym typeface="+mn-lt"/>
              </a:rPr>
              <a:t>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82483" y="4943150"/>
            <a:ext cx="1863813" cy="16448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77610" y="2363356"/>
            <a:ext cx="68367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下元节，为农历十月十五，亦称“下元日”、“下元”。是中国民间传统节日之一。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下元节是“水官大帝”禹的生日，相传当天禹会下凡人间为民解厄之日，这天人们会准备香烛祭品拜祀水官大帝，以求平安。因此又称“消灾日”、“下元水官节”。</a:t>
            </a:r>
          </a:p>
        </p:txBody>
      </p:sp>
      <p:pic>
        <p:nvPicPr>
          <p:cNvPr id="8" name="图片 7" descr="图片包含 画廊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27683" y="102416"/>
            <a:ext cx="2932977" cy="2428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869083" y="1832604"/>
            <a:ext cx="2453834" cy="3366412"/>
            <a:chOff x="4869083" y="1832604"/>
            <a:chExt cx="2453834" cy="3366412"/>
          </a:xfrm>
        </p:grpSpPr>
        <p:sp>
          <p:nvSpPr>
            <p:cNvPr id="6" name="矩形: 圆角 5"/>
            <p:cNvSpPr/>
            <p:nvPr/>
          </p:nvSpPr>
          <p:spPr>
            <a:xfrm>
              <a:off x="4869084" y="1832604"/>
              <a:ext cx="2453833" cy="648183"/>
            </a:xfrm>
            <a:prstGeom prst="roundRect">
              <a:avLst>
                <a:gd name="adj" fmla="val 34524"/>
              </a:avLst>
            </a:prstGeom>
            <a:gradFill flip="none" rotWithShape="1">
              <a:gsLst>
                <a:gs pos="21000">
                  <a:srgbClr val="C32D13">
                    <a:alpha val="80000"/>
                  </a:srgbClr>
                </a:gs>
                <a:gs pos="100000">
                  <a:srgbClr val="EFAC39">
                    <a:alpha val="9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中元节</a:t>
              </a: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4869083" y="3068363"/>
              <a:ext cx="2453833" cy="2130653"/>
            </a:xfrm>
            <a:prstGeom prst="roundRect">
              <a:avLst>
                <a:gd name="adj" fmla="val 10467"/>
              </a:avLst>
            </a:prstGeom>
            <a:gradFill flip="none" rotWithShape="1">
              <a:gsLst>
                <a:gs pos="21000">
                  <a:srgbClr val="C32D13">
                    <a:alpha val="80000"/>
                  </a:srgbClr>
                </a:gs>
                <a:gs pos="100000">
                  <a:srgbClr val="EFAC39">
                    <a:alpha val="9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七月十五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中国称中元节，祭祀先人；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60466" y="1863853"/>
            <a:ext cx="2453834" cy="3367904"/>
            <a:chOff x="8260466" y="1863853"/>
            <a:chExt cx="2453834" cy="3367904"/>
          </a:xfrm>
        </p:grpSpPr>
        <p:sp>
          <p:nvSpPr>
            <p:cNvPr id="7" name="矩形: 圆角 6"/>
            <p:cNvSpPr/>
            <p:nvPr/>
          </p:nvSpPr>
          <p:spPr>
            <a:xfrm>
              <a:off x="8260467" y="1863853"/>
              <a:ext cx="2453833" cy="648183"/>
            </a:xfrm>
            <a:prstGeom prst="roundRect">
              <a:avLst>
                <a:gd name="adj" fmla="val 34524"/>
              </a:avLst>
            </a:prstGeom>
            <a:gradFill flip="none" rotWithShape="1">
              <a:gsLst>
                <a:gs pos="21000">
                  <a:srgbClr val="C32D13">
                    <a:alpha val="80000"/>
                  </a:srgbClr>
                </a:gs>
                <a:gs pos="100000">
                  <a:srgbClr val="EFAC39">
                    <a:alpha val="9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下元节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8260466" y="3101104"/>
              <a:ext cx="2453833" cy="2130653"/>
            </a:xfrm>
            <a:prstGeom prst="roundRect">
              <a:avLst>
                <a:gd name="adj" fmla="val 10467"/>
              </a:avLst>
            </a:prstGeom>
            <a:gradFill flip="none" rotWithShape="1">
              <a:gsLst>
                <a:gs pos="21000">
                  <a:srgbClr val="C32D13">
                    <a:alpha val="80000"/>
                  </a:srgbClr>
                </a:gs>
                <a:gs pos="100000">
                  <a:srgbClr val="EFAC39">
                    <a:alpha val="9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十月十五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中国称下元节，祭祀祖先。</a:t>
              </a:r>
            </a:p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77701" y="1827308"/>
            <a:ext cx="2453833" cy="3371708"/>
            <a:chOff x="1477701" y="1827308"/>
            <a:chExt cx="2453833" cy="3371708"/>
          </a:xfrm>
        </p:grpSpPr>
        <p:sp>
          <p:nvSpPr>
            <p:cNvPr id="16" name="矩形: 圆角 15"/>
            <p:cNvSpPr/>
            <p:nvPr/>
          </p:nvSpPr>
          <p:spPr>
            <a:xfrm>
              <a:off x="1477701" y="1827308"/>
              <a:ext cx="2453833" cy="648183"/>
            </a:xfrm>
            <a:prstGeom prst="roundRect">
              <a:avLst>
                <a:gd name="adj" fmla="val 34524"/>
              </a:avLst>
            </a:prstGeom>
            <a:gradFill flip="none" rotWithShape="1">
              <a:gsLst>
                <a:gs pos="21000">
                  <a:srgbClr val="C32D13">
                    <a:alpha val="80000"/>
                  </a:srgbClr>
                </a:gs>
                <a:gs pos="100000">
                  <a:srgbClr val="EFAC39">
                    <a:alpha val="9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上元节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1477701" y="3068363"/>
              <a:ext cx="2453833" cy="2130653"/>
            </a:xfrm>
            <a:prstGeom prst="roundRect">
              <a:avLst>
                <a:gd name="adj" fmla="val 10467"/>
              </a:avLst>
            </a:prstGeom>
            <a:gradFill flip="none" rotWithShape="1">
              <a:gsLst>
                <a:gs pos="21000">
                  <a:srgbClr val="C32D13">
                    <a:alpha val="80000"/>
                  </a:srgbClr>
                </a:gs>
                <a:gs pos="100000">
                  <a:srgbClr val="EFAC39">
                    <a:alpha val="9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正月十五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中国称上元佳节，乃庆元宵，古已有之；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室内, 就坐, 物体, 植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79780" y="4734003"/>
            <a:ext cx="2353519" cy="2577446"/>
          </a:xfrm>
          <a:prstGeom prst="rect">
            <a:avLst/>
          </a:prstGeom>
        </p:spPr>
      </p:pic>
      <p:pic>
        <p:nvPicPr>
          <p:cNvPr id="10" name="图片 9" descr="图片包含 浅色, 物体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33299" y="270023"/>
            <a:ext cx="1772813" cy="138483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795046" y="1068676"/>
            <a:ext cx="5031181" cy="50408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7626" y="2492378"/>
            <a:ext cx="46593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下元节的来历与道教有关。道家有三官：天官、地官、水官，谓天官赐福，地官赦罪，水官解厄。三官的诞生日分别为农历的正月十五、七月十五、十月十五，这三天被称为“上元节”“中元节”“下元节”。下元节，就是水官解厄旸谷帝君解厄之辰，俗谓是日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0" y="270023"/>
            <a:ext cx="3067291" cy="798653"/>
          </a:xfrm>
          <a:prstGeom prst="roundRect">
            <a:avLst>
              <a:gd name="adj" fmla="val 44048"/>
            </a:avLst>
          </a:prstGeom>
          <a:gradFill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道教传说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046" y="1068676"/>
            <a:ext cx="5031181" cy="504081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浅色, 物体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333299" y="270023"/>
            <a:ext cx="1772813" cy="1384836"/>
          </a:xfrm>
          <a:prstGeom prst="rect">
            <a:avLst/>
          </a:prstGeom>
        </p:spPr>
      </p:pic>
      <p:pic>
        <p:nvPicPr>
          <p:cNvPr id="6" name="图片 5" descr="图片包含 室内, 就坐, 物体, 植物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9780" y="4734003"/>
            <a:ext cx="2353519" cy="25774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81246" y="1741936"/>
            <a:ext cx="9429508" cy="295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农历十月十五，为中国民间传统节日，下元节，亦称“下元日”、“下元”。下元节的来历与道教有关。道家有三官，天官、地官、水官、谓天官赐福，地官赦罪，水官解厄。下元节，就是水官解厄旸谷帝君解厄之辰，俗谓是日，水官根据考察，录奏天廷，为人解厄。”这一天，道观做道场，民间则祭祀亡灵，并祈求下元水官排忧解难。古代又有朝廷是日禁屠及延缓死刑执行日期的规定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此外，在民间，下元节这一日，还有民间工匠祭炉神的习俗，炉神就是太上老君，大概源于道教用炉炼丹！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0" y="270023"/>
            <a:ext cx="3067291" cy="798653"/>
          </a:xfrm>
          <a:prstGeom prst="roundRect">
            <a:avLst>
              <a:gd name="adj" fmla="val 44048"/>
            </a:avLst>
          </a:prstGeom>
          <a:gradFill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道教传说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4851" y="2274838"/>
            <a:ext cx="5621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根据中国的历法，农历在十月十五，也是一年中最后一个月亮节，在这个月圆的时候，人们要进行最重大的祭祖活动。</a:t>
            </a:r>
          </a:p>
          <a:p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古老的“下元节”，亦称“下元日”、“下元”、“下元诞”、“下元水官节”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0" y="270023"/>
            <a:ext cx="3067291" cy="798653"/>
          </a:xfrm>
          <a:prstGeom prst="roundRect">
            <a:avLst>
              <a:gd name="adj" fmla="val 44048"/>
            </a:avLst>
          </a:prstGeom>
          <a:gradFill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节日别称</a:t>
            </a:r>
          </a:p>
        </p:txBody>
      </p:sp>
      <p:pic>
        <p:nvPicPr>
          <p:cNvPr id="8" name="图片 7" descr="图片包含 色彩绚丽的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155" y="1446624"/>
            <a:ext cx="5487845" cy="396475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57550" y="3549134"/>
            <a:ext cx="567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dirty="0">
                <a:solidFill>
                  <a:prstClr val="white"/>
                </a:solidFill>
                <a:cs typeface="+mn-ea"/>
                <a:sym typeface="+mn-lt"/>
              </a:rPr>
              <a:t>古籍记载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 descr="图片包含 浅色, 物体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182583" y="0"/>
            <a:ext cx="2009417" cy="156966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840147" y="958552"/>
            <a:ext cx="2511706" cy="2511706"/>
          </a:xfrm>
          <a:prstGeom prst="ellipse">
            <a:avLst/>
          </a:prstGeom>
          <a:gradFill flip="none" rotWithShape="1">
            <a:gsLst>
              <a:gs pos="21000">
                <a:srgbClr val="F5430B">
                  <a:alpha val="80000"/>
                </a:srgbClr>
              </a:gs>
              <a:gs pos="100000">
                <a:srgbClr val="EFAC39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800" dirty="0">
                <a:solidFill>
                  <a:prstClr val="white"/>
                </a:solidFill>
                <a:cs typeface="+mn-ea"/>
                <a:sym typeface="+mn-lt"/>
              </a:rPr>
              <a:t>贰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ya3efux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Microsoft Office PowerPoint</Application>
  <PresentationFormat>宽屏</PresentationFormat>
  <Paragraphs>89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2022-03-10T06:26:36Z</dcterms:created>
  <dcterms:modified xsi:type="dcterms:W3CDTF">2023-01-11T01:54:54Z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7E8ACDE9009D48BFA45D8DE01F33AC51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