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D96B87-BA28-487A-AFBD-B0824A67F3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6AD600-1D4A-4EAB-8C60-A00A357FCE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62B1D-5161-4066-BFCE-1798386D0FF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62602-24B5-4CAD-A051-9F178546EE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62602-24B5-4CAD-A051-9F178546EE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D911665-7DE3-472B-9851-4F4587DD91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C3755D8-1B60-4DF0-B830-80BE059B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42E3A34-865B-481C-A0F0-1730B550A9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874FB1D4-898C-4592-B74A-DF312EAB6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42E3A34-865B-481C-A0F0-1730B550A9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874FB1D4-898C-4592-B74A-DF312EAB6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3A34-865B-481C-A0F0-1730B550A9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B1D4-898C-4592-B74A-DF312EAB6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0F9C681A-6A07-4356-86C6-FA229CBE071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13041DD8-66EA-41FF-A098-0C795FB7B4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1C0FA3D-34FD-4510-A59E-A1A48576EF8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703F9D3-F7CD-454E-9DC5-24FD25627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4B45EF96-5046-4512-8465-ACF179A2C2F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A13CF5B9-CE27-4691-8A47-24704A227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A56BD8BC-3132-47CC-BC65-CD8D0749509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026C9AFF-DE8C-4622-9B5A-3D22F81A11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87A6D1FF-6365-42EE-BA5A-26B5D44F782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221EDFD-39BC-43D5-A8F2-DE87E99D8E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1FF16A1-DB6B-4EB4-96A5-CD8E9D4C5E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7FCD0180-A62E-400E-AE4D-0757880D6D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8AAEB8BA-7991-47B8-BFBC-CB94DA1988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0862EC2-3619-4D25-860D-999D6BC61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A2A3C57-12DB-4D1E-8C3F-F37F959695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849C9C6-717B-484C-9769-D27CADB347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3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just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187624" y="1772816"/>
            <a:ext cx="66246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Unit </a:t>
            </a:r>
            <a:r>
              <a:rPr lang="en-US" sz="4800" b="1" dirty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Neighbours</a:t>
            </a:r>
            <a:endParaRPr lang="en-US" sz="8000" b="1" dirty="0" smtClean="0">
              <a:solidFill>
                <a:srgbClr val="FF0000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Integrated </a:t>
            </a:r>
            <a:r>
              <a:rPr lang="en-US" sz="3600" b="1" dirty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skills</a:t>
            </a:r>
          </a:p>
        </p:txBody>
      </p:sp>
      <p:sp>
        <p:nvSpPr>
          <p:cNvPr id="3" name="矩形 2"/>
          <p:cNvSpPr/>
          <p:nvPr/>
        </p:nvSpPr>
        <p:spPr>
          <a:xfrm>
            <a:off x="2869812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84213" y="795338"/>
            <a:ext cx="75596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8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Where’s her father’s police station?</a:t>
            </a:r>
          </a:p>
          <a:p>
            <a:pPr>
              <a:spcBef>
                <a:spcPct val="8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Where’s her mother’s restaurant?</a:t>
            </a:r>
          </a:p>
          <a:p>
            <a:pPr>
              <a:spcBef>
                <a:spcPct val="8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Is her mother very busy?</a:t>
            </a:r>
          </a:p>
          <a:p>
            <a:pPr>
              <a:spcBef>
                <a:spcPct val="8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How does her elder brother go to work?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spcBef>
                <a:spcPct val="8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5.</a:t>
            </a:r>
            <a:r>
              <a:rPr lang="en-US" sz="3200" b="1" dirty="0">
                <a:latin typeface="Times New Roman" panose="02020603050405020304" pitchFamily="18" charset="0"/>
              </a:rPr>
              <a:t> How does her elder sister go to work?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555875" y="188913"/>
            <a:ext cx="3816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answer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042988" y="1412875"/>
            <a:ext cx="7416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8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It’s near her school.</a:t>
            </a:r>
          </a:p>
          <a:p>
            <a:pPr>
              <a:spcBef>
                <a:spcPct val="8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It’s in the town centre.</a:t>
            </a:r>
          </a:p>
          <a:p>
            <a:pPr>
              <a:spcBef>
                <a:spcPct val="8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Yes, she is.</a:t>
            </a:r>
          </a:p>
          <a:p>
            <a:pPr>
              <a:spcBef>
                <a:spcPct val="8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He often goes to work by bike.</a:t>
            </a:r>
          </a:p>
          <a:p>
            <a:pPr>
              <a:spcBef>
                <a:spcPct val="80000"/>
              </a:spcBef>
            </a:pPr>
            <a:endParaRPr lang="en-US" altLang="zh-CN" sz="3200" b="1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8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She goes to work by train.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627313" y="112713"/>
            <a:ext cx="3816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complete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0645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There are five people in Wendy’s family.</a:t>
            </a:r>
          </a:p>
          <a:p>
            <a:pPr>
              <a:spcBef>
                <a:spcPct val="1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Her dad is a __________. He works in a ___________near her school. Sometimes he works ________. </a:t>
            </a:r>
          </a:p>
          <a:p>
            <a:pPr>
              <a:spcBef>
                <a:spcPct val="1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Her mum works in a __________ in the town center. She is a ________, so she is always busy.</a:t>
            </a:r>
          </a:p>
          <a:p>
            <a:pPr>
              <a:spcBef>
                <a:spcPct val="1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Her elder brother works in a __________. He is a _________. He often goes to work __________. He loves his job.</a:t>
            </a:r>
          </a:p>
          <a:p>
            <a:pPr>
              <a:spcBef>
                <a:spcPct val="1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Her elder sister is an ____________. She works for a _____________ far away from her home, so she goes to work by train.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555875" y="1268413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policeman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260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police station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11188" y="2133600"/>
            <a:ext cx="194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at night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851275" y="2620963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restaurant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771775" y="2997200"/>
            <a:ext cx="194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manager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076825" y="3500438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post office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539750" y="3860800"/>
            <a:ext cx="194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postman</a:t>
            </a: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5795963" y="3933825"/>
            <a:ext cx="194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by bike</a:t>
            </a: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3779838" y="47974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office worker</a:t>
            </a:r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900113" y="5229225"/>
            <a:ext cx="244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big company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  <p:bldP spid="25612" grpId="0" autoUpdateAnimBg="0"/>
      <p:bldP spid="256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licem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988" y="1588"/>
            <a:ext cx="2663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arti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988" y="227647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doct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5163" y="2276475"/>
            <a:ext cx="2492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oo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4437063"/>
            <a:ext cx="26289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u=54476857,2344955768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2063750"/>
            <a:ext cx="18716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nurs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u=70658535,1276518867&amp;fm=5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4294188"/>
            <a:ext cx="2462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u=2301575748,1132347461&amp;fm=23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8038" y="-23813"/>
            <a:ext cx="2819400" cy="2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postman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750" y="44450"/>
            <a:ext cx="2225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1377 0.000741 0.005521 0.002623 0.008264 0.004444 C 0.011007 0.006265 0.013449 0.008009 0.016458 0.010926 C 0.019468 0.013843 0.023588 0.018287 0.026319 0.021944 C 0.029051 0.025602 0.030393 0.028503 0.032847 0.032870 C 0.035301 0.037238 0.038310 0.043410 0.041042 0.048148 C 0.043773 0.052886 0.046227 0.056914 0.049236 0.061296 C 0.052245 0.065679 0.054988 0.070062 0.059097 0.074444 C 0.063206 0.078827 0.069514 0.082485 0.073889 0.087593 C 0.078264 0.092701 0.082616 0.100355 0.085347 0.105093 C 0.088079 0.109830 0.088900 0.112377 0.090278 0.116019 C 0.091655 0.119660 0.091690 0.124398 0.093611 0.126944 C 0.095532 0.129491 0.099074 0.130571 0.101806 0.131296 C 0.104537 0.132022 0.106991 0.129475 0.110000 0.131296 C 0.113009 0.133117 0.116852 0.138565 0.119861 0.142222 C 0.122870 0.145880 0.125602 0.149583 0.128056 0.153241 C 0.130509 0.156898 0.132674 0.160170 0.134583 0.164167 C 0.136493 0.168164 0.137593 0.172855 0.139514 0.177222 C 0.141435 0.181589 0.144190 0.185988 0.146111 0.190370 C 0.148032 0.194753 0.149676 0.198781 0.151042 0.203519 C 0.152407 0.208256 0.152940 0.213688 0.154306 0.218796 C 0.155671 0.223904 0.158148 0.229784 0.159236 0.234167 C 0.160324 0.238549 0.159468 0.241451 0.160833 0.245093 C 0.162199 0.248735 0.164965 0.252006 0.167431 0.256019 C 0.169896 0.260031 0.173438 0.265154 0.175625 0.269167 C 0.177812 0.273179 0.179456 0.275710 0.180556 0.280093 C 0.181655 0.284475 0.181944 0.290725 0.182222 0.295463 C 0.182500 0.300201 0.181956 0.304506 0.182222 0.308519 C 0.182488 0.312531 0.183275 0.315880 0.183819 0.319537 C 0.184363 0.323194 0.185208 0.326821 0.185486 0.330463 C 0.185764 0.334105 0.185486 0.337376 0.185486 0.341389 C 0.185486 0.345401 0.185208 0.350525 0.185486 0.354537 C 0.185764 0.358549 0.186875 0.361821 0.187153 0.365463 C 0.187430 0.369105 0.187153 0.372376 0.187153 0.376389 C 0.187153 0.380401 0.187153 0.385525 0.187153 0.389537 C 0.187153 0.393549 0.187153 0.396451 0.187153 0.400463 C 0.187153 0.404475 0.187430 0.408148 0.187153 0.413611 C 0.186875 0.419074 0.186586 0.426682 0.185486 0.433241 C 0.184387 0.439799 0.182199 0.446389 0.180556 0.452963 C 0.178912 0.459537 0.177268 0.466111 0.175625 0.472685 C 0.173981 0.479259 0.171516 0.487299 0.170694 0.492407 C 0.169873 0.497515 0.170694 0.499691 0.170694 0.503333 C 0.170694 0.506975 0.170694 0.510617 0.170694 0.514259 C 0.170694 0.517901 0.170417 0.521173 0.170694 0.525185 C 0.170972 0.529198 0.172083 0.534321 0.172361 0.538333 C 0.172639 0.542346 0.172361 0.547438 0.172361 0.549259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476375" y="188913"/>
            <a:ext cx="6191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do the “True or False”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468313" y="1412875"/>
            <a:ext cx="77851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Daniel likes computers.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Millie is going to be a computer engineer.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Amy is going to be a doctor.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Sandy wants to help sick people.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 Simon is going to be a basketball player.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8243888" y="148431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8243888" y="2205038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8243888" y="2997200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8243888" y="3716338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8243888" y="4508500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7" descr="00501651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92150"/>
            <a:ext cx="15779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卡通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75" y="504190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卡通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797425"/>
            <a:ext cx="11652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962400" cy="698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8678" name="Group 6"/>
          <p:cNvGrpSpPr/>
          <p:nvPr/>
        </p:nvGrpSpPr>
        <p:grpSpPr bwMode="auto">
          <a:xfrm>
            <a:off x="179388" y="2565400"/>
            <a:ext cx="4164012" cy="1296988"/>
            <a:chOff x="0" y="0"/>
            <a:chExt cx="2472" cy="817"/>
          </a:xfrm>
        </p:grpSpPr>
        <p:sp>
          <p:nvSpPr>
            <p:cNvPr id="2867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200" cy="817"/>
            </a:xfrm>
            <a:prstGeom prst="cloudCallout">
              <a:avLst>
                <a:gd name="adj1" fmla="val -6273"/>
                <a:gd name="adj2" fmla="val 131519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158" y="119"/>
              <a:ext cx="231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A: Hi,…What are you going to be in the future?</a:t>
              </a:r>
            </a:p>
          </p:txBody>
        </p:sp>
      </p:grpSp>
      <p:grpSp>
        <p:nvGrpSpPr>
          <p:cNvPr id="28681" name="Group 9"/>
          <p:cNvGrpSpPr/>
          <p:nvPr/>
        </p:nvGrpSpPr>
        <p:grpSpPr bwMode="auto">
          <a:xfrm>
            <a:off x="4127500" y="2205038"/>
            <a:ext cx="4464050" cy="1584325"/>
            <a:chOff x="0" y="0"/>
            <a:chExt cx="2812" cy="998"/>
          </a:xfrm>
        </p:grpSpPr>
        <p:sp>
          <p:nvSpPr>
            <p:cNvPr id="28682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2812" cy="998"/>
            </a:xfrm>
            <a:prstGeom prst="cloudCallout">
              <a:avLst>
                <a:gd name="adj1" fmla="val 35880"/>
                <a:gd name="adj2" fmla="val 116634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83" name="Rectangle 12"/>
            <p:cNvSpPr>
              <a:spLocks noChangeArrowheads="1"/>
            </p:cNvSpPr>
            <p:nvPr/>
          </p:nvSpPr>
          <p:spPr bwMode="auto">
            <a:xfrm>
              <a:off x="317" y="91"/>
              <a:ext cx="2393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B: I … I’m going to be a … What about you </a:t>
              </a:r>
              <a:r>
                <a:rPr 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684" name="Group 12"/>
          <p:cNvGrpSpPr/>
          <p:nvPr/>
        </p:nvGrpSpPr>
        <p:grpSpPr bwMode="auto">
          <a:xfrm>
            <a:off x="2471738" y="4292600"/>
            <a:ext cx="2376487" cy="792163"/>
            <a:chOff x="0" y="0"/>
            <a:chExt cx="1497" cy="499"/>
          </a:xfrm>
        </p:grpSpPr>
        <p:sp>
          <p:nvSpPr>
            <p:cNvPr id="28685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1497" cy="499"/>
            </a:xfrm>
            <a:prstGeom prst="cloudCallout">
              <a:avLst>
                <a:gd name="adj1" fmla="val -70106"/>
                <a:gd name="adj2" fmla="val 51204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86" name="Rectangle 15"/>
            <p:cNvSpPr>
              <a:spLocks noChangeArrowheads="1"/>
            </p:cNvSpPr>
            <p:nvPr/>
          </p:nvSpPr>
          <p:spPr bwMode="auto">
            <a:xfrm>
              <a:off x="227" y="45"/>
              <a:ext cx="7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A: …</a:t>
              </a:r>
            </a:p>
          </p:txBody>
        </p:sp>
      </p:grpSp>
      <p:grpSp>
        <p:nvGrpSpPr>
          <p:cNvPr id="28687" name="Group 15"/>
          <p:cNvGrpSpPr/>
          <p:nvPr/>
        </p:nvGrpSpPr>
        <p:grpSpPr bwMode="auto">
          <a:xfrm>
            <a:off x="5064125" y="4221163"/>
            <a:ext cx="2376488" cy="792162"/>
            <a:chOff x="0" y="0"/>
            <a:chExt cx="1497" cy="499"/>
          </a:xfrm>
        </p:grpSpPr>
        <p:sp>
          <p:nvSpPr>
            <p:cNvPr id="28688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1497" cy="499"/>
            </a:xfrm>
            <a:prstGeom prst="cloudCallout">
              <a:avLst>
                <a:gd name="adj1" fmla="val 82866"/>
                <a:gd name="adj2" fmla="val 77856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89" name="Rectangle 18"/>
            <p:cNvSpPr>
              <a:spLocks noChangeArrowheads="1"/>
            </p:cNvSpPr>
            <p:nvPr/>
          </p:nvSpPr>
          <p:spPr bwMode="auto">
            <a:xfrm>
              <a:off x="227" y="45"/>
              <a:ext cx="7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B: …</a:t>
              </a:r>
            </a:p>
          </p:txBody>
        </p:sp>
      </p:grpSp>
      <p:sp>
        <p:nvSpPr>
          <p:cNvPr id="28690" name="Rectangle 19"/>
          <p:cNvSpPr>
            <a:spLocks noChangeArrowheads="1"/>
          </p:cNvSpPr>
          <p:nvPr/>
        </p:nvSpPr>
        <p:spPr bwMode="auto">
          <a:xfrm>
            <a:off x="1979613" y="1341438"/>
            <a:ext cx="39608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more, the better!</a:t>
            </a:r>
          </a:p>
        </p:txBody>
      </p:sp>
      <p:grpSp>
        <p:nvGrpSpPr>
          <p:cNvPr id="28691" name="Group 19"/>
          <p:cNvGrpSpPr/>
          <p:nvPr/>
        </p:nvGrpSpPr>
        <p:grpSpPr bwMode="auto">
          <a:xfrm>
            <a:off x="2484438" y="5229225"/>
            <a:ext cx="2376487" cy="792163"/>
            <a:chOff x="0" y="0"/>
            <a:chExt cx="1497" cy="499"/>
          </a:xfrm>
        </p:grpSpPr>
        <p:sp>
          <p:nvSpPr>
            <p:cNvPr id="2869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1497" cy="499"/>
            </a:xfrm>
            <a:prstGeom prst="cloudCallout">
              <a:avLst>
                <a:gd name="adj1" fmla="val -70106"/>
                <a:gd name="adj2" fmla="val 51204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93" name="Rectangle 22"/>
            <p:cNvSpPr>
              <a:spLocks noChangeArrowheads="1"/>
            </p:cNvSpPr>
            <p:nvPr/>
          </p:nvSpPr>
          <p:spPr bwMode="auto">
            <a:xfrm>
              <a:off x="227" y="45"/>
              <a:ext cx="7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A: …</a:t>
              </a:r>
            </a:p>
          </p:txBody>
        </p:sp>
      </p:grpSp>
      <p:grpSp>
        <p:nvGrpSpPr>
          <p:cNvPr id="28694" name="Group 22"/>
          <p:cNvGrpSpPr/>
          <p:nvPr/>
        </p:nvGrpSpPr>
        <p:grpSpPr bwMode="auto">
          <a:xfrm>
            <a:off x="5076825" y="5157788"/>
            <a:ext cx="2376488" cy="792162"/>
            <a:chOff x="0" y="0"/>
            <a:chExt cx="1497" cy="499"/>
          </a:xfrm>
        </p:grpSpPr>
        <p:sp>
          <p:nvSpPr>
            <p:cNvPr id="28695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1497" cy="499"/>
            </a:xfrm>
            <a:prstGeom prst="cloudCallout">
              <a:avLst>
                <a:gd name="adj1" fmla="val 82866"/>
                <a:gd name="adj2" fmla="val 77856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rgbClr val="CCFFCC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28696" name="Rectangle 25"/>
            <p:cNvSpPr>
              <a:spLocks noChangeArrowheads="1"/>
            </p:cNvSpPr>
            <p:nvPr/>
          </p:nvSpPr>
          <p:spPr bwMode="auto">
            <a:xfrm>
              <a:off x="227" y="45"/>
              <a:ext cx="7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B: </a:t>
              </a:r>
              <a:r>
                <a:rPr 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… 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8697" name="Picture 29" descr="2008102913469845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1888" y="0"/>
            <a:ext cx="293211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00112" y="1052736"/>
            <a:ext cx="74163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Play a game.</a:t>
            </a:r>
            <a:r>
              <a:rPr lang="zh-CN" altLang="en-US" sz="4000" dirty="0"/>
              <a:t> </a:t>
            </a:r>
          </a:p>
          <a:p>
            <a:r>
              <a:rPr lang="zh-CN" altLang="en-US" sz="4000" dirty="0"/>
              <a:t>Here are some riddles(谜语） for you. Tell me the name of the job.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148263" y="1125538"/>
            <a:ext cx="38163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</a:rPr>
              <a:t>doctor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</a:rPr>
              <a:t>help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sick</a:t>
            </a:r>
            <a:r>
              <a:rPr lang="en-US" sz="4000" b="1" dirty="0">
                <a:latin typeface="Times New Roman" panose="02020603050405020304" pitchFamily="18" charset="0"/>
              </a:rPr>
              <a:t> people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084888" y="2708275"/>
            <a:ext cx="151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生病的</a:t>
            </a:r>
          </a:p>
        </p:txBody>
      </p:sp>
      <p:pic>
        <p:nvPicPr>
          <p:cNvPr id="17412" name="Picture 4" descr="08b1OOOPIC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549275"/>
            <a:ext cx="44640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olicem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20716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police sta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429000"/>
            <a:ext cx="388778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79388" y="2708275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policeman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43213" y="2708275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policem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572000" y="4941888"/>
            <a:ext cx="2916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police station</a:t>
            </a:r>
          </a:p>
        </p:txBody>
      </p:sp>
      <p:pic>
        <p:nvPicPr>
          <p:cNvPr id="18439" name="Picture 10" descr="get?name=T1soLWBTEP1RCvBVd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115888"/>
            <a:ext cx="338455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get?name=T1XrbwBjLX1RCvBVd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188913"/>
            <a:ext cx="19446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832475" y="2708275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policewoman</a:t>
            </a: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5832475" y="3213100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policewom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2484438" y="1889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5148263" y="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2411413" y="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41" grpId="0" autoUpdateAnimBg="0"/>
      <p:bldP spid="184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ffice work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836613"/>
            <a:ext cx="43195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787900" y="1484313"/>
            <a:ext cx="43561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r>
              <a:rPr lang="en-US" sz="4400" b="1" dirty="0">
                <a:latin typeface="Times New Roman" panose="02020603050405020304" pitchFamily="18" charset="0"/>
              </a:rPr>
              <a:t> office worker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</a:rPr>
              <a:t>mp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716463" y="3213100"/>
            <a:ext cx="2325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/'</a:t>
            </a:r>
            <a:r>
              <a:rPr lang="en-US" sz="3600" b="1" dirty="0" err="1"/>
              <a:t>k</a:t>
            </a:r>
            <a:r>
              <a:rPr lang="en-US" sz="3600" b="1" dirty="0" err="1">
                <a:solidFill>
                  <a:srgbClr val="FF0000"/>
                </a:solidFill>
              </a:rPr>
              <a:t>ʌ</a:t>
            </a:r>
            <a:r>
              <a:rPr lang="en-US" sz="3600" b="1" dirty="0" err="1"/>
              <a:t>mp</a:t>
            </a:r>
            <a:r>
              <a:rPr lang="en-US" sz="3600" b="1" dirty="0" err="1">
                <a:solidFill>
                  <a:srgbClr val="FF0000"/>
                </a:solidFill>
              </a:rPr>
              <a:t>ə</a:t>
            </a:r>
            <a:r>
              <a:rPr lang="en-US" sz="3600" b="1" dirty="0" err="1"/>
              <a:t>ni</a:t>
            </a:r>
            <a:r>
              <a:rPr lang="en-US" sz="3600" b="1" dirty="0"/>
              <a:t>/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33950" y="3860800"/>
            <a:ext cx="4319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works for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 big company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437188" y="260350"/>
            <a:ext cx="324008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</a:rPr>
              <a:t>postm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4400" b="1">
                <a:latin typeface="Times New Roman" panose="02020603050405020304" pitchFamily="18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latin typeface="Times New Roman" panose="02020603050405020304" pitchFamily="18" charset="0"/>
              </a:rPr>
              <a:t>two </a:t>
            </a:r>
            <a:r>
              <a:rPr lang="en-US" sz="4400" b="1">
                <a:latin typeface="Times New Roman" panose="02020603050405020304" pitchFamily="18" charset="0"/>
              </a:rPr>
              <a:t>postm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4400" b="1">
                <a:latin typeface="Times New Roman" panose="02020603050405020304" pitchFamily="18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</a:rPr>
              <a:t>post office</a:t>
            </a:r>
          </a:p>
        </p:txBody>
      </p:sp>
      <p:pic>
        <p:nvPicPr>
          <p:cNvPr id="20483" name="Picture 6" descr="post offi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6449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ostm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644900"/>
            <a:ext cx="32972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4" descr="postm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85725"/>
            <a:ext cx="398462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1377 0.000741 0.005521 0.002623 0.008264 0.004444 C 0.011007 0.006265 0.013449 0.008009 0.016458 0.010926 C 0.019468 0.013843 0.023588 0.018287 0.026319 0.021944 C 0.029051 0.025602 0.030393 0.028503 0.032847 0.032870 C 0.035301 0.037238 0.038310 0.043410 0.041042 0.048148 C 0.043773 0.052886 0.046227 0.056914 0.049236 0.061296 C 0.052245 0.065679 0.054988 0.070062 0.059097 0.074444 C 0.063206 0.078827 0.069514 0.082485 0.073889 0.087593 C 0.078264 0.092701 0.082616 0.100355 0.085347 0.105093 C 0.088079 0.109830 0.088900 0.112377 0.090278 0.116019 C 0.091655 0.119660 0.091690 0.124398 0.093611 0.126944 C 0.095532 0.129491 0.099074 0.130571 0.101806 0.131296 C 0.104537 0.132022 0.106991 0.129475 0.110000 0.131296 C 0.113009 0.133117 0.116852 0.138565 0.119861 0.142222 C 0.122870 0.145880 0.125602 0.149583 0.128056 0.153241 C 0.130509 0.156898 0.132674 0.160170 0.134583 0.164167 C 0.136493 0.168164 0.137593 0.172855 0.139514 0.177222 C 0.141435 0.181589 0.144190 0.185988 0.146111 0.190370 C 0.148032 0.194753 0.149676 0.198781 0.151042 0.203519 C 0.152407 0.208256 0.152940 0.213688 0.154306 0.218796 C 0.155671 0.223904 0.158148 0.229784 0.159236 0.234167 C 0.160324 0.238549 0.159468 0.241451 0.160833 0.245093 C 0.162199 0.248735 0.164965 0.252006 0.167431 0.256019 C 0.169896 0.260031 0.173438 0.265154 0.175625 0.269167 C 0.177812 0.273179 0.179456 0.275710 0.180556 0.280093 C 0.181655 0.284475 0.181944 0.290725 0.182222 0.295463 C 0.182500 0.300201 0.181956 0.304506 0.182222 0.308519 C 0.182488 0.312531 0.183275 0.315880 0.183819 0.319537 C 0.184363 0.323194 0.185208 0.326821 0.185486 0.330463 C 0.185764 0.334105 0.185486 0.337376 0.185486 0.341389 C 0.185486 0.345401 0.185208 0.350525 0.185486 0.354537 C 0.185764 0.358549 0.186875 0.361821 0.187153 0.365463 C 0.187430 0.369105 0.187153 0.372376 0.187153 0.376389 C 0.187153 0.380401 0.187153 0.385525 0.187153 0.389537 C 0.187153 0.393549 0.187153 0.396451 0.187153 0.400463 C 0.187153 0.404475 0.187430 0.408148 0.187153 0.413611 C 0.186875 0.419074 0.186586 0.426682 0.185486 0.433241 C 0.184387 0.439799 0.182199 0.446389 0.180556 0.452963 C 0.178912 0.459537 0.177268 0.466111 0.175625 0.472685 C 0.173981 0.479259 0.171516 0.487299 0.170694 0.492407 C 0.169873 0.497515 0.170694 0.499691 0.170694 0.503333 C 0.170694 0.506975 0.170694 0.510617 0.170694 0.514259 C 0.170694 0.517901 0.170417 0.521173 0.170694 0.525185 C 0.170972 0.529198 0.172083 0.534321 0.172361 0.538333 C 0.172639 0.542346 0.172361 0.547438 0.172361 0.549259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1377 0.000000 0.005255 0.000000 0.008264 0.000000 C 0.011273 0.000000 0.014780 0.000000 0.018056 0.000000 C 0.021331 0.000000 0.024907 -0.000725 0.027917 0.000000 C 0.030926 0.000725 0.032824 0.004352 0.036111 0.004352 C 0.039398 0.004352 0.043264 0.001821 0.047639 0.000000 C 0.052014 -0.001821 0.057164 -0.004753 0.062361 -0.006574 C 0.067558 -0.008395 0.074433 -0.010201 0.078819 -0.010926 C 0.083206 -0.011651 0.084850 -0.010926 0.088681 -0.010926 C 0.092512 -0.010926 0.098252 -0.010926 0.101806 -0.010926 C 0.105359 -0.010926 0.107268 -0.010926 0.110000 -0.010926 C 0.112731 -0.010926 0.114919 -0.011296 0.118194 -0.010926 C 0.121470 -0.010556 0.125822 -0.010170 0.129653 -0.008704 C 0.133484 -0.007238 0.137893 -0.003580 0.141181 -0.002130 C 0.144468 -0.000679 0.146643 -0.000355 0.149375 0.000000 C 0.152106 0.000355 0.154560 0.000000 0.157569 0.000000 C 0.160579 0.000000 0.163877 -0.000370 0.167431 0.000000 C 0.170984 0.000370 0.175602 0.000756 0.178889 0.002222 C 0.182176 0.003688 0.183866 0.006605 0.187153 0.008796 C 0.190440 0.010988 0.195058 0.014275 0.198611 0.015370 C 0.202164 0.016466 0.203553 0.015741 0.208472 0.015370 C 0.213391 0.015000 0.222928 0.013889 0.228125 0.013148 C 0.233322 0.012407 0.236366 0.011296 0.239653 0.010926 C 0.242940 0.010556 0.244838 0.010926 0.247847 0.010926 C 0.250856 0.010926 0.254699 0.010926 0.257708 0.010926 C 0.260718 0.010926 0.262893 0.010926 0.265903 0.010926 C 0.268912 0.010926 0.272211 0.010926 0.275764 0.010926 C 0.279317 0.010926 0.283391 0.010556 0.287222 0.010926 C 0.291053 0.011296 0.295197 0.011682 0.298750 0.013148 C 0.302303 0.014614 0.305266 0.018272 0.308542 0.019722 C 0.311817 0.021173 0.315116 0.021852 0.318403 0.021852 C 0.321690 0.021852 0.324433 0.020448 0.328264 0.019722 C 0.332095 0.018997 0.337558 0.017870 0.341389 0.017500 C 0.345220 0.017130 0.348241 0.017500 0.351250 0.017500 C 0.354259 0.017500 0.355891 0.017500 0.359444 0.017500 C 0.362998 0.017500 0.367650 0.017130 0.372569 0.017500 C 0.377488 0.017870 0.384583 0.018997 0.388958 0.019722 C 0.393333 0.020448 0.394711 0.020401 0.398819 0.021852 C 0.402928 0.023302 0.409502 0.027330 0.413611 0.028426 C 0.417720 0.029522 0.419641 0.029151 0.423472 0.028426 C 0.427303 0.027701 0.432222 0.025170 0.436597 0.024074 C 0.440972 0.022978 0.444803 0.022222 0.449722 0.021852 C 0.454641 0.021481 0.461736 0.021481 0.466111 0.021852 C 0.470486 0.022222 0.471597 0.022608 0.475972 0.024074 C 0.480347 0.025540 0.486898 0.028457 0.492361 0.030648 C 0.497824 0.032839 0.504097 0.034306 0.508750 0.037222 C 0.513403 0.040139 0.516169 0.044861 0.520278 0.048148 C 0.524387 0.051435 0.529572 0.054383 0.533403 0.056944 C 0.537234 0.059506 0.540255 0.061698 0.543264 0.063519 C 0.546273 0.065339 0.548449 0.067515 0.551458 0.067870 C 0.554468 0.068225 0.558044 0.066373 0.561319 0.065648 C 0.564595 0.064923 0.568102 0.063873 0.571111 0.063519 C 0.574120 0.063164 0.575810 0.063164 0.579375 0.063519 C 0.582940 0.063873 0.588669 0.063102 0.592500 0.065648 C 0.596331 0.068194 0.599630 0.074784 0.602361 0.078796 C 0.605093 0.082809 0.606157 0.085339 0.608889 0.089722 C 0.611620 0.094105 0.615197 0.099614 0.618750 0.105093 C 0.622303 0.110571 0.626655 0.118596 0.630208 0.122593 C 0.633762 0.126589 0.636782 0.129074 0.640069 0.129074 C 0.643357 0.129074 0.646921 0.124414 0.649931 0.122593 C 0.652940 0.120772 0.654294 0.119985 0.658125 0.118148 C 0.661956 0.116312 0.669086 0.113025 0.672917 0.111574 C 0.676748 0.110123 0.678102 0.109799 0.681111 0.109444 C 0.684120 0.109089 0.687419 0.109444 0.690972 0.109444 C 0.694525 0.109444 0.698056 0.108719 0.702431 0.109444 C 0.706805 0.110170 0.712569 0.111250 0.717222 0.113796 C 0.721875 0.116343 0.726250 0.120710 0.730347 0.124722 C 0.734444 0.128735 0.738530 0.134213 0.741806 0.137870 C 0.745081 0.141528 0.746991 0.144120 0.750000 0.146667 C 0.753009 0.149213 0.758218 0.149877 0.759861 0.153148 C 0.761505 0.156420 0.759861 0.162284 0.759861 0.166296 C 0.759861 0.170309 0.759861 0.173210 0.759861 0.177222 C 0.759861 0.181235 0.759861 0.185988 0.759861 0.190370 C 0.759861 0.194753 0.759861 0.198410 0.759861 0.203519 C 0.759861 0.208627 0.759317 0.215910 0.759861 0.221019 C 0.760405 0.226127 0.762025 0.229429 0.763125 0.234167 C 0.764224 0.238904 0.765637 0.244707 0.766458 0.249444 C 0.767280 0.254182 0.767234 0.256759 0.768056 0.262593 C 0.768877 0.268426 0.770833 0.278611 0.771389 0.284444 C 0.771944 0.290278 0.771389 0.291759 0.771389 0.297593 C 0.771389 0.303426 0.771389 0.313966 0.771389 0.319444 C 0.771389 0.324923 0.771389 0.326451 0.771389 0.330463 C 0.771389 0.334475 0.771389 0.339506 0.771389 0.343519 C 0.771389 0.347531 0.771389 0.349059 0.771389 0.354537 C 0.771389 0.360015 0.771389 0.370556 0.771389 0.376389 C 0.771389 0.382222 0.771389 0.385525 0.771389 0.389537 C 0.771389 0.393549 0.771123 0.396821 0.771389 0.400463 C 0.771655 0.404105 0.772442 0.407747 0.772986 0.411389 C 0.773530 0.415031 0.774375 0.418673 0.774653 0.422315 C 0.774930 0.425957 0.774653 0.429228 0.774653 0.433241 C 0.774653 0.437253 0.774653 0.442376 0.774653 0.446389 C 0.774653 0.450401 0.774653 0.453657 0.774653 0.457315 C 0.774653 0.460972 0.774653 0.464676 0.774653 0.468333 C 0.774653 0.471991 0.774653 0.475617 0.774653 0.479259 C 0.774653 0.482901 0.774653 0.486543 0.774653 0.490185 C 0.774653 0.493827 0.774653 0.499290 0.774653 0.501111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20117151736521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20713"/>
            <a:ext cx="54387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903913" y="1700213"/>
            <a:ext cx="3240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latin typeface="Times New Roman" panose="02020603050405020304" pitchFamily="18" charset="0"/>
              </a:rPr>
              <a:t>m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5400" b="1">
                <a:latin typeface="Times New Roman" panose="02020603050405020304" pitchFamily="18" charset="0"/>
              </a:rPr>
              <a:t>n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5400" b="1">
                <a:latin typeface="Times New Roman" panose="02020603050405020304" pitchFamily="18" charset="0"/>
              </a:rPr>
              <a:t>ger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5867400" y="2667000"/>
            <a:ext cx="2767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/</a:t>
            </a:r>
            <a:r>
              <a:rPr lang="en-US" sz="4000" b="1"/>
              <a:t>'m</a:t>
            </a:r>
            <a:r>
              <a:rPr lang="en-US" sz="4000" b="1">
                <a:solidFill>
                  <a:srgbClr val="FF0000"/>
                </a:solidFill>
              </a:rPr>
              <a:t>æ</a:t>
            </a:r>
            <a:r>
              <a:rPr lang="en-US" sz="4000" b="1"/>
              <a:t>n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4000" b="1"/>
              <a:t>dʒə</a:t>
            </a:r>
            <a:r>
              <a:rPr lang="en-US" sz="3600" b="1"/>
              <a:t>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875" y="728663"/>
            <a:ext cx="383222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5364163" y="1412875"/>
            <a:ext cx="30241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r>
              <a:rPr lang="en-US" sz="4800" b="1">
                <a:latin typeface="Times New Roman" panose="02020603050405020304" pitchFamily="18" charset="0"/>
              </a:rPr>
              <a:t> artist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611188" y="1309688"/>
          <a:ext cx="7921625" cy="4359276"/>
        </p:xfrm>
        <a:graphic>
          <a:graphicData uri="http://schemas.openxmlformats.org/drawingml/2006/table">
            <a:tbl>
              <a:tblPr/>
              <a:tblGrid>
                <a:gridCol w="264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Wendy’s 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Wendy’s mum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Wendy’s elder brother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Wendy’s elder sister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81" name="Text Box 41"/>
          <p:cNvSpPr txBox="1">
            <a:spLocks noChangeArrowheads="1"/>
          </p:cNvSpPr>
          <p:nvPr/>
        </p:nvSpPr>
        <p:spPr bwMode="auto">
          <a:xfrm>
            <a:off x="2627313" y="476250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Listen and complete</a:t>
            </a:r>
          </a:p>
        </p:txBody>
      </p:sp>
      <p:sp>
        <p:nvSpPr>
          <p:cNvPr id="23582" name="Text Box 42"/>
          <p:cNvSpPr txBox="1">
            <a:spLocks noChangeArrowheads="1"/>
          </p:cNvSpPr>
          <p:nvPr/>
        </p:nvSpPr>
        <p:spPr bwMode="auto">
          <a:xfrm>
            <a:off x="3276600" y="1912938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policeman</a:t>
            </a:r>
          </a:p>
        </p:txBody>
      </p:sp>
      <p:sp>
        <p:nvSpPr>
          <p:cNvPr id="23583" name="Text Box 43"/>
          <p:cNvSpPr txBox="1">
            <a:spLocks noChangeArrowheads="1"/>
          </p:cNvSpPr>
          <p:nvPr/>
        </p:nvSpPr>
        <p:spPr bwMode="auto">
          <a:xfrm>
            <a:off x="5940425" y="1844675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police station</a:t>
            </a:r>
          </a:p>
        </p:txBody>
      </p:sp>
      <p:sp>
        <p:nvSpPr>
          <p:cNvPr id="23584" name="Text Box 47"/>
          <p:cNvSpPr txBox="1">
            <a:spLocks noChangeArrowheads="1"/>
          </p:cNvSpPr>
          <p:nvPr/>
        </p:nvSpPr>
        <p:spPr bwMode="auto">
          <a:xfrm>
            <a:off x="3276600" y="2708275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manager</a:t>
            </a:r>
          </a:p>
        </p:txBody>
      </p:sp>
      <p:sp>
        <p:nvSpPr>
          <p:cNvPr id="23585" name="Text Box 48"/>
          <p:cNvSpPr txBox="1">
            <a:spLocks noChangeArrowheads="1"/>
          </p:cNvSpPr>
          <p:nvPr/>
        </p:nvSpPr>
        <p:spPr bwMode="auto">
          <a:xfrm>
            <a:off x="5940425" y="2708275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restaurant</a:t>
            </a:r>
          </a:p>
        </p:txBody>
      </p:sp>
      <p:sp>
        <p:nvSpPr>
          <p:cNvPr id="23586" name="Text Box 49"/>
          <p:cNvSpPr txBox="1">
            <a:spLocks noChangeArrowheads="1"/>
          </p:cNvSpPr>
          <p:nvPr/>
        </p:nvSpPr>
        <p:spPr bwMode="auto">
          <a:xfrm>
            <a:off x="3276600" y="3789363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postman</a:t>
            </a:r>
          </a:p>
        </p:txBody>
      </p:sp>
      <p:sp>
        <p:nvSpPr>
          <p:cNvPr id="23587" name="Text Box 50"/>
          <p:cNvSpPr txBox="1">
            <a:spLocks noChangeArrowheads="1"/>
          </p:cNvSpPr>
          <p:nvPr/>
        </p:nvSpPr>
        <p:spPr bwMode="auto">
          <a:xfrm>
            <a:off x="5940425" y="3789363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post office</a:t>
            </a:r>
          </a:p>
        </p:txBody>
      </p:sp>
      <p:sp>
        <p:nvSpPr>
          <p:cNvPr id="23588" name="Text Box 51"/>
          <p:cNvSpPr txBox="1">
            <a:spLocks noChangeArrowheads="1"/>
          </p:cNvSpPr>
          <p:nvPr/>
        </p:nvSpPr>
        <p:spPr bwMode="auto">
          <a:xfrm>
            <a:off x="3276600" y="4868863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office worker</a:t>
            </a:r>
          </a:p>
        </p:txBody>
      </p:sp>
      <p:sp>
        <p:nvSpPr>
          <p:cNvPr id="23589" name="Text Box 52"/>
          <p:cNvSpPr txBox="1">
            <a:spLocks noChangeArrowheads="1"/>
          </p:cNvSpPr>
          <p:nvPr/>
        </p:nvSpPr>
        <p:spPr bwMode="auto">
          <a:xfrm>
            <a:off x="6011863" y="4797425"/>
            <a:ext cx="2592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company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" grpId="0" autoUpdateAnimBg="0"/>
      <p:bldP spid="23583" grpId="0" autoUpdateAnimBg="0"/>
      <p:bldP spid="23584" grpId="0" autoUpdateAnimBg="0"/>
      <p:bldP spid="23585" grpId="0" autoUpdateAnimBg="0"/>
      <p:bldP spid="23586" grpId="0" autoUpdateAnimBg="0"/>
      <p:bldP spid="23587" grpId="0" autoUpdateAnimBg="0"/>
      <p:bldP spid="23588" grpId="0" autoUpdateAnimBg="0"/>
      <p:bldP spid="2358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黄色</Template>
  <TotalTime>0</TotalTime>
  <Words>386</Words>
  <Application>Microsoft Office PowerPoint</Application>
  <PresentationFormat>全屏显示(4:3)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Kozuka Gothic Pro H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2023-01-17T01:33:50Z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5AA7C2FCEAD04734A91CAB1AF34BD6EF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