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7T13:49:52.063" idx="1">
    <p:pos x="2890" y="3451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85AE8-91FF-442A-B290-16E8B4B7E79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439B7-B42C-4206-811E-A666BA72EA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E4DFA-A598-42B0-BA21-8C562050659C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F542B-FFEC-4FF0-A09A-7307776B9EF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7372A-F246-4C01-957E-8890C2E9593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F0DE2-289A-4F7E-93EF-04BD52CFDD8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32DB8-BB85-431D-BEB6-38362E03DD9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A0757-3426-48D4-A342-9BC04F2B44B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4C713-8DF1-47E6-8DF9-2BC004DE060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DB752-4816-4435-AAF3-6B8A9E00011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B4EF6-3585-41FF-B301-13A39971B95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0AC88-2FC5-4017-8A75-7880EE5A848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8E666-1951-486A-981B-E250D09589E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45F545-543C-4769-8F60-287469DF83C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../../../../&#35838;&#20214;&#32472;&#31929;/&#35838;&#20214;/&#36125;&#22810;&#33452;&#30340;&#12298;&#33268;&#33406;&#20029;&#19997;&#12299;.rmi" TargetMode="Externa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hyperlink" Target="../../../../&#35838;&#20214;&#32472;&#31929;/&#35838;&#20214;/&#36125;&#22810;&#33452;&#30340;&#12298;&#33268;&#33406;&#20029;&#19997;&#12299;.rmi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4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171780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二元一次方程组的应用</a:t>
            </a:r>
          </a:p>
        </p:txBody>
      </p:sp>
      <p:pic>
        <p:nvPicPr>
          <p:cNvPr id="2057" name="Picture 9" descr="flow2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5805488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-1" y="5013176"/>
            <a:ext cx="9143999" cy="90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5148263" y="836613"/>
            <a:ext cx="38163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若两车相向而行，快车从与慢车相遇时到离开慢车，只需</a:t>
            </a:r>
            <a:r>
              <a:rPr lang="en-US" altLang="zh-CN" sz="2800" b="1">
                <a:solidFill>
                  <a:srgbClr val="0000FF"/>
                </a:solidFill>
              </a:rPr>
              <a:t>18</a:t>
            </a:r>
            <a:r>
              <a:rPr lang="zh-CN" altLang="en-US" sz="2800" b="1">
                <a:solidFill>
                  <a:srgbClr val="0000FF"/>
                </a:solidFill>
              </a:rPr>
              <a:t>秒钟</a:t>
            </a:r>
          </a:p>
        </p:txBody>
      </p:sp>
      <p:grpSp>
        <p:nvGrpSpPr>
          <p:cNvPr id="73733" name="Group 5"/>
          <p:cNvGrpSpPr/>
          <p:nvPr/>
        </p:nvGrpSpPr>
        <p:grpSpPr bwMode="auto">
          <a:xfrm>
            <a:off x="150813" y="693738"/>
            <a:ext cx="3816350" cy="2374900"/>
            <a:chOff x="95" y="74"/>
            <a:chExt cx="2404" cy="1496"/>
          </a:xfrm>
        </p:grpSpPr>
        <p:sp>
          <p:nvSpPr>
            <p:cNvPr id="73734" name="Text Box 6"/>
            <p:cNvSpPr txBox="1">
              <a:spLocks noChangeArrowheads="1"/>
            </p:cNvSpPr>
            <p:nvPr/>
          </p:nvSpPr>
          <p:spPr bwMode="auto">
            <a:xfrm>
              <a:off x="95" y="74"/>
              <a:ext cx="240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66FF"/>
                  </a:solidFill>
                </a:rPr>
                <a:t>解：设快车、慢车的速度分别为</a:t>
              </a:r>
              <a:r>
                <a:rPr lang="en-US" altLang="zh-CN" sz="2800" b="1">
                  <a:solidFill>
                    <a:srgbClr val="0066FF"/>
                  </a:solidFill>
                </a:rPr>
                <a:t>xm/s</a:t>
              </a:r>
              <a:r>
                <a:rPr lang="zh-CN" altLang="en-US" sz="2800" b="1">
                  <a:solidFill>
                    <a:srgbClr val="0066FF"/>
                  </a:solidFill>
                </a:rPr>
                <a:t>、</a:t>
              </a:r>
              <a:r>
                <a:rPr lang="en-US" altLang="zh-CN" sz="2800" b="1">
                  <a:solidFill>
                    <a:srgbClr val="0066FF"/>
                  </a:solidFill>
                </a:rPr>
                <a:t>ym/s</a:t>
              </a:r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auto">
            <a:xfrm>
              <a:off x="96" y="663"/>
              <a:ext cx="158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</a:rPr>
                <a:t>根据题意，得</a:t>
              </a:r>
            </a:p>
          </p:txBody>
        </p:sp>
        <p:sp>
          <p:nvSpPr>
            <p:cNvPr id="73736" name="AutoShape 8"/>
            <p:cNvSpPr/>
            <p:nvPr/>
          </p:nvSpPr>
          <p:spPr bwMode="auto">
            <a:xfrm>
              <a:off x="268" y="1026"/>
              <a:ext cx="136" cy="54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auto">
            <a:xfrm>
              <a:off x="385" y="1003"/>
              <a:ext cx="15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90</a:t>
              </a:r>
              <a:r>
                <a:rPr lang="zh-CN" altLang="en-US" sz="2400" b="1">
                  <a:solidFill>
                    <a:srgbClr val="000000"/>
                  </a:solidFill>
                </a:rPr>
                <a:t>（</a:t>
              </a:r>
              <a:r>
                <a:rPr lang="en-US" altLang="zh-CN" sz="2400" b="1">
                  <a:solidFill>
                    <a:srgbClr val="000000"/>
                  </a:solidFill>
                </a:rPr>
                <a:t>x-y</a:t>
              </a:r>
              <a:r>
                <a:rPr lang="zh-CN" altLang="en-US" sz="2400" b="1">
                  <a:solidFill>
                    <a:srgbClr val="000000"/>
                  </a:solidFill>
                </a:rPr>
                <a:t>）</a:t>
              </a:r>
              <a:r>
                <a:rPr lang="en-US" altLang="zh-CN" sz="2400" b="1">
                  <a:solidFill>
                    <a:srgbClr val="000000"/>
                  </a:solidFill>
                </a:rPr>
                <a:t>=450</a:t>
              </a:r>
            </a:p>
          </p:txBody>
        </p:sp>
      </p:grpSp>
      <p:grpSp>
        <p:nvGrpSpPr>
          <p:cNvPr id="73738" name="Group 10"/>
          <p:cNvGrpSpPr/>
          <p:nvPr/>
        </p:nvGrpSpPr>
        <p:grpSpPr bwMode="auto">
          <a:xfrm>
            <a:off x="252413" y="3602038"/>
            <a:ext cx="3727450" cy="647700"/>
            <a:chOff x="-12" y="2750"/>
            <a:chExt cx="2348" cy="408"/>
          </a:xfrm>
        </p:grpSpPr>
        <p:grpSp>
          <p:nvGrpSpPr>
            <p:cNvPr id="73739" name="Group 11"/>
            <p:cNvGrpSpPr/>
            <p:nvPr/>
          </p:nvGrpSpPr>
          <p:grpSpPr bwMode="auto">
            <a:xfrm>
              <a:off x="-12" y="2750"/>
              <a:ext cx="2348" cy="408"/>
              <a:chOff x="-12" y="2750"/>
              <a:chExt cx="2348" cy="408"/>
            </a:xfrm>
          </p:grpSpPr>
          <p:sp>
            <p:nvSpPr>
              <p:cNvPr id="73740" name="Oval 12"/>
              <p:cNvSpPr>
                <a:spLocks noChangeArrowheads="1"/>
              </p:cNvSpPr>
              <p:nvPr/>
            </p:nvSpPr>
            <p:spPr bwMode="auto">
              <a:xfrm>
                <a:off x="1021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1" name="Oval 13"/>
              <p:cNvSpPr>
                <a:spLocks noChangeArrowheads="1"/>
              </p:cNvSpPr>
              <p:nvPr/>
            </p:nvSpPr>
            <p:spPr bwMode="auto">
              <a:xfrm>
                <a:off x="1338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2" name="Oval 14"/>
              <p:cNvSpPr>
                <a:spLocks noChangeArrowheads="1"/>
              </p:cNvSpPr>
              <p:nvPr/>
            </p:nvSpPr>
            <p:spPr bwMode="auto">
              <a:xfrm>
                <a:off x="2064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3" name="AutoShape 15"/>
              <p:cNvSpPr>
                <a:spLocks noChangeArrowheads="1"/>
              </p:cNvSpPr>
              <p:nvPr/>
            </p:nvSpPr>
            <p:spPr bwMode="auto">
              <a:xfrm>
                <a:off x="-12" y="2841"/>
                <a:ext cx="1995" cy="272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4" name="Oval 16"/>
              <p:cNvSpPr>
                <a:spLocks noChangeArrowheads="1"/>
              </p:cNvSpPr>
              <p:nvPr/>
            </p:nvSpPr>
            <p:spPr bwMode="auto">
              <a:xfrm>
                <a:off x="283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5" name="Oval 17"/>
              <p:cNvSpPr>
                <a:spLocks noChangeArrowheads="1"/>
              </p:cNvSpPr>
              <p:nvPr/>
            </p:nvSpPr>
            <p:spPr bwMode="auto">
              <a:xfrm>
                <a:off x="646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6" name="Oval 18"/>
              <p:cNvSpPr>
                <a:spLocks noChangeArrowheads="1"/>
              </p:cNvSpPr>
              <p:nvPr/>
            </p:nvSpPr>
            <p:spPr bwMode="auto">
              <a:xfrm>
                <a:off x="1638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47" name="AutoShape 19"/>
              <p:cNvSpPr>
                <a:spLocks noChangeArrowheads="1"/>
              </p:cNvSpPr>
              <p:nvPr/>
            </p:nvSpPr>
            <p:spPr bwMode="auto">
              <a:xfrm>
                <a:off x="1883" y="2750"/>
                <a:ext cx="453" cy="363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3748" name="Text Box 20"/>
            <p:cNvSpPr txBox="1">
              <a:spLocks noChangeArrowheads="1"/>
            </p:cNvSpPr>
            <p:nvPr/>
          </p:nvSpPr>
          <p:spPr bwMode="auto">
            <a:xfrm>
              <a:off x="567" y="2886"/>
              <a:ext cx="5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FF0000"/>
                  </a:solidFill>
                </a:rPr>
                <a:t>230m</a:t>
              </a:r>
            </a:p>
          </p:txBody>
        </p:sp>
        <p:sp>
          <p:nvSpPr>
            <p:cNvPr id="73749" name="Text Box 21"/>
            <p:cNvSpPr txBox="1">
              <a:spLocks noChangeArrowheads="1"/>
            </p:cNvSpPr>
            <p:nvPr/>
          </p:nvSpPr>
          <p:spPr bwMode="auto">
            <a:xfrm>
              <a:off x="1927" y="284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FF0000"/>
                  </a:solidFill>
                </a:rPr>
                <a:t>甲</a:t>
              </a:r>
            </a:p>
          </p:txBody>
        </p:sp>
      </p:grpSp>
      <p:grpSp>
        <p:nvGrpSpPr>
          <p:cNvPr id="73778" name="Group 50"/>
          <p:cNvGrpSpPr/>
          <p:nvPr/>
        </p:nvGrpSpPr>
        <p:grpSpPr bwMode="auto">
          <a:xfrm>
            <a:off x="3803650" y="3544888"/>
            <a:ext cx="2433638" cy="719137"/>
            <a:chOff x="3252" y="2115"/>
            <a:chExt cx="1533" cy="453"/>
          </a:xfrm>
        </p:grpSpPr>
        <p:grpSp>
          <p:nvGrpSpPr>
            <p:cNvPr id="73775" name="Group 47"/>
            <p:cNvGrpSpPr/>
            <p:nvPr/>
          </p:nvGrpSpPr>
          <p:grpSpPr bwMode="auto">
            <a:xfrm>
              <a:off x="3270" y="2115"/>
              <a:ext cx="1515" cy="453"/>
              <a:chOff x="3270" y="2115"/>
              <a:chExt cx="1515" cy="453"/>
            </a:xfrm>
          </p:grpSpPr>
          <p:sp>
            <p:nvSpPr>
              <p:cNvPr id="73768" name="AutoShape 40"/>
              <p:cNvSpPr>
                <a:spLocks noChangeArrowheads="1"/>
              </p:cNvSpPr>
              <p:nvPr/>
            </p:nvSpPr>
            <p:spPr bwMode="auto">
              <a:xfrm>
                <a:off x="3270" y="2115"/>
                <a:ext cx="336" cy="3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69" name="AutoShape 41"/>
              <p:cNvSpPr>
                <a:spLocks noChangeArrowheads="1"/>
              </p:cNvSpPr>
              <p:nvPr/>
            </p:nvSpPr>
            <p:spPr bwMode="auto">
              <a:xfrm>
                <a:off x="3525" y="2251"/>
                <a:ext cx="1260" cy="245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0" name="Oval 42"/>
              <p:cNvSpPr>
                <a:spLocks noChangeArrowheads="1"/>
              </p:cNvSpPr>
              <p:nvPr/>
            </p:nvSpPr>
            <p:spPr bwMode="auto">
              <a:xfrm>
                <a:off x="3379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1" name="Oval 43"/>
              <p:cNvSpPr>
                <a:spLocks noChangeArrowheads="1"/>
              </p:cNvSpPr>
              <p:nvPr/>
            </p:nvSpPr>
            <p:spPr bwMode="auto">
              <a:xfrm>
                <a:off x="3696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2" name="Oval 44"/>
              <p:cNvSpPr>
                <a:spLocks noChangeArrowheads="1"/>
              </p:cNvSpPr>
              <p:nvPr/>
            </p:nvSpPr>
            <p:spPr bwMode="auto">
              <a:xfrm>
                <a:off x="3923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3" name="Oval 45"/>
              <p:cNvSpPr>
                <a:spLocks noChangeArrowheads="1"/>
              </p:cNvSpPr>
              <p:nvPr/>
            </p:nvSpPr>
            <p:spPr bwMode="auto">
              <a:xfrm>
                <a:off x="4150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74" name="Oval 46"/>
              <p:cNvSpPr>
                <a:spLocks noChangeArrowheads="1"/>
              </p:cNvSpPr>
              <p:nvPr/>
            </p:nvSpPr>
            <p:spPr bwMode="auto">
              <a:xfrm>
                <a:off x="4422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3776" name="Text Box 48"/>
            <p:cNvSpPr txBox="1">
              <a:spLocks noChangeArrowheads="1"/>
            </p:cNvSpPr>
            <p:nvPr/>
          </p:nvSpPr>
          <p:spPr bwMode="auto">
            <a:xfrm>
              <a:off x="3878" y="2273"/>
              <a:ext cx="5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FF"/>
                  </a:solidFill>
                </a:rPr>
                <a:t>220m</a:t>
              </a:r>
            </a:p>
          </p:txBody>
        </p:sp>
        <p:sp>
          <p:nvSpPr>
            <p:cNvPr id="73777" name="Text Box 49"/>
            <p:cNvSpPr txBox="1">
              <a:spLocks noChangeArrowheads="1"/>
            </p:cNvSpPr>
            <p:nvPr/>
          </p:nvSpPr>
          <p:spPr bwMode="auto">
            <a:xfrm>
              <a:off x="3252" y="2214"/>
              <a:ext cx="3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FF"/>
                  </a:solidFill>
                </a:rPr>
                <a:t>乙</a:t>
              </a:r>
            </a:p>
          </p:txBody>
        </p:sp>
      </p:grpSp>
      <p:grpSp>
        <p:nvGrpSpPr>
          <p:cNvPr id="73781" name="Group 53"/>
          <p:cNvGrpSpPr/>
          <p:nvPr/>
        </p:nvGrpSpPr>
        <p:grpSpPr bwMode="auto">
          <a:xfrm>
            <a:off x="107950" y="4221163"/>
            <a:ext cx="9001125" cy="100012"/>
            <a:chOff x="-114" y="2696"/>
            <a:chExt cx="5988" cy="26"/>
          </a:xfrm>
        </p:grpSpPr>
        <p:sp>
          <p:nvSpPr>
            <p:cNvPr id="73779" name="Line 51"/>
            <p:cNvSpPr>
              <a:spLocks noChangeShapeType="1"/>
            </p:cNvSpPr>
            <p:nvPr/>
          </p:nvSpPr>
          <p:spPr bwMode="auto">
            <a:xfrm>
              <a:off x="-114" y="2696"/>
              <a:ext cx="5874" cy="0"/>
            </a:xfrm>
            <a:prstGeom prst="line">
              <a:avLst/>
            </a:prstGeom>
            <a:noFill/>
            <a:ln w="76200">
              <a:solidFill>
                <a:srgbClr val="04BC6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3780" name="Line 52"/>
            <p:cNvSpPr>
              <a:spLocks noChangeShapeType="1"/>
            </p:cNvSpPr>
            <p:nvPr/>
          </p:nvSpPr>
          <p:spPr bwMode="auto">
            <a:xfrm>
              <a:off x="-114" y="2722"/>
              <a:ext cx="5988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3782" name="Group 54"/>
          <p:cNvGrpSpPr/>
          <p:nvPr/>
        </p:nvGrpSpPr>
        <p:grpSpPr bwMode="auto">
          <a:xfrm>
            <a:off x="34925" y="5178425"/>
            <a:ext cx="8929688" cy="69850"/>
            <a:chOff x="-114" y="2696"/>
            <a:chExt cx="5988" cy="26"/>
          </a:xfrm>
        </p:grpSpPr>
        <p:sp>
          <p:nvSpPr>
            <p:cNvPr id="73783" name="Line 55"/>
            <p:cNvSpPr>
              <a:spLocks noChangeShapeType="1"/>
            </p:cNvSpPr>
            <p:nvPr/>
          </p:nvSpPr>
          <p:spPr bwMode="auto">
            <a:xfrm>
              <a:off x="-114" y="2696"/>
              <a:ext cx="5874" cy="0"/>
            </a:xfrm>
            <a:prstGeom prst="line">
              <a:avLst/>
            </a:prstGeom>
            <a:noFill/>
            <a:ln w="76200">
              <a:solidFill>
                <a:srgbClr val="04BC6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3784" name="Line 56"/>
            <p:cNvSpPr>
              <a:spLocks noChangeShapeType="1"/>
            </p:cNvSpPr>
            <p:nvPr/>
          </p:nvSpPr>
          <p:spPr bwMode="auto">
            <a:xfrm>
              <a:off x="-114" y="2722"/>
              <a:ext cx="5988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3785" name="Group 57"/>
          <p:cNvGrpSpPr/>
          <p:nvPr/>
        </p:nvGrpSpPr>
        <p:grpSpPr bwMode="auto">
          <a:xfrm>
            <a:off x="179388" y="4514850"/>
            <a:ext cx="3727450" cy="647700"/>
            <a:chOff x="-12" y="2750"/>
            <a:chExt cx="2348" cy="408"/>
          </a:xfrm>
        </p:grpSpPr>
        <p:grpSp>
          <p:nvGrpSpPr>
            <p:cNvPr id="73786" name="Group 58"/>
            <p:cNvGrpSpPr/>
            <p:nvPr/>
          </p:nvGrpSpPr>
          <p:grpSpPr bwMode="auto">
            <a:xfrm>
              <a:off x="-12" y="2750"/>
              <a:ext cx="2348" cy="408"/>
              <a:chOff x="-12" y="2750"/>
              <a:chExt cx="2348" cy="408"/>
            </a:xfrm>
          </p:grpSpPr>
          <p:sp>
            <p:nvSpPr>
              <p:cNvPr id="73787" name="Oval 59"/>
              <p:cNvSpPr>
                <a:spLocks noChangeArrowheads="1"/>
              </p:cNvSpPr>
              <p:nvPr/>
            </p:nvSpPr>
            <p:spPr bwMode="auto">
              <a:xfrm>
                <a:off x="1021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88" name="Oval 60"/>
              <p:cNvSpPr>
                <a:spLocks noChangeArrowheads="1"/>
              </p:cNvSpPr>
              <p:nvPr/>
            </p:nvSpPr>
            <p:spPr bwMode="auto">
              <a:xfrm>
                <a:off x="1338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89" name="Oval 61"/>
              <p:cNvSpPr>
                <a:spLocks noChangeArrowheads="1"/>
              </p:cNvSpPr>
              <p:nvPr/>
            </p:nvSpPr>
            <p:spPr bwMode="auto">
              <a:xfrm>
                <a:off x="2064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90" name="AutoShape 62"/>
              <p:cNvSpPr>
                <a:spLocks noChangeArrowheads="1"/>
              </p:cNvSpPr>
              <p:nvPr/>
            </p:nvSpPr>
            <p:spPr bwMode="auto">
              <a:xfrm>
                <a:off x="-12" y="2841"/>
                <a:ext cx="1995" cy="272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3791" name="Oval 63"/>
              <p:cNvSpPr>
                <a:spLocks noChangeArrowheads="1"/>
              </p:cNvSpPr>
              <p:nvPr/>
            </p:nvSpPr>
            <p:spPr bwMode="auto">
              <a:xfrm>
                <a:off x="283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92" name="Oval 64"/>
              <p:cNvSpPr>
                <a:spLocks noChangeArrowheads="1"/>
              </p:cNvSpPr>
              <p:nvPr/>
            </p:nvSpPr>
            <p:spPr bwMode="auto">
              <a:xfrm>
                <a:off x="646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93" name="Oval 65"/>
              <p:cNvSpPr>
                <a:spLocks noChangeArrowheads="1"/>
              </p:cNvSpPr>
              <p:nvPr/>
            </p:nvSpPr>
            <p:spPr bwMode="auto">
              <a:xfrm>
                <a:off x="1638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794" name="AutoShape 66"/>
              <p:cNvSpPr>
                <a:spLocks noChangeArrowheads="1"/>
              </p:cNvSpPr>
              <p:nvPr/>
            </p:nvSpPr>
            <p:spPr bwMode="auto">
              <a:xfrm>
                <a:off x="1883" y="2750"/>
                <a:ext cx="453" cy="363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3795" name="Text Box 67"/>
            <p:cNvSpPr txBox="1">
              <a:spLocks noChangeArrowheads="1"/>
            </p:cNvSpPr>
            <p:nvPr/>
          </p:nvSpPr>
          <p:spPr bwMode="auto">
            <a:xfrm>
              <a:off x="567" y="2886"/>
              <a:ext cx="5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FF0000"/>
                  </a:solidFill>
                </a:rPr>
                <a:t>230m</a:t>
              </a:r>
            </a:p>
          </p:txBody>
        </p:sp>
        <p:sp>
          <p:nvSpPr>
            <p:cNvPr id="73796" name="Text Box 68"/>
            <p:cNvSpPr txBox="1">
              <a:spLocks noChangeArrowheads="1"/>
            </p:cNvSpPr>
            <p:nvPr/>
          </p:nvSpPr>
          <p:spPr bwMode="auto">
            <a:xfrm>
              <a:off x="1927" y="284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FF0000"/>
                  </a:solidFill>
                </a:rPr>
                <a:t>甲</a:t>
              </a:r>
            </a:p>
          </p:txBody>
        </p:sp>
      </p:grpSp>
      <p:grpSp>
        <p:nvGrpSpPr>
          <p:cNvPr id="73797" name="Group 69"/>
          <p:cNvGrpSpPr/>
          <p:nvPr/>
        </p:nvGrpSpPr>
        <p:grpSpPr bwMode="auto">
          <a:xfrm>
            <a:off x="3730625" y="4514850"/>
            <a:ext cx="3289300" cy="676275"/>
            <a:chOff x="3252" y="2115"/>
            <a:chExt cx="1533" cy="453"/>
          </a:xfrm>
        </p:grpSpPr>
        <p:grpSp>
          <p:nvGrpSpPr>
            <p:cNvPr id="73798" name="Group 70"/>
            <p:cNvGrpSpPr/>
            <p:nvPr/>
          </p:nvGrpSpPr>
          <p:grpSpPr bwMode="auto">
            <a:xfrm>
              <a:off x="3270" y="2115"/>
              <a:ext cx="1515" cy="453"/>
              <a:chOff x="3270" y="2115"/>
              <a:chExt cx="1515" cy="453"/>
            </a:xfrm>
          </p:grpSpPr>
          <p:sp>
            <p:nvSpPr>
              <p:cNvPr id="73799" name="AutoShape 71"/>
              <p:cNvSpPr>
                <a:spLocks noChangeArrowheads="1"/>
              </p:cNvSpPr>
              <p:nvPr/>
            </p:nvSpPr>
            <p:spPr bwMode="auto">
              <a:xfrm>
                <a:off x="3270" y="2115"/>
                <a:ext cx="336" cy="381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800" name="AutoShape 72"/>
              <p:cNvSpPr>
                <a:spLocks noChangeArrowheads="1"/>
              </p:cNvSpPr>
              <p:nvPr/>
            </p:nvSpPr>
            <p:spPr bwMode="auto">
              <a:xfrm>
                <a:off x="3525" y="2251"/>
                <a:ext cx="1260" cy="245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801" name="Oval 73"/>
              <p:cNvSpPr>
                <a:spLocks noChangeArrowheads="1"/>
              </p:cNvSpPr>
              <p:nvPr/>
            </p:nvSpPr>
            <p:spPr bwMode="auto">
              <a:xfrm>
                <a:off x="3379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802" name="Oval 74"/>
              <p:cNvSpPr>
                <a:spLocks noChangeArrowheads="1"/>
              </p:cNvSpPr>
              <p:nvPr/>
            </p:nvSpPr>
            <p:spPr bwMode="auto">
              <a:xfrm>
                <a:off x="3696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803" name="Oval 75"/>
              <p:cNvSpPr>
                <a:spLocks noChangeArrowheads="1"/>
              </p:cNvSpPr>
              <p:nvPr/>
            </p:nvSpPr>
            <p:spPr bwMode="auto">
              <a:xfrm>
                <a:off x="3923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804" name="Oval 76"/>
              <p:cNvSpPr>
                <a:spLocks noChangeArrowheads="1"/>
              </p:cNvSpPr>
              <p:nvPr/>
            </p:nvSpPr>
            <p:spPr bwMode="auto">
              <a:xfrm>
                <a:off x="4150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3805" name="Oval 77"/>
              <p:cNvSpPr>
                <a:spLocks noChangeArrowheads="1"/>
              </p:cNvSpPr>
              <p:nvPr/>
            </p:nvSpPr>
            <p:spPr bwMode="auto">
              <a:xfrm>
                <a:off x="4422" y="2478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3806" name="Text Box 78"/>
            <p:cNvSpPr txBox="1">
              <a:spLocks noChangeArrowheads="1"/>
            </p:cNvSpPr>
            <p:nvPr/>
          </p:nvSpPr>
          <p:spPr bwMode="auto">
            <a:xfrm>
              <a:off x="3878" y="2273"/>
              <a:ext cx="545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FF"/>
                  </a:solidFill>
                </a:rPr>
                <a:t>220m</a:t>
              </a:r>
            </a:p>
          </p:txBody>
        </p:sp>
        <p:sp>
          <p:nvSpPr>
            <p:cNvPr id="73807" name="Text Box 79"/>
            <p:cNvSpPr txBox="1">
              <a:spLocks noChangeArrowheads="1"/>
            </p:cNvSpPr>
            <p:nvPr/>
          </p:nvSpPr>
          <p:spPr bwMode="auto">
            <a:xfrm>
              <a:off x="3252" y="2214"/>
              <a:ext cx="318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FF"/>
                  </a:solidFill>
                </a:rPr>
                <a:t>乙</a:t>
              </a:r>
            </a:p>
          </p:txBody>
        </p:sp>
      </p:grpSp>
      <p:grpSp>
        <p:nvGrpSpPr>
          <p:cNvPr id="73814" name="Group 86"/>
          <p:cNvGrpSpPr/>
          <p:nvPr/>
        </p:nvGrpSpPr>
        <p:grpSpPr bwMode="auto">
          <a:xfrm>
            <a:off x="0" y="5373688"/>
            <a:ext cx="8893175" cy="863600"/>
            <a:chOff x="0" y="3384"/>
            <a:chExt cx="5760" cy="545"/>
          </a:xfrm>
        </p:grpSpPr>
        <p:sp>
          <p:nvSpPr>
            <p:cNvPr id="73808" name="Line 80"/>
            <p:cNvSpPr>
              <a:spLocks noChangeShapeType="1"/>
            </p:cNvSpPr>
            <p:nvPr/>
          </p:nvSpPr>
          <p:spPr bwMode="auto">
            <a:xfrm>
              <a:off x="0" y="3929"/>
              <a:ext cx="5760" cy="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3809" name="Line 81"/>
            <p:cNvSpPr>
              <a:spLocks noChangeShapeType="1"/>
            </p:cNvSpPr>
            <p:nvPr/>
          </p:nvSpPr>
          <p:spPr bwMode="auto">
            <a:xfrm>
              <a:off x="158" y="3385"/>
              <a:ext cx="0" cy="5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3810" name="Line 82"/>
            <p:cNvSpPr>
              <a:spLocks noChangeShapeType="1"/>
            </p:cNvSpPr>
            <p:nvPr/>
          </p:nvSpPr>
          <p:spPr bwMode="auto">
            <a:xfrm>
              <a:off x="4422" y="3384"/>
              <a:ext cx="0" cy="545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3813" name="Line 85"/>
          <p:cNvSpPr>
            <a:spLocks noChangeShapeType="1"/>
          </p:cNvSpPr>
          <p:nvPr/>
        </p:nvSpPr>
        <p:spPr bwMode="auto">
          <a:xfrm>
            <a:off x="5060950" y="5229225"/>
            <a:ext cx="0" cy="1008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15" name="Line 87"/>
          <p:cNvSpPr>
            <a:spLocks noChangeShapeType="1"/>
          </p:cNvSpPr>
          <p:nvPr/>
        </p:nvSpPr>
        <p:spPr bwMode="auto">
          <a:xfrm>
            <a:off x="207963" y="5805488"/>
            <a:ext cx="479583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3816" name="Line 88"/>
          <p:cNvSpPr>
            <a:spLocks noChangeShapeType="1"/>
          </p:cNvSpPr>
          <p:nvPr/>
        </p:nvSpPr>
        <p:spPr bwMode="auto">
          <a:xfrm flipH="1">
            <a:off x="5076825" y="5805488"/>
            <a:ext cx="19431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73820" name="Group 92"/>
          <p:cNvGrpSpPr/>
          <p:nvPr/>
        </p:nvGrpSpPr>
        <p:grpSpPr bwMode="auto">
          <a:xfrm>
            <a:off x="250825" y="6165850"/>
            <a:ext cx="6553200" cy="554038"/>
            <a:chOff x="204" y="3884"/>
            <a:chExt cx="4218" cy="349"/>
          </a:xfrm>
        </p:grpSpPr>
        <p:sp>
          <p:nvSpPr>
            <p:cNvPr id="73817" name="AutoShape 89"/>
            <p:cNvSpPr/>
            <p:nvPr/>
          </p:nvSpPr>
          <p:spPr bwMode="auto">
            <a:xfrm rot="16200000">
              <a:off x="2222" y="1866"/>
              <a:ext cx="181" cy="4218"/>
            </a:xfrm>
            <a:prstGeom prst="leftBrace">
              <a:avLst>
                <a:gd name="adj1" fmla="val 194199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3818" name="Text Box 90"/>
            <p:cNvSpPr txBox="1">
              <a:spLocks noChangeArrowheads="1"/>
            </p:cNvSpPr>
            <p:nvPr/>
          </p:nvSpPr>
          <p:spPr bwMode="auto">
            <a:xfrm>
              <a:off x="1772" y="3980"/>
              <a:ext cx="5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</a:rPr>
                <a:t>450m</a:t>
              </a:r>
            </a:p>
          </p:txBody>
        </p:sp>
        <p:sp>
          <p:nvSpPr>
            <p:cNvPr id="73819" name="Text Box 91"/>
            <p:cNvSpPr txBox="1">
              <a:spLocks noChangeArrowheads="1"/>
            </p:cNvSpPr>
            <p:nvPr/>
          </p:nvSpPr>
          <p:spPr bwMode="auto">
            <a:xfrm>
              <a:off x="2354" y="3983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</a:rPr>
                <a:t>18s</a:t>
              </a:r>
            </a:p>
          </p:txBody>
        </p:sp>
      </p:grpSp>
      <p:sp>
        <p:nvSpPr>
          <p:cNvPr id="73821" name="Text Box 93"/>
          <p:cNvSpPr txBox="1">
            <a:spLocks noChangeArrowheads="1"/>
          </p:cNvSpPr>
          <p:nvPr/>
        </p:nvSpPr>
        <p:spPr bwMode="auto">
          <a:xfrm>
            <a:off x="539750" y="2651125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18</a:t>
            </a:r>
            <a:r>
              <a:rPr lang="zh-CN" altLang="en-US" sz="2400" b="1">
                <a:solidFill>
                  <a:srgbClr val="000000"/>
                </a:solidFill>
              </a:rPr>
              <a:t>（</a:t>
            </a:r>
            <a:r>
              <a:rPr lang="en-US" altLang="zh-CN" sz="2400" b="1">
                <a:solidFill>
                  <a:srgbClr val="000000"/>
                </a:solidFill>
              </a:rPr>
              <a:t>x+y</a:t>
            </a:r>
            <a:r>
              <a:rPr lang="zh-CN" altLang="en-US" sz="2400" b="1">
                <a:solidFill>
                  <a:srgbClr val="000000"/>
                </a:solidFill>
              </a:rPr>
              <a:t>）</a:t>
            </a:r>
            <a:r>
              <a:rPr lang="en-US" altLang="zh-CN" sz="2400" b="1">
                <a:solidFill>
                  <a:srgbClr val="000000"/>
                </a:solidFill>
              </a:rPr>
              <a:t>=450</a:t>
            </a:r>
          </a:p>
        </p:txBody>
      </p:sp>
      <p:sp>
        <p:nvSpPr>
          <p:cNvPr id="73822" name="Text Box 94"/>
          <p:cNvSpPr txBox="1">
            <a:spLocks noChangeArrowheads="1"/>
          </p:cNvSpPr>
          <p:nvPr/>
        </p:nvSpPr>
        <p:spPr bwMode="auto">
          <a:xfrm>
            <a:off x="2916238" y="2276475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解之得</a:t>
            </a:r>
          </a:p>
        </p:txBody>
      </p:sp>
      <p:grpSp>
        <p:nvGrpSpPr>
          <p:cNvPr id="73838" name="Group 110"/>
          <p:cNvGrpSpPr/>
          <p:nvPr/>
        </p:nvGrpSpPr>
        <p:grpSpPr bwMode="auto">
          <a:xfrm>
            <a:off x="4500563" y="2205038"/>
            <a:ext cx="1366837" cy="1008062"/>
            <a:chOff x="2835" y="1026"/>
            <a:chExt cx="861" cy="635"/>
          </a:xfrm>
        </p:grpSpPr>
        <p:sp>
          <p:nvSpPr>
            <p:cNvPr id="73823" name="AutoShape 95"/>
            <p:cNvSpPr/>
            <p:nvPr/>
          </p:nvSpPr>
          <p:spPr bwMode="auto">
            <a:xfrm>
              <a:off x="2835" y="1071"/>
              <a:ext cx="181" cy="545"/>
            </a:xfrm>
            <a:prstGeom prst="leftBrace">
              <a:avLst>
                <a:gd name="adj1" fmla="val 2509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3824" name="Text Box 96"/>
            <p:cNvSpPr txBox="1">
              <a:spLocks noChangeArrowheads="1"/>
            </p:cNvSpPr>
            <p:nvPr/>
          </p:nvSpPr>
          <p:spPr bwMode="auto">
            <a:xfrm>
              <a:off x="3061" y="1026"/>
              <a:ext cx="5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000000"/>
                  </a:solidFill>
                </a:rPr>
                <a:t>X</a:t>
              </a:r>
              <a:r>
                <a:rPr lang="en-US" altLang="zh-CN" sz="2400" b="1">
                  <a:solidFill>
                    <a:srgbClr val="000000"/>
                  </a:solidFill>
                </a:rPr>
                <a:t>=15</a:t>
              </a:r>
            </a:p>
          </p:txBody>
        </p:sp>
        <p:sp>
          <p:nvSpPr>
            <p:cNvPr id="73825" name="Text Box 97"/>
            <p:cNvSpPr txBox="1">
              <a:spLocks noChangeArrowheads="1"/>
            </p:cNvSpPr>
            <p:nvPr/>
          </p:nvSpPr>
          <p:spPr bwMode="auto">
            <a:xfrm>
              <a:off x="3061" y="1373"/>
              <a:ext cx="6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000000"/>
                  </a:solidFill>
                </a:rPr>
                <a:t>Y</a:t>
              </a:r>
              <a:r>
                <a:rPr lang="en-US" altLang="zh-CN" sz="2400" b="1">
                  <a:solidFill>
                    <a:srgbClr val="000000"/>
                  </a:solidFill>
                </a:rPr>
                <a:t>=10</a:t>
              </a:r>
            </a:p>
          </p:txBody>
        </p:sp>
      </p:grpSp>
      <p:sp>
        <p:nvSpPr>
          <p:cNvPr id="73837" name="Rectangle 109"/>
          <p:cNvSpPr>
            <a:spLocks noChangeArrowheads="1"/>
          </p:cNvSpPr>
          <p:nvPr/>
        </p:nvSpPr>
        <p:spPr bwMode="auto">
          <a:xfrm>
            <a:off x="127000" y="2981325"/>
            <a:ext cx="7181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66FF"/>
                </a:solidFill>
              </a:rPr>
              <a:t>答：快车、慢车的速度分别为</a:t>
            </a:r>
            <a:r>
              <a:rPr lang="en-US" altLang="zh-CN" sz="2800" b="1">
                <a:solidFill>
                  <a:srgbClr val="0066FF"/>
                </a:solidFill>
              </a:rPr>
              <a:t>15m/s</a:t>
            </a:r>
            <a:r>
              <a:rPr lang="zh-CN" altLang="en-US" sz="2800" b="1">
                <a:solidFill>
                  <a:srgbClr val="0066FF"/>
                </a:solidFill>
              </a:rPr>
              <a:t>、</a:t>
            </a:r>
            <a:r>
              <a:rPr lang="en-US" altLang="zh-CN" sz="2800" b="1">
                <a:solidFill>
                  <a:srgbClr val="0066FF"/>
                </a:solidFill>
              </a:rPr>
              <a:t>10m/s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3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3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7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78035E-7 L 0.54427 -0.00324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73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5" y="-16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6763E-6 L -0.20607 1.6763E-6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73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7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3000"/>
                                        <p:tgtEl>
                                          <p:spTgt spid="7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7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813" grpId="0" animBg="1"/>
      <p:bldP spid="73815" grpId="0" animBg="1"/>
      <p:bldP spid="73816" grpId="0" animBg="1"/>
      <p:bldP spid="73821" grpId="0"/>
      <p:bldP spid="73822" grpId="0"/>
      <p:bldP spid="738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042988" y="1125538"/>
            <a:ext cx="66960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</a:rPr>
              <a:t>例</a:t>
            </a:r>
            <a:r>
              <a:rPr lang="en-US" altLang="zh-CN" sz="3200" b="1" dirty="0">
                <a:solidFill>
                  <a:srgbClr val="0000FF"/>
                </a:solidFill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</a:rPr>
              <a:t>．甲、乙两人在周长为</a:t>
            </a:r>
            <a:r>
              <a:rPr lang="en-US" altLang="zh-CN" sz="3200" b="1" dirty="0">
                <a:solidFill>
                  <a:srgbClr val="0000FF"/>
                </a:solidFill>
              </a:rPr>
              <a:t>400</a:t>
            </a:r>
            <a:r>
              <a:rPr lang="zh-CN" altLang="en-US" sz="3200" b="1" dirty="0">
                <a:solidFill>
                  <a:srgbClr val="0000FF"/>
                </a:solidFill>
              </a:rPr>
              <a:t>ｍ的环形跑道上练跑，如果相向出发，每隔</a:t>
            </a:r>
            <a:r>
              <a:rPr lang="en-US" altLang="zh-CN" sz="3200" b="1" dirty="0">
                <a:solidFill>
                  <a:srgbClr val="0000FF"/>
                </a:solidFill>
              </a:rPr>
              <a:t>2.5min</a:t>
            </a:r>
            <a:r>
              <a:rPr lang="zh-CN" altLang="en-US" sz="3200" b="1" dirty="0">
                <a:solidFill>
                  <a:srgbClr val="0000FF"/>
                </a:solidFill>
              </a:rPr>
              <a:t>相遇一次；如果同向出发，每隔</a:t>
            </a:r>
            <a:r>
              <a:rPr lang="en-US" altLang="zh-CN" sz="3200" b="1" dirty="0">
                <a:solidFill>
                  <a:srgbClr val="0000FF"/>
                </a:solidFill>
              </a:rPr>
              <a:t>10min</a:t>
            </a:r>
            <a:r>
              <a:rPr lang="zh-CN" altLang="en-US" sz="3200" b="1" dirty="0">
                <a:solidFill>
                  <a:srgbClr val="0000FF"/>
                </a:solidFill>
              </a:rPr>
              <a:t>相遇一次，假定两人速度不变，且甲快乙慢，求甲、乙两人的速度．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716463" y="931863"/>
            <a:ext cx="37814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甲、乙两人在周长为</a:t>
            </a:r>
            <a:r>
              <a:rPr lang="en-US" altLang="zh-CN" sz="2800" b="1">
                <a:solidFill>
                  <a:srgbClr val="0000FF"/>
                </a:solidFill>
              </a:rPr>
              <a:t>400</a:t>
            </a:r>
            <a:r>
              <a:rPr lang="zh-CN" altLang="en-US" sz="2800" b="1">
                <a:solidFill>
                  <a:srgbClr val="0000FF"/>
                </a:solidFill>
              </a:rPr>
              <a:t>ｍ的环形跑道上练跑，如果相向出发，每隔</a:t>
            </a:r>
            <a:r>
              <a:rPr lang="en-US" altLang="zh-CN" sz="2800" b="1">
                <a:solidFill>
                  <a:srgbClr val="0000FF"/>
                </a:solidFill>
              </a:rPr>
              <a:t>2.5min</a:t>
            </a:r>
            <a:r>
              <a:rPr lang="zh-CN" altLang="en-US" sz="2800" b="1">
                <a:solidFill>
                  <a:srgbClr val="0000FF"/>
                </a:solidFill>
              </a:rPr>
              <a:t>相遇一次</a:t>
            </a:r>
          </a:p>
        </p:txBody>
      </p:sp>
      <p:grpSp>
        <p:nvGrpSpPr>
          <p:cNvPr id="72724" name="Group 20"/>
          <p:cNvGrpSpPr/>
          <p:nvPr/>
        </p:nvGrpSpPr>
        <p:grpSpPr bwMode="auto">
          <a:xfrm>
            <a:off x="0" y="1138238"/>
            <a:ext cx="4319588" cy="2601912"/>
            <a:chOff x="0" y="294"/>
            <a:chExt cx="2721" cy="1639"/>
          </a:xfrm>
        </p:grpSpPr>
        <p:sp>
          <p:nvSpPr>
            <p:cNvPr id="72710" name="Text Box 6"/>
            <p:cNvSpPr txBox="1">
              <a:spLocks noChangeArrowheads="1"/>
            </p:cNvSpPr>
            <p:nvPr/>
          </p:nvSpPr>
          <p:spPr bwMode="auto">
            <a:xfrm>
              <a:off x="0" y="294"/>
              <a:ext cx="272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</a:rPr>
                <a:t>解：设甲乙两人的速度分别为</a:t>
              </a:r>
              <a:r>
                <a:rPr lang="en-US" altLang="zh-CN" sz="2800" b="1">
                  <a:solidFill>
                    <a:srgbClr val="FF0000"/>
                  </a:solidFill>
                </a:rPr>
                <a:t>x</a:t>
              </a:r>
              <a:r>
                <a:rPr lang="en-US" altLang="zh-CN" sz="2800" b="1">
                  <a:solidFill>
                    <a:srgbClr val="000000"/>
                  </a:solidFill>
                </a:rPr>
                <a:t>m/min</a:t>
              </a:r>
              <a:r>
                <a:rPr lang="zh-CN" altLang="en-US" sz="2800" b="1">
                  <a:solidFill>
                    <a:srgbClr val="000000"/>
                  </a:solidFill>
                </a:rPr>
                <a:t>、</a:t>
              </a:r>
              <a:r>
                <a:rPr lang="en-US" altLang="zh-CN" sz="2800" b="1">
                  <a:solidFill>
                    <a:srgbClr val="FF0000"/>
                  </a:solidFill>
                </a:rPr>
                <a:t>y</a:t>
              </a:r>
              <a:r>
                <a:rPr lang="en-US" altLang="zh-CN" sz="2800" b="1">
                  <a:solidFill>
                    <a:srgbClr val="000000"/>
                  </a:solidFill>
                </a:rPr>
                <a:t>m/min</a:t>
              </a:r>
            </a:p>
          </p:txBody>
        </p:sp>
        <p:sp>
          <p:nvSpPr>
            <p:cNvPr id="72711" name="Text Box 7"/>
            <p:cNvSpPr txBox="1">
              <a:spLocks noChangeArrowheads="1"/>
            </p:cNvSpPr>
            <p:nvPr/>
          </p:nvSpPr>
          <p:spPr bwMode="auto">
            <a:xfrm>
              <a:off x="22" y="845"/>
              <a:ext cx="15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</a:rPr>
                <a:t>根据题意，得</a:t>
              </a:r>
            </a:p>
          </p:txBody>
        </p:sp>
        <p:sp>
          <p:nvSpPr>
            <p:cNvPr id="72712" name="AutoShape 8"/>
            <p:cNvSpPr/>
            <p:nvPr/>
          </p:nvSpPr>
          <p:spPr bwMode="auto">
            <a:xfrm>
              <a:off x="158" y="1253"/>
              <a:ext cx="90" cy="680"/>
            </a:xfrm>
            <a:prstGeom prst="leftBrace">
              <a:avLst>
                <a:gd name="adj1" fmla="val 6296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204" y="1200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2.5(x+y)=400</a:t>
              </a:r>
            </a:p>
          </p:txBody>
        </p:sp>
      </p:grpSp>
      <p:sp>
        <p:nvSpPr>
          <p:cNvPr id="72715" name="Oval 11"/>
          <p:cNvSpPr>
            <a:spLocks noChangeArrowheads="1"/>
          </p:cNvSpPr>
          <p:nvPr/>
        </p:nvSpPr>
        <p:spPr bwMode="auto">
          <a:xfrm>
            <a:off x="1763713" y="4149725"/>
            <a:ext cx="4895850" cy="2160588"/>
          </a:xfrm>
          <a:prstGeom prst="ellipse">
            <a:avLst/>
          </a:prstGeom>
          <a:solidFill>
            <a:srgbClr val="04BC64"/>
          </a:solidFill>
          <a:ln w="57150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sz="2800">
              <a:solidFill>
                <a:srgbClr val="0066FF"/>
              </a:solidFill>
            </a:endParaRPr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1763713" y="4005263"/>
            <a:ext cx="0" cy="1295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1765300" y="4019550"/>
            <a:ext cx="0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72720" name="Group 16"/>
          <p:cNvGrpSpPr/>
          <p:nvPr/>
        </p:nvGrpSpPr>
        <p:grpSpPr bwMode="auto">
          <a:xfrm>
            <a:off x="1185863" y="4005263"/>
            <a:ext cx="576262" cy="1382712"/>
            <a:chOff x="748" y="2523"/>
            <a:chExt cx="363" cy="871"/>
          </a:xfrm>
        </p:grpSpPr>
        <p:sp>
          <p:nvSpPr>
            <p:cNvPr id="72716" name="Line 12"/>
            <p:cNvSpPr>
              <a:spLocks noChangeShapeType="1"/>
            </p:cNvSpPr>
            <p:nvPr/>
          </p:nvSpPr>
          <p:spPr bwMode="auto">
            <a:xfrm>
              <a:off x="1111" y="2523"/>
              <a:ext cx="0" cy="81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2719" name="Text Box 15"/>
            <p:cNvSpPr txBox="1">
              <a:spLocks noChangeArrowheads="1"/>
            </p:cNvSpPr>
            <p:nvPr/>
          </p:nvSpPr>
          <p:spPr bwMode="auto">
            <a:xfrm>
              <a:off x="748" y="3067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72723" name="Group 19"/>
          <p:cNvGrpSpPr/>
          <p:nvPr/>
        </p:nvGrpSpPr>
        <p:grpSpPr bwMode="auto">
          <a:xfrm>
            <a:off x="4932363" y="4868863"/>
            <a:ext cx="503237" cy="1944687"/>
            <a:chOff x="3107" y="3067"/>
            <a:chExt cx="317" cy="1225"/>
          </a:xfrm>
        </p:grpSpPr>
        <p:sp>
          <p:nvSpPr>
            <p:cNvPr id="72721" name="Line 17"/>
            <p:cNvSpPr>
              <a:spLocks noChangeShapeType="1"/>
            </p:cNvSpPr>
            <p:nvPr/>
          </p:nvSpPr>
          <p:spPr bwMode="auto">
            <a:xfrm>
              <a:off x="3243" y="3067"/>
              <a:ext cx="0" cy="862"/>
            </a:xfrm>
            <a:prstGeom prst="line">
              <a:avLst/>
            </a:prstGeom>
            <a:noFill/>
            <a:ln w="76200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2722" name="Text Box 18"/>
            <p:cNvSpPr txBox="1">
              <a:spLocks noChangeArrowheads="1"/>
            </p:cNvSpPr>
            <p:nvPr/>
          </p:nvSpPr>
          <p:spPr bwMode="auto">
            <a:xfrm>
              <a:off x="3107" y="3965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6243 C 0.00469 -0.06867 0.00886 -0.07492 0.01181 -0.07954 C 0.01476 -0.08416 0.00677 -0.08185 0.01823 -0.08994 C 0.02969 -0.09804 0.05261 -0.11723 0.08021 -0.12809 C 0.10781 -0.13896 0.14705 -0.15075 0.18334 -0.15561 C 0.21962 -0.16046 0.25886 -0.15954 0.29757 -0.15769 C 0.33629 -0.15584 0.37969 -0.15515 0.41493 -0.14497 C 0.45035 -0.1348 0.48837 -0.11191 0.51007 -0.09642 C 0.53212 -0.08093 0.53837 -0.06798 0.54688 -0.05203 C 0.55538 -0.03607 0.55868 -0.01989 0.56111 -0.00116 C 0.56354 0.01757 0.56563 0.04185 0.56111 0.06011 C 0.5566 0.07838 0.54531 0.09387 0.53403 0.10867 C 0.52275 0.12347 0.52014 0.14011 0.49288 0.1489 C 0.46563 0.15769 0.41788 0.15954 0.37049 0.16162 " pathEditMode="relative" ptsTypes="aaaaaaaaaaaaaA">
                                      <p:cBhvr>
                                        <p:cTn id="22" dur="5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1364 C 0.00468 0.03607 0.01371 0.0585 0.02274 0.07075 C 0.03177 0.083 0.03888 0.07954 0.04982 0.08763 C 0.06076 0.09572 0.0717 0.11006 0.08784 0.11931 C 0.10399 0.12855 0.11944 0.1341 0.1467 0.14266 C 0.17395 0.15121 0.21388 0.16601 0.25138 0.16994 C 0.28888 0.17387 0.33038 0.16971 0.37204 0.16578 " pathEditMode="relative" ptsTypes="aaaaaaA">
                                      <p:cBhvr>
                                        <p:cTn id="24" dur="50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5" grpId="0" animBg="1"/>
      <p:bldP spid="72717" grpId="0" animBg="1"/>
      <p:bldP spid="727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6" name="Group 4"/>
          <p:cNvGrpSpPr/>
          <p:nvPr/>
        </p:nvGrpSpPr>
        <p:grpSpPr bwMode="auto">
          <a:xfrm>
            <a:off x="0" y="908050"/>
            <a:ext cx="4319588" cy="2601913"/>
            <a:chOff x="0" y="294"/>
            <a:chExt cx="2721" cy="1639"/>
          </a:xfrm>
        </p:grpSpPr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0" y="294"/>
              <a:ext cx="272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</a:rPr>
                <a:t>解：设甲乙两人的速度分别为</a:t>
              </a:r>
              <a:r>
                <a:rPr lang="en-US" altLang="zh-CN" sz="2800" b="1">
                  <a:solidFill>
                    <a:srgbClr val="FF0000"/>
                  </a:solidFill>
                </a:rPr>
                <a:t>x</a:t>
              </a:r>
              <a:r>
                <a:rPr lang="en-US" altLang="zh-CN" sz="2800" b="1">
                  <a:solidFill>
                    <a:srgbClr val="000000"/>
                  </a:solidFill>
                </a:rPr>
                <a:t>m/min</a:t>
              </a:r>
              <a:r>
                <a:rPr lang="zh-CN" altLang="en-US" sz="2800" b="1">
                  <a:solidFill>
                    <a:srgbClr val="000000"/>
                  </a:solidFill>
                </a:rPr>
                <a:t>、</a:t>
              </a:r>
              <a:r>
                <a:rPr lang="en-US" altLang="zh-CN" sz="2800" b="1">
                  <a:solidFill>
                    <a:srgbClr val="FF0000"/>
                  </a:solidFill>
                </a:rPr>
                <a:t>y</a:t>
              </a:r>
              <a:r>
                <a:rPr lang="en-US" altLang="zh-CN" sz="2800" b="1">
                  <a:solidFill>
                    <a:srgbClr val="000000"/>
                  </a:solidFill>
                </a:rPr>
                <a:t>m/min</a:t>
              </a:r>
            </a:p>
          </p:txBody>
        </p:sp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22" y="845"/>
              <a:ext cx="15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</a:rPr>
                <a:t>根据题意，得</a:t>
              </a:r>
            </a:p>
          </p:txBody>
        </p:sp>
        <p:sp>
          <p:nvSpPr>
            <p:cNvPr id="74759" name="AutoShape 7"/>
            <p:cNvSpPr/>
            <p:nvPr/>
          </p:nvSpPr>
          <p:spPr bwMode="auto">
            <a:xfrm>
              <a:off x="158" y="1253"/>
              <a:ext cx="90" cy="680"/>
            </a:xfrm>
            <a:prstGeom prst="leftBrace">
              <a:avLst>
                <a:gd name="adj1" fmla="val 6296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4760" name="Text Box 8"/>
            <p:cNvSpPr txBox="1">
              <a:spLocks noChangeArrowheads="1"/>
            </p:cNvSpPr>
            <p:nvPr/>
          </p:nvSpPr>
          <p:spPr bwMode="auto">
            <a:xfrm>
              <a:off x="204" y="1200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2.5(x+y)=400</a:t>
              </a:r>
            </a:p>
          </p:txBody>
        </p:sp>
      </p:grp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4281488" y="979488"/>
            <a:ext cx="50482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甲、乙两人在周长为</a:t>
            </a:r>
            <a:r>
              <a:rPr lang="en-US" altLang="zh-CN" sz="2800" b="1">
                <a:solidFill>
                  <a:srgbClr val="0000FF"/>
                </a:solidFill>
              </a:rPr>
              <a:t>400</a:t>
            </a:r>
            <a:r>
              <a:rPr lang="zh-CN" altLang="en-US" sz="2800" b="1">
                <a:solidFill>
                  <a:srgbClr val="0000FF"/>
                </a:solidFill>
              </a:rPr>
              <a:t>ｍ的环形跑道上练跑，如果同向出发，每隔</a:t>
            </a:r>
            <a:r>
              <a:rPr lang="en-US" altLang="zh-CN" sz="2800" b="1">
                <a:solidFill>
                  <a:srgbClr val="0000FF"/>
                </a:solidFill>
              </a:rPr>
              <a:t>10min</a:t>
            </a:r>
            <a:r>
              <a:rPr lang="zh-CN" altLang="en-US" sz="2800" b="1">
                <a:solidFill>
                  <a:srgbClr val="0000FF"/>
                </a:solidFill>
              </a:rPr>
              <a:t>相遇一次</a:t>
            </a:r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1476375" y="4076700"/>
            <a:ext cx="5545138" cy="2089150"/>
          </a:xfrm>
          <a:prstGeom prst="ellipse">
            <a:avLst/>
          </a:prstGeom>
          <a:solidFill>
            <a:srgbClr val="00CC00"/>
          </a:solidFill>
          <a:ln w="76200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>
            <a:off x="7019925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74791" name="Group 39"/>
          <p:cNvGrpSpPr/>
          <p:nvPr/>
        </p:nvGrpSpPr>
        <p:grpSpPr bwMode="auto">
          <a:xfrm>
            <a:off x="1633538" y="2636838"/>
            <a:ext cx="490537" cy="1944687"/>
            <a:chOff x="2154" y="1026"/>
            <a:chExt cx="309" cy="1225"/>
          </a:xfrm>
        </p:grpSpPr>
        <p:grpSp>
          <p:nvGrpSpPr>
            <p:cNvPr id="74779" name="Group 27"/>
            <p:cNvGrpSpPr/>
            <p:nvPr/>
          </p:nvGrpSpPr>
          <p:grpSpPr bwMode="auto">
            <a:xfrm>
              <a:off x="2154" y="1026"/>
              <a:ext cx="309" cy="1225"/>
              <a:chOff x="4295" y="1525"/>
              <a:chExt cx="309" cy="1225"/>
            </a:xfrm>
          </p:grpSpPr>
          <p:sp>
            <p:nvSpPr>
              <p:cNvPr id="74766" name="AutoShape 14"/>
              <p:cNvSpPr>
                <a:spLocks noChangeArrowheads="1"/>
              </p:cNvSpPr>
              <p:nvPr/>
            </p:nvSpPr>
            <p:spPr bwMode="auto">
              <a:xfrm>
                <a:off x="4377" y="1525"/>
                <a:ext cx="136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68" name="Rectangle 16"/>
              <p:cNvSpPr>
                <a:spLocks noChangeArrowheads="1"/>
              </p:cNvSpPr>
              <p:nvPr/>
            </p:nvSpPr>
            <p:spPr bwMode="auto">
              <a:xfrm>
                <a:off x="4359" y="1752"/>
                <a:ext cx="18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73" name="Line 21"/>
              <p:cNvSpPr>
                <a:spLocks noChangeShapeType="1"/>
              </p:cNvSpPr>
              <p:nvPr/>
            </p:nvSpPr>
            <p:spPr bwMode="auto">
              <a:xfrm>
                <a:off x="4422" y="2160"/>
                <a:ext cx="0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74" name="Line 22"/>
              <p:cNvSpPr>
                <a:spLocks noChangeShapeType="1"/>
              </p:cNvSpPr>
              <p:nvPr/>
            </p:nvSpPr>
            <p:spPr bwMode="auto">
              <a:xfrm>
                <a:off x="4486" y="2161"/>
                <a:ext cx="0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75" name="Line 23"/>
              <p:cNvSpPr>
                <a:spLocks noChangeShapeType="1"/>
              </p:cNvSpPr>
              <p:nvPr/>
            </p:nvSpPr>
            <p:spPr bwMode="auto">
              <a:xfrm flipH="1">
                <a:off x="4295" y="1752"/>
                <a:ext cx="46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76" name="Line 24"/>
              <p:cNvSpPr>
                <a:spLocks noChangeShapeType="1"/>
              </p:cNvSpPr>
              <p:nvPr/>
            </p:nvSpPr>
            <p:spPr bwMode="auto">
              <a:xfrm>
                <a:off x="4549" y="1752"/>
                <a:ext cx="55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77" name="Line 25"/>
              <p:cNvSpPr>
                <a:spLocks noChangeShapeType="1"/>
              </p:cNvSpPr>
              <p:nvPr/>
            </p:nvSpPr>
            <p:spPr bwMode="auto">
              <a:xfrm>
                <a:off x="4414" y="2659"/>
                <a:ext cx="45" cy="9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78" name="Line 26"/>
              <p:cNvSpPr>
                <a:spLocks noChangeShapeType="1"/>
              </p:cNvSpPr>
              <p:nvPr/>
            </p:nvSpPr>
            <p:spPr bwMode="auto">
              <a:xfrm>
                <a:off x="4478" y="2659"/>
                <a:ext cx="45" cy="9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4789" name="Text Box 37"/>
            <p:cNvSpPr txBox="1">
              <a:spLocks noChangeArrowheads="1"/>
            </p:cNvSpPr>
            <p:nvPr/>
          </p:nvSpPr>
          <p:spPr bwMode="auto">
            <a:xfrm>
              <a:off x="2154" y="1344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</a:rPr>
                <a:t>甲</a:t>
              </a:r>
            </a:p>
          </p:txBody>
        </p:sp>
      </p:grpSp>
      <p:grpSp>
        <p:nvGrpSpPr>
          <p:cNvPr id="74792" name="Group 40"/>
          <p:cNvGrpSpPr/>
          <p:nvPr/>
        </p:nvGrpSpPr>
        <p:grpSpPr bwMode="auto">
          <a:xfrm>
            <a:off x="1836738" y="2924175"/>
            <a:ext cx="490537" cy="1944688"/>
            <a:chOff x="3705" y="1162"/>
            <a:chExt cx="309" cy="1225"/>
          </a:xfrm>
        </p:grpSpPr>
        <p:grpSp>
          <p:nvGrpSpPr>
            <p:cNvPr id="74780" name="Group 28"/>
            <p:cNvGrpSpPr/>
            <p:nvPr/>
          </p:nvGrpSpPr>
          <p:grpSpPr bwMode="auto">
            <a:xfrm>
              <a:off x="3705" y="1162"/>
              <a:ext cx="309" cy="1225"/>
              <a:chOff x="4295" y="1525"/>
              <a:chExt cx="309" cy="1225"/>
            </a:xfrm>
          </p:grpSpPr>
          <p:sp>
            <p:nvSpPr>
              <p:cNvPr id="74781" name="AutoShape 29"/>
              <p:cNvSpPr>
                <a:spLocks noChangeArrowheads="1"/>
              </p:cNvSpPr>
              <p:nvPr/>
            </p:nvSpPr>
            <p:spPr bwMode="auto">
              <a:xfrm>
                <a:off x="4377" y="1525"/>
                <a:ext cx="136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rgbClr val="04BC64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82" name="Rectangle 30"/>
              <p:cNvSpPr>
                <a:spLocks noChangeArrowheads="1"/>
              </p:cNvSpPr>
              <p:nvPr/>
            </p:nvSpPr>
            <p:spPr bwMode="auto">
              <a:xfrm>
                <a:off x="4359" y="1752"/>
                <a:ext cx="18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4BC64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83" name="Line 31"/>
              <p:cNvSpPr>
                <a:spLocks noChangeShapeType="1"/>
              </p:cNvSpPr>
              <p:nvPr/>
            </p:nvSpPr>
            <p:spPr bwMode="auto">
              <a:xfrm>
                <a:off x="4422" y="2160"/>
                <a:ext cx="0" cy="544"/>
              </a:xfrm>
              <a:prstGeom prst="line">
                <a:avLst/>
              </a:prstGeom>
              <a:noFill/>
              <a:ln w="381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84" name="Line 32"/>
              <p:cNvSpPr>
                <a:spLocks noChangeShapeType="1"/>
              </p:cNvSpPr>
              <p:nvPr/>
            </p:nvSpPr>
            <p:spPr bwMode="auto">
              <a:xfrm>
                <a:off x="4486" y="2161"/>
                <a:ext cx="0" cy="544"/>
              </a:xfrm>
              <a:prstGeom prst="line">
                <a:avLst/>
              </a:prstGeom>
              <a:noFill/>
              <a:ln w="381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85" name="Line 33"/>
              <p:cNvSpPr>
                <a:spLocks noChangeShapeType="1"/>
              </p:cNvSpPr>
              <p:nvPr/>
            </p:nvSpPr>
            <p:spPr bwMode="auto">
              <a:xfrm flipH="1">
                <a:off x="4295" y="1752"/>
                <a:ext cx="46" cy="272"/>
              </a:xfrm>
              <a:prstGeom prst="line">
                <a:avLst/>
              </a:prstGeom>
              <a:noFill/>
              <a:ln w="381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86" name="Line 34"/>
              <p:cNvSpPr>
                <a:spLocks noChangeShapeType="1"/>
              </p:cNvSpPr>
              <p:nvPr/>
            </p:nvSpPr>
            <p:spPr bwMode="auto">
              <a:xfrm>
                <a:off x="4549" y="1752"/>
                <a:ext cx="55" cy="272"/>
              </a:xfrm>
              <a:prstGeom prst="line">
                <a:avLst/>
              </a:prstGeom>
              <a:noFill/>
              <a:ln w="381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87" name="Line 35"/>
              <p:cNvSpPr>
                <a:spLocks noChangeShapeType="1"/>
              </p:cNvSpPr>
              <p:nvPr/>
            </p:nvSpPr>
            <p:spPr bwMode="auto">
              <a:xfrm>
                <a:off x="4414" y="2659"/>
                <a:ext cx="45" cy="91"/>
              </a:xfrm>
              <a:prstGeom prst="line">
                <a:avLst/>
              </a:prstGeom>
              <a:noFill/>
              <a:ln w="762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4788" name="Line 36"/>
              <p:cNvSpPr>
                <a:spLocks noChangeShapeType="1"/>
              </p:cNvSpPr>
              <p:nvPr/>
            </p:nvSpPr>
            <p:spPr bwMode="auto">
              <a:xfrm>
                <a:off x="4478" y="2659"/>
                <a:ext cx="45" cy="91"/>
              </a:xfrm>
              <a:prstGeom prst="line">
                <a:avLst/>
              </a:prstGeom>
              <a:noFill/>
              <a:ln w="762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4790" name="Text Box 38"/>
            <p:cNvSpPr txBox="1">
              <a:spLocks noChangeArrowheads="1"/>
            </p:cNvSpPr>
            <p:nvPr/>
          </p:nvSpPr>
          <p:spPr bwMode="auto">
            <a:xfrm>
              <a:off x="3723" y="1453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4BC64"/>
                  </a:solidFill>
                </a:rPr>
                <a:t>乙</a:t>
              </a:r>
            </a:p>
          </p:txBody>
        </p:sp>
      </p:grpSp>
      <p:grpSp>
        <p:nvGrpSpPr>
          <p:cNvPr id="74795" name="Group 43"/>
          <p:cNvGrpSpPr/>
          <p:nvPr/>
        </p:nvGrpSpPr>
        <p:grpSpPr bwMode="auto">
          <a:xfrm>
            <a:off x="1044575" y="4192588"/>
            <a:ext cx="1035050" cy="531812"/>
            <a:chOff x="658" y="2641"/>
            <a:chExt cx="652" cy="335"/>
          </a:xfrm>
        </p:grpSpPr>
        <p:sp>
          <p:nvSpPr>
            <p:cNvPr id="74793" name="Line 41"/>
            <p:cNvSpPr>
              <a:spLocks noChangeShapeType="1"/>
            </p:cNvSpPr>
            <p:nvPr/>
          </p:nvSpPr>
          <p:spPr bwMode="auto">
            <a:xfrm flipH="1" flipV="1">
              <a:off x="856" y="2750"/>
              <a:ext cx="454" cy="22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4794" name="Text Box 42"/>
            <p:cNvSpPr txBox="1">
              <a:spLocks noChangeArrowheads="1"/>
            </p:cNvSpPr>
            <p:nvPr/>
          </p:nvSpPr>
          <p:spPr bwMode="auto">
            <a:xfrm>
              <a:off x="658" y="2641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322263" y="2938463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10(</a:t>
            </a:r>
            <a:r>
              <a:rPr lang="en-US" altLang="zh-CN" sz="2400" b="1" i="1">
                <a:solidFill>
                  <a:srgbClr val="000000"/>
                </a:solidFill>
              </a:rPr>
              <a:t>X</a:t>
            </a:r>
            <a:r>
              <a:rPr lang="en-US" altLang="zh-CN" sz="2400" b="1">
                <a:solidFill>
                  <a:srgbClr val="000000"/>
                </a:solidFill>
              </a:rPr>
              <a:t>-</a:t>
            </a:r>
            <a:r>
              <a:rPr lang="en-US" altLang="zh-CN" sz="2400" b="1" i="1">
                <a:solidFill>
                  <a:srgbClr val="000000"/>
                </a:solidFill>
              </a:rPr>
              <a:t>Y</a:t>
            </a:r>
            <a:r>
              <a:rPr lang="en-US" altLang="zh-CN" sz="2400" b="1">
                <a:solidFill>
                  <a:srgbClr val="000000"/>
                </a:solidFill>
              </a:rPr>
              <a:t>)=400</a:t>
            </a:r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2339975" y="2492375"/>
            <a:ext cx="1296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解之得</a:t>
            </a:r>
          </a:p>
        </p:txBody>
      </p:sp>
      <p:grpSp>
        <p:nvGrpSpPr>
          <p:cNvPr id="74801" name="Group 49"/>
          <p:cNvGrpSpPr/>
          <p:nvPr/>
        </p:nvGrpSpPr>
        <p:grpSpPr bwMode="auto">
          <a:xfrm>
            <a:off x="3563938" y="2319338"/>
            <a:ext cx="1584325" cy="917575"/>
            <a:chOff x="2245" y="917"/>
            <a:chExt cx="998" cy="578"/>
          </a:xfrm>
        </p:grpSpPr>
        <p:sp>
          <p:nvSpPr>
            <p:cNvPr id="74798" name="AutoShape 46"/>
            <p:cNvSpPr/>
            <p:nvPr/>
          </p:nvSpPr>
          <p:spPr bwMode="auto">
            <a:xfrm>
              <a:off x="2245" y="935"/>
              <a:ext cx="136" cy="54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4799" name="Text Box 47"/>
            <p:cNvSpPr txBox="1">
              <a:spLocks noChangeArrowheads="1"/>
            </p:cNvSpPr>
            <p:nvPr/>
          </p:nvSpPr>
          <p:spPr bwMode="auto">
            <a:xfrm>
              <a:off x="2426" y="917"/>
              <a:ext cx="8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X=100</a:t>
              </a:r>
            </a:p>
          </p:txBody>
        </p:sp>
        <p:sp>
          <p:nvSpPr>
            <p:cNvPr id="74800" name="Text Box 48"/>
            <p:cNvSpPr txBox="1">
              <a:spLocks noChangeArrowheads="1"/>
            </p:cNvSpPr>
            <p:nvPr/>
          </p:nvSpPr>
          <p:spPr bwMode="auto">
            <a:xfrm>
              <a:off x="2426" y="1207"/>
              <a:ext cx="6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Y=60</a:t>
              </a:r>
            </a:p>
          </p:txBody>
        </p:sp>
      </p:grp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4932363" y="2419350"/>
            <a:ext cx="42116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答</a:t>
            </a:r>
            <a:r>
              <a:rPr lang="en-US" altLang="zh-CN" sz="2800" b="1">
                <a:solidFill>
                  <a:srgbClr val="000000"/>
                </a:solidFill>
              </a:rPr>
              <a:t>:</a:t>
            </a:r>
            <a:r>
              <a:rPr lang="zh-CN" altLang="en-US" sz="2800" b="1">
                <a:solidFill>
                  <a:srgbClr val="000000"/>
                </a:solidFill>
              </a:rPr>
              <a:t>甲乙两人的速度分别为</a:t>
            </a:r>
            <a:r>
              <a:rPr lang="en-US" altLang="zh-CN" sz="2800" b="1">
                <a:solidFill>
                  <a:srgbClr val="000000"/>
                </a:solidFill>
              </a:rPr>
              <a:t>100m/min</a:t>
            </a:r>
            <a:r>
              <a:rPr lang="zh-CN" altLang="en-US" sz="2800" b="1">
                <a:solidFill>
                  <a:srgbClr val="000000"/>
                </a:solidFill>
              </a:rPr>
              <a:t>、</a:t>
            </a:r>
            <a:r>
              <a:rPr lang="en-US" altLang="zh-CN" sz="2800" b="1">
                <a:solidFill>
                  <a:srgbClr val="000000"/>
                </a:solidFill>
              </a:rPr>
              <a:t>60m/min</a:t>
            </a:r>
          </a:p>
        </p:txBody>
      </p:sp>
      <p:grpSp>
        <p:nvGrpSpPr>
          <p:cNvPr id="74806" name="Group 54"/>
          <p:cNvGrpSpPr/>
          <p:nvPr/>
        </p:nvGrpSpPr>
        <p:grpSpPr bwMode="auto">
          <a:xfrm>
            <a:off x="5651500" y="5810250"/>
            <a:ext cx="1225550" cy="1095375"/>
            <a:chOff x="3560" y="3430"/>
            <a:chExt cx="772" cy="690"/>
          </a:xfrm>
        </p:grpSpPr>
        <p:sp>
          <p:nvSpPr>
            <p:cNvPr id="74804" name="Line 52"/>
            <p:cNvSpPr>
              <a:spLocks noChangeShapeType="1"/>
            </p:cNvSpPr>
            <p:nvPr/>
          </p:nvSpPr>
          <p:spPr bwMode="auto">
            <a:xfrm>
              <a:off x="3560" y="3430"/>
              <a:ext cx="499" cy="5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4805" name="Text Box 53"/>
            <p:cNvSpPr txBox="1">
              <a:spLocks noChangeArrowheads="1"/>
            </p:cNvSpPr>
            <p:nvPr/>
          </p:nvSpPr>
          <p:spPr bwMode="auto">
            <a:xfrm>
              <a:off x="3969" y="3793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78035E-8 C 0.03125 -0.02243 0.0625 -0.04463 0.13334 -0.05064 C 0.20417 -0.05665 0.3566 -0.05064 0.42535 -0.03584 C 0.4941 -0.02104 0.52778 0.00809 0.54601 0.03815 C 0.56424 0.06821 0.56615 0.11214 0.5349 0.14381 C 0.50365 0.17549 0.40504 0.21179 0.35868 0.22844 C 0.31233 0.24509 0.30313 0.24439 0.25712 0.24324 C 0.21111 0.24208 0.13334 0.24208 0.08264 0.22196 C 0.03195 0.20185 -0.03211 0.15769 -0.04757 0.12254 C -0.06302 0.0874 -0.03038 0.03676 -0.00954 0.01064 C 0.01129 -0.01549 0.03316 -0.0215 0.07778 -0.03376 C 0.1224 -0.04601 0.19671 -0.0652 0.25868 -0.06335 C 0.32066 -0.0615 0.4 -0.04347 0.44931 -0.02312 C 0.49861 -0.00278 0.54289 0.02682 0.554 0.05919 C 0.56511 0.09156 0.56181 0.14127 0.51598 0.17133 C 0.47014 0.20139 0.35747 0.23214 0.27934 0.23884 C 0.20122 0.24555 0.104 0.23376 0.04757 0.21133 C -0.00885 0.1889 -0.05764 0.14266 -0.05868 0.10358 C -0.05972 0.06451 -0.01007 0.00439 0.04132 -0.02312 C 0.09271 -0.05064 0.17639 -0.06289 0.24931 -0.06127 C 0.32223 -0.05965 0.42778 -0.03769 0.47934 -0.01272 C 0.53091 0.01225 0.56164 0.05364 0.55868 0.08879 C 0.55573 0.12393 0.48768 0.17665 0.46198 0.19884 C 0.43629 0.22104 0.42049 0.2215 0.40486 0.22196 " pathEditMode="relative" ptsTypes="aaaaaaaaaaaaaaaaaaaaaaaA">
                                      <p:cBhvr>
                                        <p:cTn id="35" dur="5000" fill="hold"/>
                                        <p:tgtEl>
                                          <p:spTgt spid="74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2.42775E-6 C 0.05227 -0.02081 0.1047 -0.04139 0.15869 -0.04879 C 0.21268 -0.05619 0.27084 -0.05388 0.32379 -0.0444 C 0.37674 -0.03492 0.44046 -0.01665 0.47622 0.00832 C 0.51199 0.03329 0.54168 0.07352 0.53803 0.10566 C 0.53438 0.1378 0.50504 0.17711 0.454 0.20069 C 0.40296 0.22427 0.29983 0.24439 0.23178 0.24716 C 0.16372 0.24994 0.09549 0.23792 0.04602 0.21757 C -0.00346 0.19722 -0.05034 0.15491 -0.0651 0.12462 C -0.07985 0.09433 -0.06267 0.05942 -0.04287 0.03583 C -0.02308 0.01225 0.0198 -0.00278 0.054 -0.01688 C 0.0882 -0.03099 0.1132 -0.04532 0.16181 -0.04879 C 0.21043 -0.05226 0.28803 -0.05226 0.34602 -0.03815 C 0.404 -0.02405 0.47813 0.00878 0.50956 0.03583 C 0.54098 0.06289 0.55365 0.09318 0.5349 0.12462 C 0.51615 0.15607 0.4198 0.20809 0.39671 0.22404 " pathEditMode="relative" ptsTypes="aaaaaaaaaaaaaaaA">
                                      <p:cBhvr>
                                        <p:cTn id="37" dur="50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0"/>
                                        <p:tgtEl>
                                          <p:spTgt spid="7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/>
      <p:bldP spid="74762" grpId="0" animBg="1"/>
      <p:bldP spid="74796" grpId="0"/>
      <p:bldP spid="74797" grpId="0"/>
      <p:bldP spid="748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Line 8"/>
          <p:cNvSpPr>
            <a:spLocks noChangeShapeType="1"/>
          </p:cNvSpPr>
          <p:nvPr/>
        </p:nvSpPr>
        <p:spPr bwMode="auto">
          <a:xfrm flipV="1">
            <a:off x="323850" y="4292600"/>
            <a:ext cx="8820150" cy="7302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76809" name="Group 9"/>
          <p:cNvGrpSpPr/>
          <p:nvPr/>
        </p:nvGrpSpPr>
        <p:grpSpPr bwMode="auto">
          <a:xfrm>
            <a:off x="4140200" y="2420938"/>
            <a:ext cx="490538" cy="1944687"/>
            <a:chOff x="3705" y="1162"/>
            <a:chExt cx="309" cy="1225"/>
          </a:xfrm>
        </p:grpSpPr>
        <p:grpSp>
          <p:nvGrpSpPr>
            <p:cNvPr id="76810" name="Group 10"/>
            <p:cNvGrpSpPr/>
            <p:nvPr/>
          </p:nvGrpSpPr>
          <p:grpSpPr bwMode="auto">
            <a:xfrm>
              <a:off x="3705" y="1162"/>
              <a:ext cx="309" cy="1225"/>
              <a:chOff x="4295" y="1525"/>
              <a:chExt cx="309" cy="1225"/>
            </a:xfrm>
          </p:grpSpPr>
          <p:sp>
            <p:nvSpPr>
              <p:cNvPr id="76811" name="AutoShape 11"/>
              <p:cNvSpPr>
                <a:spLocks noChangeArrowheads="1"/>
              </p:cNvSpPr>
              <p:nvPr/>
            </p:nvSpPr>
            <p:spPr bwMode="auto">
              <a:xfrm>
                <a:off x="4377" y="1525"/>
                <a:ext cx="136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rgbClr val="04BC64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12" name="Rectangle 12"/>
              <p:cNvSpPr>
                <a:spLocks noChangeArrowheads="1"/>
              </p:cNvSpPr>
              <p:nvPr/>
            </p:nvSpPr>
            <p:spPr bwMode="auto">
              <a:xfrm>
                <a:off x="4359" y="1752"/>
                <a:ext cx="18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4BC64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13" name="Line 13"/>
              <p:cNvSpPr>
                <a:spLocks noChangeShapeType="1"/>
              </p:cNvSpPr>
              <p:nvPr/>
            </p:nvSpPr>
            <p:spPr bwMode="auto">
              <a:xfrm>
                <a:off x="4422" y="2160"/>
                <a:ext cx="0" cy="544"/>
              </a:xfrm>
              <a:prstGeom prst="line">
                <a:avLst/>
              </a:prstGeom>
              <a:noFill/>
              <a:ln w="381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14" name="Line 14"/>
              <p:cNvSpPr>
                <a:spLocks noChangeShapeType="1"/>
              </p:cNvSpPr>
              <p:nvPr/>
            </p:nvSpPr>
            <p:spPr bwMode="auto">
              <a:xfrm>
                <a:off x="4486" y="2161"/>
                <a:ext cx="0" cy="544"/>
              </a:xfrm>
              <a:prstGeom prst="line">
                <a:avLst/>
              </a:prstGeom>
              <a:noFill/>
              <a:ln w="381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15" name="Line 15"/>
              <p:cNvSpPr>
                <a:spLocks noChangeShapeType="1"/>
              </p:cNvSpPr>
              <p:nvPr/>
            </p:nvSpPr>
            <p:spPr bwMode="auto">
              <a:xfrm flipH="1">
                <a:off x="4295" y="1752"/>
                <a:ext cx="46" cy="272"/>
              </a:xfrm>
              <a:prstGeom prst="line">
                <a:avLst/>
              </a:prstGeom>
              <a:noFill/>
              <a:ln w="381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16" name="Line 16"/>
              <p:cNvSpPr>
                <a:spLocks noChangeShapeType="1"/>
              </p:cNvSpPr>
              <p:nvPr/>
            </p:nvSpPr>
            <p:spPr bwMode="auto">
              <a:xfrm>
                <a:off x="4549" y="1752"/>
                <a:ext cx="55" cy="272"/>
              </a:xfrm>
              <a:prstGeom prst="line">
                <a:avLst/>
              </a:prstGeom>
              <a:noFill/>
              <a:ln w="381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17" name="Line 17"/>
              <p:cNvSpPr>
                <a:spLocks noChangeShapeType="1"/>
              </p:cNvSpPr>
              <p:nvPr/>
            </p:nvSpPr>
            <p:spPr bwMode="auto">
              <a:xfrm>
                <a:off x="4414" y="2659"/>
                <a:ext cx="45" cy="91"/>
              </a:xfrm>
              <a:prstGeom prst="line">
                <a:avLst/>
              </a:prstGeom>
              <a:noFill/>
              <a:ln w="762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18" name="Line 18"/>
              <p:cNvSpPr>
                <a:spLocks noChangeShapeType="1"/>
              </p:cNvSpPr>
              <p:nvPr/>
            </p:nvSpPr>
            <p:spPr bwMode="auto">
              <a:xfrm>
                <a:off x="4478" y="2659"/>
                <a:ext cx="45" cy="91"/>
              </a:xfrm>
              <a:prstGeom prst="line">
                <a:avLst/>
              </a:prstGeom>
              <a:noFill/>
              <a:ln w="76200">
                <a:solidFill>
                  <a:srgbClr val="04BC64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6819" name="Text Box 19"/>
            <p:cNvSpPr txBox="1">
              <a:spLocks noChangeArrowheads="1"/>
            </p:cNvSpPr>
            <p:nvPr/>
          </p:nvSpPr>
          <p:spPr bwMode="auto">
            <a:xfrm>
              <a:off x="3723" y="1453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4BC64"/>
                  </a:solidFill>
                </a:rPr>
                <a:t>乙</a:t>
              </a:r>
            </a:p>
          </p:txBody>
        </p:sp>
      </p:grpSp>
      <p:grpSp>
        <p:nvGrpSpPr>
          <p:cNvPr id="76820" name="Group 20"/>
          <p:cNvGrpSpPr/>
          <p:nvPr/>
        </p:nvGrpSpPr>
        <p:grpSpPr bwMode="auto">
          <a:xfrm>
            <a:off x="323850" y="2420938"/>
            <a:ext cx="490538" cy="1944687"/>
            <a:chOff x="2154" y="1026"/>
            <a:chExt cx="309" cy="1225"/>
          </a:xfrm>
        </p:grpSpPr>
        <p:grpSp>
          <p:nvGrpSpPr>
            <p:cNvPr id="76821" name="Group 21"/>
            <p:cNvGrpSpPr/>
            <p:nvPr/>
          </p:nvGrpSpPr>
          <p:grpSpPr bwMode="auto">
            <a:xfrm>
              <a:off x="2154" y="1026"/>
              <a:ext cx="309" cy="1225"/>
              <a:chOff x="4295" y="1525"/>
              <a:chExt cx="309" cy="1225"/>
            </a:xfrm>
          </p:grpSpPr>
          <p:sp>
            <p:nvSpPr>
              <p:cNvPr id="76822" name="AutoShape 22"/>
              <p:cNvSpPr>
                <a:spLocks noChangeArrowheads="1"/>
              </p:cNvSpPr>
              <p:nvPr/>
            </p:nvSpPr>
            <p:spPr bwMode="auto">
              <a:xfrm>
                <a:off x="4377" y="1525"/>
                <a:ext cx="136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23" name="Rectangle 23"/>
              <p:cNvSpPr>
                <a:spLocks noChangeArrowheads="1"/>
              </p:cNvSpPr>
              <p:nvPr/>
            </p:nvSpPr>
            <p:spPr bwMode="auto">
              <a:xfrm>
                <a:off x="4359" y="1752"/>
                <a:ext cx="181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24" name="Line 24"/>
              <p:cNvSpPr>
                <a:spLocks noChangeShapeType="1"/>
              </p:cNvSpPr>
              <p:nvPr/>
            </p:nvSpPr>
            <p:spPr bwMode="auto">
              <a:xfrm>
                <a:off x="4422" y="2160"/>
                <a:ext cx="0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25" name="Line 25"/>
              <p:cNvSpPr>
                <a:spLocks noChangeShapeType="1"/>
              </p:cNvSpPr>
              <p:nvPr/>
            </p:nvSpPr>
            <p:spPr bwMode="auto">
              <a:xfrm>
                <a:off x="4486" y="2161"/>
                <a:ext cx="0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26" name="Line 26"/>
              <p:cNvSpPr>
                <a:spLocks noChangeShapeType="1"/>
              </p:cNvSpPr>
              <p:nvPr/>
            </p:nvSpPr>
            <p:spPr bwMode="auto">
              <a:xfrm flipH="1">
                <a:off x="4295" y="1752"/>
                <a:ext cx="46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27" name="Line 27"/>
              <p:cNvSpPr>
                <a:spLocks noChangeShapeType="1"/>
              </p:cNvSpPr>
              <p:nvPr/>
            </p:nvSpPr>
            <p:spPr bwMode="auto">
              <a:xfrm>
                <a:off x="4549" y="1752"/>
                <a:ext cx="55" cy="2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28" name="Line 28"/>
              <p:cNvSpPr>
                <a:spLocks noChangeShapeType="1"/>
              </p:cNvSpPr>
              <p:nvPr/>
            </p:nvSpPr>
            <p:spPr bwMode="auto">
              <a:xfrm>
                <a:off x="4414" y="2659"/>
                <a:ext cx="45" cy="9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29" name="Line 29"/>
              <p:cNvSpPr>
                <a:spLocks noChangeShapeType="1"/>
              </p:cNvSpPr>
              <p:nvPr/>
            </p:nvSpPr>
            <p:spPr bwMode="auto">
              <a:xfrm>
                <a:off x="4478" y="2659"/>
                <a:ext cx="45" cy="91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6830" name="Text Box 30"/>
            <p:cNvSpPr txBox="1">
              <a:spLocks noChangeArrowheads="1"/>
            </p:cNvSpPr>
            <p:nvPr/>
          </p:nvSpPr>
          <p:spPr bwMode="auto">
            <a:xfrm>
              <a:off x="2154" y="1344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</a:rPr>
                <a:t>甲</a:t>
              </a:r>
            </a:p>
          </p:txBody>
        </p:sp>
      </p:grpSp>
      <p:grpSp>
        <p:nvGrpSpPr>
          <p:cNvPr id="76837" name="Group 37"/>
          <p:cNvGrpSpPr/>
          <p:nvPr/>
        </p:nvGrpSpPr>
        <p:grpSpPr bwMode="auto">
          <a:xfrm>
            <a:off x="468313" y="4283075"/>
            <a:ext cx="582612" cy="817563"/>
            <a:chOff x="295" y="2698"/>
            <a:chExt cx="367" cy="515"/>
          </a:xfrm>
        </p:grpSpPr>
        <p:sp>
          <p:nvSpPr>
            <p:cNvPr id="76831" name="Line 31"/>
            <p:cNvSpPr>
              <a:spLocks noChangeShapeType="1"/>
            </p:cNvSpPr>
            <p:nvPr/>
          </p:nvSpPr>
          <p:spPr bwMode="auto">
            <a:xfrm>
              <a:off x="299" y="2698"/>
              <a:ext cx="363" cy="36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6834" name="Text Box 34"/>
            <p:cNvSpPr txBox="1">
              <a:spLocks noChangeArrowheads="1"/>
            </p:cNvSpPr>
            <p:nvPr/>
          </p:nvSpPr>
          <p:spPr bwMode="auto">
            <a:xfrm>
              <a:off x="295" y="2886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66"/>
                  </a:solidFill>
                </a:rPr>
                <a:t>A</a:t>
              </a:r>
            </a:p>
          </p:txBody>
        </p:sp>
      </p:grpSp>
      <p:grpSp>
        <p:nvGrpSpPr>
          <p:cNvPr id="76838" name="Group 38"/>
          <p:cNvGrpSpPr/>
          <p:nvPr/>
        </p:nvGrpSpPr>
        <p:grpSpPr bwMode="auto">
          <a:xfrm>
            <a:off x="4284663" y="4292600"/>
            <a:ext cx="647700" cy="733425"/>
            <a:chOff x="2971" y="2705"/>
            <a:chExt cx="408" cy="462"/>
          </a:xfrm>
        </p:grpSpPr>
        <p:sp>
          <p:nvSpPr>
            <p:cNvPr id="76833" name="Line 33"/>
            <p:cNvSpPr>
              <a:spLocks noChangeShapeType="1"/>
            </p:cNvSpPr>
            <p:nvPr/>
          </p:nvSpPr>
          <p:spPr bwMode="auto">
            <a:xfrm>
              <a:off x="3016" y="2705"/>
              <a:ext cx="363" cy="36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6835" name="Text Box 35"/>
            <p:cNvSpPr txBox="1">
              <a:spLocks noChangeArrowheads="1"/>
            </p:cNvSpPr>
            <p:nvPr/>
          </p:nvSpPr>
          <p:spPr bwMode="auto">
            <a:xfrm>
              <a:off x="2971" y="2840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66"/>
                  </a:solidFill>
                </a:rPr>
                <a:t>B</a:t>
              </a:r>
            </a:p>
          </p:txBody>
        </p:sp>
      </p:grpSp>
      <p:grpSp>
        <p:nvGrpSpPr>
          <p:cNvPr id="76839" name="Group 39"/>
          <p:cNvGrpSpPr/>
          <p:nvPr/>
        </p:nvGrpSpPr>
        <p:grpSpPr bwMode="auto">
          <a:xfrm>
            <a:off x="8101013" y="4076700"/>
            <a:ext cx="935037" cy="960438"/>
            <a:chOff x="5601" y="2659"/>
            <a:chExt cx="363" cy="394"/>
          </a:xfrm>
        </p:grpSpPr>
        <p:sp>
          <p:nvSpPr>
            <p:cNvPr id="76832" name="Line 32"/>
            <p:cNvSpPr>
              <a:spLocks noChangeShapeType="1"/>
            </p:cNvSpPr>
            <p:nvPr/>
          </p:nvSpPr>
          <p:spPr bwMode="auto">
            <a:xfrm>
              <a:off x="5601" y="2659"/>
              <a:ext cx="363" cy="36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6836" name="Text Box 36"/>
            <p:cNvSpPr txBox="1">
              <a:spLocks noChangeArrowheads="1"/>
            </p:cNvSpPr>
            <p:nvPr/>
          </p:nvSpPr>
          <p:spPr bwMode="auto">
            <a:xfrm>
              <a:off x="5624" y="2840"/>
              <a:ext cx="27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66"/>
                  </a:solidFill>
                </a:rPr>
                <a:t>C</a:t>
              </a:r>
            </a:p>
          </p:txBody>
        </p:sp>
      </p:grpSp>
      <p:sp>
        <p:nvSpPr>
          <p:cNvPr id="76840" name="Text Box 40"/>
          <p:cNvSpPr txBox="1">
            <a:spLocks noChangeArrowheads="1"/>
          </p:cNvSpPr>
          <p:nvPr/>
        </p:nvSpPr>
        <p:spPr bwMode="auto">
          <a:xfrm>
            <a:off x="179388" y="936625"/>
            <a:ext cx="5616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sz="2800">
              <a:solidFill>
                <a:srgbClr val="000000"/>
              </a:solidFill>
            </a:endParaRPr>
          </a:p>
        </p:txBody>
      </p:sp>
      <p:sp>
        <p:nvSpPr>
          <p:cNvPr id="76841" name="Text Box 41"/>
          <p:cNvSpPr txBox="1">
            <a:spLocks noChangeArrowheads="1"/>
          </p:cNvSpPr>
          <p:nvPr/>
        </p:nvSpPr>
        <p:spPr bwMode="auto">
          <a:xfrm>
            <a:off x="0" y="936625"/>
            <a:ext cx="59404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FF0000"/>
                </a:solidFill>
                <a:ea typeface="华文行楷" panose="02010800040101010101" pitchFamily="2" charset="-122"/>
              </a:rPr>
              <a:t>环形跑道追及问题等同于异地追及问题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91042 0.01574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21" y="78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43802 -0.0051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92" y="-25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 animBg="1"/>
      <p:bldP spid="768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06375" y="1700213"/>
            <a:ext cx="893762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0000"/>
                </a:solidFill>
              </a:rPr>
              <a:t>例</a:t>
            </a:r>
            <a:r>
              <a:rPr lang="en-US" altLang="zh-CN" sz="4000" b="1" dirty="0">
                <a:solidFill>
                  <a:srgbClr val="FF0000"/>
                </a:solidFill>
              </a:rPr>
              <a:t>4.</a:t>
            </a:r>
            <a:r>
              <a:rPr lang="zh-CN" altLang="en-US" sz="4000" b="1" dirty="0">
                <a:solidFill>
                  <a:srgbClr val="FF0000"/>
                </a:solidFill>
              </a:rPr>
              <a:t>已知</a:t>
            </a:r>
            <a:r>
              <a:rPr lang="en-US" altLang="zh-CN" sz="4000" b="1" dirty="0">
                <a:solidFill>
                  <a:srgbClr val="FF0000"/>
                </a:solidFill>
              </a:rPr>
              <a:t>A</a:t>
            </a:r>
            <a:r>
              <a:rPr lang="zh-CN" altLang="en-US" sz="4000" b="1" dirty="0">
                <a:solidFill>
                  <a:srgbClr val="FF0000"/>
                </a:solidFill>
              </a:rPr>
              <a:t>、</a:t>
            </a:r>
            <a:r>
              <a:rPr lang="en-US" altLang="zh-CN" sz="4000" b="1" dirty="0">
                <a:solidFill>
                  <a:srgbClr val="FF0000"/>
                </a:solidFill>
              </a:rPr>
              <a:t>B</a:t>
            </a:r>
            <a:r>
              <a:rPr lang="zh-CN" altLang="en-US" sz="4000" b="1" dirty="0">
                <a:solidFill>
                  <a:srgbClr val="FF0000"/>
                </a:solidFill>
              </a:rPr>
              <a:t>两码头之间的距离为</a:t>
            </a:r>
            <a:r>
              <a:rPr lang="en-US" altLang="zh-CN" sz="4000" b="1" dirty="0">
                <a:solidFill>
                  <a:srgbClr val="FF0000"/>
                </a:solidFill>
              </a:rPr>
              <a:t>240km,</a:t>
            </a:r>
            <a:r>
              <a:rPr lang="zh-CN" altLang="en-US" sz="4000" b="1" dirty="0">
                <a:solidFill>
                  <a:srgbClr val="FF0000"/>
                </a:solidFill>
              </a:rPr>
              <a:t>一艏船航行于</a:t>
            </a:r>
            <a:r>
              <a:rPr lang="en-US" altLang="zh-CN" sz="4000" b="1" dirty="0">
                <a:solidFill>
                  <a:srgbClr val="FF0000"/>
                </a:solidFill>
              </a:rPr>
              <a:t>A</a:t>
            </a:r>
            <a:r>
              <a:rPr lang="zh-CN" altLang="en-US" sz="4000" b="1" dirty="0">
                <a:solidFill>
                  <a:srgbClr val="FF0000"/>
                </a:solidFill>
              </a:rPr>
              <a:t>、</a:t>
            </a:r>
            <a:r>
              <a:rPr lang="en-US" altLang="zh-CN" sz="4000" b="1" dirty="0">
                <a:solidFill>
                  <a:srgbClr val="FF0000"/>
                </a:solidFill>
              </a:rPr>
              <a:t>B</a:t>
            </a:r>
            <a:r>
              <a:rPr lang="zh-CN" altLang="en-US" sz="4000" b="1" dirty="0">
                <a:solidFill>
                  <a:srgbClr val="FF0000"/>
                </a:solidFill>
              </a:rPr>
              <a:t>两码头之间</a:t>
            </a:r>
            <a:r>
              <a:rPr lang="en-US" altLang="zh-CN" sz="4000" b="1" dirty="0">
                <a:solidFill>
                  <a:srgbClr val="FF0000"/>
                </a:solidFill>
              </a:rPr>
              <a:t>,</a:t>
            </a:r>
            <a:r>
              <a:rPr lang="zh-CN" altLang="en-US" sz="4000" b="1" dirty="0">
                <a:solidFill>
                  <a:srgbClr val="FF0000"/>
                </a:solidFill>
              </a:rPr>
              <a:t>顺流航行需</a:t>
            </a:r>
            <a:r>
              <a:rPr lang="en-US" altLang="zh-CN" sz="4000" b="1" dirty="0">
                <a:solidFill>
                  <a:srgbClr val="FF0000"/>
                </a:solidFill>
              </a:rPr>
              <a:t>4</a:t>
            </a:r>
            <a:r>
              <a:rPr lang="zh-CN" altLang="en-US" sz="4000" b="1" dirty="0">
                <a:solidFill>
                  <a:srgbClr val="FF0000"/>
                </a:solidFill>
              </a:rPr>
              <a:t>小时 </a:t>
            </a:r>
            <a:r>
              <a:rPr lang="en-US" altLang="zh-CN" sz="4000" b="1" dirty="0">
                <a:solidFill>
                  <a:srgbClr val="FF0000"/>
                </a:solidFill>
              </a:rPr>
              <a:t>;</a:t>
            </a:r>
            <a:r>
              <a:rPr lang="zh-CN" altLang="en-US" sz="4000" b="1" dirty="0">
                <a:solidFill>
                  <a:srgbClr val="FF0000"/>
                </a:solidFill>
              </a:rPr>
              <a:t>逆流航行时需</a:t>
            </a:r>
            <a:r>
              <a:rPr lang="en-US" altLang="zh-CN" sz="4000" b="1" dirty="0">
                <a:solidFill>
                  <a:srgbClr val="FF0000"/>
                </a:solidFill>
              </a:rPr>
              <a:t>6</a:t>
            </a:r>
            <a:r>
              <a:rPr lang="zh-CN" altLang="en-US" sz="4000" b="1" dirty="0">
                <a:solidFill>
                  <a:srgbClr val="FF0000"/>
                </a:solidFill>
              </a:rPr>
              <a:t>小时</a:t>
            </a:r>
            <a:r>
              <a:rPr lang="en-US" altLang="zh-CN" sz="4000" b="1" dirty="0">
                <a:solidFill>
                  <a:srgbClr val="FF0000"/>
                </a:solidFill>
              </a:rPr>
              <a:t>, </a:t>
            </a:r>
            <a:r>
              <a:rPr lang="zh-CN" altLang="en-US" sz="4000" b="1" dirty="0">
                <a:solidFill>
                  <a:srgbClr val="FF0000"/>
                </a:solidFill>
              </a:rPr>
              <a:t>求船在静水中的速度及水流的速度</a:t>
            </a:r>
            <a:r>
              <a:rPr lang="en-US" altLang="zh-CN" sz="40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23850" y="908050"/>
            <a:ext cx="84248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练习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一辆汽车从甲地驶往乙地，途中要过一桥。用相同时间，若车速每小时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60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千米，就能越过桥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千米；若车速每小时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千米，就差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千米才到桥。问甲地与桥相距多远？用了多长时间？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5" descr="3[12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1225" y="2333625"/>
            <a:ext cx="2155825" cy="31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832" name="Group 8"/>
          <p:cNvGrpSpPr/>
          <p:nvPr/>
        </p:nvGrpSpPr>
        <p:grpSpPr bwMode="auto">
          <a:xfrm>
            <a:off x="971550" y="4562475"/>
            <a:ext cx="4176713" cy="652463"/>
            <a:chOff x="612" y="2611"/>
            <a:chExt cx="2631" cy="411"/>
          </a:xfrm>
        </p:grpSpPr>
        <p:sp>
          <p:nvSpPr>
            <p:cNvPr id="77830" name="Line 6"/>
            <p:cNvSpPr>
              <a:spLocks noChangeShapeType="1"/>
            </p:cNvSpPr>
            <p:nvPr/>
          </p:nvSpPr>
          <p:spPr bwMode="auto">
            <a:xfrm>
              <a:off x="1292" y="3022"/>
              <a:ext cx="1951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612" y="2611"/>
              <a:ext cx="12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FF0000"/>
                  </a:solidFill>
                </a:rPr>
                <a:t>水流方向</a:t>
              </a:r>
            </a:p>
          </p:txBody>
        </p:sp>
      </p:grpSp>
      <p:sp>
        <p:nvSpPr>
          <p:cNvPr id="77833" name="Line 9"/>
          <p:cNvSpPr>
            <a:spLocks noChangeShapeType="1"/>
          </p:cNvSpPr>
          <p:nvPr/>
        </p:nvSpPr>
        <p:spPr bwMode="auto">
          <a:xfrm flipH="1">
            <a:off x="2124075" y="5141913"/>
            <a:ext cx="41036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6443663" y="4710113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</a:rPr>
              <a:t>轮船航向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827088" y="893763"/>
            <a:ext cx="6696075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船在逆水中的速度</a:t>
            </a:r>
            <a:r>
              <a:rPr lang="en-US" altLang="zh-CN" sz="4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4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船在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静水中的速度</a:t>
            </a:r>
            <a:r>
              <a:rPr lang="en-US" altLang="zh-CN" sz="4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4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水流的速度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3" grpId="0" animBg="1"/>
      <p:bldP spid="77834" grpId="0"/>
      <p:bldP spid="778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3" name="Picture 5" descr="3[12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27088" y="2349500"/>
            <a:ext cx="3168650" cy="31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8854" name="Group 6"/>
          <p:cNvGrpSpPr/>
          <p:nvPr/>
        </p:nvGrpSpPr>
        <p:grpSpPr bwMode="auto">
          <a:xfrm>
            <a:off x="-107950" y="4797425"/>
            <a:ext cx="4176713" cy="652463"/>
            <a:chOff x="612" y="2611"/>
            <a:chExt cx="2631" cy="411"/>
          </a:xfrm>
        </p:grpSpPr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>
              <a:off x="1292" y="3022"/>
              <a:ext cx="1951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612" y="2611"/>
              <a:ext cx="12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FF0000"/>
                  </a:solidFill>
                </a:rPr>
                <a:t>水流方向</a:t>
              </a:r>
            </a:p>
          </p:txBody>
        </p:sp>
      </p:grpSp>
      <p:grpSp>
        <p:nvGrpSpPr>
          <p:cNvPr id="78860" name="Group 12"/>
          <p:cNvGrpSpPr/>
          <p:nvPr/>
        </p:nvGrpSpPr>
        <p:grpSpPr bwMode="auto">
          <a:xfrm>
            <a:off x="4140200" y="4724400"/>
            <a:ext cx="4464050" cy="649288"/>
            <a:chOff x="2608" y="2976"/>
            <a:chExt cx="2812" cy="409"/>
          </a:xfrm>
        </p:grpSpPr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2608" y="2976"/>
              <a:ext cx="13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</a:rPr>
                <a:t>轮船航向</a:t>
              </a:r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>
              <a:off x="2699" y="3385"/>
              <a:ext cx="272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755650" y="715963"/>
            <a:ext cx="675005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0066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船在顺水中的速度</a:t>
            </a:r>
            <a:r>
              <a:rPr lang="en-US" altLang="zh-CN" sz="4400" b="1">
                <a:solidFill>
                  <a:srgbClr val="FF0066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=</a:t>
            </a:r>
            <a:r>
              <a:rPr lang="zh-CN" altLang="en-US" sz="4400" b="1">
                <a:solidFill>
                  <a:srgbClr val="FF0066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船在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0066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静水中的速度</a:t>
            </a:r>
            <a:r>
              <a:rPr lang="en-US" altLang="zh-CN" sz="4400" b="1">
                <a:solidFill>
                  <a:srgbClr val="FF0066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+</a:t>
            </a:r>
            <a:r>
              <a:rPr lang="zh-CN" altLang="en-US" sz="4400" b="1">
                <a:solidFill>
                  <a:srgbClr val="FF0066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水流的速度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07950" y="763588"/>
            <a:ext cx="878522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</a:rPr>
              <a:t>例</a:t>
            </a:r>
            <a:r>
              <a:rPr lang="en-US" altLang="zh-CN" sz="3200" b="1">
                <a:solidFill>
                  <a:srgbClr val="0000FF"/>
                </a:solidFill>
              </a:rPr>
              <a:t>5.</a:t>
            </a:r>
            <a:r>
              <a:rPr lang="zh-CN" altLang="en-US" sz="3200" b="1">
                <a:solidFill>
                  <a:srgbClr val="0000FF"/>
                </a:solidFill>
              </a:rPr>
              <a:t>已知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zh-CN" altLang="en-US" sz="3200" b="1">
                <a:solidFill>
                  <a:srgbClr val="0000FF"/>
                </a:solidFill>
              </a:rPr>
              <a:t>、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zh-CN" altLang="en-US" sz="3200" b="1">
                <a:solidFill>
                  <a:srgbClr val="0000FF"/>
                </a:solidFill>
              </a:rPr>
              <a:t>两码头之间的距离为</a:t>
            </a:r>
            <a:r>
              <a:rPr lang="en-US" altLang="zh-CN" sz="3200" b="1">
                <a:solidFill>
                  <a:srgbClr val="0000FF"/>
                </a:solidFill>
              </a:rPr>
              <a:t>240km,</a:t>
            </a:r>
            <a:r>
              <a:rPr lang="zh-CN" altLang="en-US" sz="3200" b="1">
                <a:solidFill>
                  <a:srgbClr val="0000FF"/>
                </a:solidFill>
              </a:rPr>
              <a:t>一艏船航行于</a:t>
            </a:r>
            <a:r>
              <a:rPr lang="en-US" altLang="zh-CN" sz="3200" b="1">
                <a:solidFill>
                  <a:srgbClr val="0000FF"/>
                </a:solidFill>
              </a:rPr>
              <a:t>A</a:t>
            </a:r>
            <a:r>
              <a:rPr lang="zh-CN" altLang="en-US" sz="3200" b="1">
                <a:solidFill>
                  <a:srgbClr val="0000FF"/>
                </a:solidFill>
              </a:rPr>
              <a:t>、</a:t>
            </a:r>
            <a:r>
              <a:rPr lang="en-US" altLang="zh-CN" sz="3200" b="1">
                <a:solidFill>
                  <a:srgbClr val="0000FF"/>
                </a:solidFill>
              </a:rPr>
              <a:t>B</a:t>
            </a:r>
            <a:r>
              <a:rPr lang="zh-CN" altLang="en-US" sz="3200" b="1">
                <a:solidFill>
                  <a:srgbClr val="0000FF"/>
                </a:solidFill>
              </a:rPr>
              <a:t>两码头之间</a:t>
            </a:r>
            <a:r>
              <a:rPr lang="en-US" altLang="zh-CN" sz="3200" b="1">
                <a:solidFill>
                  <a:srgbClr val="0000FF"/>
                </a:solidFill>
              </a:rPr>
              <a:t>,</a:t>
            </a:r>
            <a:r>
              <a:rPr lang="zh-CN" altLang="en-US" sz="3200" b="1">
                <a:solidFill>
                  <a:srgbClr val="0000FF"/>
                </a:solidFill>
              </a:rPr>
              <a:t>顺流航行需</a:t>
            </a:r>
            <a:r>
              <a:rPr lang="en-US" altLang="zh-CN" sz="3200" b="1">
                <a:solidFill>
                  <a:srgbClr val="0000FF"/>
                </a:solidFill>
              </a:rPr>
              <a:t>4</a:t>
            </a:r>
            <a:r>
              <a:rPr lang="zh-CN" altLang="en-US" sz="3200" b="1">
                <a:solidFill>
                  <a:srgbClr val="0000FF"/>
                </a:solidFill>
              </a:rPr>
              <a:t>小时 </a:t>
            </a:r>
            <a:r>
              <a:rPr lang="en-US" altLang="zh-CN" sz="3200" b="1">
                <a:solidFill>
                  <a:srgbClr val="0000FF"/>
                </a:solidFill>
              </a:rPr>
              <a:t>;</a:t>
            </a:r>
            <a:r>
              <a:rPr lang="zh-CN" altLang="en-US" sz="3200" b="1">
                <a:solidFill>
                  <a:srgbClr val="0000FF"/>
                </a:solidFill>
              </a:rPr>
              <a:t>逆流航行时需</a:t>
            </a:r>
            <a:r>
              <a:rPr lang="en-US" altLang="zh-CN" sz="3200" b="1">
                <a:solidFill>
                  <a:srgbClr val="0000FF"/>
                </a:solidFill>
              </a:rPr>
              <a:t>6</a:t>
            </a:r>
            <a:r>
              <a:rPr lang="zh-CN" altLang="en-US" sz="3200" b="1">
                <a:solidFill>
                  <a:srgbClr val="0000FF"/>
                </a:solidFill>
              </a:rPr>
              <a:t>小时</a:t>
            </a:r>
            <a:r>
              <a:rPr lang="en-US" altLang="zh-CN" sz="3200" b="1">
                <a:solidFill>
                  <a:srgbClr val="0000FF"/>
                </a:solidFill>
              </a:rPr>
              <a:t>, </a:t>
            </a:r>
            <a:r>
              <a:rPr lang="zh-CN" altLang="en-US" sz="3200" b="1">
                <a:solidFill>
                  <a:srgbClr val="0000FF"/>
                </a:solidFill>
              </a:rPr>
              <a:t>求船在静水中的速度及水流的速度</a:t>
            </a:r>
            <a:r>
              <a:rPr lang="en-US" altLang="zh-CN" sz="32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23850" y="2924175"/>
            <a:ext cx="6264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解</a:t>
            </a:r>
            <a:r>
              <a:rPr lang="en-US" altLang="zh-CN" sz="2800" i="1">
                <a:solidFill>
                  <a:srgbClr val="000000"/>
                </a:solidFill>
                <a:ea typeface="华文行楷" panose="02010800040101010101" pitchFamily="2" charset="-122"/>
              </a:rPr>
              <a:t>:</a:t>
            </a:r>
            <a:r>
              <a:rPr lang="zh-CN" altLang="en-US" sz="2800" i="1">
                <a:solidFill>
                  <a:srgbClr val="000000"/>
                </a:solidFill>
                <a:ea typeface="华文行楷" panose="02010800040101010101" pitchFamily="2" charset="-122"/>
              </a:rPr>
              <a:t>设船在静水中的速度及水流的速度分别为</a:t>
            </a:r>
            <a:r>
              <a:rPr lang="en-US" altLang="zh-CN" sz="2800" i="1">
                <a:solidFill>
                  <a:srgbClr val="FF0000"/>
                </a:solidFill>
                <a:ea typeface="华文行楷" panose="02010800040101010101" pitchFamily="2" charset="-122"/>
              </a:rPr>
              <a:t>x</a:t>
            </a:r>
            <a:r>
              <a:rPr lang="en-US" altLang="zh-CN" sz="2800" i="1">
                <a:solidFill>
                  <a:srgbClr val="000000"/>
                </a:solidFill>
                <a:ea typeface="华文行楷" panose="02010800040101010101" pitchFamily="2" charset="-122"/>
              </a:rPr>
              <a:t>km/h</a:t>
            </a:r>
            <a:r>
              <a:rPr lang="zh-CN" altLang="en-US" sz="2800" i="1">
                <a:solidFill>
                  <a:srgbClr val="000000"/>
                </a:solidFill>
                <a:ea typeface="华文行楷" panose="02010800040101010101" pitchFamily="2" charset="-122"/>
              </a:rPr>
              <a:t>、</a:t>
            </a:r>
            <a:r>
              <a:rPr lang="en-US" altLang="zh-CN" sz="2800" i="1">
                <a:solidFill>
                  <a:srgbClr val="FF0000"/>
                </a:solidFill>
                <a:ea typeface="华文行楷" panose="02010800040101010101" pitchFamily="2" charset="-122"/>
              </a:rPr>
              <a:t>y</a:t>
            </a:r>
            <a:r>
              <a:rPr lang="en-US" altLang="zh-CN" sz="2800" i="1">
                <a:solidFill>
                  <a:srgbClr val="000000"/>
                </a:solidFill>
                <a:ea typeface="华文行楷" panose="02010800040101010101" pitchFamily="2" charset="-122"/>
              </a:rPr>
              <a:t>km/h</a:t>
            </a:r>
            <a:r>
              <a:rPr lang="zh-CN" altLang="en-US" sz="2800" i="1">
                <a:solidFill>
                  <a:srgbClr val="000000"/>
                </a:solidFill>
                <a:ea typeface="华文行楷" panose="02010800040101010101" pitchFamily="2" charset="-122"/>
              </a:rPr>
              <a:t>，根据题意，得</a:t>
            </a:r>
            <a:endParaRPr lang="zh-CN" altLang="en-US" sz="2800">
              <a:solidFill>
                <a:srgbClr val="000000"/>
              </a:solidFill>
              <a:ea typeface="华文行楷" panose="02010800040101010101" pitchFamily="2" charset="-122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1116013" y="4940300"/>
            <a:ext cx="2592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sz="2800">
              <a:solidFill>
                <a:srgbClr val="000000"/>
              </a:solidFill>
              <a:ea typeface="华文行楷" panose="02010800040101010101" pitchFamily="2" charset="-122"/>
            </a:endParaRPr>
          </a:p>
        </p:txBody>
      </p:sp>
      <p:grpSp>
        <p:nvGrpSpPr>
          <p:cNvPr id="71698" name="Group 18"/>
          <p:cNvGrpSpPr/>
          <p:nvPr/>
        </p:nvGrpSpPr>
        <p:grpSpPr bwMode="auto">
          <a:xfrm>
            <a:off x="827088" y="4005263"/>
            <a:ext cx="3240087" cy="1150937"/>
            <a:chOff x="521" y="2115"/>
            <a:chExt cx="2041" cy="725"/>
          </a:xfrm>
        </p:grpSpPr>
        <p:sp>
          <p:nvSpPr>
            <p:cNvPr id="71687" name="AutoShape 7"/>
            <p:cNvSpPr/>
            <p:nvPr/>
          </p:nvSpPr>
          <p:spPr bwMode="auto">
            <a:xfrm>
              <a:off x="521" y="2205"/>
              <a:ext cx="46" cy="635"/>
            </a:xfrm>
            <a:prstGeom prst="leftBrace">
              <a:avLst>
                <a:gd name="adj1" fmla="val 1150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688" name="Text Box 8"/>
            <p:cNvSpPr txBox="1">
              <a:spLocks noChangeArrowheads="1"/>
            </p:cNvSpPr>
            <p:nvPr/>
          </p:nvSpPr>
          <p:spPr bwMode="auto">
            <a:xfrm>
              <a:off x="567" y="2115"/>
              <a:ext cx="19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4</a:t>
              </a:r>
              <a:r>
                <a:rPr lang="zh-CN" altLang="en-US" sz="2800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（</a:t>
              </a:r>
              <a:r>
                <a:rPr lang="en-US" altLang="zh-CN" sz="2800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x+y</a:t>
              </a:r>
              <a:r>
                <a:rPr lang="zh-CN" altLang="en-US" sz="2800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）</a:t>
              </a: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=240</a:t>
              </a:r>
              <a:endParaRPr lang="en-US" altLang="zh-CN" sz="2800">
                <a:solidFill>
                  <a:srgbClr val="000000"/>
                </a:solidFill>
                <a:ea typeface="华文中宋" panose="02010600040101010101" pitchFamily="2" charset="-122"/>
              </a:endParaRPr>
            </a:p>
          </p:txBody>
        </p:sp>
        <p:sp>
          <p:nvSpPr>
            <p:cNvPr id="71690" name="Text Box 10"/>
            <p:cNvSpPr txBox="1">
              <a:spLocks noChangeArrowheads="1"/>
            </p:cNvSpPr>
            <p:nvPr/>
          </p:nvSpPr>
          <p:spPr bwMode="auto">
            <a:xfrm>
              <a:off x="567" y="2513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 6</a:t>
              </a:r>
              <a:r>
                <a:rPr lang="zh-CN" altLang="en-US" sz="2800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（</a:t>
              </a:r>
              <a:r>
                <a:rPr lang="en-US" altLang="zh-CN" sz="2800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x-y</a:t>
              </a:r>
              <a:r>
                <a:rPr lang="zh-CN" altLang="en-US" sz="2800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）</a:t>
              </a: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=240</a:t>
              </a:r>
            </a:p>
          </p:txBody>
        </p:sp>
      </p:grpSp>
      <p:grpSp>
        <p:nvGrpSpPr>
          <p:cNvPr id="71695" name="Group 15"/>
          <p:cNvGrpSpPr/>
          <p:nvPr/>
        </p:nvGrpSpPr>
        <p:grpSpPr bwMode="auto">
          <a:xfrm>
            <a:off x="3492500" y="3932238"/>
            <a:ext cx="2519363" cy="1168400"/>
            <a:chOff x="2200" y="2069"/>
            <a:chExt cx="1587" cy="736"/>
          </a:xfrm>
        </p:grpSpPr>
        <p:sp>
          <p:nvSpPr>
            <p:cNvPr id="71691" name="Text Box 11"/>
            <p:cNvSpPr txBox="1">
              <a:spLocks noChangeArrowheads="1"/>
            </p:cNvSpPr>
            <p:nvPr/>
          </p:nvSpPr>
          <p:spPr bwMode="auto">
            <a:xfrm>
              <a:off x="2200" y="2296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解之得</a:t>
              </a:r>
            </a:p>
          </p:txBody>
        </p:sp>
        <p:sp>
          <p:nvSpPr>
            <p:cNvPr id="71692" name="AutoShape 12"/>
            <p:cNvSpPr/>
            <p:nvPr/>
          </p:nvSpPr>
          <p:spPr bwMode="auto">
            <a:xfrm>
              <a:off x="2971" y="2115"/>
              <a:ext cx="136" cy="6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693" name="Text Box 13"/>
            <p:cNvSpPr txBox="1">
              <a:spLocks noChangeArrowheads="1"/>
            </p:cNvSpPr>
            <p:nvPr/>
          </p:nvSpPr>
          <p:spPr bwMode="auto">
            <a:xfrm>
              <a:off x="3062" y="206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X=50</a:t>
              </a:r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3061" y="2478"/>
              <a:ext cx="72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Y=10</a:t>
              </a:r>
            </a:p>
          </p:txBody>
        </p:sp>
      </p:grp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539750" y="5300663"/>
            <a:ext cx="6192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sz="2800">
              <a:solidFill>
                <a:srgbClr val="000000"/>
              </a:solidFill>
              <a:ea typeface="华文行楷" panose="02010800040101010101" pitchFamily="2" charset="-122"/>
            </a:endParaRP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468313" y="5362575"/>
            <a:ext cx="61928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答</a:t>
            </a:r>
            <a:r>
              <a:rPr lang="zh-CN" altLang="en-US" sz="2800">
                <a:solidFill>
                  <a:srgbClr val="000000"/>
                </a:solidFill>
                <a:ea typeface="华文中宋" panose="02010600040101010101" pitchFamily="2" charset="-122"/>
              </a:rPr>
              <a:t>：船在静水中的速度及水流的速度分别为</a:t>
            </a:r>
            <a:r>
              <a:rPr lang="en-US" altLang="zh-CN" sz="2800">
                <a:solidFill>
                  <a:srgbClr val="000000"/>
                </a:solidFill>
                <a:ea typeface="华文中宋" panose="02010600040101010101" pitchFamily="2" charset="-122"/>
              </a:rPr>
              <a:t>50km/h</a:t>
            </a:r>
            <a:r>
              <a:rPr lang="zh-CN" altLang="en-US" sz="2800">
                <a:solidFill>
                  <a:srgbClr val="000000"/>
                </a:solidFill>
                <a:ea typeface="华文中宋" panose="02010600040101010101" pitchFamily="2" charset="-122"/>
              </a:rPr>
              <a:t>、</a:t>
            </a:r>
            <a:r>
              <a:rPr lang="en-US" altLang="zh-CN" sz="2800">
                <a:solidFill>
                  <a:srgbClr val="000000"/>
                </a:solidFill>
                <a:ea typeface="华文中宋" panose="02010600040101010101" pitchFamily="2" charset="-122"/>
              </a:rPr>
              <a:t>10km/h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5" grpId="1"/>
      <p:bldP spid="71686" grpId="0"/>
      <p:bldP spid="716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4463" y="635000"/>
            <a:ext cx="3419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一、行程问题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95288" y="1408113"/>
            <a:ext cx="2881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</a:rPr>
              <a:t>基本数量关系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284663" y="1265238"/>
            <a:ext cx="4176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</a:rPr>
              <a:t>路程</a:t>
            </a:r>
            <a:r>
              <a:rPr lang="en-US" altLang="zh-CN" sz="3600" b="1" dirty="0">
                <a:solidFill>
                  <a:srgbClr val="0000FF"/>
                </a:solidFill>
              </a:rPr>
              <a:t>=</a:t>
            </a:r>
            <a:r>
              <a:rPr lang="zh-CN" altLang="en-US" sz="3600" b="1" dirty="0">
                <a:solidFill>
                  <a:srgbClr val="0000FF"/>
                </a:solidFill>
              </a:rPr>
              <a:t>时间</a:t>
            </a:r>
            <a:r>
              <a:rPr lang="en-US" altLang="zh-CN" sz="3600" b="1" dirty="0">
                <a:solidFill>
                  <a:srgbClr val="0000FF"/>
                </a:solidFill>
                <a:cs typeface="Arial" panose="020B0604020202020204" pitchFamily="34" charset="0"/>
              </a:rPr>
              <a:t>×</a:t>
            </a:r>
            <a:r>
              <a:rPr lang="zh-CN" altLang="en-US" sz="3600" b="1" dirty="0">
                <a:solidFill>
                  <a:srgbClr val="0000FF"/>
                </a:solidFill>
              </a:rPr>
              <a:t>速度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23850" y="2135188"/>
            <a:ext cx="3455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</a:rPr>
              <a:t>时间</a:t>
            </a:r>
            <a:r>
              <a:rPr lang="en-US" altLang="zh-CN" sz="3600" b="1" dirty="0">
                <a:solidFill>
                  <a:srgbClr val="0000FF"/>
                </a:solidFill>
              </a:rPr>
              <a:t>=</a:t>
            </a:r>
            <a:r>
              <a:rPr lang="zh-CN" altLang="en-US" sz="3600" b="1" dirty="0">
                <a:solidFill>
                  <a:srgbClr val="0000FF"/>
                </a:solidFill>
              </a:rPr>
              <a:t>路程</a:t>
            </a:r>
            <a:r>
              <a:rPr lang="en-US" altLang="zh-CN" sz="3600" b="1" dirty="0">
                <a:solidFill>
                  <a:srgbClr val="0000FF"/>
                </a:solidFill>
              </a:rPr>
              <a:t>/</a:t>
            </a:r>
            <a:r>
              <a:rPr lang="zh-CN" altLang="en-US" sz="3600" b="1" dirty="0">
                <a:solidFill>
                  <a:srgbClr val="0000FF"/>
                </a:solidFill>
              </a:rPr>
              <a:t>速度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284663" y="2128838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</a:rPr>
              <a:t>速度</a:t>
            </a:r>
            <a:r>
              <a:rPr lang="en-US" altLang="zh-CN" sz="3600" b="1" dirty="0">
                <a:solidFill>
                  <a:srgbClr val="0000FF"/>
                </a:solidFill>
              </a:rPr>
              <a:t>=</a:t>
            </a:r>
            <a:r>
              <a:rPr lang="zh-CN" altLang="en-US" sz="3600" b="1" dirty="0">
                <a:solidFill>
                  <a:srgbClr val="0000FF"/>
                </a:solidFill>
              </a:rPr>
              <a:t>路程</a:t>
            </a:r>
            <a:r>
              <a:rPr lang="en-US" altLang="zh-CN" sz="3600" b="1" dirty="0">
                <a:solidFill>
                  <a:srgbClr val="0000FF"/>
                </a:solidFill>
              </a:rPr>
              <a:t>/</a:t>
            </a:r>
            <a:r>
              <a:rPr lang="zh-CN" altLang="en-US" sz="3600" b="1" dirty="0">
                <a:solidFill>
                  <a:srgbClr val="0000FF"/>
                </a:solidFill>
              </a:rPr>
              <a:t>时间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3850" y="2921000"/>
            <a:ext cx="3097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66"/>
                </a:solidFill>
              </a:rPr>
              <a:t>同时相向而行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211638" y="2921000"/>
            <a:ext cx="4932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</a:rPr>
              <a:t>路程</a:t>
            </a:r>
            <a:r>
              <a:rPr lang="en-US" altLang="zh-CN" sz="3600" b="1" dirty="0">
                <a:solidFill>
                  <a:srgbClr val="FF0000"/>
                </a:solidFill>
              </a:rPr>
              <a:t>=</a:t>
            </a:r>
            <a:r>
              <a:rPr lang="zh-CN" altLang="en-US" sz="3600" b="1" dirty="0">
                <a:solidFill>
                  <a:srgbClr val="FF0000"/>
                </a:solidFill>
              </a:rPr>
              <a:t>时间</a:t>
            </a: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×</a:t>
            </a:r>
            <a:r>
              <a:rPr lang="zh-CN" altLang="en-US" sz="3600" b="1" dirty="0">
                <a:solidFill>
                  <a:srgbClr val="FF0000"/>
                </a:solidFill>
              </a:rPr>
              <a:t>速度之和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23850" y="3749675"/>
            <a:ext cx="3097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66"/>
                </a:solidFill>
              </a:rPr>
              <a:t>同时同向而行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211638" y="3749675"/>
            <a:ext cx="4608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</a:rPr>
              <a:t>路程</a:t>
            </a:r>
            <a:r>
              <a:rPr lang="en-US" altLang="zh-CN" sz="3600" b="1" dirty="0">
                <a:solidFill>
                  <a:srgbClr val="FF0000"/>
                </a:solidFill>
              </a:rPr>
              <a:t>=</a:t>
            </a:r>
            <a:r>
              <a:rPr lang="zh-CN" altLang="en-US" sz="3600" b="1" dirty="0">
                <a:solidFill>
                  <a:srgbClr val="FF0000"/>
                </a:solidFill>
              </a:rPr>
              <a:t>时间</a:t>
            </a:r>
            <a:r>
              <a:rPr lang="en-US" altLang="zh-CN" sz="3600" b="1" dirty="0">
                <a:solidFill>
                  <a:srgbClr val="FF0000"/>
                </a:solidFill>
                <a:cs typeface="Arial" panose="020B0604020202020204" pitchFamily="34" charset="0"/>
              </a:rPr>
              <a:t>×</a:t>
            </a:r>
            <a:r>
              <a:rPr lang="zh-CN" altLang="en-US" sz="3600" b="1" dirty="0">
                <a:solidFill>
                  <a:srgbClr val="FF0000"/>
                </a:solidFill>
              </a:rPr>
              <a:t>速度之差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792663"/>
            <a:ext cx="9540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66"/>
                </a:solidFill>
              </a:rPr>
              <a:t>船在顺水中的速度</a:t>
            </a:r>
            <a:r>
              <a:rPr lang="en-US" altLang="zh-CN" sz="3200" b="1" dirty="0">
                <a:solidFill>
                  <a:srgbClr val="FF0066"/>
                </a:solidFill>
              </a:rPr>
              <a:t>=</a:t>
            </a:r>
            <a:r>
              <a:rPr lang="zh-CN" altLang="en-US" sz="3200" b="1" dirty="0">
                <a:solidFill>
                  <a:srgbClr val="FF0066"/>
                </a:solidFill>
              </a:rPr>
              <a:t>船在静水中的速度</a:t>
            </a:r>
            <a:r>
              <a:rPr lang="en-US" altLang="zh-CN" sz="3200" b="1" dirty="0">
                <a:solidFill>
                  <a:srgbClr val="FF0066"/>
                </a:solidFill>
              </a:rPr>
              <a:t>+</a:t>
            </a:r>
            <a:r>
              <a:rPr lang="zh-CN" altLang="en-US" sz="3200" b="1" dirty="0">
                <a:solidFill>
                  <a:srgbClr val="FF0066"/>
                </a:solidFill>
              </a:rPr>
              <a:t>水流的速度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4925" y="5657850"/>
            <a:ext cx="954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66"/>
                </a:solidFill>
              </a:rPr>
              <a:t>船在逆水中的速度</a:t>
            </a:r>
            <a:r>
              <a:rPr lang="en-US" altLang="zh-CN" sz="3200" b="1" dirty="0">
                <a:solidFill>
                  <a:srgbClr val="FF0066"/>
                </a:solidFill>
              </a:rPr>
              <a:t>=</a:t>
            </a:r>
            <a:r>
              <a:rPr lang="zh-CN" altLang="en-US" sz="3200" b="1" dirty="0">
                <a:solidFill>
                  <a:srgbClr val="FF0066"/>
                </a:solidFill>
              </a:rPr>
              <a:t>船在静水中的速度</a:t>
            </a:r>
            <a:r>
              <a:rPr lang="en-US" altLang="zh-CN" sz="3200" b="1" dirty="0">
                <a:solidFill>
                  <a:srgbClr val="FF0066"/>
                </a:solidFill>
              </a:rPr>
              <a:t>-</a:t>
            </a:r>
            <a:r>
              <a:rPr lang="zh-CN" altLang="en-US" sz="3200" b="1" dirty="0">
                <a:solidFill>
                  <a:srgbClr val="FF0066"/>
                </a:solidFill>
              </a:rPr>
              <a:t>水流的速度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6" grpId="0"/>
      <p:bldP spid="4107" grpId="0"/>
      <p:bldP spid="4108" grpId="0"/>
      <p:bldP spid="4109" grpId="0"/>
      <p:bldP spid="4110" grpId="0"/>
      <p:bldP spid="4111" grpId="0"/>
      <p:bldP spid="4113" grpId="0"/>
      <p:bldP spid="4114" grpId="0"/>
      <p:bldP spid="4115" grpId="0"/>
      <p:bldP spid="41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4925" y="877888"/>
            <a:ext cx="305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二、工程问题 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50825" y="1657350"/>
            <a:ext cx="421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sz="2800">
              <a:solidFill>
                <a:srgbClr val="000000"/>
              </a:solidFill>
              <a:ea typeface="华文行楷" panose="02010800040101010101" pitchFamily="2" charset="-122"/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611188" y="1730375"/>
            <a:ext cx="77041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工作量</a:t>
            </a:r>
            <a:r>
              <a:rPr lang="en-US" altLang="zh-CN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=</a:t>
            </a:r>
            <a:r>
              <a:rPr lang="zh-CN" altLang="en-US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工作时间</a:t>
            </a:r>
            <a:r>
              <a:rPr lang="en-US" altLang="zh-CN" sz="4400" b="1" dirty="0">
                <a:solidFill>
                  <a:srgbClr val="FF0000"/>
                </a:solidFill>
                <a:ea typeface="华文行楷" panose="02010800040101010101" pitchFamily="2" charset="-122"/>
                <a:cs typeface="Arial" panose="020B0604020202020204" pitchFamily="34" charset="0"/>
              </a:rPr>
              <a:t>×</a:t>
            </a:r>
            <a:r>
              <a:rPr lang="zh-CN" altLang="en-US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工作效率 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655638" y="3890963"/>
            <a:ext cx="737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工作效率</a:t>
            </a:r>
            <a:r>
              <a:rPr lang="en-US" altLang="zh-CN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=</a:t>
            </a:r>
            <a:r>
              <a:rPr lang="zh-CN" altLang="en-US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工作量</a:t>
            </a:r>
            <a:r>
              <a:rPr lang="en-US" altLang="zh-CN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/</a:t>
            </a:r>
            <a:r>
              <a:rPr lang="zh-CN" altLang="en-US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工作时间、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611188" y="2593975"/>
            <a:ext cx="6969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工作时间</a:t>
            </a:r>
            <a:r>
              <a:rPr lang="en-US" altLang="zh-CN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=</a:t>
            </a:r>
            <a:r>
              <a:rPr lang="zh-CN" altLang="en-US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工作量</a:t>
            </a:r>
            <a:r>
              <a:rPr lang="en-US" altLang="zh-CN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/</a:t>
            </a:r>
            <a:r>
              <a:rPr lang="zh-CN" altLang="en-US" sz="4400" b="1" dirty="0">
                <a:solidFill>
                  <a:srgbClr val="FF0000"/>
                </a:solidFill>
                <a:ea typeface="华文行楷" panose="02010800040101010101" pitchFamily="2" charset="-122"/>
              </a:rPr>
              <a:t>工作效率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  <p:bldP spid="75784" grpId="0"/>
      <p:bldP spid="75785" grpId="0"/>
      <p:bldP spid="757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549275"/>
            <a:ext cx="86042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例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1.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某工人原计划在限定时间内加工一批零件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.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如果每小时加工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10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个零件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就可以超额完成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3 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个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;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如果每小时加工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11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个零件就可以提前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1h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完成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.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问这批零件有多少个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?</a:t>
            </a:r>
            <a:r>
              <a:rPr lang="zh-CN" altLang="en-US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按原计划需多少小时 完成</a:t>
            </a:r>
            <a:r>
              <a:rPr lang="en-US" altLang="zh-CN" sz="3600" b="1" dirty="0">
                <a:solidFill>
                  <a:srgbClr val="FF0000"/>
                </a:solidFill>
                <a:ea typeface="华文行楷" panose="02010800040101010101" pitchFamily="2" charset="-122"/>
              </a:rPr>
              <a:t>?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79388" y="3500438"/>
            <a:ext cx="54721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解</a:t>
            </a:r>
            <a:r>
              <a:rPr lang="en-US" altLang="zh-CN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:</a:t>
            </a:r>
            <a:r>
              <a:rPr lang="zh-CN" altLang="en-US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设这批零件有</a:t>
            </a:r>
            <a:r>
              <a:rPr lang="en-US" altLang="zh-CN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个</a:t>
            </a:r>
            <a:r>
              <a:rPr lang="en-US" altLang="zh-CN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按原计划需</a:t>
            </a:r>
            <a:r>
              <a:rPr lang="en-US" altLang="zh-CN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y</a:t>
            </a:r>
            <a:r>
              <a:rPr lang="zh-CN" altLang="en-US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小时完成</a:t>
            </a:r>
            <a:r>
              <a:rPr lang="en-US" altLang="zh-CN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根据题意</a:t>
            </a:r>
            <a:r>
              <a:rPr lang="en-US" altLang="zh-CN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ea typeface="华文行楷" panose="02010800040101010101" pitchFamily="2" charset="-122"/>
              </a:rPr>
              <a:t>得</a:t>
            </a:r>
          </a:p>
        </p:txBody>
      </p:sp>
      <p:grpSp>
        <p:nvGrpSpPr>
          <p:cNvPr id="41995" name="Group 11"/>
          <p:cNvGrpSpPr/>
          <p:nvPr/>
        </p:nvGrpSpPr>
        <p:grpSpPr bwMode="auto">
          <a:xfrm>
            <a:off x="611188" y="4652963"/>
            <a:ext cx="2089150" cy="1239837"/>
            <a:chOff x="385" y="2931"/>
            <a:chExt cx="1316" cy="781"/>
          </a:xfrm>
        </p:grpSpPr>
        <p:sp>
          <p:nvSpPr>
            <p:cNvPr id="41991" name="AutoShape 7"/>
            <p:cNvSpPr/>
            <p:nvPr/>
          </p:nvSpPr>
          <p:spPr bwMode="auto">
            <a:xfrm>
              <a:off x="385" y="2976"/>
              <a:ext cx="136" cy="726"/>
            </a:xfrm>
            <a:prstGeom prst="leftBrace">
              <a:avLst>
                <a:gd name="adj1" fmla="val 4448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476" y="2931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10y=x+3</a:t>
              </a:r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476" y="3385"/>
              <a:ext cx="10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11(y-1)=x</a:t>
              </a:r>
            </a:p>
          </p:txBody>
        </p:sp>
      </p:grpSp>
      <p:grpSp>
        <p:nvGrpSpPr>
          <p:cNvPr id="42000" name="Group 16"/>
          <p:cNvGrpSpPr/>
          <p:nvPr/>
        </p:nvGrpSpPr>
        <p:grpSpPr bwMode="auto">
          <a:xfrm>
            <a:off x="2843213" y="4652963"/>
            <a:ext cx="3602037" cy="1166812"/>
            <a:chOff x="1791" y="2931"/>
            <a:chExt cx="2269" cy="735"/>
          </a:xfrm>
        </p:grpSpPr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1791" y="3113"/>
              <a:ext cx="13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解之得</a:t>
              </a:r>
            </a:p>
          </p:txBody>
        </p:sp>
        <p:sp>
          <p:nvSpPr>
            <p:cNvPr id="41997" name="AutoShape 13"/>
            <p:cNvSpPr/>
            <p:nvPr/>
          </p:nvSpPr>
          <p:spPr bwMode="auto">
            <a:xfrm>
              <a:off x="2653" y="2931"/>
              <a:ext cx="90" cy="726"/>
            </a:xfrm>
            <a:prstGeom prst="leftBrace">
              <a:avLst>
                <a:gd name="adj1" fmla="val 6722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2880" y="2931"/>
              <a:ext cx="10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X=77</a:t>
              </a:r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2880" y="3339"/>
              <a:ext cx="11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Y=8</a:t>
              </a:r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79388" y="616585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ea typeface="华文行楷" panose="02010800040101010101" pitchFamily="2" charset="-122"/>
              </a:rPr>
              <a:t>答</a:t>
            </a:r>
            <a:r>
              <a:rPr lang="en-US" altLang="zh-CN" sz="2800" dirty="0">
                <a:solidFill>
                  <a:srgbClr val="000000"/>
                </a:solidFill>
                <a:ea typeface="华文行楷" panose="02010800040101010101" pitchFamily="2" charset="-122"/>
              </a:rPr>
              <a:t>:</a:t>
            </a:r>
            <a:r>
              <a:rPr lang="zh-CN" altLang="en-US" sz="2800" dirty="0">
                <a:solidFill>
                  <a:srgbClr val="000000"/>
                </a:solidFill>
                <a:ea typeface="华文行楷" panose="02010800040101010101" pitchFamily="2" charset="-122"/>
              </a:rPr>
              <a:t>这批零件有</a:t>
            </a:r>
            <a:r>
              <a:rPr lang="en-US" altLang="zh-CN" sz="2800" dirty="0">
                <a:solidFill>
                  <a:srgbClr val="000000"/>
                </a:solidFill>
                <a:ea typeface="华文行楷" panose="02010800040101010101" pitchFamily="2" charset="-122"/>
              </a:rPr>
              <a:t>77</a:t>
            </a:r>
            <a:r>
              <a:rPr lang="zh-CN" altLang="en-US" sz="2800" dirty="0">
                <a:solidFill>
                  <a:srgbClr val="000000"/>
                </a:solidFill>
                <a:ea typeface="华文行楷" panose="02010800040101010101" pitchFamily="2" charset="-122"/>
              </a:rPr>
              <a:t>个</a:t>
            </a:r>
            <a:r>
              <a:rPr lang="en-US" altLang="zh-CN" sz="2800" dirty="0">
                <a:solidFill>
                  <a:srgbClr val="00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ea typeface="华文行楷" panose="02010800040101010101" pitchFamily="2" charset="-122"/>
              </a:rPr>
              <a:t>按计划需</a:t>
            </a:r>
            <a:r>
              <a:rPr lang="en-US" altLang="zh-CN" sz="2800" dirty="0">
                <a:solidFill>
                  <a:srgbClr val="000000"/>
                </a:solidFill>
                <a:ea typeface="华文行楷" panose="02010800040101010101" pitchFamily="2" charset="-122"/>
              </a:rPr>
              <a:t>8 </a:t>
            </a:r>
            <a:r>
              <a:rPr lang="zh-CN" altLang="en-US" sz="2800" dirty="0">
                <a:solidFill>
                  <a:srgbClr val="000000"/>
                </a:solidFill>
                <a:ea typeface="华文行楷" panose="02010800040101010101" pitchFamily="2" charset="-122"/>
              </a:rPr>
              <a:t>小时完成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0" grpId="0"/>
      <p:bldP spid="420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3850" y="692150"/>
            <a:ext cx="8424863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甲乙两家服装厂生产同一规格的上衣和裤子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甲厂每月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按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30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天计算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用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16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天生产上衣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,14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天做裤子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共生产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448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套衣服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每套上、下衣各一件）；乙厂每月用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天生产上衣，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18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天生产裤子，共生产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720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套衣服，两厂合并后，每月按现有能力最多能生产多少套衣服？</a:t>
            </a:r>
          </a:p>
        </p:txBody>
      </p:sp>
      <p:graphicFrame>
        <p:nvGraphicFramePr>
          <p:cNvPr id="7332" name="Group 164"/>
          <p:cNvGraphicFramePr>
            <a:graphicFrameLocks noGrp="1"/>
          </p:cNvGraphicFramePr>
          <p:nvPr/>
        </p:nvGraphicFramePr>
        <p:xfrm>
          <a:off x="755650" y="4437063"/>
          <a:ext cx="7920038" cy="2159001"/>
        </p:xfrm>
        <a:graphic>
          <a:graphicData uri="http://schemas.openxmlformats.org/drawingml/2006/table">
            <a:tbl>
              <a:tblPr/>
              <a:tblGrid>
                <a:gridCol w="2605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工厂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甲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乙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上衣（裤子）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上衣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裤子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上衣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裤子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生产天数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生产套数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31" name="Text Box 163"/>
          <p:cNvSpPr txBox="1">
            <a:spLocks noChangeArrowheads="1"/>
          </p:cNvSpPr>
          <p:nvPr/>
        </p:nvSpPr>
        <p:spPr bwMode="auto">
          <a:xfrm>
            <a:off x="684213" y="3860800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ea typeface="华文行楷" panose="02010800040101010101" pitchFamily="2" charset="-122"/>
              </a:rPr>
              <a:t>填写下表</a:t>
            </a:r>
          </a:p>
        </p:txBody>
      </p:sp>
      <p:sp>
        <p:nvSpPr>
          <p:cNvPr id="7333" name="Text Box 165"/>
          <p:cNvSpPr txBox="1">
            <a:spLocks noChangeArrowheads="1"/>
          </p:cNvSpPr>
          <p:nvPr/>
        </p:nvSpPr>
        <p:spPr bwMode="auto">
          <a:xfrm>
            <a:off x="3924300" y="5588000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a typeface="华文行楷" panose="02010800040101010101" pitchFamily="2" charset="-122"/>
              </a:rPr>
              <a:t>16</a:t>
            </a:r>
          </a:p>
        </p:txBody>
      </p:sp>
      <p:sp>
        <p:nvSpPr>
          <p:cNvPr id="7334" name="Text Box 166"/>
          <p:cNvSpPr txBox="1">
            <a:spLocks noChangeArrowheads="1"/>
          </p:cNvSpPr>
          <p:nvPr/>
        </p:nvSpPr>
        <p:spPr bwMode="auto">
          <a:xfrm>
            <a:off x="5219700" y="5588000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a typeface="华文行楷" panose="02010800040101010101" pitchFamily="2" charset="-122"/>
              </a:rPr>
              <a:t>14</a:t>
            </a:r>
          </a:p>
        </p:txBody>
      </p:sp>
      <p:sp>
        <p:nvSpPr>
          <p:cNvPr id="7335" name="Text Box 167"/>
          <p:cNvSpPr txBox="1">
            <a:spLocks noChangeArrowheads="1"/>
          </p:cNvSpPr>
          <p:nvPr/>
        </p:nvSpPr>
        <p:spPr bwMode="auto">
          <a:xfrm>
            <a:off x="4500563" y="6092825"/>
            <a:ext cx="792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a typeface="华文行楷" panose="02010800040101010101" pitchFamily="2" charset="-122"/>
              </a:rPr>
              <a:t>448</a:t>
            </a:r>
          </a:p>
        </p:txBody>
      </p:sp>
      <p:sp>
        <p:nvSpPr>
          <p:cNvPr id="7336" name="Text Box 168"/>
          <p:cNvSpPr txBox="1">
            <a:spLocks noChangeArrowheads="1"/>
          </p:cNvSpPr>
          <p:nvPr/>
        </p:nvSpPr>
        <p:spPr bwMode="auto">
          <a:xfrm>
            <a:off x="6588125" y="5588000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12</a:t>
            </a:r>
          </a:p>
        </p:txBody>
      </p:sp>
      <p:sp>
        <p:nvSpPr>
          <p:cNvPr id="7337" name="Text Box 169"/>
          <p:cNvSpPr txBox="1">
            <a:spLocks noChangeArrowheads="1"/>
          </p:cNvSpPr>
          <p:nvPr/>
        </p:nvSpPr>
        <p:spPr bwMode="auto">
          <a:xfrm>
            <a:off x="7667625" y="5588000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18</a:t>
            </a:r>
          </a:p>
        </p:txBody>
      </p:sp>
      <p:sp>
        <p:nvSpPr>
          <p:cNvPr id="7338" name="Text Box 170"/>
          <p:cNvSpPr txBox="1">
            <a:spLocks noChangeArrowheads="1"/>
          </p:cNvSpPr>
          <p:nvPr/>
        </p:nvSpPr>
        <p:spPr bwMode="auto">
          <a:xfrm>
            <a:off x="7164388" y="614997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720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331" grpId="0"/>
      <p:bldP spid="7333" grpId="0"/>
      <p:bldP spid="7334" grpId="0"/>
      <p:bldP spid="7335" grpId="0"/>
      <p:bldP spid="7336" grpId="0"/>
      <p:bldP spid="7337" grpId="0"/>
      <p:bldP spid="73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84" name="Group 40"/>
          <p:cNvGrpSpPr/>
          <p:nvPr/>
        </p:nvGrpSpPr>
        <p:grpSpPr bwMode="auto">
          <a:xfrm>
            <a:off x="323850" y="884238"/>
            <a:ext cx="7920038" cy="2192337"/>
            <a:chOff x="521" y="2503"/>
            <a:chExt cx="4989" cy="1381"/>
          </a:xfrm>
        </p:grpSpPr>
        <p:grpSp>
          <p:nvGrpSpPr>
            <p:cNvPr id="82983" name="Group 39"/>
            <p:cNvGrpSpPr/>
            <p:nvPr/>
          </p:nvGrpSpPr>
          <p:grpSpPr bwMode="auto">
            <a:xfrm>
              <a:off x="521" y="2503"/>
              <a:ext cx="4989" cy="1360"/>
              <a:chOff x="491" y="2503"/>
              <a:chExt cx="4989" cy="1360"/>
            </a:xfrm>
          </p:grpSpPr>
          <p:sp>
            <p:nvSpPr>
              <p:cNvPr id="82949" name="Rectangle 5"/>
              <p:cNvSpPr>
                <a:spLocks noChangeArrowheads="1"/>
              </p:cNvSpPr>
              <p:nvPr/>
            </p:nvSpPr>
            <p:spPr bwMode="auto">
              <a:xfrm>
                <a:off x="3908" y="3538"/>
                <a:ext cx="1572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0" name="Rectangle 6"/>
              <p:cNvSpPr>
                <a:spLocks noChangeArrowheads="1"/>
              </p:cNvSpPr>
              <p:nvPr/>
            </p:nvSpPr>
            <p:spPr bwMode="auto">
              <a:xfrm>
                <a:off x="2132" y="3538"/>
                <a:ext cx="1776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1" name="Rectangle 7"/>
              <p:cNvSpPr>
                <a:spLocks noChangeArrowheads="1"/>
              </p:cNvSpPr>
              <p:nvPr/>
            </p:nvSpPr>
            <p:spPr bwMode="auto">
              <a:xfrm>
                <a:off x="491" y="3538"/>
                <a:ext cx="1641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生产套数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2" name="Rectangle 8"/>
              <p:cNvSpPr>
                <a:spLocks noChangeArrowheads="1"/>
              </p:cNvSpPr>
              <p:nvPr/>
            </p:nvSpPr>
            <p:spPr bwMode="auto">
              <a:xfrm>
                <a:off x="4728" y="3213"/>
                <a:ext cx="752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3" name="Rectangle 9"/>
              <p:cNvSpPr>
                <a:spLocks noChangeArrowheads="1"/>
              </p:cNvSpPr>
              <p:nvPr/>
            </p:nvSpPr>
            <p:spPr bwMode="auto">
              <a:xfrm>
                <a:off x="3908" y="3213"/>
                <a:ext cx="820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altLang="zh-CN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4" name="Rectangle 10"/>
              <p:cNvSpPr>
                <a:spLocks noChangeArrowheads="1"/>
              </p:cNvSpPr>
              <p:nvPr/>
            </p:nvSpPr>
            <p:spPr bwMode="auto">
              <a:xfrm>
                <a:off x="3089" y="3213"/>
                <a:ext cx="819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altLang="zh-CN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5" name="Rectangle 11"/>
              <p:cNvSpPr>
                <a:spLocks noChangeArrowheads="1"/>
              </p:cNvSpPr>
              <p:nvPr/>
            </p:nvSpPr>
            <p:spPr bwMode="auto">
              <a:xfrm>
                <a:off x="2132" y="3213"/>
                <a:ext cx="957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endParaRPr lang="en-US" altLang="zh-CN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6" name="Rectangle 12"/>
              <p:cNvSpPr>
                <a:spLocks noChangeArrowheads="1"/>
              </p:cNvSpPr>
              <p:nvPr/>
            </p:nvSpPr>
            <p:spPr bwMode="auto">
              <a:xfrm>
                <a:off x="491" y="3213"/>
                <a:ext cx="1641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生产天数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7" name="Rectangle 13"/>
              <p:cNvSpPr>
                <a:spLocks noChangeArrowheads="1"/>
              </p:cNvSpPr>
              <p:nvPr/>
            </p:nvSpPr>
            <p:spPr bwMode="auto">
              <a:xfrm>
                <a:off x="4728" y="2827"/>
                <a:ext cx="752" cy="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裤子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8" name="Rectangle 14"/>
              <p:cNvSpPr>
                <a:spLocks noChangeArrowheads="1"/>
              </p:cNvSpPr>
              <p:nvPr/>
            </p:nvSpPr>
            <p:spPr bwMode="auto">
              <a:xfrm>
                <a:off x="3908" y="2827"/>
                <a:ext cx="820" cy="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上衣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59" name="Rectangle 15"/>
              <p:cNvSpPr>
                <a:spLocks noChangeArrowheads="1"/>
              </p:cNvSpPr>
              <p:nvPr/>
            </p:nvSpPr>
            <p:spPr bwMode="auto">
              <a:xfrm>
                <a:off x="3089" y="2827"/>
                <a:ext cx="819" cy="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裤子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60" name="Rectangle 16"/>
              <p:cNvSpPr>
                <a:spLocks noChangeArrowheads="1"/>
              </p:cNvSpPr>
              <p:nvPr/>
            </p:nvSpPr>
            <p:spPr bwMode="auto">
              <a:xfrm>
                <a:off x="2132" y="2827"/>
                <a:ext cx="957" cy="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上衣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61" name="Rectangle 17"/>
              <p:cNvSpPr>
                <a:spLocks noChangeArrowheads="1"/>
              </p:cNvSpPr>
              <p:nvPr/>
            </p:nvSpPr>
            <p:spPr bwMode="auto">
              <a:xfrm>
                <a:off x="491" y="2827"/>
                <a:ext cx="1641" cy="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上衣（裤子）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62" name="Rectangle 18"/>
              <p:cNvSpPr>
                <a:spLocks noChangeArrowheads="1"/>
              </p:cNvSpPr>
              <p:nvPr/>
            </p:nvSpPr>
            <p:spPr bwMode="auto">
              <a:xfrm>
                <a:off x="3908" y="2503"/>
                <a:ext cx="1572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乙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63" name="Rectangle 19"/>
              <p:cNvSpPr>
                <a:spLocks noChangeArrowheads="1"/>
              </p:cNvSpPr>
              <p:nvPr/>
            </p:nvSpPr>
            <p:spPr bwMode="auto">
              <a:xfrm>
                <a:off x="2132" y="2503"/>
                <a:ext cx="1776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甲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64" name="Rectangle 20"/>
              <p:cNvSpPr>
                <a:spLocks noChangeArrowheads="1"/>
              </p:cNvSpPr>
              <p:nvPr/>
            </p:nvSpPr>
            <p:spPr bwMode="auto">
              <a:xfrm>
                <a:off x="491" y="2503"/>
                <a:ext cx="1641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工厂</a:t>
                </a: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2965" name="Line 21"/>
              <p:cNvSpPr>
                <a:spLocks noChangeShapeType="1"/>
              </p:cNvSpPr>
              <p:nvPr/>
            </p:nvSpPr>
            <p:spPr bwMode="auto">
              <a:xfrm>
                <a:off x="491" y="2503"/>
                <a:ext cx="498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66" name="Line 22"/>
              <p:cNvSpPr>
                <a:spLocks noChangeShapeType="1"/>
              </p:cNvSpPr>
              <p:nvPr/>
            </p:nvSpPr>
            <p:spPr bwMode="auto">
              <a:xfrm>
                <a:off x="491" y="3863"/>
                <a:ext cx="498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67" name="Line 23"/>
              <p:cNvSpPr>
                <a:spLocks noChangeShapeType="1"/>
              </p:cNvSpPr>
              <p:nvPr/>
            </p:nvSpPr>
            <p:spPr bwMode="auto">
              <a:xfrm>
                <a:off x="491" y="2503"/>
                <a:ext cx="0" cy="136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68" name="Line 24"/>
              <p:cNvSpPr>
                <a:spLocks noChangeShapeType="1"/>
              </p:cNvSpPr>
              <p:nvPr/>
            </p:nvSpPr>
            <p:spPr bwMode="auto">
              <a:xfrm>
                <a:off x="5480" y="2503"/>
                <a:ext cx="0" cy="136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69" name="Line 25"/>
              <p:cNvSpPr>
                <a:spLocks noChangeShapeType="1"/>
              </p:cNvSpPr>
              <p:nvPr/>
            </p:nvSpPr>
            <p:spPr bwMode="auto">
              <a:xfrm>
                <a:off x="491" y="2827"/>
                <a:ext cx="498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70" name="Line 26"/>
              <p:cNvSpPr>
                <a:spLocks noChangeShapeType="1"/>
              </p:cNvSpPr>
              <p:nvPr/>
            </p:nvSpPr>
            <p:spPr bwMode="auto">
              <a:xfrm>
                <a:off x="2132" y="2503"/>
                <a:ext cx="0" cy="136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71" name="Line 27"/>
              <p:cNvSpPr>
                <a:spLocks noChangeShapeType="1"/>
              </p:cNvSpPr>
              <p:nvPr/>
            </p:nvSpPr>
            <p:spPr bwMode="auto">
              <a:xfrm>
                <a:off x="3908" y="2503"/>
                <a:ext cx="0" cy="136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72" name="Line 28"/>
              <p:cNvSpPr>
                <a:spLocks noChangeShapeType="1"/>
              </p:cNvSpPr>
              <p:nvPr/>
            </p:nvSpPr>
            <p:spPr bwMode="auto">
              <a:xfrm>
                <a:off x="491" y="3213"/>
                <a:ext cx="498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73" name="Line 29"/>
              <p:cNvSpPr>
                <a:spLocks noChangeShapeType="1"/>
              </p:cNvSpPr>
              <p:nvPr/>
            </p:nvSpPr>
            <p:spPr bwMode="auto">
              <a:xfrm>
                <a:off x="3089" y="2827"/>
                <a:ext cx="0" cy="71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74" name="Line 30"/>
              <p:cNvSpPr>
                <a:spLocks noChangeShapeType="1"/>
              </p:cNvSpPr>
              <p:nvPr/>
            </p:nvSpPr>
            <p:spPr bwMode="auto">
              <a:xfrm>
                <a:off x="4728" y="2827"/>
                <a:ext cx="0" cy="71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975" name="Line 31"/>
              <p:cNvSpPr>
                <a:spLocks noChangeShapeType="1"/>
              </p:cNvSpPr>
              <p:nvPr/>
            </p:nvSpPr>
            <p:spPr bwMode="auto">
              <a:xfrm>
                <a:off x="491" y="3538"/>
                <a:ext cx="4989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977" name="Text Box 33"/>
            <p:cNvSpPr txBox="1">
              <a:spLocks noChangeArrowheads="1"/>
            </p:cNvSpPr>
            <p:nvPr/>
          </p:nvSpPr>
          <p:spPr bwMode="auto">
            <a:xfrm>
              <a:off x="2472" y="3203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行楷" panose="02010800040101010101" pitchFamily="2" charset="-122"/>
                </a:rPr>
                <a:t>16</a:t>
              </a:r>
            </a:p>
          </p:txBody>
        </p:sp>
        <p:sp>
          <p:nvSpPr>
            <p:cNvPr id="82978" name="Text Box 34"/>
            <p:cNvSpPr txBox="1">
              <a:spLocks noChangeArrowheads="1"/>
            </p:cNvSpPr>
            <p:nvPr/>
          </p:nvSpPr>
          <p:spPr bwMode="auto">
            <a:xfrm>
              <a:off x="3288" y="3203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ea typeface="华文行楷" panose="02010800040101010101" pitchFamily="2" charset="-122"/>
                </a:rPr>
                <a:t>14</a:t>
              </a:r>
            </a:p>
          </p:txBody>
        </p:sp>
        <p:sp>
          <p:nvSpPr>
            <p:cNvPr id="82979" name="Text Box 35"/>
            <p:cNvSpPr txBox="1">
              <a:spLocks noChangeArrowheads="1"/>
            </p:cNvSpPr>
            <p:nvPr/>
          </p:nvSpPr>
          <p:spPr bwMode="auto">
            <a:xfrm>
              <a:off x="2835" y="3521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ea typeface="华文行楷" panose="02010800040101010101" pitchFamily="2" charset="-122"/>
                </a:rPr>
                <a:t>448</a:t>
              </a:r>
            </a:p>
          </p:txBody>
        </p:sp>
        <p:sp>
          <p:nvSpPr>
            <p:cNvPr id="82980" name="Text Box 36"/>
            <p:cNvSpPr txBox="1">
              <a:spLocks noChangeArrowheads="1"/>
            </p:cNvSpPr>
            <p:nvPr/>
          </p:nvSpPr>
          <p:spPr bwMode="auto">
            <a:xfrm>
              <a:off x="4150" y="3203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ea typeface="华文行楷" panose="02010800040101010101" pitchFamily="2" charset="-122"/>
                </a:rPr>
                <a:t>12</a:t>
              </a:r>
            </a:p>
          </p:txBody>
        </p:sp>
        <p:sp>
          <p:nvSpPr>
            <p:cNvPr id="82981" name="Text Box 37"/>
            <p:cNvSpPr txBox="1">
              <a:spLocks noChangeArrowheads="1"/>
            </p:cNvSpPr>
            <p:nvPr/>
          </p:nvSpPr>
          <p:spPr bwMode="auto">
            <a:xfrm>
              <a:off x="4830" y="3203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ea typeface="华文行楷" panose="02010800040101010101" pitchFamily="2" charset="-122"/>
                </a:rPr>
                <a:t>18</a:t>
              </a:r>
            </a:p>
          </p:txBody>
        </p:sp>
        <p:sp>
          <p:nvSpPr>
            <p:cNvPr id="82982" name="Text Box 38"/>
            <p:cNvSpPr txBox="1">
              <a:spLocks noChangeArrowheads="1"/>
            </p:cNvSpPr>
            <p:nvPr/>
          </p:nvSpPr>
          <p:spPr bwMode="auto">
            <a:xfrm>
              <a:off x="4513" y="3557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ea typeface="华文行楷" panose="02010800040101010101" pitchFamily="2" charset="-122"/>
                </a:rPr>
                <a:t>720</a:t>
              </a:r>
            </a:p>
          </p:txBody>
        </p:sp>
      </p:grpSp>
      <p:sp>
        <p:nvSpPr>
          <p:cNvPr id="82985" name="Text Box 41"/>
          <p:cNvSpPr txBox="1">
            <a:spLocks noChangeArrowheads="1"/>
          </p:cNvSpPr>
          <p:nvPr/>
        </p:nvSpPr>
        <p:spPr bwMode="auto">
          <a:xfrm>
            <a:off x="468313" y="3260725"/>
            <a:ext cx="748823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ea typeface="华文行楷" panose="02010800040101010101" pitchFamily="2" charset="-122"/>
              </a:rPr>
              <a:t>解：设该厂用</a:t>
            </a:r>
            <a:r>
              <a:rPr lang="en-US" altLang="zh-CN" sz="3200" b="1">
                <a:solidFill>
                  <a:srgbClr val="000000"/>
                </a:solidFill>
                <a:ea typeface="华文行楷" panose="02010800040101010101" pitchFamily="2" charset="-122"/>
              </a:rPr>
              <a:t>x</a:t>
            </a:r>
            <a:r>
              <a:rPr lang="zh-CN" altLang="en-US" sz="3200" b="1">
                <a:solidFill>
                  <a:srgbClr val="000000"/>
                </a:solidFill>
                <a:ea typeface="华文行楷" panose="02010800040101010101" pitchFamily="2" charset="-122"/>
              </a:rPr>
              <a:t>天生产上衣，</a:t>
            </a:r>
            <a:r>
              <a:rPr lang="en-US" altLang="zh-CN" sz="3200" b="1">
                <a:solidFill>
                  <a:srgbClr val="000000"/>
                </a:solidFill>
                <a:ea typeface="华文行楷" panose="02010800040101010101" pitchFamily="2" charset="-122"/>
              </a:rPr>
              <a:t>y</a:t>
            </a:r>
            <a:r>
              <a:rPr lang="zh-CN" altLang="en-US" sz="3200" b="1">
                <a:solidFill>
                  <a:srgbClr val="000000"/>
                </a:solidFill>
                <a:ea typeface="华文行楷" panose="02010800040101010101" pitchFamily="2" charset="-122"/>
              </a:rPr>
              <a:t>天生产裤子，则共生产</a:t>
            </a:r>
            <a:r>
              <a:rPr lang="zh-CN" altLang="en-US" sz="3200" b="1">
                <a:solidFill>
                  <a:srgbClr val="000000"/>
                </a:solidFill>
              </a:rPr>
              <a:t>（                     ）</a:t>
            </a:r>
            <a:r>
              <a:rPr lang="en-US" altLang="zh-CN" sz="3200" b="1" i="1">
                <a:solidFill>
                  <a:srgbClr val="FF0000"/>
                </a:solidFill>
              </a:rPr>
              <a:t>x</a:t>
            </a:r>
            <a:r>
              <a:rPr lang="zh-CN" altLang="en-US" sz="3200" b="1">
                <a:solidFill>
                  <a:srgbClr val="000000"/>
                </a:solidFill>
                <a:ea typeface="华文行楷" panose="02010800040101010101" pitchFamily="2" charset="-122"/>
              </a:rPr>
              <a:t>套衣服，由题意得</a:t>
            </a:r>
          </a:p>
        </p:txBody>
      </p:sp>
      <p:sp>
        <p:nvSpPr>
          <p:cNvPr id="82986" name="Rectangle 42"/>
          <p:cNvSpPr>
            <a:spLocks noChangeArrowheads="1"/>
          </p:cNvSpPr>
          <p:nvPr/>
        </p:nvSpPr>
        <p:spPr bwMode="auto">
          <a:xfrm>
            <a:off x="3294063" y="3765550"/>
            <a:ext cx="2573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66"/>
                </a:solidFill>
                <a:ea typeface="华文行楷" panose="02010800040101010101" pitchFamily="2" charset="-122"/>
              </a:rPr>
              <a:t>448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/</a:t>
            </a:r>
            <a:r>
              <a:rPr lang="en-US" altLang="zh-CN" sz="2800" b="1">
                <a:solidFill>
                  <a:srgbClr val="FF0066"/>
                </a:solidFill>
                <a:ea typeface="华文行楷" panose="02010800040101010101" pitchFamily="2" charset="-122"/>
              </a:rPr>
              <a:t>16+720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/</a:t>
            </a:r>
            <a:r>
              <a:rPr lang="en-US" altLang="zh-CN" sz="2800" b="1">
                <a:solidFill>
                  <a:srgbClr val="FF0066"/>
                </a:solidFill>
                <a:ea typeface="华文行楷" panose="02010800040101010101" pitchFamily="2" charset="-122"/>
              </a:rPr>
              <a:t>12</a:t>
            </a:r>
          </a:p>
        </p:txBody>
      </p:sp>
      <p:sp>
        <p:nvSpPr>
          <p:cNvPr id="82987" name="AutoShape 43"/>
          <p:cNvSpPr/>
          <p:nvPr/>
        </p:nvSpPr>
        <p:spPr bwMode="auto">
          <a:xfrm>
            <a:off x="755650" y="4773613"/>
            <a:ext cx="71438" cy="935037"/>
          </a:xfrm>
          <a:prstGeom prst="leftBrace">
            <a:avLst>
              <a:gd name="adj1" fmla="val 10907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88" name="Text Box 44"/>
          <p:cNvSpPr txBox="1">
            <a:spLocks noChangeArrowheads="1"/>
          </p:cNvSpPr>
          <p:nvPr/>
        </p:nvSpPr>
        <p:spPr bwMode="auto">
          <a:xfrm>
            <a:off x="900113" y="4700588"/>
            <a:ext cx="1582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i="1">
                <a:solidFill>
                  <a:srgbClr val="000000"/>
                </a:solidFill>
                <a:ea typeface="华文行楷" panose="02010800040101010101" pitchFamily="2" charset="-122"/>
              </a:rPr>
              <a:t>X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+y=30</a:t>
            </a:r>
          </a:p>
        </p:txBody>
      </p:sp>
      <p:sp>
        <p:nvSpPr>
          <p:cNvPr id="82989" name="Text Box 45"/>
          <p:cNvSpPr txBox="1">
            <a:spLocks noChangeArrowheads="1"/>
          </p:cNvSpPr>
          <p:nvPr/>
        </p:nvSpPr>
        <p:spPr bwMode="auto">
          <a:xfrm>
            <a:off x="611188" y="5276850"/>
            <a:ext cx="712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</a:rPr>
              <a:t>（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448/16+720/12</a:t>
            </a:r>
            <a:r>
              <a:rPr lang="zh-CN" altLang="en-US" sz="2800">
                <a:solidFill>
                  <a:srgbClr val="000000"/>
                </a:solidFill>
              </a:rPr>
              <a:t>）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x=</a:t>
            </a:r>
            <a:r>
              <a:rPr lang="zh-CN" altLang="en-US" sz="2800">
                <a:solidFill>
                  <a:srgbClr val="000000"/>
                </a:solidFill>
              </a:rPr>
              <a:t>（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448/14+720/18</a:t>
            </a:r>
            <a:r>
              <a:rPr lang="zh-CN" altLang="en-US" sz="2800">
                <a:solidFill>
                  <a:srgbClr val="000000"/>
                </a:solidFill>
              </a:rPr>
              <a:t>）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y</a:t>
            </a:r>
          </a:p>
        </p:txBody>
      </p:sp>
      <p:grpSp>
        <p:nvGrpSpPr>
          <p:cNvPr id="82994" name="Group 50"/>
          <p:cNvGrpSpPr/>
          <p:nvPr/>
        </p:nvGrpSpPr>
        <p:grpSpPr bwMode="auto">
          <a:xfrm>
            <a:off x="468313" y="5708650"/>
            <a:ext cx="2879725" cy="889000"/>
            <a:chOff x="295" y="3203"/>
            <a:chExt cx="1814" cy="560"/>
          </a:xfrm>
        </p:grpSpPr>
        <p:sp>
          <p:nvSpPr>
            <p:cNvPr id="82990" name="Text Box 46"/>
            <p:cNvSpPr txBox="1">
              <a:spLocks noChangeArrowheads="1"/>
            </p:cNvSpPr>
            <p:nvPr/>
          </p:nvSpPr>
          <p:spPr bwMode="auto">
            <a:xfrm>
              <a:off x="295" y="3294"/>
              <a:ext cx="10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解之得</a:t>
              </a:r>
            </a:p>
          </p:txBody>
        </p:sp>
        <p:sp>
          <p:nvSpPr>
            <p:cNvPr id="82991" name="AutoShape 47"/>
            <p:cNvSpPr/>
            <p:nvPr/>
          </p:nvSpPr>
          <p:spPr bwMode="auto">
            <a:xfrm>
              <a:off x="1066" y="3203"/>
              <a:ext cx="136" cy="54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992" name="Text Box 48"/>
            <p:cNvSpPr txBox="1">
              <a:spLocks noChangeArrowheads="1"/>
            </p:cNvSpPr>
            <p:nvPr/>
          </p:nvSpPr>
          <p:spPr bwMode="auto">
            <a:xfrm>
              <a:off x="1202" y="3203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行楷" panose="02010800040101010101" pitchFamily="2" charset="-122"/>
                </a:rPr>
                <a:t>X=13.5</a:t>
              </a:r>
            </a:p>
          </p:txBody>
        </p:sp>
        <p:sp>
          <p:nvSpPr>
            <p:cNvPr id="82993" name="Text Box 49"/>
            <p:cNvSpPr txBox="1">
              <a:spLocks noChangeArrowheads="1"/>
            </p:cNvSpPr>
            <p:nvPr/>
          </p:nvSpPr>
          <p:spPr bwMode="auto">
            <a:xfrm>
              <a:off x="1202" y="3475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Y=16.5</a:t>
              </a:r>
            </a:p>
          </p:txBody>
        </p:sp>
      </p:grpSp>
      <p:sp>
        <p:nvSpPr>
          <p:cNvPr id="82995" name="Text Box 51"/>
          <p:cNvSpPr txBox="1">
            <a:spLocks noChangeArrowheads="1"/>
          </p:cNvSpPr>
          <p:nvPr/>
        </p:nvSpPr>
        <p:spPr bwMode="auto">
          <a:xfrm>
            <a:off x="3492500" y="5708650"/>
            <a:ext cx="4175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所以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88</a:t>
            </a:r>
            <a:r>
              <a:rPr lang="en-US" altLang="zh-CN" sz="2800" i="1">
                <a:solidFill>
                  <a:srgbClr val="000000"/>
                </a:solidFill>
                <a:ea typeface="华文行楷" panose="02010800040101010101" pitchFamily="2" charset="-122"/>
              </a:rPr>
              <a:t>x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=88</a:t>
            </a:r>
            <a:r>
              <a:rPr lang="en-US" altLang="zh-CN" sz="4000">
                <a:solidFill>
                  <a:srgbClr val="000000"/>
                </a:solidFill>
                <a:ea typeface="华文行楷" panose="02010800040101010101" pitchFamily="2" charset="-122"/>
                <a:cs typeface="Arial" panose="020B0604020202020204" pitchFamily="34" charset="0"/>
              </a:rPr>
              <a:t>·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13.5=1188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5" grpId="0"/>
      <p:bldP spid="82986" grpId="0"/>
      <p:bldP spid="82987" grpId="0" animBg="1"/>
      <p:bldP spid="82988" grpId="0"/>
      <p:bldP spid="82989" grpId="0"/>
      <p:bldP spid="8299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8313" y="785813"/>
            <a:ext cx="60483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  <a:ea typeface="华文行楷" panose="02010800040101010101" pitchFamily="2" charset="-122"/>
              </a:rPr>
              <a:t>三、商品经济问题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331913" y="1722438"/>
            <a:ext cx="64087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本息和</a:t>
            </a:r>
            <a:r>
              <a:rPr lang="en-US" altLang="zh-CN" sz="5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zh-CN" altLang="en-US" sz="5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本金</a:t>
            </a:r>
            <a:r>
              <a:rPr lang="en-US" altLang="zh-CN" sz="5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</a:t>
            </a:r>
            <a:r>
              <a:rPr lang="zh-CN" altLang="en-US" sz="5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利息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00113" y="2801938"/>
            <a:ext cx="72009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利息</a:t>
            </a:r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本金</a:t>
            </a:r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×</a:t>
            </a:r>
            <a:r>
              <a:rPr lang="zh-CN" altLang="en-US" sz="5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年利率</a:t>
            </a:r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期数</a:t>
            </a:r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利息税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79388" y="4746625"/>
            <a:ext cx="889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FF0000"/>
                </a:solidFill>
                <a:ea typeface="华文行楷" panose="02010800040101010101" pitchFamily="2" charset="-122"/>
              </a:rPr>
              <a:t>利息所得税</a:t>
            </a:r>
            <a:r>
              <a:rPr lang="en-US" altLang="zh-CN" sz="5400" b="1" dirty="0">
                <a:solidFill>
                  <a:srgbClr val="FF0000"/>
                </a:solidFill>
                <a:ea typeface="华文行楷" panose="02010800040101010101" pitchFamily="2" charset="-122"/>
              </a:rPr>
              <a:t>=</a:t>
            </a:r>
            <a:r>
              <a:rPr lang="zh-CN" altLang="en-US" sz="5400" b="1" dirty="0">
                <a:solidFill>
                  <a:srgbClr val="FF0000"/>
                </a:solidFill>
                <a:ea typeface="华文行楷" panose="02010800040101010101" pitchFamily="2" charset="-122"/>
              </a:rPr>
              <a:t>利息金额</a:t>
            </a:r>
            <a:r>
              <a:rPr lang="en-US" altLang="zh-CN" sz="5400" b="1" dirty="0">
                <a:solidFill>
                  <a:srgbClr val="FF0000"/>
                </a:solidFill>
                <a:ea typeface="华文行楷" panose="02010800040101010101" pitchFamily="2" charset="-122"/>
              </a:rPr>
              <a:t>×20℅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42" name="Rectangle 50"/>
          <p:cNvSpPr>
            <a:spLocks noChangeArrowheads="1"/>
          </p:cNvSpPr>
          <p:nvPr/>
        </p:nvSpPr>
        <p:spPr bwMode="auto">
          <a:xfrm>
            <a:off x="179388" y="763588"/>
            <a:ext cx="8713787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李明以两种形式分别储蓄了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2000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元和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1000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元，一年后全部取出，扣除利息所得税后可得利息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43.92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元，已知这两种储蓄的年利率的和为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3.24℅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，问这两种储蓄的年利率各是几分之几？（注：公民应交利息所得税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=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利息金额</a:t>
            </a:r>
            <a:r>
              <a:rPr lang="en-US" altLang="zh-CN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×20℅</a:t>
            </a:r>
            <a:r>
              <a:rPr lang="zh-CN" altLang="en-US" sz="2800" b="1" dirty="0">
                <a:solidFill>
                  <a:srgbClr val="0066FF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85043" name="Text Box 51"/>
          <p:cNvSpPr txBox="1">
            <a:spLocks noChangeArrowheads="1"/>
          </p:cNvSpPr>
          <p:nvPr/>
        </p:nvSpPr>
        <p:spPr bwMode="auto">
          <a:xfrm>
            <a:off x="179388" y="3068638"/>
            <a:ext cx="4968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设这两种储蓄的年利率分别是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y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，根据题意得</a:t>
            </a:r>
          </a:p>
        </p:txBody>
      </p:sp>
      <p:grpSp>
        <p:nvGrpSpPr>
          <p:cNvPr id="85054" name="Group 62"/>
          <p:cNvGrpSpPr/>
          <p:nvPr/>
        </p:nvGrpSpPr>
        <p:grpSpPr bwMode="auto">
          <a:xfrm>
            <a:off x="827088" y="4148138"/>
            <a:ext cx="5184775" cy="936625"/>
            <a:chOff x="521" y="2205"/>
            <a:chExt cx="3266" cy="590"/>
          </a:xfrm>
        </p:grpSpPr>
        <p:sp>
          <p:nvSpPr>
            <p:cNvPr id="85044" name="AutoShape 52"/>
            <p:cNvSpPr/>
            <p:nvPr/>
          </p:nvSpPr>
          <p:spPr bwMode="auto">
            <a:xfrm>
              <a:off x="521" y="2251"/>
              <a:ext cx="45" cy="499"/>
            </a:xfrm>
            <a:prstGeom prst="leftBrace">
              <a:avLst>
                <a:gd name="adj1" fmla="val 9240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5045" name="Text Box 53"/>
            <p:cNvSpPr txBox="1">
              <a:spLocks noChangeArrowheads="1"/>
            </p:cNvSpPr>
            <p:nvPr/>
          </p:nvSpPr>
          <p:spPr bwMode="auto">
            <a:xfrm>
              <a:off x="567" y="2205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dirty="0" err="1">
                  <a:solidFill>
                    <a:srgbClr val="000000"/>
                  </a:solidFill>
                  <a:ea typeface="华文行楷" panose="02010800040101010101" pitchFamily="2" charset="-122"/>
                </a:rPr>
                <a:t>x+y</a:t>
              </a:r>
              <a:r>
                <a:rPr lang="en-US" altLang="zh-CN" sz="2400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=3. 24%</a:t>
              </a:r>
            </a:p>
          </p:txBody>
        </p:sp>
        <p:sp>
          <p:nvSpPr>
            <p:cNvPr id="85046" name="Text Box 54"/>
            <p:cNvSpPr txBox="1">
              <a:spLocks noChangeArrowheads="1"/>
            </p:cNvSpPr>
            <p:nvPr/>
          </p:nvSpPr>
          <p:spPr bwMode="auto">
            <a:xfrm>
              <a:off x="567" y="2507"/>
              <a:ext cx="32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2000x80%+1000y80%=43.92</a:t>
              </a:r>
            </a:p>
          </p:txBody>
        </p:sp>
      </p:grpSp>
      <p:grpSp>
        <p:nvGrpSpPr>
          <p:cNvPr id="85055" name="Group 63"/>
          <p:cNvGrpSpPr/>
          <p:nvPr/>
        </p:nvGrpSpPr>
        <p:grpSpPr bwMode="auto">
          <a:xfrm>
            <a:off x="4932363" y="3932238"/>
            <a:ext cx="3455987" cy="1023937"/>
            <a:chOff x="3107" y="2069"/>
            <a:chExt cx="2177" cy="645"/>
          </a:xfrm>
        </p:grpSpPr>
        <p:sp>
          <p:nvSpPr>
            <p:cNvPr id="85047" name="Text Box 55"/>
            <p:cNvSpPr txBox="1">
              <a:spLocks noChangeArrowheads="1"/>
            </p:cNvSpPr>
            <p:nvPr/>
          </p:nvSpPr>
          <p:spPr bwMode="auto">
            <a:xfrm>
              <a:off x="3107" y="2287"/>
              <a:ext cx="9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解之得</a:t>
              </a:r>
            </a:p>
          </p:txBody>
        </p:sp>
        <p:sp>
          <p:nvSpPr>
            <p:cNvPr id="85048" name="AutoShape 56"/>
            <p:cNvSpPr/>
            <p:nvPr/>
          </p:nvSpPr>
          <p:spPr bwMode="auto">
            <a:xfrm>
              <a:off x="3923" y="2069"/>
              <a:ext cx="46" cy="635"/>
            </a:xfrm>
            <a:prstGeom prst="leftBrace">
              <a:avLst>
                <a:gd name="adj1" fmla="val 11503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5049" name="Text Box 57"/>
            <p:cNvSpPr txBox="1">
              <a:spLocks noChangeArrowheads="1"/>
            </p:cNvSpPr>
            <p:nvPr/>
          </p:nvSpPr>
          <p:spPr bwMode="auto">
            <a:xfrm>
              <a:off x="3969" y="2069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x=2.25%</a:t>
              </a:r>
            </a:p>
          </p:txBody>
        </p:sp>
        <p:sp>
          <p:nvSpPr>
            <p:cNvPr id="85050" name="Text Box 58"/>
            <p:cNvSpPr txBox="1">
              <a:spLocks noChangeArrowheads="1"/>
            </p:cNvSpPr>
            <p:nvPr/>
          </p:nvSpPr>
          <p:spPr bwMode="auto">
            <a:xfrm>
              <a:off x="3969" y="2387"/>
              <a:ext cx="10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dirty="0">
                  <a:solidFill>
                    <a:srgbClr val="000000"/>
                  </a:solidFill>
                  <a:ea typeface="华文行楷" panose="02010800040101010101" pitchFamily="2" charset="-122"/>
                </a:rPr>
                <a:t>y=0.99%</a:t>
              </a:r>
            </a:p>
          </p:txBody>
        </p:sp>
      </p:grpSp>
      <p:sp>
        <p:nvSpPr>
          <p:cNvPr id="85053" name="Text Box 61"/>
          <p:cNvSpPr txBox="1">
            <a:spLocks noChangeArrowheads="1"/>
          </p:cNvSpPr>
          <p:nvPr/>
        </p:nvSpPr>
        <p:spPr bwMode="auto">
          <a:xfrm>
            <a:off x="323850" y="5357813"/>
            <a:ext cx="8351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ea typeface="华文行楷" panose="02010800040101010101" pitchFamily="2" charset="-122"/>
              </a:rPr>
              <a:t>答</a:t>
            </a:r>
            <a:r>
              <a:rPr lang="en-US" altLang="zh-CN" sz="2800" b="1" dirty="0">
                <a:solidFill>
                  <a:srgbClr val="000000"/>
                </a:solidFill>
                <a:ea typeface="华文行楷" panose="02010800040101010101" pitchFamily="2" charset="-122"/>
              </a:rPr>
              <a:t>:</a:t>
            </a:r>
            <a:r>
              <a:rPr lang="zh-CN" altLang="en-US" sz="2800" b="1" dirty="0">
                <a:solidFill>
                  <a:srgbClr val="000000"/>
                </a:solidFill>
                <a:ea typeface="华文行楷" panose="02010800040101010101" pitchFamily="2" charset="-122"/>
              </a:rPr>
              <a:t>这两种储蓄的年利蓄分别为</a:t>
            </a:r>
            <a:r>
              <a:rPr lang="en-US" altLang="zh-CN" sz="2800" b="1" dirty="0">
                <a:solidFill>
                  <a:srgbClr val="000000"/>
                </a:solidFill>
                <a:ea typeface="华文行楷" panose="02010800040101010101" pitchFamily="2" charset="-122"/>
              </a:rPr>
              <a:t>2.25%</a:t>
            </a:r>
            <a:r>
              <a:rPr lang="zh-CN" altLang="en-US" sz="2800" b="1" dirty="0">
                <a:solidFill>
                  <a:srgbClr val="000000"/>
                </a:solidFill>
                <a:ea typeface="华文行楷" panose="02010800040101010101" pitchFamily="2" charset="-122"/>
              </a:rPr>
              <a:t>、</a:t>
            </a:r>
            <a:r>
              <a:rPr lang="en-US" altLang="zh-CN" sz="2800" b="1" dirty="0">
                <a:solidFill>
                  <a:srgbClr val="000000"/>
                </a:solidFill>
                <a:ea typeface="华文行楷" panose="02010800040101010101" pitchFamily="2" charset="-122"/>
              </a:rPr>
              <a:t>0.09%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42" grpId="0"/>
      <p:bldP spid="85043" grpId="0"/>
      <p:bldP spid="850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95288" y="765175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。某超市在“五一”期间寻顾客实行优惠，规定如下：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4925" y="4581525"/>
            <a:ext cx="86407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）若顾客在该超市一次性购物 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元，当小于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500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元但不小于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200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元时，他实际付款</a:t>
            </a:r>
            <a:r>
              <a:rPr lang="zh-CN" altLang="en-US" sz="2800" b="1" u="sng">
                <a:solidFill>
                  <a:srgbClr val="000000"/>
                </a:solidFill>
                <a:latin typeface="宋体" panose="02010600030101010101" pitchFamily="2" charset="-122"/>
              </a:rPr>
              <a:t>             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元；当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大于或等于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500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元时，他实际付款</a:t>
            </a:r>
            <a:r>
              <a:rPr lang="zh-CN" altLang="en-US" sz="2800" b="1" u="sng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元（用的代数式表示）</a:t>
            </a:r>
          </a:p>
        </p:txBody>
      </p:sp>
      <p:graphicFrame>
        <p:nvGraphicFramePr>
          <p:cNvPr id="84035" name="Group 67"/>
          <p:cNvGraphicFramePr>
            <a:graphicFrameLocks noGrp="1"/>
          </p:cNvGraphicFramePr>
          <p:nvPr/>
        </p:nvGraphicFramePr>
        <p:xfrm>
          <a:off x="539750" y="1700213"/>
          <a:ext cx="8074025" cy="2194560"/>
        </p:xfrm>
        <a:graphic>
          <a:graphicData uri="http://schemas.openxmlformats.org/drawingml/2006/table">
            <a:tbl>
              <a:tblPr/>
              <a:tblGrid>
                <a:gridCol w="360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一次性购物 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优惠方法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少于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不予优惠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低于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元但不低于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九折优惠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元或大于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其中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元部分给予九折优惠，超过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部分给予八折优惠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4036" name="Text Box 68"/>
          <p:cNvSpPr txBox="1">
            <a:spLocks noChangeArrowheads="1"/>
          </p:cNvSpPr>
          <p:nvPr/>
        </p:nvSpPr>
        <p:spPr bwMode="auto">
          <a:xfrm>
            <a:off x="34925" y="4005263"/>
            <a:ext cx="8785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）王老师一次购物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600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元，他实际付款</a:t>
            </a:r>
            <a:r>
              <a:rPr lang="zh-CN" altLang="en-US" sz="28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元 </a:t>
            </a:r>
          </a:p>
        </p:txBody>
      </p:sp>
      <p:sp>
        <p:nvSpPr>
          <p:cNvPr id="84037" name="Text Box 69"/>
          <p:cNvSpPr txBox="1">
            <a:spLocks noChangeArrowheads="1"/>
          </p:cNvSpPr>
          <p:nvPr/>
        </p:nvSpPr>
        <p:spPr bwMode="auto">
          <a:xfrm>
            <a:off x="6732588" y="4005263"/>
            <a:ext cx="935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ea typeface="华文行楷" panose="02010800040101010101" pitchFamily="2" charset="-122"/>
              </a:rPr>
              <a:t>530</a:t>
            </a:r>
          </a:p>
        </p:txBody>
      </p:sp>
      <p:sp>
        <p:nvSpPr>
          <p:cNvPr id="84038" name="Text Box 70"/>
          <p:cNvSpPr txBox="1">
            <a:spLocks noChangeArrowheads="1"/>
          </p:cNvSpPr>
          <p:nvPr/>
        </p:nvSpPr>
        <p:spPr bwMode="auto">
          <a:xfrm>
            <a:off x="5580063" y="5013325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ea typeface="华文行楷" panose="02010800040101010101" pitchFamily="2" charset="-122"/>
              </a:rPr>
              <a:t>0.9x</a:t>
            </a:r>
          </a:p>
        </p:txBody>
      </p:sp>
      <p:sp>
        <p:nvSpPr>
          <p:cNvPr id="84039" name="Text Box 71"/>
          <p:cNvSpPr txBox="1">
            <a:spLocks noChangeArrowheads="1"/>
          </p:cNvSpPr>
          <p:nvPr/>
        </p:nvSpPr>
        <p:spPr bwMode="auto">
          <a:xfrm>
            <a:off x="5956300" y="5476875"/>
            <a:ext cx="1728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ea typeface="华文行楷" panose="02010800040101010101" pitchFamily="2" charset="-122"/>
              </a:rPr>
              <a:t>0.8x+50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37" grpId="0"/>
      <p:bldP spid="84038" grpId="0"/>
      <p:bldP spid="840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74" name="Group 34"/>
          <p:cNvGrpSpPr/>
          <p:nvPr/>
        </p:nvGrpSpPr>
        <p:grpSpPr bwMode="auto">
          <a:xfrm>
            <a:off x="323850" y="836613"/>
            <a:ext cx="8147050" cy="3678237"/>
            <a:chOff x="249" y="73"/>
            <a:chExt cx="5132" cy="2317"/>
          </a:xfrm>
        </p:grpSpPr>
        <p:sp>
          <p:nvSpPr>
            <p:cNvPr id="87044" name="Text Box 4"/>
            <p:cNvSpPr txBox="1">
              <a:spLocks noChangeArrowheads="1"/>
            </p:cNvSpPr>
            <p:nvPr/>
          </p:nvSpPr>
          <p:spPr bwMode="auto">
            <a:xfrm>
              <a:off x="249" y="1525"/>
              <a:ext cx="5125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（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3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）如果王老师两次购物合计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820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元，他实际付款共计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728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元，且第一次购物的货款少于第二次购物的，求两次购物各多少元？</a:t>
              </a:r>
            </a:p>
          </p:txBody>
        </p:sp>
        <p:sp>
          <p:nvSpPr>
            <p:cNvPr id="87047" name="Rectangle 7"/>
            <p:cNvSpPr>
              <a:spLocks noChangeArrowheads="1"/>
            </p:cNvSpPr>
            <p:nvPr/>
          </p:nvSpPr>
          <p:spPr bwMode="auto">
            <a:xfrm>
              <a:off x="2563" y="934"/>
              <a:ext cx="2818" cy="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其中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500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元部分给予九折优惠，超过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500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部分给予八折优惠</a:t>
              </a:r>
              <a:endParaRPr lang="zh-CN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87048" name="Rectangle 8"/>
            <p:cNvSpPr>
              <a:spLocks noChangeArrowheads="1"/>
            </p:cNvSpPr>
            <p:nvPr/>
          </p:nvSpPr>
          <p:spPr bwMode="auto">
            <a:xfrm>
              <a:off x="295" y="934"/>
              <a:ext cx="2268" cy="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500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元或等于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500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元</a:t>
              </a:r>
              <a:endParaRPr lang="zh-CN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87049" name="Rectangle 9"/>
            <p:cNvSpPr>
              <a:spLocks noChangeArrowheads="1"/>
            </p:cNvSpPr>
            <p:nvPr/>
          </p:nvSpPr>
          <p:spPr bwMode="auto">
            <a:xfrm>
              <a:off x="2563" y="647"/>
              <a:ext cx="281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九折优惠</a:t>
              </a:r>
              <a:endParaRPr lang="zh-CN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87050" name="Rectangle 10"/>
            <p:cNvSpPr>
              <a:spLocks noChangeArrowheads="1"/>
            </p:cNvSpPr>
            <p:nvPr/>
          </p:nvSpPr>
          <p:spPr bwMode="auto">
            <a:xfrm>
              <a:off x="295" y="647"/>
              <a:ext cx="226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低于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500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元但不低于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元</a:t>
              </a:r>
              <a:endParaRPr lang="zh-CN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87051" name="Rectangle 11"/>
            <p:cNvSpPr>
              <a:spLocks noChangeArrowheads="1"/>
            </p:cNvSpPr>
            <p:nvPr/>
          </p:nvSpPr>
          <p:spPr bwMode="auto">
            <a:xfrm>
              <a:off x="2563" y="360"/>
              <a:ext cx="281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不予优惠</a:t>
              </a:r>
              <a:endParaRPr lang="zh-CN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87052" name="Rectangle 12"/>
            <p:cNvSpPr>
              <a:spLocks noChangeArrowheads="1"/>
            </p:cNvSpPr>
            <p:nvPr/>
          </p:nvSpPr>
          <p:spPr bwMode="auto">
            <a:xfrm>
              <a:off x="295" y="360"/>
              <a:ext cx="226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少于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元</a:t>
              </a:r>
              <a:endParaRPr lang="zh-CN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87053" name="Rectangle 13"/>
            <p:cNvSpPr>
              <a:spLocks noChangeArrowheads="1"/>
            </p:cNvSpPr>
            <p:nvPr/>
          </p:nvSpPr>
          <p:spPr bwMode="auto">
            <a:xfrm>
              <a:off x="2563" y="73"/>
              <a:ext cx="281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优惠方法</a:t>
              </a:r>
              <a:endParaRPr lang="zh-CN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87054" name="Rectangle 14"/>
            <p:cNvSpPr>
              <a:spLocks noChangeArrowheads="1"/>
            </p:cNvSpPr>
            <p:nvPr/>
          </p:nvSpPr>
          <p:spPr bwMode="auto">
            <a:xfrm>
              <a:off x="295" y="73"/>
              <a:ext cx="226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一次性购物 </a:t>
              </a:r>
              <a:endParaRPr lang="zh-CN" alt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87055" name="Line 15"/>
            <p:cNvSpPr>
              <a:spLocks noChangeShapeType="1"/>
            </p:cNvSpPr>
            <p:nvPr/>
          </p:nvSpPr>
          <p:spPr bwMode="auto">
            <a:xfrm>
              <a:off x="295" y="73"/>
              <a:ext cx="508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7056" name="Line 16"/>
            <p:cNvSpPr>
              <a:spLocks noChangeShapeType="1"/>
            </p:cNvSpPr>
            <p:nvPr/>
          </p:nvSpPr>
          <p:spPr bwMode="auto">
            <a:xfrm>
              <a:off x="295" y="1451"/>
              <a:ext cx="508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295" y="73"/>
              <a:ext cx="0" cy="137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>
              <a:off x="5381" y="73"/>
              <a:ext cx="0" cy="137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7059" name="Line 19"/>
            <p:cNvSpPr>
              <a:spLocks noChangeShapeType="1"/>
            </p:cNvSpPr>
            <p:nvPr/>
          </p:nvSpPr>
          <p:spPr bwMode="auto">
            <a:xfrm>
              <a:off x="295" y="360"/>
              <a:ext cx="508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7060" name="Line 20"/>
            <p:cNvSpPr>
              <a:spLocks noChangeShapeType="1"/>
            </p:cNvSpPr>
            <p:nvPr/>
          </p:nvSpPr>
          <p:spPr bwMode="auto">
            <a:xfrm>
              <a:off x="2563" y="73"/>
              <a:ext cx="0" cy="137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7061" name="Line 21"/>
            <p:cNvSpPr>
              <a:spLocks noChangeShapeType="1"/>
            </p:cNvSpPr>
            <p:nvPr/>
          </p:nvSpPr>
          <p:spPr bwMode="auto">
            <a:xfrm>
              <a:off x="295" y="647"/>
              <a:ext cx="508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7062" name="Line 22"/>
            <p:cNvSpPr>
              <a:spLocks noChangeShapeType="1"/>
            </p:cNvSpPr>
            <p:nvPr/>
          </p:nvSpPr>
          <p:spPr bwMode="auto">
            <a:xfrm>
              <a:off x="295" y="934"/>
              <a:ext cx="508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468313" y="4508500"/>
            <a:ext cx="70564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解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: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设第一次购物的货款为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x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第二次购物的货款为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y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177800" y="5435600"/>
            <a:ext cx="3673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当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x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  <a:cs typeface="Arial" panose="020B0604020202020204" pitchFamily="34" charset="0"/>
              </a:rPr>
              <a:t>&lt;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200,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则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,y≥500,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由题意得</a:t>
            </a:r>
          </a:p>
        </p:txBody>
      </p:sp>
      <p:grpSp>
        <p:nvGrpSpPr>
          <p:cNvPr id="87075" name="Group 35"/>
          <p:cNvGrpSpPr/>
          <p:nvPr/>
        </p:nvGrpSpPr>
        <p:grpSpPr bwMode="auto">
          <a:xfrm>
            <a:off x="3779838" y="5373688"/>
            <a:ext cx="2449512" cy="1008062"/>
            <a:chOff x="2426" y="3067"/>
            <a:chExt cx="1543" cy="635"/>
          </a:xfrm>
        </p:grpSpPr>
        <p:sp>
          <p:nvSpPr>
            <p:cNvPr id="87066" name="AutoShape 26"/>
            <p:cNvSpPr/>
            <p:nvPr/>
          </p:nvSpPr>
          <p:spPr bwMode="auto">
            <a:xfrm>
              <a:off x="2426" y="3113"/>
              <a:ext cx="136" cy="545"/>
            </a:xfrm>
            <a:prstGeom prst="leftBrace">
              <a:avLst>
                <a:gd name="adj1" fmla="val 3339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7067" name="Text Box 27"/>
            <p:cNvSpPr txBox="1">
              <a:spLocks noChangeArrowheads="1"/>
            </p:cNvSpPr>
            <p:nvPr/>
          </p:nvSpPr>
          <p:spPr bwMode="auto">
            <a:xfrm>
              <a:off x="2562" y="3067"/>
              <a:ext cx="9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x+y=820</a:t>
              </a:r>
            </a:p>
          </p:txBody>
        </p:sp>
        <p:sp>
          <p:nvSpPr>
            <p:cNvPr id="87068" name="Text Box 28"/>
            <p:cNvSpPr txBox="1">
              <a:spLocks noChangeArrowheads="1"/>
            </p:cNvSpPr>
            <p:nvPr/>
          </p:nvSpPr>
          <p:spPr bwMode="auto">
            <a:xfrm>
              <a:off x="2517" y="3414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x+0.8y+50=728</a:t>
              </a:r>
            </a:p>
          </p:txBody>
        </p:sp>
      </p:grpSp>
      <p:grpSp>
        <p:nvGrpSpPr>
          <p:cNvPr id="87076" name="Group 36"/>
          <p:cNvGrpSpPr/>
          <p:nvPr/>
        </p:nvGrpSpPr>
        <p:grpSpPr bwMode="auto">
          <a:xfrm>
            <a:off x="5867400" y="5275263"/>
            <a:ext cx="2736850" cy="1033462"/>
            <a:chOff x="3878" y="2976"/>
            <a:chExt cx="1724" cy="651"/>
          </a:xfrm>
        </p:grpSpPr>
        <p:sp>
          <p:nvSpPr>
            <p:cNvPr id="87069" name="Rectangle 29"/>
            <p:cNvSpPr>
              <a:spLocks noChangeArrowheads="1"/>
            </p:cNvSpPr>
            <p:nvPr/>
          </p:nvSpPr>
          <p:spPr bwMode="auto">
            <a:xfrm>
              <a:off x="3878" y="3148"/>
              <a:ext cx="5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解得</a:t>
              </a:r>
            </a:p>
          </p:txBody>
        </p:sp>
        <p:sp>
          <p:nvSpPr>
            <p:cNvPr id="87070" name="AutoShape 30"/>
            <p:cNvSpPr/>
            <p:nvPr/>
          </p:nvSpPr>
          <p:spPr bwMode="auto">
            <a:xfrm>
              <a:off x="4377" y="2976"/>
              <a:ext cx="90" cy="636"/>
            </a:xfrm>
            <a:prstGeom prst="leftBrace">
              <a:avLst>
                <a:gd name="adj1" fmla="val 58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7071" name="Text Box 31"/>
            <p:cNvSpPr txBox="1">
              <a:spLocks noChangeArrowheads="1"/>
            </p:cNvSpPr>
            <p:nvPr/>
          </p:nvSpPr>
          <p:spPr bwMode="auto">
            <a:xfrm>
              <a:off x="4513" y="2976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x=110</a:t>
              </a:r>
            </a:p>
          </p:txBody>
        </p:sp>
        <p:sp>
          <p:nvSpPr>
            <p:cNvPr id="87072" name="Text Box 32"/>
            <p:cNvSpPr txBox="1">
              <a:spLocks noChangeArrowheads="1"/>
            </p:cNvSpPr>
            <p:nvPr/>
          </p:nvSpPr>
          <p:spPr bwMode="auto">
            <a:xfrm>
              <a:off x="4513" y="3339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Y=710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4" grpId="0"/>
      <p:bldP spid="8706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179388" y="1304925"/>
            <a:ext cx="4679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②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当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x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小于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500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元但不小于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200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元时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,y ≥ 500,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由题意得</a:t>
            </a:r>
          </a:p>
        </p:txBody>
      </p:sp>
      <p:grpSp>
        <p:nvGrpSpPr>
          <p:cNvPr id="86056" name="Group 40"/>
          <p:cNvGrpSpPr/>
          <p:nvPr/>
        </p:nvGrpSpPr>
        <p:grpSpPr bwMode="auto">
          <a:xfrm>
            <a:off x="4572000" y="1268413"/>
            <a:ext cx="2952750" cy="1008062"/>
            <a:chOff x="2880" y="2085"/>
            <a:chExt cx="1860" cy="635"/>
          </a:xfrm>
        </p:grpSpPr>
        <p:sp>
          <p:nvSpPr>
            <p:cNvPr id="86039" name="AutoShape 23"/>
            <p:cNvSpPr/>
            <p:nvPr/>
          </p:nvSpPr>
          <p:spPr bwMode="auto">
            <a:xfrm>
              <a:off x="2880" y="2130"/>
              <a:ext cx="91" cy="589"/>
            </a:xfrm>
            <a:prstGeom prst="leftBrace">
              <a:avLst>
                <a:gd name="adj1" fmla="val 5393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6040" name="Text Box 24"/>
            <p:cNvSpPr txBox="1">
              <a:spLocks noChangeArrowheads="1"/>
            </p:cNvSpPr>
            <p:nvPr/>
          </p:nvSpPr>
          <p:spPr bwMode="auto">
            <a:xfrm>
              <a:off x="2971" y="2085"/>
              <a:ext cx="9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x+y=820</a:t>
              </a:r>
            </a:p>
          </p:txBody>
        </p:sp>
        <p:sp>
          <p:nvSpPr>
            <p:cNvPr id="86041" name="Text Box 25"/>
            <p:cNvSpPr txBox="1">
              <a:spLocks noChangeArrowheads="1"/>
            </p:cNvSpPr>
            <p:nvPr/>
          </p:nvSpPr>
          <p:spPr bwMode="auto">
            <a:xfrm>
              <a:off x="2971" y="2432"/>
              <a:ext cx="17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0.9x+0.8y+50=728</a:t>
              </a:r>
            </a:p>
          </p:txBody>
        </p:sp>
      </p:grpSp>
      <p:grpSp>
        <p:nvGrpSpPr>
          <p:cNvPr id="86048" name="Group 32"/>
          <p:cNvGrpSpPr/>
          <p:nvPr/>
        </p:nvGrpSpPr>
        <p:grpSpPr bwMode="auto">
          <a:xfrm>
            <a:off x="7051675" y="1290638"/>
            <a:ext cx="2376488" cy="1033462"/>
            <a:chOff x="4195" y="1674"/>
            <a:chExt cx="1497" cy="651"/>
          </a:xfrm>
        </p:grpSpPr>
        <p:sp>
          <p:nvSpPr>
            <p:cNvPr id="86044" name="AutoShape 28"/>
            <p:cNvSpPr/>
            <p:nvPr/>
          </p:nvSpPr>
          <p:spPr bwMode="auto">
            <a:xfrm>
              <a:off x="4664" y="1686"/>
              <a:ext cx="136" cy="605"/>
            </a:xfrm>
            <a:prstGeom prst="leftBrace">
              <a:avLst>
                <a:gd name="adj1" fmla="val 3707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4195" y="1797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解得</a:t>
              </a:r>
            </a:p>
          </p:txBody>
        </p:sp>
        <p:sp>
          <p:nvSpPr>
            <p:cNvPr id="86045" name="Text Box 29"/>
            <p:cNvSpPr txBox="1">
              <a:spLocks noChangeArrowheads="1"/>
            </p:cNvSpPr>
            <p:nvPr/>
          </p:nvSpPr>
          <p:spPr bwMode="auto">
            <a:xfrm>
              <a:off x="4739" y="1674"/>
              <a:ext cx="6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X=220</a:t>
              </a:r>
            </a:p>
          </p:txBody>
        </p:sp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4762" y="2037"/>
              <a:ext cx="9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Y=600</a:t>
              </a:r>
            </a:p>
          </p:txBody>
        </p:sp>
      </p:grp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250825" y="2528888"/>
            <a:ext cx="4321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③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当均小于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500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元但不小于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200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元时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且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由题意 得</a:t>
            </a:r>
          </a:p>
        </p:txBody>
      </p: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287338" y="3692525"/>
            <a:ext cx="5076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综上所述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两次购物的分别为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110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元、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710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元或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220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元、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600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元</a:t>
            </a:r>
          </a:p>
        </p:txBody>
      </p:sp>
      <p:grpSp>
        <p:nvGrpSpPr>
          <p:cNvPr id="86055" name="Group 39"/>
          <p:cNvGrpSpPr/>
          <p:nvPr/>
        </p:nvGrpSpPr>
        <p:grpSpPr bwMode="auto">
          <a:xfrm>
            <a:off x="4284663" y="2441575"/>
            <a:ext cx="3095625" cy="1033463"/>
            <a:chOff x="3334" y="2523"/>
            <a:chExt cx="1950" cy="651"/>
          </a:xfrm>
        </p:grpSpPr>
        <p:sp>
          <p:nvSpPr>
            <p:cNvPr id="86051" name="AutoShape 35"/>
            <p:cNvSpPr/>
            <p:nvPr/>
          </p:nvSpPr>
          <p:spPr bwMode="auto">
            <a:xfrm>
              <a:off x="3334" y="2568"/>
              <a:ext cx="45" cy="545"/>
            </a:xfrm>
            <a:prstGeom prst="leftBrace">
              <a:avLst>
                <a:gd name="adj1" fmla="val 10092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6052" name="Text Box 36"/>
            <p:cNvSpPr txBox="1">
              <a:spLocks noChangeArrowheads="1"/>
            </p:cNvSpPr>
            <p:nvPr/>
          </p:nvSpPr>
          <p:spPr bwMode="auto">
            <a:xfrm>
              <a:off x="3424" y="2523"/>
              <a:ext cx="10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x+y=820</a:t>
              </a:r>
            </a:p>
          </p:txBody>
        </p:sp>
        <p:sp>
          <p:nvSpPr>
            <p:cNvPr id="86053" name="Text Box 37"/>
            <p:cNvSpPr txBox="1">
              <a:spLocks noChangeArrowheads="1"/>
            </p:cNvSpPr>
            <p:nvPr/>
          </p:nvSpPr>
          <p:spPr bwMode="auto">
            <a:xfrm>
              <a:off x="3424" y="2886"/>
              <a:ext cx="18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华文行楷" panose="02010800040101010101" pitchFamily="2" charset="-122"/>
                </a:rPr>
                <a:t>0.9x+0.9y=728</a:t>
              </a:r>
            </a:p>
          </p:txBody>
        </p:sp>
      </p:grpSp>
      <p:sp>
        <p:nvSpPr>
          <p:cNvPr id="86054" name="Rectangle 38"/>
          <p:cNvSpPr>
            <a:spLocks noChangeArrowheads="1"/>
          </p:cNvSpPr>
          <p:nvPr/>
        </p:nvSpPr>
        <p:spPr bwMode="auto">
          <a:xfrm>
            <a:off x="6372225" y="2524125"/>
            <a:ext cx="2416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此方程组无解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.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1547813" y="4941888"/>
            <a:ext cx="47513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b="1">
                <a:solidFill>
                  <a:srgbClr val="FF0000"/>
                </a:solidFill>
                <a:ea typeface="华文行楷" panose="02010800040101010101" pitchFamily="2" charset="-122"/>
              </a:rPr>
              <a:t>四、配套问题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8" grpId="0"/>
      <p:bldP spid="86049" grpId="0"/>
      <p:bldP spid="86050" grpId="0"/>
      <p:bldP spid="86054" grpId="0"/>
      <p:bldP spid="8605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71550" y="692150"/>
            <a:ext cx="540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</a:rPr>
              <a:t>（一）配套与人员分配问题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0825" y="1052513"/>
            <a:ext cx="871378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某车间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22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名工人生产螺钉与螺母，每人每天平均生产螺钉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1200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个或螺母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2000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个，一个螺钉要配两个螺母，为了使每天生产的产品刚好配套，应该分配多少名工人生产螺钉，多少名工人生产螺母？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44463" y="3644900"/>
            <a:ext cx="3635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ea typeface="华文行楷" panose="02010800040101010101" pitchFamily="2" charset="-122"/>
              </a:rPr>
              <a:t>一个螺钉配两个螺母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95738" y="3573463"/>
            <a:ext cx="4176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ea typeface="华文行楷" panose="02010800040101010101" pitchFamily="2" charset="-122"/>
              </a:rPr>
              <a:t>螺钉数</a:t>
            </a:r>
            <a:r>
              <a:rPr lang="en-US" altLang="zh-CN" sz="2800">
                <a:solidFill>
                  <a:srgbClr val="FF0000"/>
                </a:solidFill>
                <a:ea typeface="华文行楷" panose="02010800040101010101" pitchFamily="2" charset="-122"/>
              </a:rPr>
              <a:t>:</a:t>
            </a:r>
            <a:r>
              <a:rPr lang="zh-CN" altLang="en-US" sz="2800">
                <a:solidFill>
                  <a:srgbClr val="FF0000"/>
                </a:solidFill>
                <a:ea typeface="华文行楷" panose="02010800040101010101" pitchFamily="2" charset="-122"/>
              </a:rPr>
              <a:t>螺母数</a:t>
            </a:r>
            <a:r>
              <a:rPr lang="en-US" altLang="zh-CN" sz="2800">
                <a:solidFill>
                  <a:srgbClr val="FF0000"/>
                </a:solidFill>
                <a:ea typeface="华文行楷" panose="02010800040101010101" pitchFamily="2" charset="-122"/>
              </a:rPr>
              <a:t>=1:2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79388" y="4148138"/>
            <a:ext cx="84248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ea typeface="华文行楷" panose="02010800040101010101" pitchFamily="2" charset="-122"/>
              </a:rPr>
              <a:t>解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:</a:t>
            </a:r>
            <a:r>
              <a:rPr lang="zh-CN" altLang="en-US" sz="2800" b="1">
                <a:solidFill>
                  <a:srgbClr val="0000FF"/>
                </a:solidFill>
                <a:ea typeface="华文行楷" panose="02010800040101010101" pitchFamily="2" charset="-122"/>
              </a:rPr>
              <a:t>设分配名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x</a:t>
            </a:r>
            <a:r>
              <a:rPr lang="zh-CN" altLang="en-US" sz="2800" b="1">
                <a:solidFill>
                  <a:srgbClr val="0000FF"/>
                </a:solidFill>
                <a:ea typeface="华文行楷" panose="02010800040101010101" pitchFamily="2" charset="-122"/>
              </a:rPr>
              <a:t>工人生产螺钉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,y</a:t>
            </a:r>
            <a:r>
              <a:rPr lang="zh-CN" altLang="en-US" sz="2800" b="1">
                <a:solidFill>
                  <a:srgbClr val="0000FF"/>
                </a:solidFill>
                <a:ea typeface="华文行楷" panose="02010800040101010101" pitchFamily="2" charset="-122"/>
              </a:rPr>
              <a:t>名工人生产螺母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ea typeface="华文行楷" panose="02010800040101010101" pitchFamily="2" charset="-122"/>
              </a:rPr>
              <a:t>则一天生产的螺钉数为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1200x</a:t>
            </a:r>
            <a:r>
              <a:rPr lang="zh-CN" altLang="en-US" sz="2800" b="1">
                <a:solidFill>
                  <a:srgbClr val="0000FF"/>
                </a:solidFill>
                <a:ea typeface="华文行楷" panose="02010800040101010101" pitchFamily="2" charset="-122"/>
              </a:rPr>
              <a:t>个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ea typeface="华文行楷" panose="02010800040101010101" pitchFamily="2" charset="-122"/>
              </a:rPr>
              <a:t>生产的螺母数为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2000y</a:t>
            </a:r>
            <a:r>
              <a:rPr lang="zh-CN" altLang="en-US" sz="2800" b="1">
                <a:solidFill>
                  <a:srgbClr val="0000FF"/>
                </a:solidFill>
                <a:ea typeface="华文行楷" panose="02010800040101010101" pitchFamily="2" charset="-122"/>
              </a:rPr>
              <a:t>个</a:t>
            </a:r>
            <a:r>
              <a:rPr lang="en-US" altLang="zh-CN" sz="2800" b="1">
                <a:solidFill>
                  <a:srgbClr val="0000FF"/>
                </a:solidFill>
                <a:ea typeface="华文行楷" panose="02010800040101010101" pitchFamily="2" charset="-122"/>
              </a:rPr>
              <a:t>.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95288" y="5805488"/>
            <a:ext cx="73453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FF"/>
                </a:solidFill>
                <a:ea typeface="华文行楷" panose="02010800040101010101" pitchFamily="2" charset="-122"/>
              </a:rPr>
              <a:t>所以为了使每天生产的产品刚好配套</a:t>
            </a:r>
            <a:r>
              <a:rPr lang="en-US" altLang="zh-CN" sz="2800">
                <a:solidFill>
                  <a:srgbClr val="0000FF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2800">
                <a:solidFill>
                  <a:srgbClr val="0000FF"/>
                </a:solidFill>
                <a:ea typeface="华文行楷" panose="02010800040101010101" pitchFamily="2" charset="-122"/>
              </a:rPr>
              <a:t>应安排</a:t>
            </a:r>
            <a:r>
              <a:rPr lang="en-US" altLang="zh-CN" sz="2800">
                <a:solidFill>
                  <a:srgbClr val="0000FF"/>
                </a:solidFill>
                <a:ea typeface="华文行楷" panose="02010800040101010101" pitchFamily="2" charset="-122"/>
              </a:rPr>
              <a:t>10</a:t>
            </a:r>
            <a:r>
              <a:rPr lang="zh-CN" altLang="en-US" sz="2800">
                <a:solidFill>
                  <a:srgbClr val="0000FF"/>
                </a:solidFill>
                <a:ea typeface="华文行楷" panose="02010800040101010101" pitchFamily="2" charset="-122"/>
              </a:rPr>
              <a:t>人生产螺钉</a:t>
            </a:r>
            <a:r>
              <a:rPr lang="en-US" altLang="zh-CN" sz="2800">
                <a:solidFill>
                  <a:srgbClr val="0000FF"/>
                </a:solidFill>
                <a:ea typeface="华文行楷" panose="02010800040101010101" pitchFamily="2" charset="-122"/>
              </a:rPr>
              <a:t>,12</a:t>
            </a:r>
            <a:r>
              <a:rPr lang="zh-CN" altLang="en-US" sz="2800">
                <a:solidFill>
                  <a:srgbClr val="0000FF"/>
                </a:solidFill>
                <a:ea typeface="华文行楷" panose="02010800040101010101" pitchFamily="2" charset="-122"/>
              </a:rPr>
              <a:t>人生产螺母</a:t>
            </a:r>
          </a:p>
        </p:txBody>
      </p:sp>
      <p:grpSp>
        <p:nvGrpSpPr>
          <p:cNvPr id="14358" name="Group 22"/>
          <p:cNvGrpSpPr/>
          <p:nvPr/>
        </p:nvGrpSpPr>
        <p:grpSpPr bwMode="auto">
          <a:xfrm>
            <a:off x="0" y="5013325"/>
            <a:ext cx="4860925" cy="889000"/>
            <a:chOff x="0" y="3521"/>
            <a:chExt cx="3062" cy="560"/>
          </a:xfrm>
        </p:grpSpPr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0" y="3612"/>
              <a:ext cx="151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FF"/>
                  </a:solidFill>
                  <a:ea typeface="华文行楷" panose="02010800040101010101" pitchFamily="2" charset="-122"/>
                </a:rPr>
                <a:t>根据题意</a:t>
              </a:r>
              <a:r>
                <a:rPr lang="en-US" altLang="zh-CN" sz="2800">
                  <a:solidFill>
                    <a:srgbClr val="0000FF"/>
                  </a:solidFill>
                  <a:ea typeface="华文行楷" panose="02010800040101010101" pitchFamily="2" charset="-122"/>
                </a:rPr>
                <a:t>, </a:t>
              </a:r>
              <a:r>
                <a:rPr lang="zh-CN" altLang="en-US" sz="2800">
                  <a:solidFill>
                    <a:srgbClr val="0000FF"/>
                  </a:solidFill>
                  <a:ea typeface="华文行楷" panose="02010800040101010101" pitchFamily="2" charset="-122"/>
                </a:rPr>
                <a:t>得</a:t>
              </a:r>
            </a:p>
          </p:txBody>
        </p:sp>
        <p:sp>
          <p:nvSpPr>
            <p:cNvPr id="14350" name="AutoShape 14"/>
            <p:cNvSpPr/>
            <p:nvPr/>
          </p:nvSpPr>
          <p:spPr bwMode="auto">
            <a:xfrm>
              <a:off x="1338" y="3612"/>
              <a:ext cx="58" cy="363"/>
            </a:xfrm>
            <a:prstGeom prst="leftBrace">
              <a:avLst>
                <a:gd name="adj1" fmla="val 5215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1474" y="3521"/>
              <a:ext cx="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i="1">
                  <a:solidFill>
                    <a:srgbClr val="0000FF"/>
                  </a:solidFill>
                  <a:ea typeface="华文行楷" panose="02010800040101010101" pitchFamily="2" charset="-122"/>
                </a:rPr>
                <a:t>x</a:t>
              </a:r>
              <a:r>
                <a:rPr lang="en-US" altLang="zh-CN" sz="2400">
                  <a:solidFill>
                    <a:srgbClr val="0000FF"/>
                  </a:solidFill>
                  <a:ea typeface="华文行楷" panose="02010800040101010101" pitchFamily="2" charset="-122"/>
                </a:rPr>
                <a:t>+y =22</a:t>
              </a:r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1474" y="3793"/>
              <a:ext cx="15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FF"/>
                  </a:solidFill>
                  <a:ea typeface="华文行楷" panose="02010800040101010101" pitchFamily="2" charset="-122"/>
                </a:rPr>
                <a:t>2</a:t>
              </a:r>
              <a:r>
                <a:rPr lang="en-US" altLang="zh-CN" sz="2400">
                  <a:solidFill>
                    <a:srgbClr val="0000FF"/>
                  </a:solidFill>
                  <a:ea typeface="华文行楷" panose="02010800040101010101" pitchFamily="2" charset="-122"/>
                  <a:cs typeface="Arial" panose="020B0604020202020204" pitchFamily="34" charset="0"/>
                </a:rPr>
                <a:t>×</a:t>
              </a:r>
              <a:r>
                <a:rPr lang="en-US" altLang="zh-CN" sz="2400">
                  <a:solidFill>
                    <a:srgbClr val="0000FF"/>
                  </a:solidFill>
                  <a:ea typeface="华文行楷" panose="02010800040101010101" pitchFamily="2" charset="-122"/>
                </a:rPr>
                <a:t>1200x=2000y</a:t>
              </a:r>
            </a:p>
          </p:txBody>
        </p:sp>
      </p:grpSp>
      <p:grpSp>
        <p:nvGrpSpPr>
          <p:cNvPr id="14357" name="Group 21"/>
          <p:cNvGrpSpPr/>
          <p:nvPr/>
        </p:nvGrpSpPr>
        <p:grpSpPr bwMode="auto">
          <a:xfrm>
            <a:off x="5362575" y="5084763"/>
            <a:ext cx="2665413" cy="817562"/>
            <a:chOff x="2789" y="3566"/>
            <a:chExt cx="1679" cy="515"/>
          </a:xfrm>
        </p:grpSpPr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2789" y="3612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FF"/>
                  </a:solidFill>
                  <a:ea typeface="华文行楷" panose="02010800040101010101" pitchFamily="2" charset="-122"/>
                </a:rPr>
                <a:t>解得</a:t>
              </a:r>
            </a:p>
          </p:txBody>
        </p:sp>
        <p:sp>
          <p:nvSpPr>
            <p:cNvPr id="14353" name="AutoShape 17"/>
            <p:cNvSpPr/>
            <p:nvPr/>
          </p:nvSpPr>
          <p:spPr bwMode="auto">
            <a:xfrm>
              <a:off x="3379" y="3647"/>
              <a:ext cx="181" cy="362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3606" y="3566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FF"/>
                  </a:solidFill>
                  <a:ea typeface="华文行楷" panose="02010800040101010101" pitchFamily="2" charset="-122"/>
                </a:rPr>
                <a:t>x=10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3560" y="3793"/>
              <a:ext cx="9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FF"/>
                  </a:solidFill>
                  <a:ea typeface="华文行楷" panose="02010800040101010101" pitchFamily="2" charset="-122"/>
                </a:rPr>
                <a:t>Y =12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5" grpId="0"/>
      <p:bldP spid="14346" grpId="0"/>
      <p:bldP spid="143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95" name="Group 19"/>
          <p:cNvGrpSpPr/>
          <p:nvPr/>
        </p:nvGrpSpPr>
        <p:grpSpPr bwMode="auto">
          <a:xfrm>
            <a:off x="0" y="2479675"/>
            <a:ext cx="9145588" cy="73025"/>
            <a:chOff x="0" y="981"/>
            <a:chExt cx="5761" cy="46"/>
          </a:xfrm>
        </p:grpSpPr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>
              <a:off x="0" y="981"/>
              <a:ext cx="5760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>
              <a:off x="1" y="1027"/>
              <a:ext cx="5760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0210" name="Group 34"/>
          <p:cNvGrpSpPr/>
          <p:nvPr/>
        </p:nvGrpSpPr>
        <p:grpSpPr bwMode="auto">
          <a:xfrm>
            <a:off x="684213" y="2551113"/>
            <a:ext cx="7921625" cy="647700"/>
            <a:chOff x="431" y="1026"/>
            <a:chExt cx="4990" cy="408"/>
          </a:xfrm>
        </p:grpSpPr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>
              <a:off x="703" y="1026"/>
              <a:ext cx="0" cy="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>
              <a:off x="5103" y="1026"/>
              <a:ext cx="0" cy="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198" name="Text Box 22"/>
            <p:cNvSpPr txBox="1">
              <a:spLocks noChangeArrowheads="1"/>
            </p:cNvSpPr>
            <p:nvPr/>
          </p:nvSpPr>
          <p:spPr bwMode="auto">
            <a:xfrm>
              <a:off x="431" y="1071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50199" name="Text Box 23"/>
            <p:cNvSpPr txBox="1">
              <a:spLocks noChangeArrowheads="1"/>
            </p:cNvSpPr>
            <p:nvPr/>
          </p:nvSpPr>
          <p:spPr bwMode="auto">
            <a:xfrm>
              <a:off x="5148" y="1071"/>
              <a:ext cx="2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50200" name="AutoShape 24"/>
            <p:cNvSpPr/>
            <p:nvPr/>
          </p:nvSpPr>
          <p:spPr bwMode="auto">
            <a:xfrm rot="16200000">
              <a:off x="2739" y="-901"/>
              <a:ext cx="317" cy="4354"/>
            </a:xfrm>
            <a:prstGeom prst="leftBrace">
              <a:avLst>
                <a:gd name="adj1" fmla="val 114458"/>
                <a:gd name="adj2" fmla="val 50000"/>
              </a:avLst>
            </a:prstGeom>
            <a:noFill/>
            <a:ln w="57150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FF0066"/>
                </a:solidFill>
              </a:endParaRPr>
            </a:p>
          </p:txBody>
        </p:sp>
        <p:sp>
          <p:nvSpPr>
            <p:cNvPr id="50201" name="Text Box 25"/>
            <p:cNvSpPr txBox="1">
              <a:spLocks noChangeArrowheads="1"/>
            </p:cNvSpPr>
            <p:nvPr/>
          </p:nvSpPr>
          <p:spPr bwMode="auto">
            <a:xfrm>
              <a:off x="2789" y="110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S</a:t>
              </a:r>
            </a:p>
          </p:txBody>
        </p:sp>
      </p:grpSp>
      <p:grpSp>
        <p:nvGrpSpPr>
          <p:cNvPr id="50208" name="Group 32"/>
          <p:cNvGrpSpPr/>
          <p:nvPr/>
        </p:nvGrpSpPr>
        <p:grpSpPr bwMode="auto">
          <a:xfrm>
            <a:off x="0" y="1614488"/>
            <a:ext cx="1152525" cy="863600"/>
            <a:chOff x="0" y="436"/>
            <a:chExt cx="726" cy="544"/>
          </a:xfrm>
        </p:grpSpPr>
        <p:grpSp>
          <p:nvGrpSpPr>
            <p:cNvPr id="50187" name="Group 11"/>
            <p:cNvGrpSpPr/>
            <p:nvPr/>
          </p:nvGrpSpPr>
          <p:grpSpPr bwMode="auto">
            <a:xfrm>
              <a:off x="0" y="436"/>
              <a:ext cx="726" cy="544"/>
              <a:chOff x="839" y="1525"/>
              <a:chExt cx="998" cy="600"/>
            </a:xfrm>
          </p:grpSpPr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839" y="1706"/>
                <a:ext cx="726" cy="3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3" name="Oval 7"/>
              <p:cNvSpPr>
                <a:spLocks noChangeArrowheads="1"/>
              </p:cNvSpPr>
              <p:nvPr/>
            </p:nvSpPr>
            <p:spPr bwMode="auto">
              <a:xfrm>
                <a:off x="975" y="1979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Oval 8"/>
              <p:cNvSpPr>
                <a:spLocks noChangeArrowheads="1"/>
              </p:cNvSpPr>
              <p:nvPr/>
            </p:nvSpPr>
            <p:spPr bwMode="auto">
              <a:xfrm>
                <a:off x="1300" y="1989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5" name="Oval 9"/>
              <p:cNvSpPr>
                <a:spLocks noChangeArrowheads="1"/>
              </p:cNvSpPr>
              <p:nvPr/>
            </p:nvSpPr>
            <p:spPr bwMode="auto">
              <a:xfrm>
                <a:off x="1610" y="1979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6" name="Rectangle 10"/>
              <p:cNvSpPr>
                <a:spLocks noChangeArrowheads="1"/>
              </p:cNvSpPr>
              <p:nvPr/>
            </p:nvSpPr>
            <p:spPr bwMode="auto">
              <a:xfrm>
                <a:off x="1565" y="1525"/>
                <a:ext cx="272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204" name="Group 28"/>
            <p:cNvGrpSpPr/>
            <p:nvPr/>
          </p:nvGrpSpPr>
          <p:grpSpPr bwMode="auto">
            <a:xfrm>
              <a:off x="204" y="572"/>
              <a:ext cx="363" cy="326"/>
              <a:chOff x="1655" y="2084"/>
              <a:chExt cx="363" cy="326"/>
            </a:xfrm>
          </p:grpSpPr>
          <p:sp>
            <p:nvSpPr>
              <p:cNvPr id="50202" name="Text Box 26"/>
              <p:cNvSpPr txBox="1">
                <a:spLocks noChangeArrowheads="1"/>
              </p:cNvSpPr>
              <p:nvPr/>
            </p:nvSpPr>
            <p:spPr bwMode="auto">
              <a:xfrm>
                <a:off x="1655" y="2084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FF0000"/>
                    </a:solidFill>
                  </a:rPr>
                  <a:t>V</a:t>
                </a:r>
              </a:p>
            </p:txBody>
          </p:sp>
          <p:sp>
            <p:nvSpPr>
              <p:cNvPr id="50203" name="Text Box 27"/>
              <p:cNvSpPr txBox="1">
                <a:spLocks noChangeArrowheads="1"/>
              </p:cNvSpPr>
              <p:nvPr/>
            </p:nvSpPr>
            <p:spPr bwMode="auto">
              <a:xfrm>
                <a:off x="1746" y="2160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0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50209" name="Group 33"/>
          <p:cNvGrpSpPr/>
          <p:nvPr/>
        </p:nvGrpSpPr>
        <p:grpSpPr bwMode="auto">
          <a:xfrm>
            <a:off x="7991475" y="1687513"/>
            <a:ext cx="1152525" cy="793750"/>
            <a:chOff x="5057" y="482"/>
            <a:chExt cx="726" cy="500"/>
          </a:xfrm>
        </p:grpSpPr>
        <p:grpSp>
          <p:nvGrpSpPr>
            <p:cNvPr id="50193" name="Group 17"/>
            <p:cNvGrpSpPr/>
            <p:nvPr/>
          </p:nvGrpSpPr>
          <p:grpSpPr bwMode="auto">
            <a:xfrm>
              <a:off x="5057" y="482"/>
              <a:ext cx="726" cy="500"/>
              <a:chOff x="3016" y="1298"/>
              <a:chExt cx="862" cy="591"/>
            </a:xfrm>
          </p:grpSpPr>
          <p:sp>
            <p:nvSpPr>
              <p:cNvPr id="50188" name="Oval 12"/>
              <p:cNvSpPr>
                <a:spLocks noChangeArrowheads="1"/>
              </p:cNvSpPr>
              <p:nvPr/>
            </p:nvSpPr>
            <p:spPr bwMode="auto">
              <a:xfrm>
                <a:off x="3061" y="1753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9" name="Rectangle 13"/>
              <p:cNvSpPr>
                <a:spLocks noChangeArrowheads="1"/>
              </p:cNvSpPr>
              <p:nvPr/>
            </p:nvSpPr>
            <p:spPr bwMode="auto">
              <a:xfrm>
                <a:off x="3243" y="1480"/>
                <a:ext cx="635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190" name="Rectangle 14"/>
              <p:cNvSpPr>
                <a:spLocks noChangeArrowheads="1"/>
              </p:cNvSpPr>
              <p:nvPr/>
            </p:nvSpPr>
            <p:spPr bwMode="auto">
              <a:xfrm>
                <a:off x="3016" y="1298"/>
                <a:ext cx="227" cy="4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191" name="Oval 15"/>
              <p:cNvSpPr>
                <a:spLocks noChangeArrowheads="1"/>
              </p:cNvSpPr>
              <p:nvPr/>
            </p:nvSpPr>
            <p:spPr bwMode="auto">
              <a:xfrm>
                <a:off x="3334" y="1752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0192" name="Oval 16"/>
              <p:cNvSpPr>
                <a:spLocks noChangeArrowheads="1"/>
              </p:cNvSpPr>
              <p:nvPr/>
            </p:nvSpPr>
            <p:spPr bwMode="auto">
              <a:xfrm>
                <a:off x="3633" y="1752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205" name="Group 29"/>
            <p:cNvGrpSpPr/>
            <p:nvPr/>
          </p:nvGrpSpPr>
          <p:grpSpPr bwMode="auto">
            <a:xfrm>
              <a:off x="5239" y="572"/>
              <a:ext cx="363" cy="326"/>
              <a:chOff x="1655" y="2084"/>
              <a:chExt cx="363" cy="326"/>
            </a:xfrm>
          </p:grpSpPr>
          <p:sp>
            <p:nvSpPr>
              <p:cNvPr id="50206" name="Text Box 30"/>
              <p:cNvSpPr txBox="1">
                <a:spLocks noChangeArrowheads="1"/>
              </p:cNvSpPr>
              <p:nvPr/>
            </p:nvSpPr>
            <p:spPr bwMode="auto">
              <a:xfrm>
                <a:off x="1655" y="2084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400" b="1">
                    <a:solidFill>
                      <a:srgbClr val="FF0000"/>
                    </a:solidFill>
                  </a:rPr>
                  <a:t>V</a:t>
                </a:r>
              </a:p>
            </p:txBody>
          </p:sp>
          <p:sp>
            <p:nvSpPr>
              <p:cNvPr id="50207" name="Text Box 31"/>
              <p:cNvSpPr txBox="1">
                <a:spLocks noChangeArrowheads="1"/>
              </p:cNvSpPr>
              <p:nvPr/>
            </p:nvSpPr>
            <p:spPr bwMode="auto">
              <a:xfrm>
                <a:off x="1746" y="2160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0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pic>
        <p:nvPicPr>
          <p:cNvPr id="50222" name="Picture 46" descr="gif02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895350"/>
            <a:ext cx="137160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236" name="Group 60"/>
          <p:cNvGrpSpPr/>
          <p:nvPr/>
        </p:nvGrpSpPr>
        <p:grpSpPr bwMode="auto">
          <a:xfrm>
            <a:off x="900113" y="3559175"/>
            <a:ext cx="6048375" cy="733425"/>
            <a:chOff x="385" y="1752"/>
            <a:chExt cx="2949" cy="462"/>
          </a:xfrm>
        </p:grpSpPr>
        <p:sp>
          <p:nvSpPr>
            <p:cNvPr id="50223" name="Text Box 47"/>
            <p:cNvSpPr txBox="1">
              <a:spLocks noChangeArrowheads="1"/>
            </p:cNvSpPr>
            <p:nvPr/>
          </p:nvSpPr>
          <p:spPr bwMode="auto">
            <a:xfrm>
              <a:off x="385" y="1752"/>
              <a:ext cx="29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</a:rPr>
                <a:t>S=T</a:t>
              </a:r>
              <a:r>
                <a:rPr lang="zh-CN" altLang="en-US" sz="4000" b="1">
                  <a:solidFill>
                    <a:srgbClr val="000000"/>
                  </a:solidFill>
                </a:rPr>
                <a:t>（          </a:t>
              </a:r>
              <a:r>
                <a:rPr lang="en-US" altLang="zh-CN" sz="4000" b="1">
                  <a:solidFill>
                    <a:srgbClr val="000000"/>
                  </a:solidFill>
                </a:rPr>
                <a:t>+            </a:t>
              </a:r>
              <a:r>
                <a:rPr lang="zh-CN" altLang="en-US" sz="4000" b="1">
                  <a:solidFill>
                    <a:srgbClr val="000000"/>
                  </a:solidFill>
                </a:rPr>
                <a:t>）</a:t>
              </a:r>
            </a:p>
          </p:txBody>
        </p:sp>
        <p:grpSp>
          <p:nvGrpSpPr>
            <p:cNvPr id="50226" name="Group 50"/>
            <p:cNvGrpSpPr/>
            <p:nvPr/>
          </p:nvGrpSpPr>
          <p:grpSpPr bwMode="auto">
            <a:xfrm>
              <a:off x="1429" y="1842"/>
              <a:ext cx="453" cy="372"/>
              <a:chOff x="975" y="2840"/>
              <a:chExt cx="271" cy="277"/>
            </a:xfrm>
          </p:grpSpPr>
          <p:sp>
            <p:nvSpPr>
              <p:cNvPr id="50224" name="Text Box 48"/>
              <p:cNvSpPr txBox="1">
                <a:spLocks noChangeArrowheads="1"/>
              </p:cNvSpPr>
              <p:nvPr/>
            </p:nvSpPr>
            <p:spPr bwMode="auto">
              <a:xfrm>
                <a:off x="975" y="2840"/>
                <a:ext cx="181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200" b="1">
                    <a:solidFill>
                      <a:srgbClr val="FF0000"/>
                    </a:solidFill>
                  </a:rPr>
                  <a:t>V</a:t>
                </a:r>
              </a:p>
            </p:txBody>
          </p:sp>
          <p:sp>
            <p:nvSpPr>
              <p:cNvPr id="50225" name="Text Box 49"/>
              <p:cNvSpPr txBox="1">
                <a:spLocks noChangeArrowheads="1"/>
              </p:cNvSpPr>
              <p:nvPr/>
            </p:nvSpPr>
            <p:spPr bwMode="auto">
              <a:xfrm>
                <a:off x="1066" y="2931"/>
                <a:ext cx="180" cy="1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0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50227" name="Group 51"/>
            <p:cNvGrpSpPr/>
            <p:nvPr/>
          </p:nvGrpSpPr>
          <p:grpSpPr bwMode="auto">
            <a:xfrm>
              <a:off x="2245" y="1797"/>
              <a:ext cx="408" cy="365"/>
              <a:chOff x="975" y="2840"/>
              <a:chExt cx="271" cy="367"/>
            </a:xfrm>
          </p:grpSpPr>
          <p:sp>
            <p:nvSpPr>
              <p:cNvPr id="50228" name="Text Box 52"/>
              <p:cNvSpPr txBox="1">
                <a:spLocks noChangeArrowheads="1"/>
              </p:cNvSpPr>
              <p:nvPr/>
            </p:nvSpPr>
            <p:spPr bwMode="auto">
              <a:xfrm>
                <a:off x="975" y="2840"/>
                <a:ext cx="181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200" b="1">
                    <a:solidFill>
                      <a:srgbClr val="FF0000"/>
                    </a:solidFill>
                  </a:rPr>
                  <a:t>V</a:t>
                </a:r>
              </a:p>
            </p:txBody>
          </p:sp>
          <p:sp>
            <p:nvSpPr>
              <p:cNvPr id="50229" name="Text Box 53"/>
              <p:cNvSpPr txBox="1">
                <a:spLocks noChangeArrowheads="1"/>
              </p:cNvSpPr>
              <p:nvPr/>
            </p:nvSpPr>
            <p:spPr bwMode="auto">
              <a:xfrm>
                <a:off x="1066" y="2932"/>
                <a:ext cx="180" cy="2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0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</p:spTree>
  </p:cSld>
  <p:clrMapOvr>
    <a:masterClrMapping/>
  </p:clrMapOvr>
  <p:transition advTm="27000"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78035E-7 L 0.37396 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4509E-6 L -0.37396 0.0050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79388" y="681038"/>
            <a:ext cx="87852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某工地需雪派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48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人去挖土和运土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如果每人每天平均挖土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方或运土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那么应该怎样安排人员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正好能使挖的土能及时运走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2409825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66FF"/>
                </a:solidFill>
                <a:ea typeface="华文行楷" panose="02010800040101010101" pitchFamily="2" charset="-122"/>
              </a:rPr>
              <a:t>每天挖的土等于每天运的土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95288" y="3143250"/>
            <a:ext cx="54721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ea typeface="华文行楷" panose="02010800040101010101" pitchFamily="2" charset="-122"/>
              </a:rPr>
              <a:t>解</a:t>
            </a:r>
            <a:r>
              <a:rPr lang="en-US" altLang="zh-CN" sz="3200">
                <a:solidFill>
                  <a:srgbClr val="000000"/>
                </a:solidFill>
                <a:ea typeface="华文行楷" panose="02010800040101010101" pitchFamily="2" charset="-122"/>
              </a:rPr>
              <a:t>:</a:t>
            </a:r>
            <a:r>
              <a:rPr lang="zh-CN" altLang="en-US" sz="3200">
                <a:solidFill>
                  <a:srgbClr val="000000"/>
                </a:solidFill>
                <a:ea typeface="华文行楷" panose="02010800040101010101" pitchFamily="2" charset="-122"/>
              </a:rPr>
              <a:t>设安排</a:t>
            </a:r>
            <a:r>
              <a:rPr lang="en-US" altLang="zh-CN" sz="3200">
                <a:solidFill>
                  <a:srgbClr val="000000"/>
                </a:solidFill>
                <a:ea typeface="华文行楷" panose="02010800040101010101" pitchFamily="2" charset="-122"/>
              </a:rPr>
              <a:t>x</a:t>
            </a:r>
            <a:r>
              <a:rPr lang="zh-CN" altLang="en-US" sz="3200">
                <a:solidFill>
                  <a:srgbClr val="000000"/>
                </a:solidFill>
                <a:ea typeface="华文行楷" panose="02010800040101010101" pitchFamily="2" charset="-122"/>
              </a:rPr>
              <a:t>人挖土 </a:t>
            </a:r>
            <a:r>
              <a:rPr lang="en-US" altLang="zh-CN" sz="3200">
                <a:solidFill>
                  <a:srgbClr val="000000"/>
                </a:solidFill>
                <a:ea typeface="华文行楷" panose="02010800040101010101" pitchFamily="2" charset="-122"/>
              </a:rPr>
              <a:t>,y</a:t>
            </a:r>
            <a:r>
              <a:rPr lang="zh-CN" altLang="en-US" sz="3200">
                <a:solidFill>
                  <a:srgbClr val="000000"/>
                </a:solidFill>
                <a:ea typeface="华文行楷" panose="02010800040101010101" pitchFamily="2" charset="-122"/>
              </a:rPr>
              <a:t>人动土</a:t>
            </a:r>
            <a:r>
              <a:rPr lang="en-US" altLang="zh-CN" sz="3200">
                <a:solidFill>
                  <a:srgbClr val="000000"/>
                </a:solidFill>
                <a:ea typeface="华文行楷" panose="02010800040101010101" pitchFamily="2" charset="-122"/>
              </a:rPr>
              <a:t>,</a:t>
            </a:r>
            <a:r>
              <a:rPr lang="zh-CN" altLang="en-US" sz="3200">
                <a:solidFill>
                  <a:srgbClr val="000000"/>
                </a:solidFill>
                <a:ea typeface="华文行楷" panose="02010800040101010101" pitchFamily="2" charset="-122"/>
              </a:rPr>
              <a:t>则一天挖土</a:t>
            </a:r>
            <a:r>
              <a:rPr lang="en-US" altLang="zh-CN" sz="3200">
                <a:solidFill>
                  <a:srgbClr val="000000"/>
                </a:solidFill>
                <a:ea typeface="华文行楷" panose="02010800040101010101" pitchFamily="2" charset="-122"/>
              </a:rPr>
              <a:t>5x ,</a:t>
            </a:r>
            <a:r>
              <a:rPr lang="zh-CN" altLang="en-US" sz="3200">
                <a:solidFill>
                  <a:srgbClr val="000000"/>
                </a:solidFill>
                <a:ea typeface="华文行楷" panose="02010800040101010101" pitchFamily="2" charset="-122"/>
              </a:rPr>
              <a:t>一 天动土</a:t>
            </a:r>
            <a:r>
              <a:rPr lang="en-US" altLang="zh-CN" sz="3200">
                <a:solidFill>
                  <a:srgbClr val="000000"/>
                </a:solidFill>
                <a:ea typeface="华文行楷" panose="02010800040101010101" pitchFamily="2" charset="-122"/>
              </a:rPr>
              <a:t>3y</a:t>
            </a:r>
            <a:r>
              <a:rPr lang="zh-CN" altLang="en-US" sz="3200">
                <a:solidFill>
                  <a:srgbClr val="000000"/>
                </a:solidFill>
                <a:ea typeface="华文行楷" panose="02010800040101010101" pitchFamily="2" charset="-122"/>
              </a:rPr>
              <a:t>方</a:t>
            </a:r>
          </a:p>
        </p:txBody>
      </p:sp>
      <p:grpSp>
        <p:nvGrpSpPr>
          <p:cNvPr id="88081" name="Group 17"/>
          <p:cNvGrpSpPr/>
          <p:nvPr/>
        </p:nvGrpSpPr>
        <p:grpSpPr bwMode="auto">
          <a:xfrm>
            <a:off x="539750" y="4121150"/>
            <a:ext cx="5616575" cy="952500"/>
            <a:chOff x="340" y="2205"/>
            <a:chExt cx="3220" cy="600"/>
          </a:xfrm>
        </p:grpSpPr>
        <p:sp>
          <p:nvSpPr>
            <p:cNvPr id="88071" name="Text Box 7"/>
            <p:cNvSpPr txBox="1">
              <a:spLocks noChangeArrowheads="1"/>
            </p:cNvSpPr>
            <p:nvPr/>
          </p:nvSpPr>
          <p:spPr bwMode="auto">
            <a:xfrm>
              <a:off x="340" y="2341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根据题意</a:t>
              </a:r>
              <a:r>
                <a:rPr lang="en-US" altLang="zh-CN" sz="2800">
                  <a:solidFill>
                    <a:srgbClr val="000000"/>
                  </a:solidFill>
                  <a:latin typeface="宋体" panose="02010600030101010101" pitchFamily="2" charset="-122"/>
                </a:rPr>
                <a:t>,</a:t>
              </a:r>
              <a:r>
                <a:rPr lang="zh-CN" altLang="en-US" sz="2800">
                  <a:solidFill>
                    <a:srgbClr val="000000"/>
                  </a:solidFill>
                  <a:latin typeface="宋体" panose="02010600030101010101" pitchFamily="2" charset="-122"/>
                </a:rPr>
                <a:t>得</a:t>
              </a:r>
            </a:p>
          </p:txBody>
        </p:sp>
        <p:sp>
          <p:nvSpPr>
            <p:cNvPr id="88072" name="AutoShape 8"/>
            <p:cNvSpPr/>
            <p:nvPr/>
          </p:nvSpPr>
          <p:spPr bwMode="auto">
            <a:xfrm>
              <a:off x="1701" y="2296"/>
              <a:ext cx="45" cy="454"/>
            </a:xfrm>
            <a:prstGeom prst="leftBrace">
              <a:avLst>
                <a:gd name="adj1" fmla="val 8407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1746" y="2205"/>
              <a:ext cx="9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latin typeface="宋体" panose="02010600030101010101" pitchFamily="2" charset="-122"/>
                </a:rPr>
                <a:t>x+y=48</a:t>
              </a:r>
            </a:p>
          </p:txBody>
        </p:sp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1791" y="2478"/>
              <a:ext cx="17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latin typeface="宋体" panose="02010600030101010101" pitchFamily="2" charset="-122"/>
                </a:rPr>
                <a:t>5x=3y</a:t>
              </a:r>
            </a:p>
          </p:txBody>
        </p:sp>
      </p:grpSp>
      <p:grpSp>
        <p:nvGrpSpPr>
          <p:cNvPr id="88079" name="Group 15"/>
          <p:cNvGrpSpPr/>
          <p:nvPr/>
        </p:nvGrpSpPr>
        <p:grpSpPr bwMode="auto">
          <a:xfrm>
            <a:off x="4572000" y="4210050"/>
            <a:ext cx="2305050" cy="863600"/>
            <a:chOff x="2653" y="2251"/>
            <a:chExt cx="1452" cy="544"/>
          </a:xfrm>
        </p:grpSpPr>
        <p:sp>
          <p:nvSpPr>
            <p:cNvPr id="88075" name="Text Box 11"/>
            <p:cNvSpPr txBox="1">
              <a:spLocks noChangeArrowheads="1"/>
            </p:cNvSpPr>
            <p:nvPr/>
          </p:nvSpPr>
          <p:spPr bwMode="auto">
            <a:xfrm>
              <a:off x="2653" y="2341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解得</a:t>
              </a:r>
            </a:p>
          </p:txBody>
        </p:sp>
        <p:sp>
          <p:nvSpPr>
            <p:cNvPr id="88076" name="Text Box 12"/>
            <p:cNvSpPr txBox="1">
              <a:spLocks noChangeArrowheads="1"/>
            </p:cNvSpPr>
            <p:nvPr/>
          </p:nvSpPr>
          <p:spPr bwMode="auto">
            <a:xfrm>
              <a:off x="3243" y="2251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latin typeface="宋体" panose="02010600030101010101" pitchFamily="2" charset="-122"/>
                </a:rPr>
                <a:t>X=18</a:t>
              </a:r>
            </a:p>
          </p:txBody>
        </p:sp>
        <p:sp>
          <p:nvSpPr>
            <p:cNvPr id="88077" name="Text Box 13"/>
            <p:cNvSpPr txBox="1">
              <a:spLocks noChangeArrowheads="1"/>
            </p:cNvSpPr>
            <p:nvPr/>
          </p:nvSpPr>
          <p:spPr bwMode="auto">
            <a:xfrm>
              <a:off x="3243" y="2497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latin typeface="宋体" panose="02010600030101010101" pitchFamily="2" charset="-122"/>
                </a:rPr>
                <a:t>Y=30</a:t>
              </a:r>
            </a:p>
          </p:txBody>
        </p:sp>
        <p:sp>
          <p:nvSpPr>
            <p:cNvPr id="88078" name="AutoShape 14"/>
            <p:cNvSpPr/>
            <p:nvPr/>
          </p:nvSpPr>
          <p:spPr bwMode="auto">
            <a:xfrm>
              <a:off x="3152" y="2296"/>
              <a:ext cx="45" cy="499"/>
            </a:xfrm>
            <a:prstGeom prst="leftBrace">
              <a:avLst>
                <a:gd name="adj1" fmla="val 9240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611188" y="5578475"/>
            <a:ext cx="5905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所以每天安排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18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人挖土，</a:t>
            </a:r>
            <a:r>
              <a:rPr lang="en-US" altLang="zh-CN" sz="2800">
                <a:solidFill>
                  <a:srgbClr val="000000"/>
                </a:solidFill>
                <a:ea typeface="华文行楷" panose="02010800040101010101" pitchFamily="2" charset="-122"/>
              </a:rPr>
              <a:t>30 </a:t>
            </a:r>
            <a:r>
              <a:rPr lang="zh-CN" altLang="en-US" sz="2800">
                <a:solidFill>
                  <a:srgbClr val="000000"/>
                </a:solidFill>
                <a:ea typeface="华文行楷" panose="02010800040101010101" pitchFamily="2" charset="-122"/>
              </a:rPr>
              <a:t>人运土正好能使挖的土及时运走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8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60363" y="2349500"/>
            <a:ext cx="7740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FF0000"/>
                </a:solidFill>
                <a:ea typeface="华文楷体" panose="02010600040101010101" pitchFamily="2" charset="-122"/>
              </a:rPr>
              <a:t>五、配套与物质分配问题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15900" y="682625"/>
            <a:ext cx="88201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  <a:r>
              <a:rPr lang="en-US" altLang="zh-CN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用白钢铁皮做头，每张铁皮可做盒身</a:t>
            </a:r>
            <a:r>
              <a:rPr lang="en-US" altLang="zh-CN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 </a:t>
            </a:r>
            <a:r>
              <a:rPr lang="zh-CN" altLang="en-US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个，或做盒底</a:t>
            </a:r>
            <a:r>
              <a:rPr lang="en-US" altLang="zh-CN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个，一个盒身与两个盒 底配成一套，现有</a:t>
            </a:r>
            <a:r>
              <a:rPr lang="en-US" altLang="zh-CN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r>
              <a:rPr lang="zh-CN" altLang="en-US" sz="36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张白铁皮，用多少张做盒 身，多少张做盒 底，可使盒 身与盒 底正好配套？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11188" y="3562350"/>
            <a:ext cx="64087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设用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张白铁皮做盒身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y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张制盒底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则共制盒身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25x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共制盒底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40y</a:t>
            </a:r>
            <a:r>
              <a:rPr lang="zh-CN" altLang="en-US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</a:t>
            </a:r>
            <a:r>
              <a:rPr lang="en-US" altLang="zh-CN" sz="28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900113" y="5661025"/>
            <a:ext cx="5543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所以用</a:t>
            </a:r>
            <a:r>
              <a:rPr lang="en-US" altLang="zh-CN" sz="28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16</a:t>
            </a:r>
            <a:r>
              <a:rPr lang="zh-CN" altLang="en-US" sz="28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张制盒 身</a:t>
            </a:r>
            <a:r>
              <a:rPr lang="en-US" altLang="zh-CN" sz="28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,20</a:t>
            </a:r>
            <a:r>
              <a:rPr lang="zh-CN" altLang="en-US" sz="28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张制盒 底正好使盒身与盒底配套</a:t>
            </a:r>
          </a:p>
        </p:txBody>
      </p:sp>
      <p:grpSp>
        <p:nvGrpSpPr>
          <p:cNvPr id="95243" name="Group 11"/>
          <p:cNvGrpSpPr/>
          <p:nvPr/>
        </p:nvGrpSpPr>
        <p:grpSpPr bwMode="auto">
          <a:xfrm>
            <a:off x="755650" y="4643438"/>
            <a:ext cx="4824413" cy="863600"/>
            <a:chOff x="476" y="2614"/>
            <a:chExt cx="3039" cy="544"/>
          </a:xfrm>
        </p:grpSpPr>
        <p:sp>
          <p:nvSpPr>
            <p:cNvPr id="95237" name="Text Box 5"/>
            <p:cNvSpPr txBox="1">
              <a:spLocks noChangeArrowheads="1"/>
            </p:cNvSpPr>
            <p:nvPr/>
          </p:nvSpPr>
          <p:spPr bwMode="auto">
            <a:xfrm>
              <a:off x="476" y="2704"/>
              <a:ext cx="149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根据题意 </a:t>
              </a: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,</a:t>
              </a:r>
              <a:r>
                <a:rPr lang="zh-CN" altLang="en-US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得</a:t>
              </a:r>
            </a:p>
          </p:txBody>
        </p:sp>
        <p:sp>
          <p:nvSpPr>
            <p:cNvPr id="95240" name="AutoShape 8"/>
            <p:cNvSpPr/>
            <p:nvPr/>
          </p:nvSpPr>
          <p:spPr bwMode="auto">
            <a:xfrm>
              <a:off x="1882" y="2614"/>
              <a:ext cx="45" cy="544"/>
            </a:xfrm>
            <a:prstGeom prst="leftBrace">
              <a:avLst>
                <a:gd name="adj1" fmla="val 10074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1973" y="2614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行楷" panose="02010800040101010101" pitchFamily="2" charset="-122"/>
                </a:rPr>
                <a:t>x+y=36</a:t>
              </a:r>
            </a:p>
          </p:txBody>
        </p:sp>
        <p:sp>
          <p:nvSpPr>
            <p:cNvPr id="95242" name="Text Box 10"/>
            <p:cNvSpPr txBox="1">
              <a:spLocks noChangeArrowheads="1"/>
            </p:cNvSpPr>
            <p:nvPr/>
          </p:nvSpPr>
          <p:spPr bwMode="auto">
            <a:xfrm>
              <a:off x="1973" y="2870"/>
              <a:ext cx="15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行楷" panose="02010800040101010101" pitchFamily="2" charset="-122"/>
                </a:rPr>
                <a:t>2</a:t>
              </a:r>
              <a:r>
                <a:rPr lang="en-US" altLang="zh-CN" sz="2400" b="1">
                  <a:solidFill>
                    <a:srgbClr val="000000"/>
                  </a:solidFill>
                  <a:ea typeface="华文行楷" panose="02010800040101010101" pitchFamily="2" charset="-122"/>
                  <a:cs typeface="Arial" panose="020B0604020202020204" pitchFamily="34" charset="0"/>
                </a:rPr>
                <a:t>×</a:t>
              </a:r>
              <a:r>
                <a:rPr lang="en-US" altLang="zh-CN" sz="2400" b="1">
                  <a:solidFill>
                    <a:srgbClr val="000000"/>
                  </a:solidFill>
                  <a:ea typeface="华文行楷" panose="02010800040101010101" pitchFamily="2" charset="-122"/>
                </a:rPr>
                <a:t>25</a:t>
              </a:r>
              <a:r>
                <a:rPr lang="en-US" altLang="zh-CN" sz="2400" b="1" i="1">
                  <a:solidFill>
                    <a:srgbClr val="000000"/>
                  </a:solidFill>
                  <a:ea typeface="华文行楷" panose="02010800040101010101" pitchFamily="2" charset="-122"/>
                </a:rPr>
                <a:t>x</a:t>
              </a:r>
              <a:r>
                <a:rPr lang="en-US" altLang="zh-CN" sz="2400" b="1">
                  <a:solidFill>
                    <a:srgbClr val="000000"/>
                  </a:solidFill>
                  <a:ea typeface="华文行楷" panose="02010800040101010101" pitchFamily="2" charset="-122"/>
                </a:rPr>
                <a:t>=40y</a:t>
              </a:r>
            </a:p>
          </p:txBody>
        </p:sp>
      </p:grpSp>
      <p:grpSp>
        <p:nvGrpSpPr>
          <p:cNvPr id="95247" name="Group 15"/>
          <p:cNvGrpSpPr/>
          <p:nvPr/>
        </p:nvGrpSpPr>
        <p:grpSpPr bwMode="auto">
          <a:xfrm>
            <a:off x="5289550" y="4570413"/>
            <a:ext cx="2378075" cy="960437"/>
            <a:chOff x="3288" y="2614"/>
            <a:chExt cx="1498" cy="605"/>
          </a:xfrm>
        </p:grpSpPr>
        <p:sp>
          <p:nvSpPr>
            <p:cNvPr id="95238" name="Text Box 6"/>
            <p:cNvSpPr txBox="1">
              <a:spLocks noChangeArrowheads="1"/>
            </p:cNvSpPr>
            <p:nvPr/>
          </p:nvSpPr>
          <p:spPr bwMode="auto">
            <a:xfrm>
              <a:off x="3288" y="2795"/>
              <a:ext cx="72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解得</a:t>
              </a:r>
            </a:p>
          </p:txBody>
        </p:sp>
        <p:sp>
          <p:nvSpPr>
            <p:cNvPr id="95244" name="AutoShape 12"/>
            <p:cNvSpPr/>
            <p:nvPr/>
          </p:nvSpPr>
          <p:spPr bwMode="auto">
            <a:xfrm>
              <a:off x="3878" y="2614"/>
              <a:ext cx="46" cy="590"/>
            </a:xfrm>
            <a:prstGeom prst="leftBrace">
              <a:avLst>
                <a:gd name="adj1" fmla="val 10688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5245" name="Text Box 13"/>
            <p:cNvSpPr txBox="1">
              <a:spLocks noChangeArrowheads="1"/>
            </p:cNvSpPr>
            <p:nvPr/>
          </p:nvSpPr>
          <p:spPr bwMode="auto">
            <a:xfrm>
              <a:off x="4014" y="2614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行楷" panose="02010800040101010101" pitchFamily="2" charset="-122"/>
                </a:rPr>
                <a:t>X=16</a:t>
              </a:r>
            </a:p>
          </p:txBody>
        </p:sp>
        <p:sp>
          <p:nvSpPr>
            <p:cNvPr id="95246" name="Text Box 14"/>
            <p:cNvSpPr txBox="1">
              <a:spLocks noChangeArrowheads="1"/>
            </p:cNvSpPr>
            <p:nvPr/>
          </p:nvSpPr>
          <p:spPr bwMode="auto">
            <a:xfrm>
              <a:off x="4014" y="2931"/>
              <a:ext cx="7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ea typeface="华文行楷" panose="02010800040101010101" pitchFamily="2" charset="-122"/>
                </a:rPr>
                <a:t>Y=20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576263" y="844550"/>
            <a:ext cx="80994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例</a:t>
            </a:r>
            <a:r>
              <a:rPr lang="en-US" altLang="zh-CN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lang="zh-CN" altLang="en-US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一张方桌由</a:t>
            </a:r>
            <a:r>
              <a:rPr lang="en-US" altLang="zh-CN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 </a:t>
            </a:r>
            <a:r>
              <a:rPr lang="zh-CN" altLang="en-US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个桌面、</a:t>
            </a:r>
            <a:r>
              <a:rPr lang="en-US" altLang="zh-CN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条桌腿组成，如果</a:t>
            </a:r>
            <a:r>
              <a:rPr lang="en-US" altLang="zh-CN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立方米木料可以做方桌的桌面</a:t>
            </a:r>
            <a:r>
              <a:rPr lang="en-US" altLang="zh-CN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50</a:t>
            </a:r>
            <a:r>
              <a:rPr lang="zh-CN" altLang="en-US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个，或桌腿</a:t>
            </a:r>
            <a:r>
              <a:rPr lang="en-US" altLang="zh-CN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300</a:t>
            </a:r>
            <a:r>
              <a:rPr lang="zh-CN" altLang="en-US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条，现有</a:t>
            </a:r>
            <a:r>
              <a:rPr lang="en-US" altLang="zh-CN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zh-CN" altLang="en-US" sz="3200" b="1">
                <a:solidFill>
                  <a:srgbClr val="0066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立方米的木料，那么用多少立方米木料做桌面、多少立方米木料做桌腿，做出的桌面和桌腿恰好配成方桌？能配成 多少方桌？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50825" y="3798888"/>
            <a:ext cx="84978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解：设用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立方米做桌面，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立方米做桌腿，则可以做桌面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50x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个，做桌腿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300y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条</a:t>
            </a:r>
          </a:p>
        </p:txBody>
      </p:sp>
      <p:grpSp>
        <p:nvGrpSpPr>
          <p:cNvPr id="94217" name="Group 9"/>
          <p:cNvGrpSpPr/>
          <p:nvPr/>
        </p:nvGrpSpPr>
        <p:grpSpPr bwMode="auto">
          <a:xfrm>
            <a:off x="323850" y="4873625"/>
            <a:ext cx="5111750" cy="1147763"/>
            <a:chOff x="204" y="2205"/>
            <a:chExt cx="3220" cy="723"/>
          </a:xfrm>
        </p:grpSpPr>
        <p:sp>
          <p:nvSpPr>
            <p:cNvPr id="94213" name="Text Box 5"/>
            <p:cNvSpPr txBox="1">
              <a:spLocks noChangeArrowheads="1"/>
            </p:cNvSpPr>
            <p:nvPr/>
          </p:nvSpPr>
          <p:spPr bwMode="auto">
            <a:xfrm>
              <a:off x="204" y="2332"/>
              <a:ext cx="154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根据题意 ，得</a:t>
              </a:r>
            </a:p>
          </p:txBody>
        </p:sp>
        <p:sp>
          <p:nvSpPr>
            <p:cNvPr id="94214" name="AutoShape 6"/>
            <p:cNvSpPr/>
            <p:nvPr/>
          </p:nvSpPr>
          <p:spPr bwMode="auto">
            <a:xfrm>
              <a:off x="1746" y="2205"/>
              <a:ext cx="91" cy="544"/>
            </a:xfrm>
            <a:prstGeom prst="leftBrace">
              <a:avLst>
                <a:gd name="adj1" fmla="val 498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1927" y="2205"/>
              <a:ext cx="9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x+y=5</a:t>
              </a:r>
            </a:p>
          </p:txBody>
        </p:sp>
        <p:sp>
          <p:nvSpPr>
            <p:cNvPr id="94216" name="Text Box 8"/>
            <p:cNvSpPr txBox="1">
              <a:spLocks noChangeArrowheads="1"/>
            </p:cNvSpPr>
            <p:nvPr/>
          </p:nvSpPr>
          <p:spPr bwMode="auto">
            <a:xfrm>
              <a:off x="1882" y="2478"/>
              <a:ext cx="15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4</a:t>
              </a: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  <a:cs typeface="Arial" panose="020B0604020202020204" pitchFamily="34" charset="0"/>
                </a:rPr>
                <a:t>×</a:t>
              </a:r>
              <a:r>
                <a:rPr lang="en-US" altLang="zh-CN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50x=300y</a:t>
              </a:r>
            </a:p>
          </p:txBody>
        </p:sp>
      </p:grp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468313" y="5795963"/>
            <a:ext cx="7127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所以用</a:t>
            </a:r>
            <a:r>
              <a:rPr lang="en-US" altLang="zh-CN" sz="28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立方米做桌面 ，</a:t>
            </a:r>
            <a:r>
              <a:rPr lang="en-US" altLang="zh-CN" sz="28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立方米做桌腿，恰能配成方桌，共可做成</a:t>
            </a:r>
            <a:r>
              <a:rPr lang="en-US" altLang="zh-CN" sz="28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150</a:t>
            </a:r>
            <a:r>
              <a:rPr lang="zh-CN" altLang="en-US" sz="28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张方桌。</a:t>
            </a:r>
          </a:p>
        </p:txBody>
      </p:sp>
      <p:grpSp>
        <p:nvGrpSpPr>
          <p:cNvPr id="94223" name="Group 15"/>
          <p:cNvGrpSpPr/>
          <p:nvPr/>
        </p:nvGrpSpPr>
        <p:grpSpPr bwMode="auto">
          <a:xfrm>
            <a:off x="5365750" y="4802188"/>
            <a:ext cx="2374900" cy="1095375"/>
            <a:chOff x="3380" y="2523"/>
            <a:chExt cx="1496" cy="690"/>
          </a:xfrm>
        </p:grpSpPr>
        <p:sp>
          <p:nvSpPr>
            <p:cNvPr id="94218" name="Text Box 10"/>
            <p:cNvSpPr txBox="1">
              <a:spLocks noChangeArrowheads="1"/>
            </p:cNvSpPr>
            <p:nvPr/>
          </p:nvSpPr>
          <p:spPr bwMode="auto">
            <a:xfrm>
              <a:off x="3380" y="2724"/>
              <a:ext cx="5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  <a:ea typeface="华文宋体" panose="02010600040101010101" pitchFamily="2" charset="-122"/>
                </a:rPr>
                <a:t>解得</a:t>
              </a:r>
            </a:p>
          </p:txBody>
        </p:sp>
        <p:sp>
          <p:nvSpPr>
            <p:cNvPr id="94220" name="AutoShape 12"/>
            <p:cNvSpPr/>
            <p:nvPr/>
          </p:nvSpPr>
          <p:spPr bwMode="auto">
            <a:xfrm>
              <a:off x="4014" y="2568"/>
              <a:ext cx="91" cy="635"/>
            </a:xfrm>
            <a:prstGeom prst="leftBrace">
              <a:avLst>
                <a:gd name="adj1" fmla="val 5815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4221" name="Text Box 13"/>
            <p:cNvSpPr txBox="1">
              <a:spLocks noChangeArrowheads="1"/>
            </p:cNvSpPr>
            <p:nvPr/>
          </p:nvSpPr>
          <p:spPr bwMode="auto">
            <a:xfrm>
              <a:off x="4150" y="2523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ea typeface="华文行楷" panose="02010800040101010101" pitchFamily="2" charset="-122"/>
                </a:rPr>
                <a:t>X=3</a:t>
              </a:r>
            </a:p>
          </p:txBody>
        </p:sp>
        <p:sp>
          <p:nvSpPr>
            <p:cNvPr id="94222" name="Text Box 14"/>
            <p:cNvSpPr txBox="1">
              <a:spLocks noChangeArrowheads="1"/>
            </p:cNvSpPr>
            <p:nvPr/>
          </p:nvSpPr>
          <p:spPr bwMode="auto">
            <a:xfrm>
              <a:off x="4150" y="2886"/>
              <a:ext cx="72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ea typeface="华文行楷" panose="02010800040101010101" pitchFamily="2" charset="-122"/>
                </a:rPr>
                <a:t>Y=2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  <p:bldP spid="942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50825" y="908050"/>
            <a:ext cx="889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某车间每天能生产甲种零件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120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个，或者乙种零件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100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个，或者丙种零件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200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个，甲，乙，丙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种零件分别取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个，才能配一套，要在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30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天内生产最多的成套产品，问甲，乙，丙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种零件各应生产多少天？</a:t>
            </a:r>
          </a:p>
        </p:txBody>
      </p:sp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152400" y="2781300"/>
          <a:ext cx="8991600" cy="374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Microsoft 公式 3.0" r:id="rId3" imgW="3746500" imgH="1651000" progId="Equation.3">
                  <p:embed/>
                </p:oleObj>
              </mc:Choice>
              <mc:Fallback>
                <p:oleObj name="Microsoft 公式 3.0" r:id="rId3" imgW="3746500" imgH="16510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781300"/>
                        <a:ext cx="8991600" cy="374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04938" y="2060575"/>
            <a:ext cx="56880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>
                <a:solidFill>
                  <a:srgbClr val="FF0066"/>
                </a:solidFill>
                <a:ea typeface="华文行楷" panose="02010800040101010101" pitchFamily="2" charset="-122"/>
              </a:rPr>
              <a:t>六、比例问题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765175"/>
            <a:ext cx="882015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现有甲乙两种金属的合金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10kg,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如果加入甲种金属若干千克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那么这块金属中乙种金属占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份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甲种金属占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份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;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如果加入的甲的金属增加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倍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那么合金中乙种金属占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份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甲种金属占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7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份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问第一次加入的甲种金属有多少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原来这块合金种含甲种金属的百分比是多少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4925" y="3068638"/>
            <a:ext cx="8820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设原来这块合金中含甲金属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kg,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这块合金中含乙种金属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10-x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)kg,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第一次加入的甲种金属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kg.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根据题意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得</a:t>
            </a:r>
          </a:p>
        </p:txBody>
      </p:sp>
      <p:grpSp>
        <p:nvGrpSpPr>
          <p:cNvPr id="93192" name="Group 8"/>
          <p:cNvGrpSpPr/>
          <p:nvPr/>
        </p:nvGrpSpPr>
        <p:grpSpPr bwMode="auto">
          <a:xfrm>
            <a:off x="466725" y="4076700"/>
            <a:ext cx="3602038" cy="1023938"/>
            <a:chOff x="294" y="2568"/>
            <a:chExt cx="2269" cy="645"/>
          </a:xfrm>
        </p:grpSpPr>
        <p:sp>
          <p:nvSpPr>
            <p:cNvPr id="93189" name="Text Box 5"/>
            <p:cNvSpPr txBox="1">
              <a:spLocks noChangeArrowheads="1"/>
            </p:cNvSpPr>
            <p:nvPr/>
          </p:nvSpPr>
          <p:spPr bwMode="auto">
            <a:xfrm>
              <a:off x="450" y="2568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x+y=3/5(10+y)</a:t>
              </a:r>
            </a:p>
          </p:txBody>
        </p:sp>
        <p:sp>
          <p:nvSpPr>
            <p:cNvPr id="93190" name="Text Box 6"/>
            <p:cNvSpPr txBox="1">
              <a:spLocks noChangeArrowheads="1"/>
            </p:cNvSpPr>
            <p:nvPr/>
          </p:nvSpPr>
          <p:spPr bwMode="auto">
            <a:xfrm>
              <a:off x="431" y="2886"/>
              <a:ext cx="21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x+2y=7/10(10+2y)</a:t>
              </a:r>
            </a:p>
          </p:txBody>
        </p:sp>
        <p:sp>
          <p:nvSpPr>
            <p:cNvPr id="93191" name="AutoShape 7"/>
            <p:cNvSpPr/>
            <p:nvPr/>
          </p:nvSpPr>
          <p:spPr bwMode="auto">
            <a:xfrm>
              <a:off x="294" y="2704"/>
              <a:ext cx="90" cy="499"/>
            </a:xfrm>
            <a:prstGeom prst="leftBrace">
              <a:avLst>
                <a:gd name="adj1" fmla="val 462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3197" name="Group 13"/>
          <p:cNvGrpSpPr/>
          <p:nvPr/>
        </p:nvGrpSpPr>
        <p:grpSpPr bwMode="auto">
          <a:xfrm>
            <a:off x="4211638" y="4221163"/>
            <a:ext cx="2890837" cy="1022350"/>
            <a:chOff x="2653" y="2659"/>
            <a:chExt cx="1821" cy="644"/>
          </a:xfrm>
        </p:grpSpPr>
        <p:sp>
          <p:nvSpPr>
            <p:cNvPr id="93193" name="Text Box 9"/>
            <p:cNvSpPr txBox="1">
              <a:spLocks noChangeArrowheads="1"/>
            </p:cNvSpPr>
            <p:nvPr/>
          </p:nvSpPr>
          <p:spPr bwMode="auto">
            <a:xfrm>
              <a:off x="3515" y="2659"/>
              <a:ext cx="9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ea typeface="华文行楷" panose="02010800040101010101" pitchFamily="2" charset="-122"/>
                </a:rPr>
                <a:t>x=4</a:t>
              </a:r>
            </a:p>
          </p:txBody>
        </p:sp>
        <p:sp>
          <p:nvSpPr>
            <p:cNvPr id="93194" name="Text Box 10"/>
            <p:cNvSpPr txBox="1">
              <a:spLocks noChangeArrowheads="1"/>
            </p:cNvSpPr>
            <p:nvPr/>
          </p:nvSpPr>
          <p:spPr bwMode="auto">
            <a:xfrm>
              <a:off x="3522" y="2976"/>
              <a:ext cx="9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ea typeface="华文行楷" panose="02010800040101010101" pitchFamily="2" charset="-122"/>
                </a:rPr>
                <a:t>y=5</a:t>
              </a:r>
            </a:p>
          </p:txBody>
        </p:sp>
        <p:sp>
          <p:nvSpPr>
            <p:cNvPr id="93195" name="AutoShape 11"/>
            <p:cNvSpPr/>
            <p:nvPr/>
          </p:nvSpPr>
          <p:spPr bwMode="auto">
            <a:xfrm>
              <a:off x="3334" y="2750"/>
              <a:ext cx="181" cy="499"/>
            </a:xfrm>
            <a:prstGeom prst="leftBrace">
              <a:avLst>
                <a:gd name="adj1" fmla="val 229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b="1">
                <a:solidFill>
                  <a:srgbClr val="000000"/>
                </a:solidFill>
                <a:ea typeface="华文行楷" panose="02010800040101010101" pitchFamily="2" charset="-122"/>
              </a:endParaRPr>
            </a:p>
          </p:txBody>
        </p:sp>
        <p:sp>
          <p:nvSpPr>
            <p:cNvPr id="93196" name="Text Box 12"/>
            <p:cNvSpPr txBox="1">
              <a:spLocks noChangeArrowheads="1"/>
            </p:cNvSpPr>
            <p:nvPr/>
          </p:nvSpPr>
          <p:spPr bwMode="auto">
            <a:xfrm>
              <a:off x="2653" y="2840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00"/>
                  </a:solidFill>
                  <a:ea typeface="华文行楷" panose="02010800040101010101" pitchFamily="2" charset="-122"/>
                </a:rPr>
                <a:t>解得</a:t>
              </a:r>
            </a:p>
          </p:txBody>
        </p:sp>
      </p:grp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684213" y="5516563"/>
            <a:ext cx="68405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所以第一次加入 的金属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5kg,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原来这块合金中含种甲金属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40%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9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69215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甲对乙说：“当我的岁数是你现在的岁数时，你才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岁．”乙对甲说：“当我的岁数是你现在的岁数时，你将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61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岁．”问甲、乙现在各多少岁？</a:t>
            </a:r>
          </a:p>
        </p:txBody>
      </p:sp>
      <p:sp>
        <p:nvSpPr>
          <p:cNvPr id="99434" name="Text Box 106"/>
          <p:cNvSpPr txBox="1">
            <a:spLocks noChangeArrowheads="1"/>
          </p:cNvSpPr>
          <p:nvPr/>
        </p:nvSpPr>
        <p:spPr bwMode="auto">
          <a:xfrm>
            <a:off x="4572000" y="3922713"/>
            <a:ext cx="4248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  <a:ea typeface="华文仿宋" panose="02010600040101010101" pitchFamily="2" charset="-122"/>
              </a:rPr>
              <a:t>从问题情境可以知知道甲的年龄大于乙的年龄</a:t>
            </a:r>
          </a:p>
        </p:txBody>
      </p:sp>
      <p:sp>
        <p:nvSpPr>
          <p:cNvPr id="99435" name="Text Box 107"/>
          <p:cNvSpPr txBox="1">
            <a:spLocks noChangeArrowheads="1"/>
          </p:cNvSpPr>
          <p:nvPr/>
        </p:nvSpPr>
        <p:spPr bwMode="auto">
          <a:xfrm>
            <a:off x="0" y="3860800"/>
            <a:ext cx="4608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解：设甲、乙现在的年龄分别是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岁根据题意，得</a:t>
            </a:r>
          </a:p>
        </p:txBody>
      </p:sp>
      <p:grpSp>
        <p:nvGrpSpPr>
          <p:cNvPr id="99477" name="Group 149"/>
          <p:cNvGrpSpPr/>
          <p:nvPr/>
        </p:nvGrpSpPr>
        <p:grpSpPr bwMode="auto">
          <a:xfrm>
            <a:off x="684213" y="4724400"/>
            <a:ext cx="2592387" cy="1095375"/>
            <a:chOff x="431" y="2659"/>
            <a:chExt cx="1633" cy="690"/>
          </a:xfrm>
        </p:grpSpPr>
        <p:sp>
          <p:nvSpPr>
            <p:cNvPr id="99436" name="Text Box 108"/>
            <p:cNvSpPr txBox="1">
              <a:spLocks noChangeArrowheads="1"/>
            </p:cNvSpPr>
            <p:nvPr/>
          </p:nvSpPr>
          <p:spPr bwMode="auto">
            <a:xfrm>
              <a:off x="476" y="2659"/>
              <a:ext cx="15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y-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（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x- y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）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=4</a:t>
              </a:r>
            </a:p>
          </p:txBody>
        </p:sp>
        <p:sp>
          <p:nvSpPr>
            <p:cNvPr id="99437" name="Text Box 109"/>
            <p:cNvSpPr txBox="1">
              <a:spLocks noChangeArrowheads="1"/>
            </p:cNvSpPr>
            <p:nvPr/>
          </p:nvSpPr>
          <p:spPr bwMode="auto">
            <a:xfrm>
              <a:off x="476" y="3022"/>
              <a:ext cx="15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X+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（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x-y</a:t>
              </a:r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）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=61</a:t>
              </a:r>
            </a:p>
          </p:txBody>
        </p:sp>
        <p:sp>
          <p:nvSpPr>
            <p:cNvPr id="99438" name="AutoShape 110"/>
            <p:cNvSpPr/>
            <p:nvPr/>
          </p:nvSpPr>
          <p:spPr bwMode="auto">
            <a:xfrm>
              <a:off x="431" y="2795"/>
              <a:ext cx="45" cy="544"/>
            </a:xfrm>
            <a:prstGeom prst="leftBrace">
              <a:avLst>
                <a:gd name="adj1" fmla="val 10074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9476" name="Group 148"/>
          <p:cNvGrpSpPr/>
          <p:nvPr/>
        </p:nvGrpSpPr>
        <p:grpSpPr bwMode="auto">
          <a:xfrm>
            <a:off x="3636963" y="4781550"/>
            <a:ext cx="2087562" cy="1095375"/>
            <a:chOff x="2291" y="2695"/>
            <a:chExt cx="1315" cy="690"/>
          </a:xfrm>
        </p:grpSpPr>
        <p:sp>
          <p:nvSpPr>
            <p:cNvPr id="99439" name="Text Box 111"/>
            <p:cNvSpPr txBox="1">
              <a:spLocks noChangeArrowheads="1"/>
            </p:cNvSpPr>
            <p:nvPr/>
          </p:nvSpPr>
          <p:spPr bwMode="auto">
            <a:xfrm>
              <a:off x="2291" y="2931"/>
              <a:ext cx="9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ea typeface="华文行楷" panose="02010800040101010101" pitchFamily="2" charset="-122"/>
                </a:rPr>
                <a:t>解得</a:t>
              </a:r>
            </a:p>
          </p:txBody>
        </p:sp>
        <p:sp>
          <p:nvSpPr>
            <p:cNvPr id="99440" name="AutoShape 112"/>
            <p:cNvSpPr/>
            <p:nvPr/>
          </p:nvSpPr>
          <p:spPr bwMode="auto">
            <a:xfrm>
              <a:off x="2835" y="2750"/>
              <a:ext cx="136" cy="635"/>
            </a:xfrm>
            <a:prstGeom prst="leftBrace">
              <a:avLst>
                <a:gd name="adj1" fmla="val 38909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9441" name="Text Box 113"/>
            <p:cNvSpPr txBox="1">
              <a:spLocks noChangeArrowheads="1"/>
            </p:cNvSpPr>
            <p:nvPr/>
          </p:nvSpPr>
          <p:spPr bwMode="auto">
            <a:xfrm>
              <a:off x="2971" y="2695"/>
              <a:ext cx="6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x=42</a:t>
              </a:r>
            </a:p>
          </p:txBody>
        </p:sp>
        <p:sp>
          <p:nvSpPr>
            <p:cNvPr id="99442" name="Text Box 114"/>
            <p:cNvSpPr txBox="1">
              <a:spLocks noChangeArrowheads="1"/>
            </p:cNvSpPr>
            <p:nvPr/>
          </p:nvSpPr>
          <p:spPr bwMode="auto">
            <a:xfrm>
              <a:off x="2971" y="3058"/>
              <a:ext cx="6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y=23</a:t>
              </a:r>
            </a:p>
          </p:txBody>
        </p:sp>
      </p:grpSp>
      <p:sp>
        <p:nvSpPr>
          <p:cNvPr id="99443" name="Text Box 115"/>
          <p:cNvSpPr txBox="1">
            <a:spLocks noChangeArrowheads="1"/>
          </p:cNvSpPr>
          <p:nvPr/>
        </p:nvSpPr>
        <p:spPr bwMode="auto">
          <a:xfrm>
            <a:off x="611188" y="5789613"/>
            <a:ext cx="691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答：甲、乙现在的年龄分别是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42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23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岁</a:t>
            </a:r>
          </a:p>
        </p:txBody>
      </p:sp>
      <p:grpSp>
        <p:nvGrpSpPr>
          <p:cNvPr id="99488" name="Group 160"/>
          <p:cNvGrpSpPr/>
          <p:nvPr/>
        </p:nvGrpSpPr>
        <p:grpSpPr bwMode="auto">
          <a:xfrm>
            <a:off x="323850" y="2347913"/>
            <a:ext cx="7777163" cy="1381125"/>
            <a:chOff x="204" y="1162"/>
            <a:chExt cx="4899" cy="870"/>
          </a:xfrm>
        </p:grpSpPr>
        <p:grpSp>
          <p:nvGrpSpPr>
            <p:cNvPr id="99479" name="Group 151"/>
            <p:cNvGrpSpPr/>
            <p:nvPr/>
          </p:nvGrpSpPr>
          <p:grpSpPr bwMode="auto">
            <a:xfrm>
              <a:off x="204" y="1162"/>
              <a:ext cx="4899" cy="870"/>
              <a:chOff x="113" y="1163"/>
              <a:chExt cx="4899" cy="870"/>
            </a:xfrm>
          </p:grpSpPr>
          <p:grpSp>
            <p:nvGrpSpPr>
              <p:cNvPr id="99478" name="Group 150"/>
              <p:cNvGrpSpPr/>
              <p:nvPr/>
            </p:nvGrpSpPr>
            <p:grpSpPr bwMode="auto">
              <a:xfrm>
                <a:off x="113" y="1163"/>
                <a:ext cx="4899" cy="861"/>
                <a:chOff x="113" y="1162"/>
                <a:chExt cx="4899" cy="861"/>
              </a:xfrm>
            </p:grpSpPr>
            <p:sp>
              <p:nvSpPr>
                <p:cNvPr id="9936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24" y="1736"/>
                  <a:ext cx="1588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zh-CN" altLang="zh-CN" sz="2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62" name="Rectangle 34"/>
                <p:cNvSpPr>
                  <a:spLocks noChangeArrowheads="1"/>
                </p:cNvSpPr>
                <p:nvPr/>
              </p:nvSpPr>
              <p:spPr bwMode="auto">
                <a:xfrm>
                  <a:off x="1565" y="1736"/>
                  <a:ext cx="1859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zh-CN" altLang="zh-CN" sz="2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61" name="Rectangle 33"/>
                <p:cNvSpPr>
                  <a:spLocks noChangeArrowheads="1"/>
                </p:cNvSpPr>
                <p:nvPr/>
              </p:nvSpPr>
              <p:spPr bwMode="auto">
                <a:xfrm>
                  <a:off x="567" y="1736"/>
                  <a:ext cx="998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zh-CN" altLang="zh-CN" sz="2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60" name="Rectangle 32"/>
                <p:cNvSpPr>
                  <a:spLocks noChangeArrowheads="1"/>
                </p:cNvSpPr>
                <p:nvPr/>
              </p:nvSpPr>
              <p:spPr bwMode="auto">
                <a:xfrm>
                  <a:off x="113" y="1736"/>
                  <a:ext cx="454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zh-CN" sz="2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58" name="Rectangle 30"/>
                <p:cNvSpPr>
                  <a:spLocks noChangeArrowheads="1"/>
                </p:cNvSpPr>
                <p:nvPr/>
              </p:nvSpPr>
              <p:spPr bwMode="auto">
                <a:xfrm>
                  <a:off x="3424" y="1449"/>
                  <a:ext cx="1588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zh-CN" altLang="zh-CN" sz="2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57" name="Rectangle 29"/>
                <p:cNvSpPr>
                  <a:spLocks noChangeArrowheads="1"/>
                </p:cNvSpPr>
                <p:nvPr/>
              </p:nvSpPr>
              <p:spPr bwMode="auto">
                <a:xfrm>
                  <a:off x="1565" y="1449"/>
                  <a:ext cx="1859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zh-CN" altLang="zh-CN" sz="2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56" name="Rectangle 28"/>
                <p:cNvSpPr>
                  <a:spLocks noChangeArrowheads="1"/>
                </p:cNvSpPr>
                <p:nvPr/>
              </p:nvSpPr>
              <p:spPr bwMode="auto">
                <a:xfrm>
                  <a:off x="567" y="1449"/>
                  <a:ext cx="998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zh-CN" altLang="zh-CN" sz="2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55" name="Rectangle 27"/>
                <p:cNvSpPr>
                  <a:spLocks noChangeArrowheads="1"/>
                </p:cNvSpPr>
                <p:nvPr/>
              </p:nvSpPr>
              <p:spPr bwMode="auto">
                <a:xfrm>
                  <a:off x="113" y="1449"/>
                  <a:ext cx="454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zh-CN" sz="2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53" name="Rectangle 25"/>
                <p:cNvSpPr>
                  <a:spLocks noChangeArrowheads="1"/>
                </p:cNvSpPr>
                <p:nvPr/>
              </p:nvSpPr>
              <p:spPr bwMode="auto">
                <a:xfrm>
                  <a:off x="3424" y="1162"/>
                  <a:ext cx="1588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r>
                    <a:rPr lang="zh-CN" altLang="en-US" sz="2400" b="1">
                      <a:solidFill>
                        <a:srgbClr val="000000"/>
                      </a:solidFill>
                    </a:rPr>
                    <a:t>甲比乙大的岁数</a:t>
                  </a:r>
                </a:p>
              </p:txBody>
            </p:sp>
            <p:sp>
              <p:nvSpPr>
                <p:cNvPr id="99352" name="Rectangle 24"/>
                <p:cNvSpPr>
                  <a:spLocks noChangeArrowheads="1"/>
                </p:cNvSpPr>
                <p:nvPr/>
              </p:nvSpPr>
              <p:spPr bwMode="auto">
                <a:xfrm>
                  <a:off x="1565" y="1162"/>
                  <a:ext cx="1859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24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</a:t>
                  </a:r>
                  <a:r>
                    <a:rPr lang="zh-CN" altLang="en-US" sz="2400" b="1">
                      <a:solidFill>
                        <a:srgbClr val="FF0066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将来年龄</a:t>
                  </a:r>
                  <a:endParaRPr lang="zh-CN" altLang="en-US" sz="2400" b="1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99351" name="Rectangle 23"/>
                <p:cNvSpPr>
                  <a:spLocks noChangeArrowheads="1"/>
                </p:cNvSpPr>
                <p:nvPr/>
              </p:nvSpPr>
              <p:spPr bwMode="auto">
                <a:xfrm>
                  <a:off x="567" y="1162"/>
                  <a:ext cx="998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现在年龄</a:t>
                  </a:r>
                  <a:endParaRPr lang="zh-CN" altLang="en-US" sz="2400" b="1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99350" name="Rectangle 22"/>
                <p:cNvSpPr>
                  <a:spLocks noChangeArrowheads="1"/>
                </p:cNvSpPr>
                <p:nvPr/>
              </p:nvSpPr>
              <p:spPr bwMode="auto">
                <a:xfrm>
                  <a:off x="113" y="1162"/>
                  <a:ext cx="454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24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</a:t>
                  </a:r>
                  <a:endParaRPr lang="en-US" altLang="zh-CN" sz="24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65" name="Line 37"/>
                <p:cNvSpPr>
                  <a:spLocks noChangeShapeType="1"/>
                </p:cNvSpPr>
                <p:nvPr/>
              </p:nvSpPr>
              <p:spPr bwMode="auto">
                <a:xfrm>
                  <a:off x="113" y="1162"/>
                  <a:ext cx="4899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66" name="Line 38"/>
                <p:cNvSpPr>
                  <a:spLocks noChangeShapeType="1"/>
                </p:cNvSpPr>
                <p:nvPr/>
              </p:nvSpPr>
              <p:spPr bwMode="auto">
                <a:xfrm>
                  <a:off x="113" y="2023"/>
                  <a:ext cx="4899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67" name="Line 39"/>
                <p:cNvSpPr>
                  <a:spLocks noChangeShapeType="1"/>
                </p:cNvSpPr>
                <p:nvPr/>
              </p:nvSpPr>
              <p:spPr bwMode="auto">
                <a:xfrm>
                  <a:off x="113" y="1162"/>
                  <a:ext cx="0" cy="86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68" name="Line 40"/>
                <p:cNvSpPr>
                  <a:spLocks noChangeShapeType="1"/>
                </p:cNvSpPr>
                <p:nvPr/>
              </p:nvSpPr>
              <p:spPr bwMode="auto">
                <a:xfrm>
                  <a:off x="5012" y="1162"/>
                  <a:ext cx="0" cy="86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71" name="Line 43"/>
                <p:cNvSpPr>
                  <a:spLocks noChangeShapeType="1"/>
                </p:cNvSpPr>
                <p:nvPr/>
              </p:nvSpPr>
              <p:spPr bwMode="auto">
                <a:xfrm>
                  <a:off x="113" y="1449"/>
                  <a:ext cx="4899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73" name="Line 45"/>
                <p:cNvSpPr>
                  <a:spLocks noChangeShapeType="1"/>
                </p:cNvSpPr>
                <p:nvPr/>
              </p:nvSpPr>
              <p:spPr bwMode="auto">
                <a:xfrm>
                  <a:off x="567" y="1162"/>
                  <a:ext cx="0" cy="86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76" name="Line 48"/>
                <p:cNvSpPr>
                  <a:spLocks noChangeShapeType="1"/>
                </p:cNvSpPr>
                <p:nvPr/>
              </p:nvSpPr>
              <p:spPr bwMode="auto">
                <a:xfrm>
                  <a:off x="1565" y="1162"/>
                  <a:ext cx="0" cy="86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79" name="Line 51"/>
                <p:cNvSpPr>
                  <a:spLocks noChangeShapeType="1"/>
                </p:cNvSpPr>
                <p:nvPr/>
              </p:nvSpPr>
              <p:spPr bwMode="auto">
                <a:xfrm>
                  <a:off x="3424" y="1162"/>
                  <a:ext cx="0" cy="86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86" name="Line 58"/>
                <p:cNvSpPr>
                  <a:spLocks noChangeShapeType="1"/>
                </p:cNvSpPr>
                <p:nvPr/>
              </p:nvSpPr>
              <p:spPr bwMode="auto">
                <a:xfrm>
                  <a:off x="113" y="1736"/>
                  <a:ext cx="4899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9473" name="Text Box 145"/>
              <p:cNvSpPr txBox="1">
                <a:spLocks noChangeArrowheads="1"/>
              </p:cNvSpPr>
              <p:nvPr/>
            </p:nvSpPr>
            <p:spPr bwMode="auto">
              <a:xfrm>
                <a:off x="158" y="1470"/>
                <a:ext cx="40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800" b="1">
                    <a:solidFill>
                      <a:srgbClr val="000000"/>
                    </a:solidFill>
                    <a:ea typeface="华文仿宋" panose="02010600040101010101" pitchFamily="2" charset="-122"/>
                  </a:rPr>
                  <a:t>甲</a:t>
                </a:r>
              </a:p>
            </p:txBody>
          </p:sp>
          <p:sp>
            <p:nvSpPr>
              <p:cNvPr id="99474" name="Text Box 146"/>
              <p:cNvSpPr txBox="1">
                <a:spLocks noChangeArrowheads="1"/>
              </p:cNvSpPr>
              <p:nvPr/>
            </p:nvSpPr>
            <p:spPr bwMode="auto">
              <a:xfrm>
                <a:off x="158" y="1706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800" b="1">
                    <a:solidFill>
                      <a:srgbClr val="000000"/>
                    </a:solidFill>
                    <a:ea typeface="华文仿宋" panose="02010600040101010101" pitchFamily="2" charset="-122"/>
                  </a:rPr>
                  <a:t>乙</a:t>
                </a:r>
              </a:p>
            </p:txBody>
          </p:sp>
        </p:grpSp>
        <p:sp>
          <p:nvSpPr>
            <p:cNvPr id="99481" name="Text Box 153"/>
            <p:cNvSpPr txBox="1">
              <a:spLocks noChangeArrowheads="1"/>
            </p:cNvSpPr>
            <p:nvPr/>
          </p:nvSpPr>
          <p:spPr bwMode="auto">
            <a:xfrm>
              <a:off x="1020" y="1434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Arial Unicode MS" pitchFamily="34" charset="-122"/>
                  <a:ea typeface="Arial Unicode MS" pitchFamily="34" charset="-122"/>
                </a:rPr>
                <a:t>X</a:t>
              </a:r>
            </a:p>
          </p:txBody>
        </p:sp>
        <p:sp>
          <p:nvSpPr>
            <p:cNvPr id="99482" name="Text Box 154"/>
            <p:cNvSpPr txBox="1">
              <a:spLocks noChangeArrowheads="1"/>
            </p:cNvSpPr>
            <p:nvPr/>
          </p:nvSpPr>
          <p:spPr bwMode="auto">
            <a:xfrm>
              <a:off x="1020" y="1659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Arial Unicode MS" pitchFamily="34" charset="-122"/>
                  <a:ea typeface="Arial Unicode MS" pitchFamily="34" charset="-122"/>
                </a:rPr>
                <a:t>y</a:t>
              </a:r>
            </a:p>
          </p:txBody>
        </p:sp>
      </p:grpSp>
      <p:sp>
        <p:nvSpPr>
          <p:cNvPr id="99483" name="Text Box 155"/>
          <p:cNvSpPr txBox="1">
            <a:spLocks noChangeArrowheads="1"/>
          </p:cNvSpPr>
          <p:nvPr/>
        </p:nvSpPr>
        <p:spPr bwMode="auto">
          <a:xfrm>
            <a:off x="6227763" y="277971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x-y</a:t>
            </a:r>
          </a:p>
        </p:txBody>
      </p:sp>
      <p:sp>
        <p:nvSpPr>
          <p:cNvPr id="99484" name="Text Box 156"/>
          <p:cNvSpPr txBox="1">
            <a:spLocks noChangeArrowheads="1"/>
          </p:cNvSpPr>
          <p:nvPr/>
        </p:nvSpPr>
        <p:spPr bwMode="auto">
          <a:xfrm>
            <a:off x="2627313" y="2779713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X+</a:t>
            </a:r>
            <a:r>
              <a:rPr lang="zh-CN" altLang="en-US" sz="28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x-y</a:t>
            </a:r>
            <a:r>
              <a:rPr lang="zh-CN" altLang="en-US" sz="2800" b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</a:rPr>
              <a:t>）</a:t>
            </a:r>
          </a:p>
        </p:txBody>
      </p:sp>
      <p:sp>
        <p:nvSpPr>
          <p:cNvPr id="99485" name="Text Box 157"/>
          <p:cNvSpPr txBox="1">
            <a:spLocks noChangeArrowheads="1"/>
          </p:cNvSpPr>
          <p:nvPr/>
        </p:nvSpPr>
        <p:spPr bwMode="auto">
          <a:xfrm>
            <a:off x="4787900" y="277971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ea typeface="华文行楷" panose="02010800040101010101" pitchFamily="2" charset="-122"/>
              </a:rPr>
              <a:t>61</a:t>
            </a:r>
          </a:p>
        </p:txBody>
      </p:sp>
      <p:sp>
        <p:nvSpPr>
          <p:cNvPr id="99486" name="Text Box 158"/>
          <p:cNvSpPr txBox="1">
            <a:spLocks noChangeArrowheads="1"/>
          </p:cNvSpPr>
          <p:nvPr/>
        </p:nvSpPr>
        <p:spPr bwMode="auto">
          <a:xfrm>
            <a:off x="2627313" y="3284538"/>
            <a:ext cx="180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Y-</a:t>
            </a:r>
            <a:r>
              <a:rPr lang="zh-CN" altLang="en-US" sz="2800" b="1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x-y</a:t>
            </a:r>
            <a:r>
              <a:rPr lang="zh-CN" altLang="en-US" sz="2800" b="1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</a:rPr>
              <a:t>）</a:t>
            </a:r>
          </a:p>
        </p:txBody>
      </p:sp>
      <p:sp>
        <p:nvSpPr>
          <p:cNvPr id="99487" name="Text Box 159"/>
          <p:cNvSpPr txBox="1">
            <a:spLocks noChangeArrowheads="1"/>
          </p:cNvSpPr>
          <p:nvPr/>
        </p:nvSpPr>
        <p:spPr bwMode="auto">
          <a:xfrm>
            <a:off x="4859338" y="32686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ea typeface="华文行楷" panose="02010800040101010101" pitchFamily="2" charset="-122"/>
              </a:rPr>
              <a:t>4</a:t>
            </a:r>
          </a:p>
        </p:txBody>
      </p:sp>
      <p:grpSp>
        <p:nvGrpSpPr>
          <p:cNvPr id="99491" name="Group 163"/>
          <p:cNvGrpSpPr/>
          <p:nvPr/>
        </p:nvGrpSpPr>
        <p:grpSpPr bwMode="auto">
          <a:xfrm>
            <a:off x="0" y="1195388"/>
            <a:ext cx="9144000" cy="504825"/>
            <a:chOff x="0" y="436"/>
            <a:chExt cx="5760" cy="318"/>
          </a:xfrm>
        </p:grpSpPr>
        <p:sp>
          <p:nvSpPr>
            <p:cNvPr id="99489" name="Line 161"/>
            <p:cNvSpPr>
              <a:spLocks noChangeShapeType="1"/>
            </p:cNvSpPr>
            <p:nvPr/>
          </p:nvSpPr>
          <p:spPr bwMode="auto">
            <a:xfrm>
              <a:off x="1791" y="436"/>
              <a:ext cx="396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9490" name="Line 162"/>
            <p:cNvSpPr>
              <a:spLocks noChangeShapeType="1"/>
            </p:cNvSpPr>
            <p:nvPr/>
          </p:nvSpPr>
          <p:spPr bwMode="auto">
            <a:xfrm>
              <a:off x="0" y="754"/>
              <a:ext cx="74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9494" name="Group 166"/>
          <p:cNvGrpSpPr/>
          <p:nvPr/>
        </p:nvGrpSpPr>
        <p:grpSpPr bwMode="auto">
          <a:xfrm>
            <a:off x="0" y="1700213"/>
            <a:ext cx="8675688" cy="503237"/>
            <a:chOff x="0" y="754"/>
            <a:chExt cx="5465" cy="317"/>
          </a:xfrm>
        </p:grpSpPr>
        <p:sp>
          <p:nvSpPr>
            <p:cNvPr id="99492" name="Line 164"/>
            <p:cNvSpPr>
              <a:spLocks noChangeShapeType="1"/>
            </p:cNvSpPr>
            <p:nvPr/>
          </p:nvSpPr>
          <p:spPr bwMode="auto">
            <a:xfrm>
              <a:off x="2744" y="754"/>
              <a:ext cx="2721" cy="0"/>
            </a:xfrm>
            <a:prstGeom prst="line">
              <a:avLst/>
            </a:prstGeom>
            <a:noFill/>
            <a:ln w="57150">
              <a:solidFill>
                <a:srgbClr val="04BC6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9493" name="Line 165"/>
            <p:cNvSpPr>
              <a:spLocks noChangeShapeType="1"/>
            </p:cNvSpPr>
            <p:nvPr/>
          </p:nvSpPr>
          <p:spPr bwMode="auto">
            <a:xfrm>
              <a:off x="0" y="1071"/>
              <a:ext cx="1927" cy="0"/>
            </a:xfrm>
            <a:prstGeom prst="line">
              <a:avLst/>
            </a:prstGeom>
            <a:noFill/>
            <a:ln w="57150">
              <a:solidFill>
                <a:srgbClr val="04BC6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3000"/>
                                        <p:tgtEl>
                                          <p:spTgt spid="9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434" grpId="0"/>
      <p:bldP spid="99435" grpId="0"/>
      <p:bldP spid="99443" grpId="0"/>
      <p:bldP spid="99483" grpId="0"/>
      <p:bldP spid="99484" grpId="0"/>
      <p:bldP spid="99485" grpId="0"/>
      <p:bldP spid="99486" grpId="0"/>
      <p:bldP spid="9948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50825" y="666750"/>
            <a:ext cx="8569325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中考链接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</a:rPr>
              <a:t>        </a:t>
            </a:r>
            <a:r>
              <a:rPr lang="zh-CN" altLang="en-US" sz="3200" b="1">
                <a:solidFill>
                  <a:srgbClr val="000000"/>
                </a:solidFill>
              </a:rPr>
              <a:t>随着我国人口增长速度的减慢，初中入学学生数量每年按逐渐减少的趋势发展。某区</a:t>
            </a:r>
            <a:r>
              <a:rPr lang="en-US" altLang="zh-CN" sz="3200" b="1">
                <a:solidFill>
                  <a:srgbClr val="000000"/>
                </a:solidFill>
              </a:rPr>
              <a:t>2003</a:t>
            </a:r>
            <a:r>
              <a:rPr lang="zh-CN" altLang="en-US" sz="3200" b="1">
                <a:solidFill>
                  <a:srgbClr val="000000"/>
                </a:solidFill>
              </a:rPr>
              <a:t>年和</a:t>
            </a:r>
            <a:r>
              <a:rPr lang="en-US" altLang="zh-CN" sz="3200" b="1">
                <a:solidFill>
                  <a:srgbClr val="000000"/>
                </a:solidFill>
              </a:rPr>
              <a:t>2004</a:t>
            </a:r>
            <a:r>
              <a:rPr lang="zh-CN" altLang="en-US" sz="3200" b="1">
                <a:solidFill>
                  <a:srgbClr val="000000"/>
                </a:solidFill>
              </a:rPr>
              <a:t>年初中入学学生人数之比是</a:t>
            </a:r>
            <a:r>
              <a:rPr lang="en-US" altLang="zh-CN" sz="3200" b="1">
                <a:solidFill>
                  <a:srgbClr val="000000"/>
                </a:solidFill>
              </a:rPr>
              <a:t>8</a:t>
            </a:r>
            <a:r>
              <a:rPr lang="zh-CN" altLang="en-US" sz="3200" b="1">
                <a:solidFill>
                  <a:srgbClr val="000000"/>
                </a:solidFill>
              </a:rPr>
              <a:t>：</a:t>
            </a:r>
            <a:r>
              <a:rPr lang="en-US" altLang="zh-CN" sz="3200" b="1">
                <a:solidFill>
                  <a:srgbClr val="000000"/>
                </a:solidFill>
              </a:rPr>
              <a:t>7</a:t>
            </a:r>
            <a:r>
              <a:rPr lang="zh-CN" altLang="en-US" sz="3200" b="1">
                <a:solidFill>
                  <a:srgbClr val="000000"/>
                </a:solidFill>
              </a:rPr>
              <a:t>，且</a:t>
            </a:r>
            <a:r>
              <a:rPr lang="en-US" altLang="zh-CN" sz="3200" b="1">
                <a:solidFill>
                  <a:srgbClr val="000000"/>
                </a:solidFill>
              </a:rPr>
              <a:t>2003</a:t>
            </a:r>
            <a:r>
              <a:rPr lang="zh-CN" altLang="en-US" sz="3200" b="1">
                <a:solidFill>
                  <a:srgbClr val="000000"/>
                </a:solidFill>
              </a:rPr>
              <a:t>年入学人数的</a:t>
            </a:r>
            <a:r>
              <a:rPr lang="en-US" altLang="zh-CN" sz="3200" b="1">
                <a:solidFill>
                  <a:srgbClr val="000000"/>
                </a:solidFill>
              </a:rPr>
              <a:t>2</a:t>
            </a:r>
            <a:r>
              <a:rPr lang="zh-CN" altLang="en-US" sz="3200" b="1">
                <a:solidFill>
                  <a:srgbClr val="000000"/>
                </a:solidFill>
              </a:rPr>
              <a:t>倍比</a:t>
            </a:r>
            <a:r>
              <a:rPr lang="en-US" altLang="zh-CN" sz="3200" b="1">
                <a:solidFill>
                  <a:srgbClr val="000000"/>
                </a:solidFill>
              </a:rPr>
              <a:t>2004</a:t>
            </a:r>
            <a:r>
              <a:rPr lang="zh-CN" altLang="en-US" sz="3200" b="1">
                <a:solidFill>
                  <a:srgbClr val="000000"/>
                </a:solidFill>
              </a:rPr>
              <a:t>年入学人数的</a:t>
            </a:r>
            <a:r>
              <a:rPr lang="en-US" altLang="zh-CN" sz="3200" b="1">
                <a:solidFill>
                  <a:srgbClr val="000000"/>
                </a:solidFill>
              </a:rPr>
              <a:t>3</a:t>
            </a:r>
            <a:r>
              <a:rPr lang="zh-CN" altLang="en-US" sz="3200" b="1">
                <a:solidFill>
                  <a:srgbClr val="000000"/>
                </a:solidFill>
              </a:rPr>
              <a:t>倍少</a:t>
            </a:r>
            <a:r>
              <a:rPr lang="en-US" altLang="zh-CN" sz="3200" b="1">
                <a:solidFill>
                  <a:srgbClr val="000000"/>
                </a:solidFill>
              </a:rPr>
              <a:t>1500</a:t>
            </a:r>
            <a:r>
              <a:rPr lang="zh-CN" altLang="en-US" sz="3200" b="1">
                <a:solidFill>
                  <a:srgbClr val="000000"/>
                </a:solidFill>
              </a:rPr>
              <a:t>人，某人估计</a:t>
            </a:r>
            <a:r>
              <a:rPr lang="en-US" altLang="zh-CN" sz="3200" b="1">
                <a:solidFill>
                  <a:srgbClr val="000000"/>
                </a:solidFill>
              </a:rPr>
              <a:t>2005</a:t>
            </a:r>
            <a:r>
              <a:rPr lang="zh-CN" altLang="en-US" sz="3200" b="1">
                <a:solidFill>
                  <a:srgbClr val="000000"/>
                </a:solidFill>
              </a:rPr>
              <a:t>年入学学生人数将超过</a:t>
            </a:r>
            <a:r>
              <a:rPr lang="en-US" altLang="zh-CN" sz="3200" b="1">
                <a:solidFill>
                  <a:srgbClr val="000000"/>
                </a:solidFill>
              </a:rPr>
              <a:t>2300</a:t>
            </a:r>
            <a:r>
              <a:rPr lang="zh-CN" altLang="en-US" sz="3200" b="1">
                <a:solidFill>
                  <a:srgbClr val="000000"/>
                </a:solidFill>
              </a:rPr>
              <a:t>人，请你通过计算，判断他的估计是否符合当前的变化趋势。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79388" y="765175"/>
            <a:ext cx="84963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ea typeface="华文彩云" panose="02010800040101010101" pitchFamily="2" charset="-122"/>
              </a:rPr>
              <a:t>探究</a:t>
            </a:r>
            <a:r>
              <a:rPr lang="en-US" altLang="zh-CN" sz="2000" b="1">
                <a:solidFill>
                  <a:srgbClr val="FF0000"/>
                </a:solidFill>
                <a:ea typeface="华文彩云" panose="02010800040101010101" pitchFamily="2" charset="-122"/>
              </a:rPr>
              <a:t>1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</a:rPr>
              <a:t>         </a:t>
            </a:r>
            <a:r>
              <a:rPr lang="zh-CN" altLang="en-US" sz="2000" b="1">
                <a:solidFill>
                  <a:srgbClr val="000000"/>
                </a:solidFill>
              </a:rPr>
              <a:t>养牛场原有</a:t>
            </a:r>
            <a:r>
              <a:rPr lang="en-US" altLang="zh-CN" sz="2000" b="1">
                <a:solidFill>
                  <a:srgbClr val="000000"/>
                </a:solidFill>
              </a:rPr>
              <a:t>30</a:t>
            </a:r>
            <a:r>
              <a:rPr lang="zh-CN" altLang="en-US" sz="2000" b="1">
                <a:solidFill>
                  <a:srgbClr val="000000"/>
                </a:solidFill>
              </a:rPr>
              <a:t>只母牛和</a:t>
            </a:r>
            <a:r>
              <a:rPr lang="en-US" altLang="zh-CN" sz="2000" b="1">
                <a:solidFill>
                  <a:srgbClr val="000000"/>
                </a:solidFill>
              </a:rPr>
              <a:t>15</a:t>
            </a:r>
            <a:r>
              <a:rPr lang="zh-CN" altLang="en-US" sz="2000" b="1">
                <a:solidFill>
                  <a:srgbClr val="000000"/>
                </a:solidFill>
              </a:rPr>
              <a:t>只小牛，１天约需用饲料６７５ｋｇ；一周后又购进１２支母牛和５只小牛，这时一天约需用饲料９４０ｋｇ。饲养员李大叔估计平均每只母牛１天约需饲料１８－２０ｋｇ，每只小牛１天约需饲料７－８ｋｇ，　　　</a:t>
            </a:r>
            <a:r>
              <a:rPr lang="zh-CN" altLang="en-US" sz="2000" b="1">
                <a:solidFill>
                  <a:srgbClr val="FF0000"/>
                </a:solidFill>
              </a:rPr>
              <a:t>你能否通过计算检验他的估计？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50825" y="2781300"/>
            <a:ext cx="8424863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333399"/>
                </a:solidFill>
                <a:ea typeface="黑体" panose="02010609060101010101" pitchFamily="49" charset="-122"/>
              </a:rPr>
              <a:t>解：设：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333399"/>
                </a:solidFill>
                <a:ea typeface="黑体" panose="02010609060101010101" pitchFamily="49" charset="-122"/>
              </a:rPr>
              <a:t>　（相等关系）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333399"/>
                </a:solidFill>
                <a:ea typeface="黑体" panose="02010609060101010101" pitchFamily="49" charset="-122"/>
              </a:rPr>
              <a:t>　　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333399"/>
                </a:solidFill>
                <a:ea typeface="黑体" panose="02010609060101010101" pitchFamily="49" charset="-122"/>
              </a:rPr>
              <a:t>　　列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000" b="1">
              <a:solidFill>
                <a:srgbClr val="333399"/>
              </a:solidFill>
              <a:ea typeface="黑体" panose="02010609060101010101" pitchFamily="49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333399"/>
                </a:solidFill>
                <a:ea typeface="黑体" panose="02010609060101010101" pitchFamily="49" charset="-122"/>
              </a:rPr>
              <a:t>　　解得：　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000" b="1">
              <a:solidFill>
                <a:srgbClr val="333399"/>
              </a:solidFill>
              <a:ea typeface="黑体" panose="02010609060101010101" pitchFamily="49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333399"/>
                </a:solidFill>
                <a:ea typeface="黑体" panose="02010609060101010101" pitchFamily="49" charset="-122"/>
              </a:rPr>
              <a:t>　　答：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187450" y="2781300"/>
            <a:ext cx="795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</a:rPr>
              <a:t>平均每只母牛１天约需饲料</a:t>
            </a:r>
            <a:r>
              <a:rPr lang="zh-CN" altLang="en-US" sz="2000" b="1" i="1">
                <a:solidFill>
                  <a:srgbClr val="000000"/>
                </a:solidFill>
              </a:rPr>
              <a:t>ｘ</a:t>
            </a:r>
            <a:r>
              <a:rPr lang="zh-CN" altLang="en-US" sz="2000" b="1">
                <a:solidFill>
                  <a:srgbClr val="000000"/>
                </a:solidFill>
              </a:rPr>
              <a:t>ｋｇ，每只小牛１天约需饲料</a:t>
            </a:r>
            <a:r>
              <a:rPr lang="zh-CN" altLang="en-US" sz="2000" b="1" i="1">
                <a:solidFill>
                  <a:srgbClr val="000000"/>
                </a:solidFill>
              </a:rPr>
              <a:t>ｙ</a:t>
            </a:r>
            <a:r>
              <a:rPr lang="zh-CN" altLang="en-US" sz="2000" b="1">
                <a:solidFill>
                  <a:srgbClr val="000000"/>
                </a:solidFill>
              </a:rPr>
              <a:t>ｋｇ，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2124075" y="3357563"/>
            <a:ext cx="5256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051050" y="3429000"/>
            <a:ext cx="554513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2484438" y="3500438"/>
            <a:ext cx="496728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grpSp>
        <p:nvGrpSpPr>
          <p:cNvPr id="96264" name="Group 8"/>
          <p:cNvGrpSpPr/>
          <p:nvPr/>
        </p:nvGrpSpPr>
        <p:grpSpPr bwMode="auto">
          <a:xfrm>
            <a:off x="2124075" y="3141663"/>
            <a:ext cx="6624638" cy="854075"/>
            <a:chOff x="1338" y="1979"/>
            <a:chExt cx="4173" cy="538"/>
          </a:xfrm>
        </p:grpSpPr>
        <p:sp>
          <p:nvSpPr>
            <p:cNvPr id="96265" name="AutoShape 9"/>
            <p:cNvSpPr/>
            <p:nvPr/>
          </p:nvSpPr>
          <p:spPr bwMode="auto">
            <a:xfrm>
              <a:off x="1338" y="2024"/>
              <a:ext cx="136" cy="454"/>
            </a:xfrm>
            <a:prstGeom prst="leftBrace">
              <a:avLst>
                <a:gd name="adj1" fmla="val 2781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6266" name="Text Box 10"/>
            <p:cNvSpPr txBox="1">
              <a:spLocks noChangeArrowheads="1"/>
            </p:cNvSpPr>
            <p:nvPr/>
          </p:nvSpPr>
          <p:spPr bwMode="auto">
            <a:xfrm>
              <a:off x="1474" y="1979"/>
              <a:ext cx="4037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</a:rPr>
                <a:t>30</a:t>
              </a:r>
              <a:r>
                <a:rPr lang="zh-CN" altLang="en-US" sz="2000" b="1">
                  <a:solidFill>
                    <a:srgbClr val="000000"/>
                  </a:solidFill>
                </a:rPr>
                <a:t>只母牛和</a:t>
              </a:r>
              <a:r>
                <a:rPr lang="en-US" altLang="zh-CN" sz="2000" b="1">
                  <a:solidFill>
                    <a:srgbClr val="000000"/>
                  </a:solidFill>
                </a:rPr>
                <a:t>15</a:t>
              </a:r>
              <a:r>
                <a:rPr lang="zh-CN" altLang="en-US" sz="2000" b="1">
                  <a:solidFill>
                    <a:srgbClr val="000000"/>
                  </a:solidFill>
                </a:rPr>
                <a:t>只小牛，１天约需用饲料６７５ｋｇ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</a:rPr>
                <a:t>４２只母牛和２０只小牛，１天约需用饲料９４０ｋｇ</a:t>
              </a:r>
            </a:p>
          </p:txBody>
        </p:sp>
      </p:grpSp>
      <p:graphicFrame>
        <p:nvGraphicFramePr>
          <p:cNvPr id="96267" name="Object 11"/>
          <p:cNvGraphicFramePr>
            <a:graphicFrameLocks noChangeAspect="1"/>
          </p:cNvGraphicFramePr>
          <p:nvPr/>
        </p:nvGraphicFramePr>
        <p:xfrm>
          <a:off x="2051050" y="4005263"/>
          <a:ext cx="265906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公式" r:id="rId3" imgW="1143000" imgH="457200" progId="Equation.3">
                  <p:embed/>
                </p:oleObj>
              </mc:Choice>
              <mc:Fallback>
                <p:oleObj name="公式" r:id="rId3" imgW="1143000" imgH="4572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005263"/>
                        <a:ext cx="265906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2063750" y="4957763"/>
          <a:ext cx="12128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公式" r:id="rId5" imgW="520700" imgH="457200" progId="Equation.3">
                  <p:embed/>
                </p:oleObj>
              </mc:Choice>
              <mc:Fallback>
                <p:oleObj name="公式" r:id="rId5" imgW="520700" imgH="4572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4957763"/>
                        <a:ext cx="121285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1187450" y="5805488"/>
            <a:ext cx="81375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</a:rPr>
              <a:t>平均每只母牛１天约需饲料２０ｋｇ，每只小牛１天约需饲料５ｋｇ，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</a:rPr>
              <a:t>李大叔对母牛的估计较准确，对小牛的估计偏高。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1042988" y="1757363"/>
            <a:ext cx="6696075" cy="3455987"/>
          </a:xfrm>
          <a:prstGeom prst="ellipse">
            <a:avLst/>
          </a:prstGeom>
          <a:solidFill>
            <a:srgbClr val="04BC64"/>
          </a:solidFill>
          <a:ln w="57150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pic>
        <p:nvPicPr>
          <p:cNvPr id="58373" name="Picture 5" descr="00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9189">
            <a:off x="900113" y="2060575"/>
            <a:ext cx="839787" cy="108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4" name="Picture 6" descr="00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916113"/>
            <a:ext cx="863600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0" y="3125788"/>
            <a:ext cx="61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7885113" y="3125788"/>
            <a:ext cx="611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79388" y="836613"/>
            <a:ext cx="6048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同时同地同向在同一跑道进行比赛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84213" y="5286375"/>
            <a:ext cx="5903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827088" y="5486400"/>
            <a:ext cx="4824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当男生第一次赶上女生时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55650" y="6149975"/>
            <a:ext cx="6624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男生跑的路程</a:t>
            </a:r>
            <a:r>
              <a:rPr lang="en-US" altLang="zh-CN" sz="2800" b="1">
                <a:solidFill>
                  <a:srgbClr val="FF0000"/>
                </a:solidFill>
              </a:rPr>
              <a:t>-</a:t>
            </a:r>
            <a:r>
              <a:rPr lang="zh-CN" altLang="en-US" sz="2800" b="1">
                <a:solidFill>
                  <a:srgbClr val="FF0000"/>
                </a:solidFill>
              </a:rPr>
              <a:t>女生跑的路程</a:t>
            </a:r>
            <a:r>
              <a:rPr lang="en-US" altLang="zh-CN" sz="2800" b="1">
                <a:solidFill>
                  <a:srgbClr val="FF0000"/>
                </a:solidFill>
              </a:rPr>
              <a:t>=</a:t>
            </a:r>
            <a:r>
              <a:rPr lang="zh-CN" altLang="en-US" sz="2800" b="1">
                <a:solidFill>
                  <a:srgbClr val="FF0000"/>
                </a:solidFill>
              </a:rPr>
              <a:t>跑道的周长</a:t>
            </a:r>
          </a:p>
        </p:txBody>
      </p:sp>
      <p:pic>
        <p:nvPicPr>
          <p:cNvPr id="58386" name="Picture 18" descr="flow2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2765425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89017E-7 C 0.20504 2.89017E-7 0.37222 0.13688 0.37222 0.3059 C 0.37222 0.47514 0.20504 0.61341 -5.55556E-7 0.61341 C -0.20469 0.61341 -0.37101 0.47514 -0.37101 0.3059 C -0.37101 0.13688 -0.20469 2.89017E-7 -5.55556E-7 2.89017E-7 Z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065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4971E-6 C 0.05365 0.01826 0.10729 0.03653 0.1349 0.0467 C 0.1625 0.05687 0.15347 0.05618 0.16511 0.0615 C 0.17674 0.06682 0.19514 0.07375 0.20469 0.07838 C 0.21424 0.083 0.21563 0.08485 0.22222 0.08878 C 0.22882 0.09271 0.2382 0.09664 0.24445 0.1015 C 0.2507 0.10635 0.25417 0.11306 0.26024 0.11838 C 0.26632 0.12369 0.27587 0.12971 0.2809 0.13317 C 0.28594 0.13664 0.28681 0.13502 0.29045 0.13965 C 0.2941 0.14427 0.29827 0.15398 0.30313 0.16069 C 0.30799 0.16739 0.31563 0.17317 0.3191 0.17988 C 0.32257 0.18658 0.32083 0.1889 0.32379 0.20092 C 0.32674 0.21294 0.33681 0.22751 0.33646 0.25156 C 0.33611 0.2756 0.33142 0.31976 0.32222 0.34473 C 0.31302 0.36971 0.29757 0.38381 0.2809 0.40184 C 0.26424 0.41988 0.24913 0.43676 0.22222 0.45248 C 0.19531 0.4682 0.14948 0.48601 0.1191 0.49687 C 0.08872 0.50774 0.06198 0.51445 0.03976 0.51791 C 0.01754 0.52138 0.00486 0.51745 -0.01423 0.51791 C -0.03333 0.51838 -0.05226 0.52023 -0.07465 0.52023 C -0.09705 0.52023 -0.12847 0.52069 -0.14913 0.51791 C -0.16979 0.51514 -0.17708 0.51121 -0.19844 0.50312 C -0.21979 0.49502 -0.25312 0.48739 -0.27778 0.46936 C -0.30243 0.45132 -0.32587 0.42219 -0.34601 0.39537 C -0.36614 0.36855 -0.39097 0.33895 -0.39844 0.30867 C -0.4059 0.27838 -0.39687 0.24046 -0.39045 0.21364 C -0.38403 0.18682 -0.37552 0.16624 -0.36024 0.14797 C -0.34496 0.12971 -0.31875 0.11653 -0.29844 0.10358 C -0.27812 0.09063 -0.25069 0.07606 -0.23802 0.06982 C -0.22535 0.06358 -0.23073 0.0682 -0.22222 0.06566 C -0.21371 0.06312 -0.19913 0.06057 -0.18733 0.05502 C -0.17552 0.04947 -0.17222 0.03676 -0.15087 0.0319 C -0.12951 0.02705 -0.09444 0.02658 -0.05868 0.02543 C -0.02292 0.02427 0.02257 0.01803 0.06354 0.02543 C 0.10452 0.03283 0.1533 0.05294 0.18733 0.06982 C 0.22136 0.0867 0.24913 0.11213 0.26823 0.12693 C 0.28733 0.14173 0.29392 0.1489 0.30156 0.15861 C 0.3092 0.16832 0.31077 0.17942 0.31424 0.18612 C 0.31771 0.19283 0.3191 0.18867 0.32222 0.19884 C 0.32535 0.20901 0.33472 0.22173 0.33333 0.24739 C 0.33195 0.27306 0.32327 0.32693 0.31424 0.35306 C 0.30521 0.37919 0.28993 0.3919 0.27934 0.40393 C 0.26875 0.41595 0.25695 0.42011 0.25087 0.42497 C 0.24479 0.42982 0.24792 0.42959 0.24288 0.43352 C 0.23785 0.43745 0.22917 0.44416 0.22066 0.44832 C 0.21215 0.45248 0.20174 0.45549 0.19202 0.45872 C 0.18229 0.46196 0.18073 0.46057 0.16198 0.46728 C 0.14323 0.47398 0.1059 0.49017 0.07934 0.49895 C 0.05278 0.50774 0.02674 0.51676 0.00313 0.52023 C -0.02048 0.52369 -0.0441 0.52092 -0.06198 0.52023 C -0.07986 0.51953 -0.09045 0.51722 -0.10469 0.51583 C -0.11892 0.51445 -0.13351 0.51375 -0.14757 0.51167 C -0.16163 0.50959 -0.17934 0.50589 -0.18889 0.50312 C -0.19844 0.50034 -0.19792 0.49895 -0.20469 0.49479 C -0.21146 0.49063 -0.22118 0.48254 -0.23021 0.47791 C -0.23923 0.47329 -0.23611 0.48323 -0.25868 0.46728 C -0.28125 0.45132 -0.34132 0.41757 -0.3651 0.38265 C -0.38889 0.34774 -0.39965 0.29433 -0.40156 0.25803 C -0.40347 0.22173 -0.38733 0.18728 -0.37621 0.16508 C -0.3651 0.14289 -0.35017 0.13618 -0.33489 0.12485 C -0.31962 0.11352 -0.30104 0.10728 -0.2842 0.09734 C -0.26736 0.08739 -0.24583 0.0726 -0.23333 0.06566 C -0.22083 0.05872 -0.21719 0.0578 -0.20955 0.05502 C -0.20191 0.05225 -0.20052 0.05156 -0.18733 0.04878 C -0.17413 0.04601 -0.14479 0.04092 -0.13021 0.03815 C -0.11562 0.03537 -0.1125 0.03398 -0.1 0.0319 C -0.0875 0.02982 -0.06875 0.02728 -0.05555 0.02543 C -0.04236 0.02358 -0.02969 0.02127 -0.02066 0.02127 C -0.01163 0.02127 -0.00503 0.02543 -0.00156 0.02543 " pathEditMode="relative" ptsTypes="aaaaaaaaaaaaaaaaaaaaaaaaaaaaaaaaaaaaaaaaaaaaaaaaaaaaaaaaaaaaaaaaaaaaA">
                                      <p:cBhvr>
                                        <p:cTn id="26" dur="3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8" grpId="0"/>
      <p:bldP spid="58380" grpId="0"/>
      <p:bldP spid="5838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463" y="909638"/>
            <a:ext cx="882015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3300"/>
                </a:solidFill>
                <a:ea typeface="华文彩云" panose="02010800040101010101" pitchFamily="2" charset="-122"/>
              </a:rPr>
              <a:t>探究二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据以往统计资料</a:t>
            </a:r>
            <a:r>
              <a:rPr lang="en-US" altLang="zh-CN" sz="2800" b="1">
                <a:solidFill>
                  <a:srgbClr val="000000"/>
                </a:solidFill>
              </a:rPr>
              <a:t>,</a:t>
            </a:r>
            <a:r>
              <a:rPr lang="zh-CN" altLang="en-US" sz="2800" b="1">
                <a:solidFill>
                  <a:srgbClr val="000000"/>
                </a:solidFill>
              </a:rPr>
              <a:t>甲</a:t>
            </a:r>
            <a:r>
              <a:rPr lang="en-US" altLang="zh-CN" sz="2800" b="1">
                <a:solidFill>
                  <a:srgbClr val="000000"/>
                </a:solidFill>
              </a:rPr>
              <a:t>,</a:t>
            </a:r>
            <a:r>
              <a:rPr lang="zh-CN" altLang="en-US" sz="2800" b="1">
                <a:solidFill>
                  <a:srgbClr val="000000"/>
                </a:solidFill>
              </a:rPr>
              <a:t>乙两种作物的单位面积产量的比是</a:t>
            </a:r>
            <a:r>
              <a:rPr lang="en-US" altLang="zh-CN" sz="2800" b="1">
                <a:solidFill>
                  <a:srgbClr val="000000"/>
                </a:solidFill>
              </a:rPr>
              <a:t>1:1.5</a:t>
            </a:r>
            <a:r>
              <a:rPr lang="zh-CN" altLang="en-US" sz="2800" b="1">
                <a:solidFill>
                  <a:srgbClr val="000000"/>
                </a:solidFill>
              </a:rPr>
              <a:t>，现要在一块长</a:t>
            </a:r>
            <a:r>
              <a:rPr lang="en-US" altLang="zh-CN" sz="2800" b="1">
                <a:solidFill>
                  <a:srgbClr val="000000"/>
                </a:solidFill>
              </a:rPr>
              <a:t>200m</a:t>
            </a:r>
            <a:r>
              <a:rPr lang="zh-CN" altLang="en-US" sz="2800" b="1">
                <a:solidFill>
                  <a:srgbClr val="000000"/>
                </a:solidFill>
              </a:rPr>
              <a:t>，宽</a:t>
            </a:r>
            <a:r>
              <a:rPr lang="en-US" altLang="zh-CN" sz="2800" b="1">
                <a:solidFill>
                  <a:srgbClr val="000000"/>
                </a:solidFill>
              </a:rPr>
              <a:t>100m</a:t>
            </a:r>
            <a:r>
              <a:rPr lang="zh-CN" altLang="en-US" sz="2800" b="1">
                <a:solidFill>
                  <a:srgbClr val="000000"/>
                </a:solidFill>
              </a:rPr>
              <a:t>的长方形土地上种植这两种作物，怎样把这块地分为两个长方形</a:t>
            </a:r>
            <a:r>
              <a:rPr lang="en-US" altLang="zh-CN" sz="2800" b="1">
                <a:solidFill>
                  <a:srgbClr val="000000"/>
                </a:solidFill>
              </a:rPr>
              <a:t>,</a:t>
            </a:r>
            <a:r>
              <a:rPr lang="zh-CN" altLang="en-US" sz="2800" b="1">
                <a:solidFill>
                  <a:srgbClr val="000000"/>
                </a:solidFill>
              </a:rPr>
              <a:t>使甲</a:t>
            </a:r>
            <a:r>
              <a:rPr lang="en-US" altLang="zh-CN" sz="2800" b="1">
                <a:solidFill>
                  <a:srgbClr val="000000"/>
                </a:solidFill>
              </a:rPr>
              <a:t>,</a:t>
            </a:r>
            <a:r>
              <a:rPr lang="zh-CN" altLang="en-US" sz="2800" b="1">
                <a:solidFill>
                  <a:srgbClr val="000000"/>
                </a:solidFill>
              </a:rPr>
              <a:t>乙两种作物的总产量的比是</a:t>
            </a:r>
            <a:r>
              <a:rPr lang="en-US" altLang="zh-CN" sz="2800" b="1">
                <a:solidFill>
                  <a:srgbClr val="000000"/>
                </a:solidFill>
              </a:rPr>
              <a:t>3:4(</a:t>
            </a:r>
            <a:r>
              <a:rPr lang="zh-CN" altLang="en-US" sz="2800" b="1">
                <a:solidFill>
                  <a:srgbClr val="000000"/>
                </a:solidFill>
              </a:rPr>
              <a:t>结果取整数</a:t>
            </a:r>
            <a:r>
              <a:rPr lang="en-US" altLang="zh-CN" sz="2800" b="1">
                <a:solidFill>
                  <a:srgbClr val="000000"/>
                </a:solidFill>
              </a:rPr>
              <a:t>)?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2700338" y="4005263"/>
            <a:ext cx="360045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23850" y="622300"/>
            <a:ext cx="8424863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0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。开放性问题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       </a:t>
            </a:r>
            <a:r>
              <a:rPr lang="zh-CN" altLang="en-US" sz="3200" b="1" dirty="0">
                <a:solidFill>
                  <a:srgbClr val="000000"/>
                </a:solidFill>
              </a:rPr>
              <a:t>联想集团有</a:t>
            </a:r>
            <a:r>
              <a:rPr lang="en-US" altLang="zh-CN" sz="3200" b="1" dirty="0">
                <a:solidFill>
                  <a:srgbClr val="000000"/>
                </a:solidFill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</a:rPr>
              <a:t>型、</a:t>
            </a:r>
            <a:r>
              <a:rPr lang="en-US" altLang="zh-CN" sz="3200" b="1" dirty="0">
                <a:solidFill>
                  <a:srgbClr val="000000"/>
                </a:solidFill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</a:rPr>
              <a:t>型、</a:t>
            </a:r>
            <a:r>
              <a:rPr lang="en-US" altLang="zh-CN" sz="3200" b="1" dirty="0">
                <a:solidFill>
                  <a:srgbClr val="000000"/>
                </a:solidFill>
              </a:rPr>
              <a:t>C</a:t>
            </a:r>
            <a:r>
              <a:rPr lang="zh-CN" altLang="en-US" sz="3200" b="1" dirty="0">
                <a:solidFill>
                  <a:srgbClr val="000000"/>
                </a:solidFill>
              </a:rPr>
              <a:t>型三种型号的电脑，其价格分别为</a:t>
            </a:r>
            <a:r>
              <a:rPr lang="en-US" altLang="zh-CN" sz="3200" b="1" dirty="0">
                <a:solidFill>
                  <a:srgbClr val="000000"/>
                </a:solidFill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</a:rPr>
              <a:t>型每台</a:t>
            </a:r>
            <a:r>
              <a:rPr lang="en-US" altLang="zh-CN" sz="3200" b="1" dirty="0">
                <a:solidFill>
                  <a:srgbClr val="000000"/>
                </a:solidFill>
              </a:rPr>
              <a:t>6000</a:t>
            </a:r>
            <a:r>
              <a:rPr lang="zh-CN" altLang="en-US" sz="3200" b="1" dirty="0">
                <a:solidFill>
                  <a:srgbClr val="000000"/>
                </a:solidFill>
              </a:rPr>
              <a:t>元，</a:t>
            </a:r>
            <a:r>
              <a:rPr lang="en-US" altLang="zh-CN" sz="3200" b="1" dirty="0">
                <a:solidFill>
                  <a:srgbClr val="000000"/>
                </a:solidFill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</a:rPr>
              <a:t>型每台</a:t>
            </a:r>
            <a:r>
              <a:rPr lang="en-US" altLang="zh-CN" sz="3200" b="1" dirty="0">
                <a:solidFill>
                  <a:srgbClr val="000000"/>
                </a:solidFill>
              </a:rPr>
              <a:t>4000</a:t>
            </a:r>
            <a:r>
              <a:rPr lang="zh-CN" altLang="en-US" sz="3200" b="1" dirty="0">
                <a:solidFill>
                  <a:srgbClr val="000000"/>
                </a:solidFill>
              </a:rPr>
              <a:t>元，</a:t>
            </a:r>
            <a:r>
              <a:rPr lang="en-US" altLang="zh-CN" sz="3200" b="1" dirty="0">
                <a:solidFill>
                  <a:srgbClr val="000000"/>
                </a:solidFill>
              </a:rPr>
              <a:t>C</a:t>
            </a:r>
            <a:r>
              <a:rPr lang="zh-CN" altLang="en-US" sz="3200" b="1" dirty="0">
                <a:solidFill>
                  <a:srgbClr val="000000"/>
                </a:solidFill>
              </a:rPr>
              <a:t>型每台</a:t>
            </a:r>
            <a:r>
              <a:rPr lang="en-US" altLang="zh-CN" sz="3200" b="1" dirty="0">
                <a:solidFill>
                  <a:srgbClr val="000000"/>
                </a:solidFill>
              </a:rPr>
              <a:t>2500</a:t>
            </a:r>
            <a:r>
              <a:rPr lang="zh-CN" altLang="en-US" sz="3200" b="1" dirty="0">
                <a:solidFill>
                  <a:srgbClr val="000000"/>
                </a:solidFill>
              </a:rPr>
              <a:t>元，我市某中学计划将</a:t>
            </a:r>
            <a:r>
              <a:rPr lang="en-US" altLang="zh-CN" sz="3200" b="1" dirty="0">
                <a:solidFill>
                  <a:srgbClr val="000000"/>
                </a:solidFill>
              </a:rPr>
              <a:t>100500</a:t>
            </a:r>
            <a:r>
              <a:rPr lang="zh-CN" altLang="en-US" sz="3200" b="1" dirty="0">
                <a:solidFill>
                  <a:srgbClr val="000000"/>
                </a:solidFill>
              </a:rPr>
              <a:t>元钱全部用于购进其中两种不同型号的电脑共</a:t>
            </a:r>
            <a:r>
              <a:rPr lang="en-US" altLang="zh-CN" sz="3200" b="1" dirty="0">
                <a:solidFill>
                  <a:srgbClr val="000000"/>
                </a:solidFill>
              </a:rPr>
              <a:t>36</a:t>
            </a:r>
            <a:r>
              <a:rPr lang="zh-CN" altLang="en-US" sz="3200" b="1" dirty="0">
                <a:solidFill>
                  <a:srgbClr val="000000"/>
                </a:solidFill>
              </a:rPr>
              <a:t>台，请你设计出几种不同的购买方案，并说明理由。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48190" y="4581128"/>
            <a:ext cx="80645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</a:rPr>
              <a:t>反思</a:t>
            </a:r>
            <a:r>
              <a:rPr lang="zh-CN" altLang="en-US" sz="2800" b="1" dirty="0">
                <a:solidFill>
                  <a:srgbClr val="000000"/>
                </a:solidFill>
              </a:rPr>
              <a:t>：未知数不只两个，为了解决问题方便，所以设三个未知数以帮助解决问题，把问题割裂开来看，仍属于二元一次方程组，在一个问题里面设三个未知数，这本身就是一种创造性思维。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0" y="765175"/>
            <a:ext cx="89646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例</a:t>
            </a:r>
            <a:r>
              <a:rPr kumimoji="1"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4</a:t>
            </a:r>
            <a:r>
              <a:rPr kumimoji="1"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、用一些长短相同的小木棍按图所式，连续摆正方形或六边形要求每两个相邻的图形只有一条公共边。已知摆放的正方形比六边形多</a:t>
            </a:r>
            <a:r>
              <a:rPr kumimoji="1"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4</a:t>
            </a:r>
            <a:r>
              <a:rPr kumimoji="1"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个，并且一共用了</a:t>
            </a:r>
            <a:r>
              <a:rPr kumimoji="1"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110</a:t>
            </a:r>
            <a:r>
              <a:rPr kumimoji="1" lang="zh-CN" altLang="en-US" sz="2800" b="1">
                <a:solidFill>
                  <a:srgbClr val="000000"/>
                </a:solidFill>
                <a:latin typeface="Tahoma" panose="020B0604030504040204" pitchFamily="34" charset="0"/>
              </a:rPr>
              <a:t>个小木棍，问连续摆放了正方形和六边形各多少个？</a:t>
            </a:r>
          </a:p>
        </p:txBody>
      </p:sp>
      <p:grpSp>
        <p:nvGrpSpPr>
          <p:cNvPr id="91154" name="Group 18"/>
          <p:cNvGrpSpPr/>
          <p:nvPr/>
        </p:nvGrpSpPr>
        <p:grpSpPr bwMode="auto">
          <a:xfrm>
            <a:off x="900113" y="2570163"/>
            <a:ext cx="1828800" cy="457200"/>
            <a:chOff x="1104" y="2928"/>
            <a:chExt cx="1152" cy="288"/>
          </a:xfrm>
        </p:grpSpPr>
        <p:sp>
          <p:nvSpPr>
            <p:cNvPr id="91155" name="Rectangle 19"/>
            <p:cNvSpPr>
              <a:spLocks noChangeArrowheads="1"/>
            </p:cNvSpPr>
            <p:nvPr/>
          </p:nvSpPr>
          <p:spPr bwMode="auto">
            <a:xfrm>
              <a:off x="1104" y="2928"/>
              <a:ext cx="28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1156" name="Rectangle 20"/>
            <p:cNvSpPr>
              <a:spLocks noChangeArrowheads="1"/>
            </p:cNvSpPr>
            <p:nvPr/>
          </p:nvSpPr>
          <p:spPr bwMode="auto">
            <a:xfrm>
              <a:off x="1392" y="2928"/>
              <a:ext cx="28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1157" name="Rectangle 21"/>
            <p:cNvSpPr>
              <a:spLocks noChangeArrowheads="1"/>
            </p:cNvSpPr>
            <p:nvPr/>
          </p:nvSpPr>
          <p:spPr bwMode="auto">
            <a:xfrm>
              <a:off x="1680" y="2928"/>
              <a:ext cx="28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968" y="2928"/>
              <a:ext cx="288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3276600" y="2498725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/>
              </a:rPr>
              <a:t>…</a:t>
            </a:r>
            <a:endParaRPr kumimoji="1" lang="en-US" altLang="zh-CN" sz="3600" b="1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grpSp>
        <p:nvGrpSpPr>
          <p:cNvPr id="91160" name="Group 24"/>
          <p:cNvGrpSpPr/>
          <p:nvPr/>
        </p:nvGrpSpPr>
        <p:grpSpPr bwMode="auto">
          <a:xfrm>
            <a:off x="4067175" y="2565400"/>
            <a:ext cx="2616200" cy="762000"/>
            <a:chOff x="1040" y="3441"/>
            <a:chExt cx="1648" cy="480"/>
          </a:xfrm>
        </p:grpSpPr>
        <p:sp>
          <p:nvSpPr>
            <p:cNvPr id="91161" name="AutoShape 25"/>
            <p:cNvSpPr>
              <a:spLocks noChangeArrowheads="1"/>
            </p:cNvSpPr>
            <p:nvPr/>
          </p:nvSpPr>
          <p:spPr bwMode="auto">
            <a:xfrm rot="-5400000">
              <a:off x="1008" y="3473"/>
              <a:ext cx="480" cy="415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1162" name="AutoShape 26"/>
            <p:cNvSpPr>
              <a:spLocks noChangeArrowheads="1"/>
            </p:cNvSpPr>
            <p:nvPr/>
          </p:nvSpPr>
          <p:spPr bwMode="auto">
            <a:xfrm rot="-5400000">
              <a:off x="1425" y="3473"/>
              <a:ext cx="480" cy="415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1163" name="AutoShape 27"/>
            <p:cNvSpPr>
              <a:spLocks noChangeArrowheads="1"/>
            </p:cNvSpPr>
            <p:nvPr/>
          </p:nvSpPr>
          <p:spPr bwMode="auto">
            <a:xfrm rot="-5400000">
              <a:off x="1840" y="3473"/>
              <a:ext cx="480" cy="415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1164" name="AutoShape 28"/>
            <p:cNvSpPr>
              <a:spLocks noChangeArrowheads="1"/>
            </p:cNvSpPr>
            <p:nvPr/>
          </p:nvSpPr>
          <p:spPr bwMode="auto">
            <a:xfrm rot="-5400000">
              <a:off x="2248" y="3480"/>
              <a:ext cx="480" cy="401"/>
            </a:xfrm>
            <a:prstGeom prst="hexagon">
              <a:avLst>
                <a:gd name="adj" fmla="val 29925"/>
                <a:gd name="vf" fmla="val 115470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7164388" y="25654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/>
              </a:rPr>
              <a:t>…</a:t>
            </a:r>
            <a:endParaRPr kumimoji="1" lang="en-US" altLang="zh-CN" sz="3600" b="1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grpSp>
        <p:nvGrpSpPr>
          <p:cNvPr id="91166" name="Group 30"/>
          <p:cNvGrpSpPr/>
          <p:nvPr/>
        </p:nvGrpSpPr>
        <p:grpSpPr bwMode="auto">
          <a:xfrm>
            <a:off x="323850" y="3644900"/>
            <a:ext cx="7924800" cy="2709863"/>
            <a:chOff x="-3" y="-3"/>
            <a:chExt cx="3673" cy="1734"/>
          </a:xfrm>
        </p:grpSpPr>
        <p:grpSp>
          <p:nvGrpSpPr>
            <p:cNvPr id="91167" name="Group 31"/>
            <p:cNvGrpSpPr/>
            <p:nvPr/>
          </p:nvGrpSpPr>
          <p:grpSpPr bwMode="auto">
            <a:xfrm>
              <a:off x="0" y="0"/>
              <a:ext cx="3667" cy="1728"/>
              <a:chOff x="0" y="0"/>
              <a:chExt cx="3667" cy="1728"/>
            </a:xfrm>
          </p:grpSpPr>
          <p:grpSp>
            <p:nvGrpSpPr>
              <p:cNvPr id="91168" name="Group 32"/>
              <p:cNvGrpSpPr/>
              <p:nvPr/>
            </p:nvGrpSpPr>
            <p:grpSpPr bwMode="auto">
              <a:xfrm>
                <a:off x="0" y="0"/>
                <a:ext cx="633" cy="422"/>
                <a:chOff x="0" y="0"/>
                <a:chExt cx="633" cy="422"/>
              </a:xfrm>
            </p:grpSpPr>
            <p:sp>
              <p:nvSpPr>
                <p:cNvPr id="91169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4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图形</a:t>
                  </a:r>
                  <a:endParaRPr kumimoji="1" lang="zh-CN" altLang="en-US" sz="2000" b="1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170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3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71" name="Group 35"/>
              <p:cNvGrpSpPr/>
              <p:nvPr/>
            </p:nvGrpSpPr>
            <p:grpSpPr bwMode="auto">
              <a:xfrm>
                <a:off x="633" y="0"/>
                <a:ext cx="1382" cy="422"/>
                <a:chOff x="633" y="0"/>
                <a:chExt cx="1382" cy="422"/>
              </a:xfrm>
            </p:grpSpPr>
            <p:sp>
              <p:nvSpPr>
                <p:cNvPr id="91172" name="Rectangle 36"/>
                <p:cNvSpPr>
                  <a:spLocks noChangeArrowheads="1"/>
                </p:cNvSpPr>
                <p:nvPr/>
              </p:nvSpPr>
              <p:spPr bwMode="auto">
                <a:xfrm>
                  <a:off x="676" y="0"/>
                  <a:ext cx="1296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连续摆放的个数</a:t>
                  </a:r>
                  <a:endParaRPr kumimoji="1" lang="zh-CN" altLang="en-US" sz="2000" b="1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(</a:t>
                  </a: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单位：个</a:t>
                  </a:r>
                  <a:r>
                    <a:rPr kumimoji="1" lang="en-US" altLang="zh-CN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91173" name="Rectangle 37"/>
                <p:cNvSpPr>
                  <a:spLocks noChangeArrowheads="1"/>
                </p:cNvSpPr>
                <p:nvPr/>
              </p:nvSpPr>
              <p:spPr bwMode="auto">
                <a:xfrm>
                  <a:off x="633" y="0"/>
                  <a:ext cx="138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74" name="Group 38"/>
              <p:cNvGrpSpPr/>
              <p:nvPr/>
            </p:nvGrpSpPr>
            <p:grpSpPr bwMode="auto">
              <a:xfrm>
                <a:off x="2015" y="0"/>
                <a:ext cx="1652" cy="422"/>
                <a:chOff x="2015" y="0"/>
                <a:chExt cx="1652" cy="422"/>
              </a:xfrm>
            </p:grpSpPr>
            <p:sp>
              <p:nvSpPr>
                <p:cNvPr id="91175" name="Rectangle 39"/>
                <p:cNvSpPr>
                  <a:spLocks noChangeArrowheads="1"/>
                </p:cNvSpPr>
                <p:nvPr/>
              </p:nvSpPr>
              <p:spPr bwMode="auto">
                <a:xfrm>
                  <a:off x="2058" y="0"/>
                  <a:ext cx="1566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使用小木棒的根数     </a:t>
                  </a:r>
                  <a:r>
                    <a:rPr kumimoji="1" lang="en-US" altLang="zh-CN" sz="2000" b="1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(</a:t>
                  </a: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单位</a:t>
                  </a:r>
                  <a:r>
                    <a:rPr kumimoji="1" lang="en-US" altLang="zh-CN" sz="2000" b="1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:</a:t>
                  </a: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根</a:t>
                  </a:r>
                  <a:r>
                    <a:rPr kumimoji="1" lang="en-US" altLang="zh-CN" sz="2000" b="1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)</a:t>
                  </a:r>
                  <a:endParaRPr kumimoji="1"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176" name="Rectangle 40"/>
                <p:cNvSpPr>
                  <a:spLocks noChangeArrowheads="1"/>
                </p:cNvSpPr>
                <p:nvPr/>
              </p:nvSpPr>
              <p:spPr bwMode="auto">
                <a:xfrm>
                  <a:off x="2015" y="0"/>
                  <a:ext cx="165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77" name="Group 41"/>
              <p:cNvGrpSpPr/>
              <p:nvPr/>
            </p:nvGrpSpPr>
            <p:grpSpPr bwMode="auto">
              <a:xfrm>
                <a:off x="0" y="422"/>
                <a:ext cx="633" cy="442"/>
                <a:chOff x="0" y="422"/>
                <a:chExt cx="633" cy="442"/>
              </a:xfrm>
            </p:grpSpPr>
            <p:sp>
              <p:nvSpPr>
                <p:cNvPr id="91178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422"/>
                  <a:ext cx="547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正方形</a:t>
                  </a:r>
                  <a:endParaRPr kumimoji="1" lang="zh-CN" altLang="en-US" sz="2000" b="1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179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633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80" name="Group 44"/>
              <p:cNvGrpSpPr/>
              <p:nvPr/>
            </p:nvGrpSpPr>
            <p:grpSpPr bwMode="auto">
              <a:xfrm>
                <a:off x="633" y="422"/>
                <a:ext cx="1382" cy="442"/>
                <a:chOff x="633" y="422"/>
                <a:chExt cx="1382" cy="442"/>
              </a:xfrm>
            </p:grpSpPr>
            <p:sp>
              <p:nvSpPr>
                <p:cNvPr id="91181" name="Rectangle 45"/>
                <p:cNvSpPr>
                  <a:spLocks noChangeArrowheads="1"/>
                </p:cNvSpPr>
                <p:nvPr/>
              </p:nvSpPr>
              <p:spPr bwMode="auto">
                <a:xfrm>
                  <a:off x="676" y="422"/>
                  <a:ext cx="129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x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182" name="Rectangle 46"/>
                <p:cNvSpPr>
                  <a:spLocks noChangeArrowheads="1"/>
                </p:cNvSpPr>
                <p:nvPr/>
              </p:nvSpPr>
              <p:spPr bwMode="auto">
                <a:xfrm>
                  <a:off x="633" y="422"/>
                  <a:ext cx="138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83" name="Group 47"/>
              <p:cNvGrpSpPr/>
              <p:nvPr/>
            </p:nvGrpSpPr>
            <p:grpSpPr bwMode="auto">
              <a:xfrm>
                <a:off x="2015" y="422"/>
                <a:ext cx="1652" cy="442"/>
                <a:chOff x="2015" y="422"/>
                <a:chExt cx="1652" cy="442"/>
              </a:xfrm>
            </p:grpSpPr>
            <p:sp>
              <p:nvSpPr>
                <p:cNvPr id="91184" name="Rectangle 48"/>
                <p:cNvSpPr>
                  <a:spLocks noChangeArrowheads="1"/>
                </p:cNvSpPr>
                <p:nvPr/>
              </p:nvSpPr>
              <p:spPr bwMode="auto">
                <a:xfrm>
                  <a:off x="2058" y="422"/>
                  <a:ext cx="156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4+3(x-1)=3x+1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185" name="Rectangle 49"/>
                <p:cNvSpPr>
                  <a:spLocks noChangeArrowheads="1"/>
                </p:cNvSpPr>
                <p:nvPr/>
              </p:nvSpPr>
              <p:spPr bwMode="auto">
                <a:xfrm>
                  <a:off x="2015" y="422"/>
                  <a:ext cx="165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86" name="Group 50"/>
              <p:cNvGrpSpPr/>
              <p:nvPr/>
            </p:nvGrpSpPr>
            <p:grpSpPr bwMode="auto">
              <a:xfrm>
                <a:off x="0" y="864"/>
                <a:ext cx="633" cy="442"/>
                <a:chOff x="0" y="864"/>
                <a:chExt cx="633" cy="442"/>
              </a:xfrm>
            </p:grpSpPr>
            <p:sp>
              <p:nvSpPr>
                <p:cNvPr id="91187" name="Rectangle 51"/>
                <p:cNvSpPr>
                  <a:spLocks noChangeArrowheads="1"/>
                </p:cNvSpPr>
                <p:nvPr/>
              </p:nvSpPr>
              <p:spPr bwMode="auto">
                <a:xfrm>
                  <a:off x="43" y="864"/>
                  <a:ext cx="547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六边形</a:t>
                  </a:r>
                  <a:endParaRPr kumimoji="1" lang="zh-CN" altLang="en-US" sz="2000" b="1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188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633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89" name="Group 53"/>
              <p:cNvGrpSpPr/>
              <p:nvPr/>
            </p:nvGrpSpPr>
            <p:grpSpPr bwMode="auto">
              <a:xfrm>
                <a:off x="633" y="864"/>
                <a:ext cx="1382" cy="442"/>
                <a:chOff x="633" y="864"/>
                <a:chExt cx="1382" cy="442"/>
              </a:xfrm>
            </p:grpSpPr>
            <p:sp>
              <p:nvSpPr>
                <p:cNvPr id="91190" name="Rectangle 54"/>
                <p:cNvSpPr>
                  <a:spLocks noChangeArrowheads="1"/>
                </p:cNvSpPr>
                <p:nvPr/>
              </p:nvSpPr>
              <p:spPr bwMode="auto">
                <a:xfrm>
                  <a:off x="676" y="864"/>
                  <a:ext cx="129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y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191" name="Rectangle 55"/>
                <p:cNvSpPr>
                  <a:spLocks noChangeArrowheads="1"/>
                </p:cNvSpPr>
                <p:nvPr/>
              </p:nvSpPr>
              <p:spPr bwMode="auto">
                <a:xfrm>
                  <a:off x="633" y="864"/>
                  <a:ext cx="138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92" name="Group 56"/>
              <p:cNvGrpSpPr/>
              <p:nvPr/>
            </p:nvGrpSpPr>
            <p:grpSpPr bwMode="auto">
              <a:xfrm>
                <a:off x="2015" y="864"/>
                <a:ext cx="1652" cy="442"/>
                <a:chOff x="2015" y="864"/>
                <a:chExt cx="1652" cy="442"/>
              </a:xfrm>
            </p:grpSpPr>
            <p:sp>
              <p:nvSpPr>
                <p:cNvPr id="91193" name="Rectangle 57"/>
                <p:cNvSpPr>
                  <a:spLocks noChangeArrowheads="1"/>
                </p:cNvSpPr>
                <p:nvPr/>
              </p:nvSpPr>
              <p:spPr bwMode="auto">
                <a:xfrm>
                  <a:off x="2058" y="864"/>
                  <a:ext cx="156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6+5(y-1)=5y+1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194" name="Rectangle 58"/>
                <p:cNvSpPr>
                  <a:spLocks noChangeArrowheads="1"/>
                </p:cNvSpPr>
                <p:nvPr/>
              </p:nvSpPr>
              <p:spPr bwMode="auto">
                <a:xfrm>
                  <a:off x="2015" y="864"/>
                  <a:ext cx="165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95" name="Group 59"/>
              <p:cNvGrpSpPr/>
              <p:nvPr/>
            </p:nvGrpSpPr>
            <p:grpSpPr bwMode="auto">
              <a:xfrm>
                <a:off x="0" y="1306"/>
                <a:ext cx="633" cy="422"/>
                <a:chOff x="0" y="1306"/>
                <a:chExt cx="633" cy="422"/>
              </a:xfrm>
            </p:grpSpPr>
            <p:sp>
              <p:nvSpPr>
                <p:cNvPr id="91196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1306"/>
                  <a:ext cx="54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关系</a:t>
                  </a:r>
                  <a:endParaRPr kumimoji="1" lang="zh-CN" altLang="en-US" sz="2000" b="1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197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1306"/>
                  <a:ext cx="633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198" name="Group 62"/>
              <p:cNvGrpSpPr/>
              <p:nvPr/>
            </p:nvGrpSpPr>
            <p:grpSpPr bwMode="auto">
              <a:xfrm>
                <a:off x="633" y="1306"/>
                <a:ext cx="1382" cy="422"/>
                <a:chOff x="633" y="1306"/>
                <a:chExt cx="1382" cy="422"/>
              </a:xfrm>
            </p:grpSpPr>
            <p:sp>
              <p:nvSpPr>
                <p:cNvPr id="91199" name="Rectangle 63"/>
                <p:cNvSpPr>
                  <a:spLocks noChangeArrowheads="1"/>
                </p:cNvSpPr>
                <p:nvPr/>
              </p:nvSpPr>
              <p:spPr bwMode="auto">
                <a:xfrm>
                  <a:off x="676" y="1306"/>
                  <a:ext cx="1296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正反方形比六边形多 </a:t>
                  </a:r>
                  <a:r>
                    <a:rPr kumimoji="1" lang="en-US" altLang="zh-CN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4 </a:t>
                  </a: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个</a:t>
                  </a:r>
                  <a:endParaRPr kumimoji="1" lang="zh-CN" altLang="en-US" sz="2000" b="1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200" name="Rectangle 64"/>
                <p:cNvSpPr>
                  <a:spLocks noChangeArrowheads="1"/>
                </p:cNvSpPr>
                <p:nvPr/>
              </p:nvSpPr>
              <p:spPr bwMode="auto">
                <a:xfrm>
                  <a:off x="633" y="1306"/>
                  <a:ext cx="138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91201" name="Group 65"/>
              <p:cNvGrpSpPr/>
              <p:nvPr/>
            </p:nvGrpSpPr>
            <p:grpSpPr bwMode="auto">
              <a:xfrm>
                <a:off x="2015" y="1306"/>
                <a:ext cx="1652" cy="422"/>
                <a:chOff x="2015" y="1306"/>
                <a:chExt cx="1652" cy="422"/>
              </a:xfrm>
            </p:grpSpPr>
            <p:sp>
              <p:nvSpPr>
                <p:cNvPr id="91202" name="Rectangle 66"/>
                <p:cNvSpPr>
                  <a:spLocks noChangeArrowheads="1"/>
                </p:cNvSpPr>
                <p:nvPr/>
              </p:nvSpPr>
              <p:spPr bwMode="auto">
                <a:xfrm>
                  <a:off x="2058" y="1306"/>
                  <a:ext cx="1566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共用了 </a:t>
                  </a:r>
                  <a:r>
                    <a:rPr kumimoji="1" lang="en-US" altLang="zh-CN" sz="2000" b="1">
                      <a:solidFill>
                        <a:srgbClr val="000000"/>
                      </a:solidFill>
                      <a:latin typeface="Tahoma" panose="020B0604030504040204" pitchFamily="34" charset="0"/>
                    </a:rPr>
                    <a:t>110 </a:t>
                  </a:r>
                  <a:r>
                    <a:rPr kumimoji="1" lang="zh-CN" altLang="en-US" sz="20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根小木棍</a:t>
                  </a:r>
                  <a:endParaRPr kumimoji="1" lang="zh-CN" altLang="en-US" sz="2000" b="1">
                    <a:solidFill>
                      <a:srgbClr val="000000"/>
                    </a:solidFill>
                    <a:latin typeface="Tahoma" panose="020B0604030504040204" pitchFamily="34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1203" name="Rectangle 67"/>
                <p:cNvSpPr>
                  <a:spLocks noChangeArrowheads="1"/>
                </p:cNvSpPr>
                <p:nvPr/>
              </p:nvSpPr>
              <p:spPr bwMode="auto">
                <a:xfrm>
                  <a:off x="2015" y="1306"/>
                  <a:ext cx="165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1204" name="Rectangle 68"/>
            <p:cNvSpPr>
              <a:spLocks noChangeArrowheads="1"/>
            </p:cNvSpPr>
            <p:nvPr/>
          </p:nvSpPr>
          <p:spPr bwMode="auto">
            <a:xfrm>
              <a:off x="-3" y="-3"/>
              <a:ext cx="3673" cy="173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250825" y="877888"/>
            <a:ext cx="845978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28600" algn="l"/>
              </a:tabLst>
            </a:pP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一个两位数的十位数字与个位数字的和是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，如果这个两位数加上</a:t>
            </a:r>
            <a:r>
              <a:rPr lang="en-US" altLang="zh-CN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45</a:t>
            </a:r>
            <a:r>
              <a:rPr lang="zh-CN" altLang="en-US" sz="3600" b="1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，则恰好成为个位数字与十位数字对调后组成的两位数，求这个两位数。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altLang="zh-CN" sz="3600" b="1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79388" y="1027113"/>
            <a:ext cx="835183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一辆汽车从甲地驶往乙地，途中要过一桥。用相同时间，若车速每小时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60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千米，就能越过桥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千米；若车速每小时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50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千米，就差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千米才到桥。问甲地与桥相距多远？用了多长时间？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0" y="5722938"/>
            <a:ext cx="8964613" cy="71437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5144" name="Group 24"/>
          <p:cNvGrpSpPr/>
          <p:nvPr/>
        </p:nvGrpSpPr>
        <p:grpSpPr bwMode="auto">
          <a:xfrm>
            <a:off x="0" y="4627563"/>
            <a:ext cx="1584325" cy="1074737"/>
            <a:chOff x="0" y="3058"/>
            <a:chExt cx="998" cy="677"/>
          </a:xfrm>
        </p:grpSpPr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250" y="3058"/>
              <a:ext cx="4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乙</a:t>
              </a:r>
            </a:p>
          </p:txBody>
        </p:sp>
        <p:graphicFrame>
          <p:nvGraphicFramePr>
            <p:cNvPr id="5139" name="Object 19"/>
            <p:cNvGraphicFramePr>
              <a:graphicFrameLocks noChangeAspect="1"/>
            </p:cNvGraphicFramePr>
            <p:nvPr/>
          </p:nvGraphicFramePr>
          <p:xfrm>
            <a:off x="0" y="3339"/>
            <a:ext cx="998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剪辑" r:id="rId3" imgW="39271575" imgH="10239375" progId="MS_ClipArt_Gallery.2">
                    <p:embed/>
                  </p:oleObj>
                </mc:Choice>
                <mc:Fallback>
                  <p:oleObj name="剪辑" r:id="rId3" imgW="39271575" imgH="10239375" progId="MS_ClipArt_Gallery.2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339"/>
                          <a:ext cx="998" cy="3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45" name="Group 25"/>
          <p:cNvGrpSpPr/>
          <p:nvPr/>
        </p:nvGrpSpPr>
        <p:grpSpPr bwMode="auto">
          <a:xfrm>
            <a:off x="3851275" y="4641850"/>
            <a:ext cx="1676400" cy="1063625"/>
            <a:chOff x="2426" y="3067"/>
            <a:chExt cx="1056" cy="670"/>
          </a:xfrm>
        </p:grpSpPr>
        <p:graphicFrame>
          <p:nvGraphicFramePr>
            <p:cNvPr id="5140" name="Object 20"/>
            <p:cNvGraphicFramePr>
              <a:graphicFrameLocks noChangeAspect="1"/>
            </p:cNvGraphicFramePr>
            <p:nvPr/>
          </p:nvGraphicFramePr>
          <p:xfrm>
            <a:off x="2426" y="3294"/>
            <a:ext cx="1056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剪辑" r:id="rId5" imgW="39271575" imgH="10239375" progId="MS_ClipArt_Gallery.2">
                    <p:embed/>
                  </p:oleObj>
                </mc:Choice>
                <mc:Fallback>
                  <p:oleObj name="剪辑" r:id="rId5" imgW="39271575" imgH="10239375" progId="MS_ClipArt_Gallery.2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3294"/>
                          <a:ext cx="1056" cy="4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2744" y="3067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GB" sz="2800" b="1">
                  <a:solidFill>
                    <a:srgbClr val="0000FF"/>
                  </a:solidFill>
                </a:rPr>
                <a:t>甲</a:t>
              </a:r>
              <a:endParaRPr lang="zh-CN" altLang="en-US" sz="2800" b="1">
                <a:solidFill>
                  <a:srgbClr val="0000FF"/>
                </a:solidFill>
              </a:endParaRPr>
            </a:p>
          </p:txBody>
        </p:sp>
      </p:grpSp>
      <p:grpSp>
        <p:nvGrpSpPr>
          <p:cNvPr id="5151" name="Group 31"/>
          <p:cNvGrpSpPr/>
          <p:nvPr/>
        </p:nvGrpSpPr>
        <p:grpSpPr bwMode="auto">
          <a:xfrm>
            <a:off x="1476375" y="5780088"/>
            <a:ext cx="4032250" cy="739775"/>
            <a:chOff x="930" y="3784"/>
            <a:chExt cx="2540" cy="539"/>
          </a:xfrm>
        </p:grpSpPr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930" y="3784"/>
              <a:ext cx="0" cy="527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3470" y="3793"/>
              <a:ext cx="0" cy="527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 flipH="1">
              <a:off x="930" y="4065"/>
              <a:ext cx="861" cy="0"/>
            </a:xfrm>
            <a:prstGeom prst="line">
              <a:avLst/>
            </a:prstGeom>
            <a:noFill/>
            <a:ln w="57150">
              <a:solidFill>
                <a:srgbClr val="04BC64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2381" y="4065"/>
              <a:ext cx="1089" cy="0"/>
            </a:xfrm>
            <a:prstGeom prst="line">
              <a:avLst/>
            </a:prstGeom>
            <a:noFill/>
            <a:ln w="57150">
              <a:solidFill>
                <a:srgbClr val="04BC64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1936" y="3901"/>
              <a:ext cx="272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0000"/>
                  </a:solidFill>
                </a:rPr>
                <a:t>S</a:t>
              </a:r>
            </a:p>
          </p:txBody>
        </p:sp>
      </p:grpSp>
      <p:grpSp>
        <p:nvGrpSpPr>
          <p:cNvPr id="5157" name="Group 37"/>
          <p:cNvGrpSpPr/>
          <p:nvPr/>
        </p:nvGrpSpPr>
        <p:grpSpPr bwMode="auto">
          <a:xfrm>
            <a:off x="1504950" y="3789363"/>
            <a:ext cx="7443788" cy="1887537"/>
            <a:chOff x="912" y="2530"/>
            <a:chExt cx="4689" cy="1189"/>
          </a:xfrm>
        </p:grpSpPr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912" y="2530"/>
              <a:ext cx="0" cy="1179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5601" y="2540"/>
              <a:ext cx="0" cy="1179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 flipH="1">
              <a:off x="930" y="2840"/>
              <a:ext cx="167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3243" y="2840"/>
              <a:ext cx="23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56" name="Text Box 36"/>
            <p:cNvSpPr txBox="1">
              <a:spLocks noChangeArrowheads="1"/>
            </p:cNvSpPr>
            <p:nvPr/>
          </p:nvSpPr>
          <p:spPr bwMode="auto">
            <a:xfrm>
              <a:off x="2780" y="2532"/>
              <a:ext cx="317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5400" i="1">
                  <a:solidFill>
                    <a:srgbClr val="000000"/>
                  </a:solidFill>
                </a:rPr>
                <a:t>t</a:t>
              </a:r>
            </a:p>
          </p:txBody>
        </p:sp>
      </p:grp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39750" y="828675"/>
            <a:ext cx="3635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</a:rPr>
              <a:t>同时异地追及问题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468313" y="1620838"/>
            <a:ext cx="7199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乙的路程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甲的路程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甲乙之间的距离</a:t>
            </a:r>
          </a:p>
        </p:txBody>
      </p:sp>
      <p:grpSp>
        <p:nvGrpSpPr>
          <p:cNvPr id="5169" name="Group 49"/>
          <p:cNvGrpSpPr/>
          <p:nvPr/>
        </p:nvGrpSpPr>
        <p:grpSpPr bwMode="auto">
          <a:xfrm>
            <a:off x="468313" y="2628900"/>
            <a:ext cx="7199312" cy="800100"/>
            <a:chOff x="295" y="1434"/>
            <a:chExt cx="4535" cy="504"/>
          </a:xfrm>
        </p:grpSpPr>
        <p:sp>
          <p:nvSpPr>
            <p:cNvPr id="5160" name="Text Box 40"/>
            <p:cNvSpPr txBox="1">
              <a:spLocks noChangeArrowheads="1"/>
            </p:cNvSpPr>
            <p:nvPr/>
          </p:nvSpPr>
          <p:spPr bwMode="auto">
            <a:xfrm>
              <a:off x="295" y="1434"/>
              <a:ext cx="453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000" b="1">
                  <a:solidFill>
                    <a:srgbClr val="000000"/>
                  </a:solidFill>
                </a:rPr>
                <a:t>T (              -          )=s</a:t>
              </a:r>
            </a:p>
          </p:txBody>
        </p:sp>
        <p:grpSp>
          <p:nvGrpSpPr>
            <p:cNvPr id="5166" name="Group 46"/>
            <p:cNvGrpSpPr/>
            <p:nvPr/>
          </p:nvGrpSpPr>
          <p:grpSpPr bwMode="auto">
            <a:xfrm>
              <a:off x="1111" y="1434"/>
              <a:ext cx="544" cy="450"/>
              <a:chOff x="2200" y="1616"/>
              <a:chExt cx="498" cy="407"/>
            </a:xfrm>
          </p:grpSpPr>
          <p:sp>
            <p:nvSpPr>
              <p:cNvPr id="5161" name="Text Box 41"/>
              <p:cNvSpPr txBox="1">
                <a:spLocks noChangeArrowheads="1"/>
              </p:cNvSpPr>
              <p:nvPr/>
            </p:nvSpPr>
            <p:spPr bwMode="auto">
              <a:xfrm>
                <a:off x="2200" y="1616"/>
                <a:ext cx="362" cy="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FF0000"/>
                    </a:solidFill>
                  </a:rPr>
                  <a:t>V</a:t>
                </a:r>
              </a:p>
            </p:txBody>
          </p:sp>
          <p:sp>
            <p:nvSpPr>
              <p:cNvPr id="5164" name="Text Box 44"/>
              <p:cNvSpPr txBox="1">
                <a:spLocks noChangeArrowheads="1"/>
              </p:cNvSpPr>
              <p:nvPr/>
            </p:nvSpPr>
            <p:spPr bwMode="auto">
              <a:xfrm>
                <a:off x="2336" y="1797"/>
                <a:ext cx="362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000" b="1">
                    <a:solidFill>
                      <a:srgbClr val="FF0000"/>
                    </a:solidFill>
                  </a:rPr>
                  <a:t>乙</a:t>
                </a:r>
              </a:p>
            </p:txBody>
          </p:sp>
        </p:grpSp>
        <p:grpSp>
          <p:nvGrpSpPr>
            <p:cNvPr id="5168" name="Group 48"/>
            <p:cNvGrpSpPr/>
            <p:nvPr/>
          </p:nvGrpSpPr>
          <p:grpSpPr bwMode="auto">
            <a:xfrm>
              <a:off x="2336" y="1480"/>
              <a:ext cx="509" cy="458"/>
              <a:chOff x="3515" y="1344"/>
              <a:chExt cx="509" cy="458"/>
            </a:xfrm>
          </p:grpSpPr>
          <p:sp>
            <p:nvSpPr>
              <p:cNvPr id="5165" name="Text Box 45"/>
              <p:cNvSpPr txBox="1">
                <a:spLocks noChangeArrowheads="1"/>
              </p:cNvSpPr>
              <p:nvPr/>
            </p:nvSpPr>
            <p:spPr bwMode="auto">
              <a:xfrm>
                <a:off x="3706" y="1552"/>
                <a:ext cx="31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000" b="1">
                    <a:solidFill>
                      <a:srgbClr val="0000FF"/>
                    </a:solidFill>
                  </a:rPr>
                  <a:t>甲</a:t>
                </a:r>
              </a:p>
            </p:txBody>
          </p:sp>
          <p:sp>
            <p:nvSpPr>
              <p:cNvPr id="5167" name="Text Box 47"/>
              <p:cNvSpPr txBox="1">
                <a:spLocks noChangeArrowheads="1"/>
              </p:cNvSpPr>
              <p:nvPr/>
            </p:nvSpPr>
            <p:spPr bwMode="auto">
              <a:xfrm>
                <a:off x="3515" y="1344"/>
                <a:ext cx="45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4000" b="1">
                    <a:solidFill>
                      <a:srgbClr val="0000FF"/>
                    </a:solidFill>
                  </a:rPr>
                  <a:t>V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4624E-7 L 0.37309 -0.003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-20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1214E-6 L 0.79931 -0.002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6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8" grpId="0"/>
      <p:bldP spid="51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84213" y="879475"/>
            <a:ext cx="7777162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FF0000"/>
                </a:solidFill>
              </a:rPr>
              <a:t>例</a:t>
            </a:r>
            <a:r>
              <a:rPr lang="en-US" altLang="zh-CN" sz="4400" b="1" dirty="0">
                <a:solidFill>
                  <a:srgbClr val="FF0000"/>
                </a:solidFill>
              </a:rPr>
              <a:t>1.</a:t>
            </a:r>
            <a:r>
              <a:rPr lang="zh-CN" altLang="en-US" sz="4400" b="1" dirty="0">
                <a:solidFill>
                  <a:srgbClr val="FF0000"/>
                </a:solidFill>
              </a:rPr>
              <a:t>某站有甲、乙两辆汽车，若甲车先出发</a:t>
            </a:r>
            <a:r>
              <a:rPr lang="en-US" altLang="zh-CN" sz="4400" b="1" dirty="0">
                <a:solidFill>
                  <a:srgbClr val="FF0000"/>
                </a:solidFill>
              </a:rPr>
              <a:t>1</a:t>
            </a:r>
            <a:r>
              <a:rPr lang="zh-CN" altLang="en-US" sz="4400" b="1" dirty="0">
                <a:solidFill>
                  <a:srgbClr val="FF0000"/>
                </a:solidFill>
              </a:rPr>
              <a:t>ｈ后乙车出发，则乙车出发后</a:t>
            </a:r>
            <a:r>
              <a:rPr lang="en-US" altLang="zh-CN" sz="4400" b="1" dirty="0">
                <a:solidFill>
                  <a:srgbClr val="FF0000"/>
                </a:solidFill>
              </a:rPr>
              <a:t>5</a:t>
            </a:r>
            <a:r>
              <a:rPr lang="zh-CN" altLang="en-US" sz="4400" b="1" dirty="0">
                <a:solidFill>
                  <a:srgbClr val="FF0000"/>
                </a:solidFill>
              </a:rPr>
              <a:t>ｈ追上甲车；若甲车先开出</a:t>
            </a:r>
            <a:r>
              <a:rPr lang="en-US" altLang="zh-CN" sz="4400" b="1" dirty="0">
                <a:solidFill>
                  <a:srgbClr val="FF0000"/>
                </a:solidFill>
              </a:rPr>
              <a:t>30</a:t>
            </a:r>
            <a:r>
              <a:rPr lang="zh-CN" altLang="en-US" sz="4400" b="1" dirty="0">
                <a:solidFill>
                  <a:srgbClr val="FF0000"/>
                </a:solidFill>
              </a:rPr>
              <a:t>ｋｍ后乙车出发，则乙车出发</a:t>
            </a:r>
            <a:r>
              <a:rPr lang="en-US" altLang="zh-CN" sz="4400" b="1" dirty="0">
                <a:solidFill>
                  <a:srgbClr val="FF0000"/>
                </a:solidFill>
              </a:rPr>
              <a:t>4</a:t>
            </a:r>
            <a:r>
              <a:rPr lang="zh-CN" altLang="en-US" sz="4400" b="1" dirty="0">
                <a:solidFill>
                  <a:srgbClr val="FF0000"/>
                </a:solidFill>
              </a:rPr>
              <a:t>ｈ后乙车所走的路程比甲车所走路程多</a:t>
            </a:r>
            <a:r>
              <a:rPr lang="en-US" altLang="zh-CN" sz="4400" b="1" dirty="0">
                <a:solidFill>
                  <a:srgbClr val="FF0000"/>
                </a:solidFill>
              </a:rPr>
              <a:t>10</a:t>
            </a:r>
            <a:r>
              <a:rPr lang="zh-CN" altLang="en-US" sz="4400" b="1" dirty="0">
                <a:solidFill>
                  <a:srgbClr val="FF0000"/>
                </a:solidFill>
              </a:rPr>
              <a:t>ｋｍ．求两车速度．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219700" y="882650"/>
            <a:ext cx="3384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</a:rPr>
              <a:t>若甲车先出发</a:t>
            </a:r>
            <a:r>
              <a:rPr lang="en-US" altLang="zh-CN" sz="2000" b="1">
                <a:solidFill>
                  <a:srgbClr val="FF0000"/>
                </a:solidFill>
              </a:rPr>
              <a:t>1</a:t>
            </a:r>
            <a:r>
              <a:rPr lang="zh-CN" altLang="en-US" sz="2000" b="1">
                <a:solidFill>
                  <a:srgbClr val="FF0000"/>
                </a:solidFill>
              </a:rPr>
              <a:t>ｈ后乙车出发，则乙车出发后</a:t>
            </a:r>
            <a:r>
              <a:rPr lang="en-US" altLang="zh-CN" sz="2000" b="1">
                <a:solidFill>
                  <a:srgbClr val="FF0000"/>
                </a:solidFill>
              </a:rPr>
              <a:t>5</a:t>
            </a:r>
            <a:r>
              <a:rPr lang="zh-CN" altLang="en-US" sz="2000" b="1">
                <a:solidFill>
                  <a:srgbClr val="FF0000"/>
                </a:solidFill>
              </a:rPr>
              <a:t>ｈ追上甲车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0" y="882650"/>
            <a:ext cx="49323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</a:rPr>
              <a:t>解</a:t>
            </a:r>
            <a:r>
              <a:rPr lang="en-US" altLang="zh-CN" sz="2000" b="1">
                <a:solidFill>
                  <a:srgbClr val="000000"/>
                </a:solidFill>
              </a:rPr>
              <a:t>:</a:t>
            </a:r>
            <a:r>
              <a:rPr lang="zh-CN" altLang="en-US" sz="2000" b="1">
                <a:solidFill>
                  <a:srgbClr val="000000"/>
                </a:solidFill>
              </a:rPr>
              <a:t>设甲乙两车的速度分别为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i="1">
                <a:solidFill>
                  <a:srgbClr val="0000FF"/>
                </a:solidFill>
              </a:rPr>
              <a:t>x </a:t>
            </a:r>
            <a:r>
              <a:rPr lang="en-US" altLang="zh-CN" sz="2000" b="1" i="1">
                <a:solidFill>
                  <a:srgbClr val="000000"/>
                </a:solidFill>
              </a:rPr>
              <a:t>  Km/h</a:t>
            </a:r>
            <a:r>
              <a:rPr lang="zh-CN" altLang="en-US" sz="2000" b="1">
                <a:solidFill>
                  <a:srgbClr val="000000"/>
                </a:solidFill>
              </a:rPr>
              <a:t>、</a:t>
            </a:r>
            <a:r>
              <a:rPr lang="en-US" altLang="zh-CN" sz="2000" b="1" i="1">
                <a:solidFill>
                  <a:srgbClr val="0000FF"/>
                </a:solidFill>
              </a:rPr>
              <a:t>y </a:t>
            </a:r>
            <a:r>
              <a:rPr lang="en-US" altLang="zh-CN" sz="2000" b="1" i="1">
                <a:solidFill>
                  <a:srgbClr val="000000"/>
                </a:solidFill>
              </a:rPr>
              <a:t> Km/h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4925" y="2151063"/>
            <a:ext cx="2376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</a:rPr>
              <a:t>根据题意，得</a:t>
            </a:r>
          </a:p>
        </p:txBody>
      </p:sp>
      <p:sp>
        <p:nvSpPr>
          <p:cNvPr id="6157" name="AutoShape 13"/>
          <p:cNvSpPr/>
          <p:nvPr/>
        </p:nvSpPr>
        <p:spPr bwMode="auto">
          <a:xfrm>
            <a:off x="323850" y="2800350"/>
            <a:ext cx="144463" cy="863600"/>
          </a:xfrm>
          <a:prstGeom prst="leftBrace">
            <a:avLst>
              <a:gd name="adj1" fmla="val 49817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0" y="5013325"/>
            <a:ext cx="9144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995738" y="4149725"/>
            <a:ext cx="0" cy="849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95288" y="4005263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395288" y="4508500"/>
            <a:ext cx="3600450" cy="0"/>
          </a:xfrm>
          <a:prstGeom prst="line">
            <a:avLst/>
          </a:prstGeom>
          <a:noFill/>
          <a:ln w="76200">
            <a:solidFill>
              <a:srgbClr val="04BC64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8820150" y="3860800"/>
            <a:ext cx="0" cy="1081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3995738" y="4508500"/>
            <a:ext cx="4824412" cy="0"/>
          </a:xfrm>
          <a:prstGeom prst="line">
            <a:avLst/>
          </a:prstGeom>
          <a:noFill/>
          <a:ln w="76200">
            <a:solidFill>
              <a:srgbClr val="04BC64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395288" y="4365625"/>
            <a:ext cx="84248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167" name="Group 23"/>
          <p:cNvGrpSpPr/>
          <p:nvPr/>
        </p:nvGrpSpPr>
        <p:grpSpPr bwMode="auto">
          <a:xfrm>
            <a:off x="395288" y="4508500"/>
            <a:ext cx="3529012" cy="735013"/>
            <a:chOff x="249" y="2840"/>
            <a:chExt cx="2223" cy="463"/>
          </a:xfrm>
        </p:grpSpPr>
        <p:sp>
          <p:nvSpPr>
            <p:cNvPr id="6165" name="AutoShape 21"/>
            <p:cNvSpPr/>
            <p:nvPr/>
          </p:nvSpPr>
          <p:spPr bwMode="auto">
            <a:xfrm rot="16200000">
              <a:off x="1247" y="1842"/>
              <a:ext cx="227" cy="2223"/>
            </a:xfrm>
            <a:prstGeom prst="leftBrace">
              <a:avLst>
                <a:gd name="adj1" fmla="val 81608"/>
                <a:gd name="adj2" fmla="val 50000"/>
              </a:avLst>
            </a:prstGeom>
            <a:noFill/>
            <a:ln w="57150">
              <a:solidFill>
                <a:srgbClr val="04BC6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4BC64"/>
                </a:solidFill>
              </a:endParaRP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1156" y="2976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4BC64"/>
                  </a:solidFill>
                </a:rPr>
                <a:t>x</a:t>
              </a:r>
            </a:p>
          </p:txBody>
        </p:sp>
      </p:grpSp>
      <p:grpSp>
        <p:nvGrpSpPr>
          <p:cNvPr id="6170" name="Group 26"/>
          <p:cNvGrpSpPr/>
          <p:nvPr/>
        </p:nvGrpSpPr>
        <p:grpSpPr bwMode="auto">
          <a:xfrm>
            <a:off x="3995738" y="4508500"/>
            <a:ext cx="4749800" cy="601663"/>
            <a:chOff x="2517" y="2840"/>
            <a:chExt cx="2992" cy="379"/>
          </a:xfrm>
        </p:grpSpPr>
        <p:sp>
          <p:nvSpPr>
            <p:cNvPr id="6168" name="AutoShape 24"/>
            <p:cNvSpPr/>
            <p:nvPr/>
          </p:nvSpPr>
          <p:spPr bwMode="auto">
            <a:xfrm rot="16200000">
              <a:off x="3922" y="1435"/>
              <a:ext cx="182" cy="2992"/>
            </a:xfrm>
            <a:prstGeom prst="leftBrace">
              <a:avLst>
                <a:gd name="adj1" fmla="val 136996"/>
                <a:gd name="adj2" fmla="val 50032"/>
              </a:avLst>
            </a:prstGeom>
            <a:noFill/>
            <a:ln w="38100">
              <a:solidFill>
                <a:srgbClr val="04BC6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3696" y="2931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4BC64"/>
                  </a:solidFill>
                </a:rPr>
                <a:t>5</a:t>
              </a:r>
              <a:r>
                <a:rPr lang="en-US" altLang="zh-CN" sz="2400" b="1" i="1">
                  <a:solidFill>
                    <a:srgbClr val="04BC64"/>
                  </a:solidFill>
                </a:rPr>
                <a:t>x</a:t>
              </a:r>
            </a:p>
          </p:txBody>
        </p:sp>
      </p:grpSp>
      <p:grpSp>
        <p:nvGrpSpPr>
          <p:cNvPr id="6173" name="Group 29"/>
          <p:cNvGrpSpPr/>
          <p:nvPr/>
        </p:nvGrpSpPr>
        <p:grpSpPr bwMode="auto">
          <a:xfrm>
            <a:off x="395288" y="3500438"/>
            <a:ext cx="8353425" cy="865187"/>
            <a:chOff x="249" y="2069"/>
            <a:chExt cx="5262" cy="545"/>
          </a:xfrm>
        </p:grpSpPr>
        <p:sp>
          <p:nvSpPr>
            <p:cNvPr id="6171" name="AutoShape 27"/>
            <p:cNvSpPr/>
            <p:nvPr/>
          </p:nvSpPr>
          <p:spPr bwMode="auto">
            <a:xfrm rot="5400000">
              <a:off x="2721" y="-176"/>
              <a:ext cx="318" cy="5262"/>
            </a:xfrm>
            <a:prstGeom prst="leftBrace">
              <a:avLst>
                <a:gd name="adj1" fmla="val 137893"/>
                <a:gd name="adj2" fmla="val 50000"/>
              </a:avLst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>
                <a:solidFill>
                  <a:srgbClr val="04BC64"/>
                </a:solidFill>
              </a:endParaRPr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2925" y="2069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FF0000"/>
                  </a:solidFill>
                </a:rPr>
                <a:t>5y</a:t>
              </a:r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11188" y="2655888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i="1">
                <a:solidFill>
                  <a:srgbClr val="000000"/>
                </a:solidFill>
              </a:rPr>
              <a:t>5y=6x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5276850" y="2309813"/>
            <a:ext cx="36718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FF"/>
                </a:solidFill>
              </a:rPr>
              <a:t>若甲车先开出</a:t>
            </a:r>
            <a:r>
              <a:rPr lang="en-US" altLang="zh-CN" sz="2000" b="1">
                <a:solidFill>
                  <a:srgbClr val="0000FF"/>
                </a:solidFill>
              </a:rPr>
              <a:t>30</a:t>
            </a:r>
            <a:r>
              <a:rPr lang="zh-CN" altLang="en-US" sz="2000" b="1">
                <a:solidFill>
                  <a:srgbClr val="0000FF"/>
                </a:solidFill>
              </a:rPr>
              <a:t>ｋｍ后乙车出发，则乙车出发</a:t>
            </a:r>
            <a:r>
              <a:rPr lang="en-US" altLang="zh-CN" sz="2000" b="1">
                <a:solidFill>
                  <a:srgbClr val="0000FF"/>
                </a:solidFill>
              </a:rPr>
              <a:t>4</a:t>
            </a:r>
            <a:r>
              <a:rPr lang="zh-CN" altLang="en-US" sz="2000" b="1">
                <a:solidFill>
                  <a:srgbClr val="0000FF"/>
                </a:solidFill>
              </a:rPr>
              <a:t>ｈ后乙车所走的路程比甲车所走路程多</a:t>
            </a:r>
            <a:r>
              <a:rPr lang="en-US" altLang="zh-CN" sz="2000" b="1">
                <a:solidFill>
                  <a:srgbClr val="0000FF"/>
                </a:solidFill>
              </a:rPr>
              <a:t>10</a:t>
            </a:r>
            <a:r>
              <a:rPr lang="zh-CN" altLang="en-US" sz="2000" b="1">
                <a:solidFill>
                  <a:srgbClr val="0000FF"/>
                </a:solidFill>
              </a:rPr>
              <a:t>ｋｍ．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3563938" y="5300663"/>
            <a:ext cx="0" cy="777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395288" y="5229225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7092950" y="5257800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8820150" y="5229225"/>
            <a:ext cx="0" cy="8207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395288" y="5949950"/>
            <a:ext cx="31686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187" name="Group 43"/>
          <p:cNvGrpSpPr/>
          <p:nvPr/>
        </p:nvGrpSpPr>
        <p:grpSpPr bwMode="auto">
          <a:xfrm>
            <a:off x="395288" y="6092825"/>
            <a:ext cx="3168650" cy="576263"/>
            <a:chOff x="249" y="3974"/>
            <a:chExt cx="1996" cy="545"/>
          </a:xfrm>
        </p:grpSpPr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>
              <a:off x="249" y="4006"/>
              <a:ext cx="0" cy="4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2245" y="3974"/>
              <a:ext cx="0" cy="5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1338" y="4158"/>
              <a:ext cx="9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 flipH="1" flipV="1">
              <a:off x="249" y="4174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86" name="Text Box 42"/>
            <p:cNvSpPr txBox="1">
              <a:spLocks noChangeArrowheads="1"/>
            </p:cNvSpPr>
            <p:nvPr/>
          </p:nvSpPr>
          <p:spPr bwMode="auto">
            <a:xfrm>
              <a:off x="848" y="4070"/>
              <a:ext cx="544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FF0000"/>
                  </a:solidFill>
                </a:rPr>
                <a:t>30km</a:t>
              </a:r>
            </a:p>
          </p:txBody>
        </p:sp>
      </p:grp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3563938" y="5949950"/>
            <a:ext cx="35290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>
            <a:off x="395288" y="5734050"/>
            <a:ext cx="8424862" cy="0"/>
          </a:xfrm>
          <a:prstGeom prst="line">
            <a:avLst/>
          </a:prstGeom>
          <a:noFill/>
          <a:ln w="76200">
            <a:solidFill>
              <a:srgbClr val="04BC64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192" name="Group 48"/>
          <p:cNvGrpSpPr/>
          <p:nvPr/>
        </p:nvGrpSpPr>
        <p:grpSpPr bwMode="auto">
          <a:xfrm>
            <a:off x="3563938" y="5891213"/>
            <a:ext cx="3529012" cy="822325"/>
            <a:chOff x="2245" y="3847"/>
            <a:chExt cx="2223" cy="518"/>
          </a:xfrm>
        </p:grpSpPr>
        <p:sp>
          <p:nvSpPr>
            <p:cNvPr id="6190" name="AutoShape 46"/>
            <p:cNvSpPr/>
            <p:nvPr/>
          </p:nvSpPr>
          <p:spPr bwMode="auto">
            <a:xfrm rot="16200000" flipV="1">
              <a:off x="3120" y="2972"/>
              <a:ext cx="473" cy="2223"/>
            </a:xfrm>
            <a:prstGeom prst="leftBrace">
              <a:avLst>
                <a:gd name="adj1" fmla="val 39165"/>
                <a:gd name="adj2" fmla="val 50079"/>
              </a:avLst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91" name="Text Box 47"/>
            <p:cNvSpPr txBox="1">
              <a:spLocks noChangeArrowheads="1"/>
            </p:cNvSpPr>
            <p:nvPr/>
          </p:nvSpPr>
          <p:spPr bwMode="auto">
            <a:xfrm>
              <a:off x="3379" y="4077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FF0000"/>
                  </a:solidFill>
                </a:rPr>
                <a:t>4x</a:t>
              </a:r>
            </a:p>
          </p:txBody>
        </p:sp>
      </p:grpSp>
      <p:grpSp>
        <p:nvGrpSpPr>
          <p:cNvPr id="6195" name="Group 51"/>
          <p:cNvGrpSpPr/>
          <p:nvPr/>
        </p:nvGrpSpPr>
        <p:grpSpPr bwMode="auto">
          <a:xfrm>
            <a:off x="395288" y="5013325"/>
            <a:ext cx="8353425" cy="682625"/>
            <a:chOff x="249" y="3294"/>
            <a:chExt cx="5262" cy="430"/>
          </a:xfrm>
        </p:grpSpPr>
        <p:sp>
          <p:nvSpPr>
            <p:cNvPr id="6193" name="AutoShape 49"/>
            <p:cNvSpPr/>
            <p:nvPr/>
          </p:nvSpPr>
          <p:spPr bwMode="auto">
            <a:xfrm rot="5400000">
              <a:off x="2755" y="969"/>
              <a:ext cx="249" cy="5262"/>
            </a:xfrm>
            <a:prstGeom prst="leftBrace">
              <a:avLst>
                <a:gd name="adj1" fmla="val 176104"/>
                <a:gd name="adj2" fmla="val 50000"/>
              </a:avLst>
            </a:prstGeom>
            <a:noFill/>
            <a:ln w="57150">
              <a:solidFill>
                <a:srgbClr val="04BC64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94" name="Text Box 50"/>
            <p:cNvSpPr txBox="1">
              <a:spLocks noChangeArrowheads="1"/>
            </p:cNvSpPr>
            <p:nvPr/>
          </p:nvSpPr>
          <p:spPr bwMode="auto">
            <a:xfrm>
              <a:off x="2472" y="3294"/>
              <a:ext cx="4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04BC64"/>
                  </a:solidFill>
                </a:rPr>
                <a:t>4y</a:t>
              </a:r>
            </a:p>
          </p:txBody>
        </p:sp>
      </p:grp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482600" y="3159125"/>
            <a:ext cx="1943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i="1">
                <a:solidFill>
                  <a:srgbClr val="000000"/>
                </a:solidFill>
              </a:rPr>
              <a:t>4y=4x+40</a:t>
            </a:r>
          </a:p>
        </p:txBody>
      </p:sp>
      <p:sp>
        <p:nvSpPr>
          <p:cNvPr id="6197" name="Arc 53"/>
          <p:cNvSpPr/>
          <p:nvPr/>
        </p:nvSpPr>
        <p:spPr bwMode="auto">
          <a:xfrm rot="9846196">
            <a:off x="7140575" y="5397500"/>
            <a:ext cx="1544638" cy="647700"/>
          </a:xfrm>
          <a:custGeom>
            <a:avLst/>
            <a:gdLst>
              <a:gd name="G0" fmla="+- 8259 0 0"/>
              <a:gd name="G1" fmla="+- 21600 0 0"/>
              <a:gd name="G2" fmla="+- 21600 0 0"/>
              <a:gd name="T0" fmla="*/ 0 w 28973"/>
              <a:gd name="T1" fmla="*/ 1641 h 21600"/>
              <a:gd name="T2" fmla="*/ 28973 w 28973"/>
              <a:gd name="T3" fmla="*/ 15478 h 21600"/>
              <a:gd name="T4" fmla="*/ 8259 w 2897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973" h="21600" fill="none" extrusionOk="0">
                <a:moveTo>
                  <a:pt x="0" y="1641"/>
                </a:moveTo>
                <a:cubicBezTo>
                  <a:pt x="2618" y="557"/>
                  <a:pt x="5425" y="-1"/>
                  <a:pt x="8259" y="0"/>
                </a:cubicBezTo>
                <a:cubicBezTo>
                  <a:pt x="17830" y="0"/>
                  <a:pt x="26260" y="6299"/>
                  <a:pt x="28973" y="15477"/>
                </a:cubicBezTo>
              </a:path>
              <a:path w="28973" h="21600" stroke="0" extrusionOk="0">
                <a:moveTo>
                  <a:pt x="0" y="1641"/>
                </a:moveTo>
                <a:cubicBezTo>
                  <a:pt x="2618" y="557"/>
                  <a:pt x="5425" y="-1"/>
                  <a:pt x="8259" y="0"/>
                </a:cubicBezTo>
                <a:cubicBezTo>
                  <a:pt x="17830" y="0"/>
                  <a:pt x="26260" y="6299"/>
                  <a:pt x="28973" y="15477"/>
                </a:cubicBezTo>
                <a:lnTo>
                  <a:pt x="8259" y="21600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sz="2800">
              <a:solidFill>
                <a:srgbClr val="000000"/>
              </a:solidFill>
            </a:endParaRP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2051050" y="27273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</a:rPr>
              <a:t>解之得</a:t>
            </a:r>
          </a:p>
        </p:txBody>
      </p:sp>
      <p:grpSp>
        <p:nvGrpSpPr>
          <p:cNvPr id="6203" name="Group 59"/>
          <p:cNvGrpSpPr/>
          <p:nvPr/>
        </p:nvGrpSpPr>
        <p:grpSpPr bwMode="auto">
          <a:xfrm>
            <a:off x="3276600" y="2511425"/>
            <a:ext cx="1655763" cy="936625"/>
            <a:chOff x="2064" y="1026"/>
            <a:chExt cx="1043" cy="590"/>
          </a:xfrm>
        </p:grpSpPr>
        <p:sp>
          <p:nvSpPr>
            <p:cNvPr id="6199" name="AutoShape 55"/>
            <p:cNvSpPr/>
            <p:nvPr/>
          </p:nvSpPr>
          <p:spPr bwMode="auto">
            <a:xfrm>
              <a:off x="2064" y="1117"/>
              <a:ext cx="90" cy="499"/>
            </a:xfrm>
            <a:prstGeom prst="leftBrace">
              <a:avLst>
                <a:gd name="adj1" fmla="val 4620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200" name="Text Box 56"/>
            <p:cNvSpPr txBox="1">
              <a:spLocks noChangeArrowheads="1"/>
            </p:cNvSpPr>
            <p:nvPr/>
          </p:nvSpPr>
          <p:spPr bwMode="auto">
            <a:xfrm>
              <a:off x="2064" y="1026"/>
              <a:ext cx="10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 i="1">
                  <a:solidFill>
                    <a:srgbClr val="000000"/>
                  </a:solidFill>
                </a:rPr>
                <a:t>X</a:t>
              </a:r>
              <a:r>
                <a:rPr lang="en-US" altLang="zh-CN" sz="2000" i="1">
                  <a:solidFill>
                    <a:srgbClr val="000000"/>
                  </a:solidFill>
                </a:rPr>
                <a:t>=50</a:t>
              </a:r>
            </a:p>
          </p:txBody>
        </p:sp>
        <p:sp>
          <p:nvSpPr>
            <p:cNvPr id="6201" name="Text Box 57"/>
            <p:cNvSpPr txBox="1">
              <a:spLocks noChangeArrowheads="1"/>
            </p:cNvSpPr>
            <p:nvPr/>
          </p:nvSpPr>
          <p:spPr bwMode="auto">
            <a:xfrm>
              <a:off x="2064" y="1298"/>
              <a:ext cx="7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 i="1">
                  <a:solidFill>
                    <a:srgbClr val="000000"/>
                  </a:solidFill>
                </a:rPr>
                <a:t>Y</a:t>
              </a:r>
              <a:r>
                <a:rPr lang="en-US" altLang="zh-CN" sz="2000" i="1">
                  <a:solidFill>
                    <a:srgbClr val="000000"/>
                  </a:solidFill>
                </a:rPr>
                <a:t>=6o</a:t>
              </a:r>
            </a:p>
          </p:txBody>
        </p:sp>
      </p:grp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34925" y="3663950"/>
            <a:ext cx="4535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</a:rPr>
              <a:t>答：甲乙两车的速度分别为</a:t>
            </a:r>
            <a:r>
              <a:rPr lang="en-US" altLang="zh-CN" sz="2000">
                <a:solidFill>
                  <a:srgbClr val="000000"/>
                </a:solidFill>
              </a:rPr>
              <a:t>50km</a:t>
            </a:r>
            <a:r>
              <a:rPr lang="zh-CN" altLang="en-US" sz="2000">
                <a:solidFill>
                  <a:srgbClr val="000000"/>
                </a:solidFill>
              </a:rPr>
              <a:t>、</a:t>
            </a:r>
            <a:r>
              <a:rPr lang="en-US" altLang="zh-CN" sz="2000">
                <a:solidFill>
                  <a:srgbClr val="000000"/>
                </a:solidFill>
              </a:rPr>
              <a:t>60km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/>
      <p:bldP spid="6156" grpId="0"/>
      <p:bldP spid="6157" grpId="0" animBg="1"/>
      <p:bldP spid="6161" grpId="0" animBg="1"/>
      <p:bldP spid="6163" grpId="0" animBg="1"/>
      <p:bldP spid="6164" grpId="0" animBg="1"/>
      <p:bldP spid="6174" grpId="0"/>
      <p:bldP spid="6175" grpId="0"/>
      <p:bldP spid="6176" grpId="0" animBg="1"/>
      <p:bldP spid="6177" grpId="0" animBg="1"/>
      <p:bldP spid="6178" grpId="0" animBg="1"/>
      <p:bldP spid="6179" grpId="0" animBg="1"/>
      <p:bldP spid="6180" grpId="0" animBg="1"/>
      <p:bldP spid="6181" grpId="0" animBg="1"/>
      <p:bldP spid="6188" grpId="0" animBg="1"/>
      <p:bldP spid="6189" grpId="0" animBg="1"/>
      <p:bldP spid="6196" grpId="0"/>
      <p:bldP spid="6197" grpId="0" animBg="1"/>
      <p:bldP spid="6198" grpId="0"/>
      <p:bldP spid="6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755650" y="1052513"/>
            <a:ext cx="748823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FF0000"/>
                </a:solidFill>
              </a:rPr>
              <a:t>例</a:t>
            </a:r>
            <a:r>
              <a:rPr lang="en-US" altLang="zh-CN" sz="4000" b="1" dirty="0">
                <a:solidFill>
                  <a:srgbClr val="FF0000"/>
                </a:solidFill>
              </a:rPr>
              <a:t>2.</a:t>
            </a:r>
            <a:r>
              <a:rPr lang="zh-CN" altLang="en-US" sz="4000" b="1" dirty="0">
                <a:solidFill>
                  <a:srgbClr val="FF0000"/>
                </a:solidFill>
              </a:rPr>
              <a:t>一列快车长</a:t>
            </a:r>
            <a:r>
              <a:rPr lang="en-US" altLang="zh-CN" sz="4000" b="1" dirty="0">
                <a:solidFill>
                  <a:srgbClr val="FF0000"/>
                </a:solidFill>
              </a:rPr>
              <a:t>230</a:t>
            </a:r>
            <a:r>
              <a:rPr lang="zh-CN" altLang="en-US" sz="4000" b="1" dirty="0">
                <a:solidFill>
                  <a:srgbClr val="FF0000"/>
                </a:solidFill>
              </a:rPr>
              <a:t>米，一列慢车长</a:t>
            </a:r>
            <a:r>
              <a:rPr lang="en-US" altLang="zh-CN" sz="4000" b="1" dirty="0">
                <a:solidFill>
                  <a:srgbClr val="FF0000"/>
                </a:solidFill>
              </a:rPr>
              <a:t>220</a:t>
            </a:r>
            <a:r>
              <a:rPr lang="zh-CN" altLang="en-US" sz="4000" b="1" dirty="0">
                <a:solidFill>
                  <a:srgbClr val="FF0000"/>
                </a:solidFill>
              </a:rPr>
              <a:t>米，若两车同向而行，快车从追上慢车时开始到离开慢车，需</a:t>
            </a:r>
            <a:r>
              <a:rPr lang="en-US" altLang="zh-CN" sz="4000" b="1" dirty="0">
                <a:solidFill>
                  <a:srgbClr val="FF0000"/>
                </a:solidFill>
              </a:rPr>
              <a:t>90</a:t>
            </a:r>
            <a:r>
              <a:rPr lang="zh-CN" altLang="en-US" sz="4000" b="1" dirty="0">
                <a:solidFill>
                  <a:srgbClr val="FF0000"/>
                </a:solidFill>
              </a:rPr>
              <a:t>秒钟；若两车相向而行，快车从与慢车相遇时到离开慢车，只需</a:t>
            </a:r>
            <a:r>
              <a:rPr lang="en-US" altLang="zh-CN" sz="4000" b="1" dirty="0">
                <a:solidFill>
                  <a:srgbClr val="FF0000"/>
                </a:solidFill>
              </a:rPr>
              <a:t>18</a:t>
            </a:r>
            <a:r>
              <a:rPr lang="zh-CN" altLang="en-US" sz="4000" b="1" dirty="0">
                <a:solidFill>
                  <a:srgbClr val="FF0000"/>
                </a:solidFill>
              </a:rPr>
              <a:t>秒钟，问快车和慢车的速度各是多少？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572000" y="944563"/>
            <a:ext cx="43926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FF"/>
                </a:solidFill>
              </a:rPr>
              <a:t>快车长</a:t>
            </a:r>
            <a:r>
              <a:rPr lang="en-US" altLang="zh-CN" sz="2800" b="1">
                <a:solidFill>
                  <a:srgbClr val="0000FF"/>
                </a:solidFill>
              </a:rPr>
              <a:t>230</a:t>
            </a:r>
            <a:r>
              <a:rPr lang="zh-CN" altLang="en-US" sz="2800" b="1">
                <a:solidFill>
                  <a:srgbClr val="0000FF"/>
                </a:solidFill>
              </a:rPr>
              <a:t>米，慢车长</a:t>
            </a:r>
            <a:r>
              <a:rPr lang="en-US" altLang="zh-CN" sz="2800" b="1">
                <a:solidFill>
                  <a:srgbClr val="0000FF"/>
                </a:solidFill>
              </a:rPr>
              <a:t>220</a:t>
            </a:r>
            <a:r>
              <a:rPr lang="zh-CN" altLang="en-US" sz="2800" b="1">
                <a:solidFill>
                  <a:srgbClr val="0000FF"/>
                </a:solidFill>
              </a:rPr>
              <a:t>米，若两车同向而行，快车从追上慢车时开始到离开慢车，需</a:t>
            </a:r>
            <a:r>
              <a:rPr lang="en-US" altLang="zh-CN" sz="2800" b="1">
                <a:solidFill>
                  <a:srgbClr val="0000FF"/>
                </a:solidFill>
              </a:rPr>
              <a:t>90</a:t>
            </a:r>
            <a:r>
              <a:rPr lang="zh-CN" altLang="en-US" sz="2800" b="1">
                <a:solidFill>
                  <a:srgbClr val="0000FF"/>
                </a:solidFill>
              </a:rPr>
              <a:t>秒钟</a:t>
            </a:r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2374900" y="4183063"/>
            <a:ext cx="6445250" cy="39687"/>
          </a:xfrm>
          <a:prstGeom prst="line">
            <a:avLst/>
          </a:prstGeom>
          <a:noFill/>
          <a:ln w="76200">
            <a:solidFill>
              <a:srgbClr val="04BC64"/>
            </a:solidFill>
            <a:rou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4BC64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70688" name="Group 32"/>
          <p:cNvGrpSpPr/>
          <p:nvPr/>
        </p:nvGrpSpPr>
        <p:grpSpPr bwMode="auto">
          <a:xfrm>
            <a:off x="107950" y="3430588"/>
            <a:ext cx="3727450" cy="647700"/>
            <a:chOff x="-12" y="2750"/>
            <a:chExt cx="2348" cy="408"/>
          </a:xfrm>
        </p:grpSpPr>
        <p:grpSp>
          <p:nvGrpSpPr>
            <p:cNvPr id="70684" name="Group 28"/>
            <p:cNvGrpSpPr/>
            <p:nvPr/>
          </p:nvGrpSpPr>
          <p:grpSpPr bwMode="auto">
            <a:xfrm>
              <a:off x="-12" y="2750"/>
              <a:ext cx="2348" cy="408"/>
              <a:chOff x="-12" y="2750"/>
              <a:chExt cx="2348" cy="408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auto">
              <a:xfrm>
                <a:off x="1021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auto">
              <a:xfrm>
                <a:off x="1338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71" name="Oval 15"/>
              <p:cNvSpPr>
                <a:spLocks noChangeArrowheads="1"/>
              </p:cNvSpPr>
              <p:nvPr/>
            </p:nvSpPr>
            <p:spPr bwMode="auto">
              <a:xfrm>
                <a:off x="2064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65" name="AutoShape 9"/>
              <p:cNvSpPr>
                <a:spLocks noChangeArrowheads="1"/>
              </p:cNvSpPr>
              <p:nvPr/>
            </p:nvSpPr>
            <p:spPr bwMode="auto">
              <a:xfrm>
                <a:off x="-12" y="2841"/>
                <a:ext cx="1995" cy="272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0666" name="Oval 10"/>
              <p:cNvSpPr>
                <a:spLocks noChangeArrowheads="1"/>
              </p:cNvSpPr>
              <p:nvPr/>
            </p:nvSpPr>
            <p:spPr bwMode="auto">
              <a:xfrm>
                <a:off x="283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67" name="Oval 11"/>
              <p:cNvSpPr>
                <a:spLocks noChangeArrowheads="1"/>
              </p:cNvSpPr>
              <p:nvPr/>
            </p:nvSpPr>
            <p:spPr bwMode="auto">
              <a:xfrm>
                <a:off x="646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70" name="Oval 14"/>
              <p:cNvSpPr>
                <a:spLocks noChangeArrowheads="1"/>
              </p:cNvSpPr>
              <p:nvPr/>
            </p:nvSpPr>
            <p:spPr bwMode="auto">
              <a:xfrm>
                <a:off x="1638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80" name="AutoShape 24"/>
              <p:cNvSpPr>
                <a:spLocks noChangeArrowheads="1"/>
              </p:cNvSpPr>
              <p:nvPr/>
            </p:nvSpPr>
            <p:spPr bwMode="auto">
              <a:xfrm>
                <a:off x="1883" y="2750"/>
                <a:ext cx="453" cy="363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0685" name="Text Box 29"/>
            <p:cNvSpPr txBox="1">
              <a:spLocks noChangeArrowheads="1"/>
            </p:cNvSpPr>
            <p:nvPr/>
          </p:nvSpPr>
          <p:spPr bwMode="auto">
            <a:xfrm>
              <a:off x="567" y="2886"/>
              <a:ext cx="5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FF0000"/>
                  </a:solidFill>
                </a:rPr>
                <a:t>230m</a:t>
              </a:r>
            </a:p>
          </p:txBody>
        </p:sp>
        <p:sp>
          <p:nvSpPr>
            <p:cNvPr id="70686" name="Text Box 30"/>
            <p:cNvSpPr txBox="1">
              <a:spLocks noChangeArrowheads="1"/>
            </p:cNvSpPr>
            <p:nvPr/>
          </p:nvSpPr>
          <p:spPr bwMode="auto">
            <a:xfrm>
              <a:off x="1927" y="284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FF0000"/>
                  </a:solidFill>
                </a:rPr>
                <a:t>甲</a:t>
              </a:r>
            </a:p>
          </p:txBody>
        </p:sp>
      </p:grpSp>
      <p:grpSp>
        <p:nvGrpSpPr>
          <p:cNvPr id="70689" name="Group 33"/>
          <p:cNvGrpSpPr/>
          <p:nvPr/>
        </p:nvGrpSpPr>
        <p:grpSpPr bwMode="auto">
          <a:xfrm>
            <a:off x="3679825" y="3429000"/>
            <a:ext cx="2592388" cy="647700"/>
            <a:chOff x="-12" y="2750"/>
            <a:chExt cx="2348" cy="408"/>
          </a:xfrm>
        </p:grpSpPr>
        <p:grpSp>
          <p:nvGrpSpPr>
            <p:cNvPr id="70690" name="Group 34"/>
            <p:cNvGrpSpPr/>
            <p:nvPr/>
          </p:nvGrpSpPr>
          <p:grpSpPr bwMode="auto">
            <a:xfrm>
              <a:off x="-12" y="2750"/>
              <a:ext cx="2348" cy="408"/>
              <a:chOff x="-12" y="2750"/>
              <a:chExt cx="2348" cy="408"/>
            </a:xfrm>
          </p:grpSpPr>
          <p:sp>
            <p:nvSpPr>
              <p:cNvPr id="70691" name="Oval 35"/>
              <p:cNvSpPr>
                <a:spLocks noChangeArrowheads="1"/>
              </p:cNvSpPr>
              <p:nvPr/>
            </p:nvSpPr>
            <p:spPr bwMode="auto">
              <a:xfrm>
                <a:off x="1021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92" name="Oval 36"/>
              <p:cNvSpPr>
                <a:spLocks noChangeArrowheads="1"/>
              </p:cNvSpPr>
              <p:nvPr/>
            </p:nvSpPr>
            <p:spPr bwMode="auto">
              <a:xfrm>
                <a:off x="1338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93" name="Oval 37"/>
              <p:cNvSpPr>
                <a:spLocks noChangeArrowheads="1"/>
              </p:cNvSpPr>
              <p:nvPr/>
            </p:nvSpPr>
            <p:spPr bwMode="auto">
              <a:xfrm>
                <a:off x="2064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94" name="AutoShape 38"/>
              <p:cNvSpPr>
                <a:spLocks noChangeArrowheads="1"/>
              </p:cNvSpPr>
              <p:nvPr/>
            </p:nvSpPr>
            <p:spPr bwMode="auto">
              <a:xfrm>
                <a:off x="-12" y="2841"/>
                <a:ext cx="1995" cy="272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70695" name="Oval 39"/>
              <p:cNvSpPr>
                <a:spLocks noChangeArrowheads="1"/>
              </p:cNvSpPr>
              <p:nvPr/>
            </p:nvSpPr>
            <p:spPr bwMode="auto">
              <a:xfrm>
                <a:off x="283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96" name="Oval 40"/>
              <p:cNvSpPr>
                <a:spLocks noChangeArrowheads="1"/>
              </p:cNvSpPr>
              <p:nvPr/>
            </p:nvSpPr>
            <p:spPr bwMode="auto">
              <a:xfrm>
                <a:off x="646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97" name="Oval 41"/>
              <p:cNvSpPr>
                <a:spLocks noChangeArrowheads="1"/>
              </p:cNvSpPr>
              <p:nvPr/>
            </p:nvSpPr>
            <p:spPr bwMode="auto">
              <a:xfrm>
                <a:off x="1638" y="3067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0698" name="AutoShape 42"/>
              <p:cNvSpPr>
                <a:spLocks noChangeArrowheads="1"/>
              </p:cNvSpPr>
              <p:nvPr/>
            </p:nvSpPr>
            <p:spPr bwMode="auto">
              <a:xfrm>
                <a:off x="1883" y="2750"/>
                <a:ext cx="453" cy="363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0699" name="Text Box 43"/>
            <p:cNvSpPr txBox="1">
              <a:spLocks noChangeArrowheads="1"/>
            </p:cNvSpPr>
            <p:nvPr/>
          </p:nvSpPr>
          <p:spPr bwMode="auto">
            <a:xfrm>
              <a:off x="567" y="2886"/>
              <a:ext cx="5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1200" b="1">
                  <a:solidFill>
                    <a:srgbClr val="0000FF"/>
                  </a:solidFill>
                </a:rPr>
                <a:t>220m</a:t>
              </a:r>
            </a:p>
          </p:txBody>
        </p:sp>
        <p:sp>
          <p:nvSpPr>
            <p:cNvPr id="70700" name="Text Box 44"/>
            <p:cNvSpPr txBox="1">
              <a:spLocks noChangeArrowheads="1"/>
            </p:cNvSpPr>
            <p:nvPr/>
          </p:nvSpPr>
          <p:spPr bwMode="auto">
            <a:xfrm>
              <a:off x="1927" y="284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FF"/>
                  </a:solidFill>
                </a:rPr>
                <a:t>乙</a:t>
              </a:r>
            </a:p>
          </p:txBody>
        </p:sp>
      </p:grpSp>
      <p:sp>
        <p:nvSpPr>
          <p:cNvPr id="70701" name="Line 45"/>
          <p:cNvSpPr>
            <a:spLocks noChangeShapeType="1"/>
          </p:cNvSpPr>
          <p:nvPr/>
        </p:nvSpPr>
        <p:spPr bwMode="auto">
          <a:xfrm>
            <a:off x="7938" y="6038850"/>
            <a:ext cx="9136062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702" name="Line 46"/>
          <p:cNvSpPr>
            <a:spLocks noChangeShapeType="1"/>
          </p:cNvSpPr>
          <p:nvPr/>
        </p:nvSpPr>
        <p:spPr bwMode="auto">
          <a:xfrm>
            <a:off x="198438" y="5011738"/>
            <a:ext cx="0" cy="1009650"/>
          </a:xfrm>
          <a:prstGeom prst="line">
            <a:avLst/>
          </a:prstGeom>
          <a:noFill/>
          <a:ln w="57150">
            <a:solidFill>
              <a:srgbClr val="04BC64"/>
            </a:solidFill>
            <a:rou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4BC64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703" name="Line 47"/>
          <p:cNvSpPr>
            <a:spLocks noChangeShapeType="1"/>
          </p:cNvSpPr>
          <p:nvPr/>
        </p:nvSpPr>
        <p:spPr bwMode="auto">
          <a:xfrm>
            <a:off x="4303713" y="5013325"/>
            <a:ext cx="0" cy="1008063"/>
          </a:xfrm>
          <a:prstGeom prst="line">
            <a:avLst/>
          </a:prstGeom>
          <a:noFill/>
          <a:ln w="57150">
            <a:solidFill>
              <a:srgbClr val="04BC64"/>
            </a:solidFill>
            <a:rou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4BC64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70708" name="Group 52"/>
          <p:cNvGrpSpPr/>
          <p:nvPr/>
        </p:nvGrpSpPr>
        <p:grpSpPr bwMode="auto">
          <a:xfrm>
            <a:off x="250825" y="6092825"/>
            <a:ext cx="4033838" cy="541338"/>
            <a:chOff x="158" y="3838"/>
            <a:chExt cx="2541" cy="341"/>
          </a:xfrm>
        </p:grpSpPr>
        <p:sp>
          <p:nvSpPr>
            <p:cNvPr id="70706" name="AutoShape 50"/>
            <p:cNvSpPr/>
            <p:nvPr/>
          </p:nvSpPr>
          <p:spPr bwMode="auto">
            <a:xfrm rot="16200000">
              <a:off x="1361" y="2635"/>
              <a:ext cx="136" cy="2541"/>
            </a:xfrm>
            <a:prstGeom prst="leftBrace">
              <a:avLst>
                <a:gd name="adj1" fmla="val 155699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0707" name="Text Box 51"/>
            <p:cNvSpPr txBox="1">
              <a:spLocks noChangeArrowheads="1"/>
            </p:cNvSpPr>
            <p:nvPr/>
          </p:nvSpPr>
          <p:spPr bwMode="auto">
            <a:xfrm>
              <a:off x="1111" y="3929"/>
              <a:ext cx="5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</a:rPr>
                <a:t>450m</a:t>
              </a:r>
            </a:p>
          </p:txBody>
        </p:sp>
      </p:grpSp>
      <p:grpSp>
        <p:nvGrpSpPr>
          <p:cNvPr id="70724" name="Group 68"/>
          <p:cNvGrpSpPr/>
          <p:nvPr/>
        </p:nvGrpSpPr>
        <p:grpSpPr bwMode="auto">
          <a:xfrm>
            <a:off x="250825" y="5300663"/>
            <a:ext cx="8424863" cy="504825"/>
            <a:chOff x="158" y="3339"/>
            <a:chExt cx="2541" cy="273"/>
          </a:xfrm>
        </p:grpSpPr>
        <p:sp>
          <p:nvSpPr>
            <p:cNvPr id="70709" name="Line 53"/>
            <p:cNvSpPr>
              <a:spLocks noChangeShapeType="1"/>
            </p:cNvSpPr>
            <p:nvPr/>
          </p:nvSpPr>
          <p:spPr bwMode="auto">
            <a:xfrm>
              <a:off x="158" y="3612"/>
              <a:ext cx="2541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tailEnd type="triangle" w="med" len="med"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0710" name="Text Box 54"/>
            <p:cNvSpPr txBox="1">
              <a:spLocks noChangeArrowheads="1"/>
            </p:cNvSpPr>
            <p:nvPr/>
          </p:nvSpPr>
          <p:spPr bwMode="auto">
            <a:xfrm>
              <a:off x="2109" y="3339"/>
              <a:ext cx="272" cy="22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FF0000"/>
                  </a:solidFill>
                </a:rPr>
                <a:t>甲</a:t>
              </a:r>
            </a:p>
          </p:txBody>
        </p:sp>
      </p:grpSp>
      <p:sp>
        <p:nvSpPr>
          <p:cNvPr id="70723" name="Text Box 67"/>
          <p:cNvSpPr txBox="1">
            <a:spLocks noChangeArrowheads="1"/>
          </p:cNvSpPr>
          <p:nvPr/>
        </p:nvSpPr>
        <p:spPr bwMode="auto">
          <a:xfrm>
            <a:off x="8243888" y="2960688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FF"/>
                </a:solidFill>
              </a:rPr>
              <a:t>乙</a:t>
            </a:r>
          </a:p>
        </p:txBody>
      </p:sp>
      <p:sp>
        <p:nvSpPr>
          <p:cNvPr id="70725" name="Line 69"/>
          <p:cNvSpPr>
            <a:spLocks noChangeShapeType="1"/>
          </p:cNvSpPr>
          <p:nvPr/>
        </p:nvSpPr>
        <p:spPr bwMode="auto">
          <a:xfrm>
            <a:off x="8675688" y="5013325"/>
            <a:ext cx="0" cy="1008063"/>
          </a:xfrm>
          <a:prstGeom prst="line">
            <a:avLst/>
          </a:prstGeom>
          <a:noFill/>
          <a:ln w="76200">
            <a:solidFill>
              <a:srgbClr val="04BC64"/>
            </a:solidFill>
            <a:rou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4BC64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0726" name="Line 70"/>
          <p:cNvSpPr>
            <a:spLocks noChangeShapeType="1"/>
          </p:cNvSpPr>
          <p:nvPr/>
        </p:nvSpPr>
        <p:spPr bwMode="auto">
          <a:xfrm>
            <a:off x="4427538" y="5661025"/>
            <a:ext cx="4248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70728" name="Group 72"/>
          <p:cNvGrpSpPr/>
          <p:nvPr/>
        </p:nvGrpSpPr>
        <p:grpSpPr bwMode="auto">
          <a:xfrm>
            <a:off x="150813" y="800100"/>
            <a:ext cx="3816350" cy="2374900"/>
            <a:chOff x="95" y="74"/>
            <a:chExt cx="2404" cy="1496"/>
          </a:xfrm>
        </p:grpSpPr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95" y="74"/>
              <a:ext cx="240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66FF"/>
                  </a:solidFill>
                </a:rPr>
                <a:t>解：设快车、慢车的速度分别为</a:t>
              </a:r>
              <a:r>
                <a:rPr lang="en-US" altLang="zh-CN" sz="2800" b="1">
                  <a:solidFill>
                    <a:srgbClr val="0066FF"/>
                  </a:solidFill>
                </a:rPr>
                <a:t>xm/s</a:t>
              </a:r>
              <a:r>
                <a:rPr lang="zh-CN" altLang="en-US" sz="2800" b="1">
                  <a:solidFill>
                    <a:srgbClr val="0066FF"/>
                  </a:solidFill>
                </a:rPr>
                <a:t>、</a:t>
              </a:r>
              <a:r>
                <a:rPr lang="en-US" altLang="zh-CN" sz="2800" b="1">
                  <a:solidFill>
                    <a:srgbClr val="0066FF"/>
                  </a:solidFill>
                </a:rPr>
                <a:t>ym/s</a:t>
              </a:r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96" y="663"/>
              <a:ext cx="158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</a:rPr>
                <a:t>根据题意，得</a:t>
              </a:r>
            </a:p>
          </p:txBody>
        </p:sp>
        <p:sp>
          <p:nvSpPr>
            <p:cNvPr id="70663" name="AutoShape 7"/>
            <p:cNvSpPr/>
            <p:nvPr/>
          </p:nvSpPr>
          <p:spPr bwMode="auto">
            <a:xfrm>
              <a:off x="268" y="1026"/>
              <a:ext cx="136" cy="54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0727" name="Text Box 71"/>
            <p:cNvSpPr txBox="1">
              <a:spLocks noChangeArrowheads="1"/>
            </p:cNvSpPr>
            <p:nvPr/>
          </p:nvSpPr>
          <p:spPr bwMode="auto">
            <a:xfrm>
              <a:off x="385" y="1003"/>
              <a:ext cx="15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</a:rPr>
                <a:t>90</a:t>
              </a:r>
              <a:r>
                <a:rPr lang="zh-CN" altLang="en-US" sz="2400" b="1">
                  <a:solidFill>
                    <a:srgbClr val="000000"/>
                  </a:solidFill>
                </a:rPr>
                <a:t>（</a:t>
              </a:r>
              <a:r>
                <a:rPr lang="en-US" altLang="zh-CN" sz="2400" b="1">
                  <a:solidFill>
                    <a:srgbClr val="000000"/>
                  </a:solidFill>
                </a:rPr>
                <a:t>x-y</a:t>
              </a:r>
              <a:r>
                <a:rPr lang="zh-CN" altLang="en-US" sz="2400" b="1">
                  <a:solidFill>
                    <a:srgbClr val="000000"/>
                  </a:solidFill>
                </a:rPr>
                <a:t>）</a:t>
              </a:r>
              <a:r>
                <a:rPr lang="en-US" altLang="zh-CN" sz="2400" b="1">
                  <a:solidFill>
                    <a:srgbClr val="000000"/>
                  </a:solidFill>
                </a:rPr>
                <a:t>=450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4.85549E-6 L 1.19878 -0.00532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896" y="-27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93064E-6 L 0.52292 -0.00508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70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46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0"/>
                                        <p:tgtEl>
                                          <p:spTgt spid="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4" grpId="0" animBg="1"/>
      <p:bldP spid="70701" grpId="0" animBg="1"/>
      <p:bldP spid="70702" grpId="0" animBg="1"/>
      <p:bldP spid="70703" grpId="0" animBg="1"/>
      <p:bldP spid="70725" grpId="0" animBg="1"/>
      <p:bldP spid="7072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3352</Words>
  <Application>Microsoft Office PowerPoint</Application>
  <PresentationFormat>全屏显示(4:3)</PresentationFormat>
  <Paragraphs>362</Paragraphs>
  <Slides>44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44</vt:i4>
      </vt:variant>
    </vt:vector>
  </HeadingPairs>
  <TitlesOfParts>
    <vt:vector size="64" baseType="lpstr">
      <vt:lpstr>Arial Unicode MS</vt:lpstr>
      <vt:lpstr>黑体</vt:lpstr>
      <vt:lpstr>华文彩云</vt:lpstr>
      <vt:lpstr>华文仿宋</vt:lpstr>
      <vt:lpstr>华文行楷</vt:lpstr>
      <vt:lpstr>华文琥珀</vt:lpstr>
      <vt:lpstr>华文楷体</vt:lpstr>
      <vt:lpstr>华文宋体</vt:lpstr>
      <vt:lpstr>华文中宋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剪辑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2018-07-11T02:02:00Z</dcterms:created>
  <dcterms:modified xsi:type="dcterms:W3CDTF">2023-01-17T01:33:57Z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90E8E1383FF848A98A4377F4052DF831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