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60" r:id="rId3"/>
    <p:sldId id="259" r:id="rId4"/>
    <p:sldId id="275" r:id="rId5"/>
    <p:sldId id="257" r:id="rId6"/>
    <p:sldId id="272" r:id="rId7"/>
    <p:sldId id="270" r:id="rId8"/>
    <p:sldId id="258" r:id="rId9"/>
    <p:sldId id="265" r:id="rId10"/>
    <p:sldId id="266" r:id="rId11"/>
    <p:sldId id="274" r:id="rId12"/>
    <p:sldId id="264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CF4D5-FFB8-4CC2-89FF-C7843022D3B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8BFE-7049-4230-B5B4-84F65EFF74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8BFE-7049-4230-B5B4-84F65EFF743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H:\&#20843;&#24180;&#32423;&#19979;lessons28&#21548;&#21147;.mp3" TargetMode="External"/><Relationship Id="rId1" Type="http://schemas.microsoft.com/office/2007/relationships/media" Target="file:///H:\&#20843;&#24180;&#32423;&#19979;lessons28&#21548;&#21147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内容占位符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213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4400" b="1" dirty="0" smtClean="0"/>
              <a:t>Lesson 28: </a:t>
            </a:r>
          </a:p>
          <a:p>
            <a:pPr algn="ctr" eaLnBrk="1" hangingPunct="1">
              <a:buFontTx/>
              <a:buNone/>
            </a:pPr>
            <a:r>
              <a:rPr lang="en-US" altLang="zh-CN" sz="6000" b="1" dirty="0" smtClean="0"/>
              <a:t>Ms. Liu’s Great Idea</a:t>
            </a:r>
            <a:endParaRPr lang="zh-CN" altLang="en-US" sz="6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4343078" y="500661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0000FF"/>
                </a:solidFill>
              </a:rPr>
              <a:t>引导点拨：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say, find </a:t>
            </a:r>
            <a:r>
              <a:rPr lang="zh-CN" altLang="en-US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wonder</a:t>
            </a:r>
            <a:r>
              <a:rPr lang="zh-CN" altLang="en-US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believe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后跟了宾语从句，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the farmers was so trusting. most people want to be honest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是两个陈述句，所以前面用了连接词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that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可以省去如例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而 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everyone would be honest.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应该表示疑问，所以用了连接词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if.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3</a:t>
            </a:r>
            <a:r>
              <a:rPr lang="en-US" altLang="zh-CN" sz="28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.what you need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疑问词做连接词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陈述句。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378619" y="190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rgbClr val="0033CC"/>
                </a:solidFill>
                <a:latin typeface="Monotype Corsiva" panose="03010101010201010101" pitchFamily="66" charset="0"/>
              </a:rPr>
              <a:t>Exercises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669925" y="457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 want to know _________he will come tomorrow.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我想知道明天他是否会来。</a:t>
            </a:r>
          </a:p>
          <a:p>
            <a:pPr eaLnBrk="1" hangingPunct="1">
              <a:lnSpc>
                <a:spcPct val="80000"/>
              </a:lnSpc>
            </a:pP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He told me ________he would come tomorrow.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他告诉我他明天会来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She asked me _________my name is 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</a:rPr>
              <a:t>她问我叫什么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1295400"/>
            <a:ext cx="909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accent2"/>
                </a:solidFill>
              </a:rPr>
              <a:t>if</a:t>
            </a:r>
            <a:endParaRPr lang="zh-CN" altLang="en-US" sz="320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3200400"/>
            <a:ext cx="860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accent2"/>
                </a:solidFill>
              </a:rPr>
              <a:t>that</a:t>
            </a:r>
            <a:endParaRPr lang="zh-CN" altLang="en-US" sz="320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5105400"/>
            <a:ext cx="1127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accent2"/>
                </a:solidFill>
              </a:rPr>
              <a:t>what</a:t>
            </a:r>
            <a:endParaRPr lang="zh-CN" altLang="en-US" sz="3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00FF"/>
                </a:solidFill>
              </a:rPr>
              <a:t>Work in Pairs:</a:t>
            </a:r>
          </a:p>
        </p:txBody>
      </p:sp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 rot="540000">
            <a:off x="838200" y="1524000"/>
            <a:ext cx="6985000" cy="4233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99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86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Try to retell the story to your partner</a:t>
            </a:r>
            <a:endParaRPr lang="zh-CN" altLang="en-US" sz="3600" kern="10" dirty="0">
              <a:ln w="9525">
                <a:solidFill>
                  <a:srgbClr val="99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86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Cambria Math" panose="02040503050406030204" pitchFamily="18" charset="0"/>
              </a:rPr>
              <a:t>You can use :</a:t>
            </a:r>
          </a:p>
          <a:p>
            <a:pPr eaLnBrk="1" hangingPunct="1"/>
            <a:r>
              <a:rPr lang="en-US" altLang="zh-CN" sz="2800" dirty="0"/>
              <a:t>along       saw   </a:t>
            </a:r>
            <a:r>
              <a:rPr lang="en-US" altLang="zh-CN" sz="2800" dirty="0" smtClean="0"/>
              <a:t>parked</a:t>
            </a:r>
          </a:p>
          <a:p>
            <a:pPr eaLnBrk="1" hangingPunct="1"/>
            <a:r>
              <a:rPr lang="en-US" altLang="zh-CN" sz="2800" dirty="0" smtClean="0">
                <a:solidFill>
                  <a:srgbClr val="0033CC"/>
                </a:solidFill>
              </a:rPr>
              <a:t>walked </a:t>
            </a:r>
            <a:r>
              <a:rPr lang="en-US" altLang="zh-CN" sz="2800" dirty="0">
                <a:solidFill>
                  <a:srgbClr val="0033CC"/>
                </a:solidFill>
              </a:rPr>
              <a:t>into</a:t>
            </a:r>
            <a:r>
              <a:rPr lang="en-US" altLang="zh-CN" sz="2800" dirty="0"/>
              <a:t>       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saw   </a:t>
            </a:r>
          </a:p>
          <a:p>
            <a:pPr eaLnBrk="1" hangingPunct="1"/>
            <a:r>
              <a:rPr lang="en-US" altLang="zh-CN" sz="2800" dirty="0"/>
              <a:t>help                   </a:t>
            </a:r>
            <a:r>
              <a:rPr lang="en-US" altLang="zh-CN" sz="2800" dirty="0">
                <a:solidFill>
                  <a:srgbClr val="0033CC"/>
                </a:solidFill>
              </a:rPr>
              <a:t>take from</a:t>
            </a:r>
            <a:r>
              <a:rPr lang="en-US" altLang="zh-CN" sz="2800" dirty="0"/>
              <a:t>   </a:t>
            </a:r>
          </a:p>
          <a:p>
            <a:pPr eaLnBrk="1" hangingPunct="1"/>
            <a:r>
              <a:rPr lang="en-US" altLang="zh-CN" sz="2800" dirty="0"/>
              <a:t>leave                 took  </a:t>
            </a:r>
          </a:p>
          <a:p>
            <a:pPr eaLnBrk="1" hangingPunct="1"/>
            <a:r>
              <a:rPr lang="en-US" altLang="zh-CN" sz="2800" dirty="0"/>
              <a:t>put                     </a:t>
            </a:r>
            <a:r>
              <a:rPr lang="en-US" altLang="zh-CN" sz="2800" dirty="0" smtClean="0"/>
              <a:t>wondered </a:t>
            </a:r>
            <a:r>
              <a:rPr lang="en-US" altLang="zh-CN" sz="2800" dirty="0"/>
              <a:t>if</a:t>
            </a:r>
            <a:endParaRPr lang="zh-CN" alt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65163"/>
            <a:ext cx="8218487" cy="752475"/>
          </a:xfrm>
        </p:spPr>
        <p:txBody>
          <a:bodyPr/>
          <a:lstStyle/>
          <a:p>
            <a:pPr eaLnBrk="1" hangingPunct="1"/>
            <a:r>
              <a:rPr lang="en-US" altLang="zh-CN" dirty="0" err="1" smtClean="0"/>
              <a:t>Groupwork</a:t>
            </a:r>
            <a:r>
              <a:rPr lang="en-US" altLang="zh-CN" dirty="0" smtClean="0"/>
              <a:t> </a:t>
            </a:r>
            <a:endParaRPr lang="zh-CN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sz="4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4000" dirty="0" smtClean="0">
                <a:solidFill>
                  <a:srgbClr val="0000FF"/>
                </a:solidFill>
              </a:rPr>
              <a:t>Work in groups .take turns to tell stories about honesty and try to write it down.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92125"/>
            <a:ext cx="8218487" cy="925513"/>
          </a:xfrm>
        </p:spPr>
        <p:txBody>
          <a:bodyPr/>
          <a:lstStyle/>
          <a:p>
            <a:pPr eaLnBrk="1" hangingPunct="1"/>
            <a:r>
              <a:rPr lang="en-US" altLang="zh-CN" sz="5400" dirty="0" smtClean="0">
                <a:solidFill>
                  <a:srgbClr val="0000FF"/>
                </a:solidFill>
              </a:rPr>
              <a:t>Homework: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4000" b="1" dirty="0" smtClean="0"/>
              <a:t>1.Finish off the exercises of </a:t>
            </a:r>
          </a:p>
          <a:p>
            <a:pPr eaLnBrk="1" hangingPunct="1">
              <a:buFontTx/>
              <a:buNone/>
            </a:pPr>
            <a:r>
              <a:rPr lang="zh-CN" altLang="en-US" sz="4000" b="1" dirty="0" smtClean="0"/>
              <a:t>     Let`s do</a:t>
            </a:r>
            <a:r>
              <a:rPr lang="en-US" altLang="zh-CN" sz="4000" b="1" dirty="0" smtClean="0"/>
              <a:t> </a:t>
            </a:r>
            <a:r>
              <a:rPr lang="zh-CN" altLang="en-US" sz="4000" b="1" dirty="0" smtClean="0"/>
              <a:t>it.  Exercise </a:t>
            </a:r>
            <a:r>
              <a:rPr lang="en-US" altLang="zh-CN" sz="4000" b="1" dirty="0" smtClean="0"/>
              <a:t>1 . 3.</a:t>
            </a:r>
          </a:p>
          <a:p>
            <a:pPr eaLnBrk="1" hangingPunct="1"/>
            <a:r>
              <a:rPr lang="zh-CN" altLang="en-US" sz="4000" b="1" dirty="0" smtClean="0"/>
              <a:t>2.</a:t>
            </a:r>
            <a:r>
              <a:rPr lang="en-US" altLang="zh-CN" sz="4000" b="1" dirty="0" smtClean="0"/>
              <a:t>Write a story about honesty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693738"/>
            <a:ext cx="8048625" cy="5545137"/>
          </a:xfrm>
          <a:prstGeom prst="rect">
            <a:avLst/>
          </a:prstGeom>
          <a:gradFill rotWithShape="1">
            <a:gsLst>
              <a:gs pos="0">
                <a:srgbClr val="CCECFF">
                  <a:alpha val="54999"/>
                </a:srgbClr>
              </a:gs>
              <a:gs pos="50000">
                <a:srgbClr val="FFFFFF"/>
              </a:gs>
              <a:gs pos="100000">
                <a:srgbClr val="CCECFF">
                  <a:alpha val="54999"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zh-CN" sz="2800" b="1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-187325"/>
            <a:ext cx="7775575" cy="1095375"/>
          </a:xfrm>
          <a:noFill/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Warming up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7702550" cy="385445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      Honesty is the best policy.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        诚实为上策。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       Poor but honest. </a:t>
            </a:r>
            <a:endParaRPr lang="en-US" altLang="zh-CN" sz="36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         虽贫穷，要诚实。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  </a:t>
            </a:r>
            <a:endParaRPr lang="zh-CN" altLang="en-US" sz="3600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New Words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33449"/>
            <a:ext cx="3048000" cy="5364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dirty="0" smtClean="0"/>
              <a:t>husband      (n)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gate            (n)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appreciate   (v)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honesty       (n)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honest       (a)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trusting        (a)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value           (n)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motto           (n)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trust          (n/v)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48200" y="914399"/>
            <a:ext cx="30480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dirty="0" smtClean="0"/>
              <a:t>丈</a:t>
            </a:r>
            <a:r>
              <a:rPr lang="zh-CN" altLang="en-US" sz="2800" dirty="0"/>
              <a:t>夫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大门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感激，感谢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诚实，老实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诚实的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信任的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价值</a:t>
            </a:r>
            <a:r>
              <a:rPr lang="en-US" altLang="zh-CN" sz="2800" dirty="0"/>
              <a:t>(</a:t>
            </a:r>
            <a:r>
              <a:rPr lang="zh-CN" altLang="en-US" sz="2800" dirty="0"/>
              <a:t>不可数</a:t>
            </a:r>
            <a:r>
              <a:rPr lang="en-US" altLang="zh-CN" sz="28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座右铭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/>
              <a:t>相信，依</a:t>
            </a:r>
            <a:r>
              <a:rPr lang="zh-CN" altLang="en-US" sz="2800" dirty="0" smtClean="0"/>
              <a:t>赖</a:t>
            </a:r>
            <a:endParaRPr lang="zh-CN" alt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209800" y="226003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7675" y="434975"/>
            <a:ext cx="7772400" cy="1470025"/>
          </a:xfrm>
          <a:prstGeom prst="rect">
            <a:avLst/>
          </a:prstGeom>
        </p:spPr>
        <p:txBody>
          <a:bodyPr/>
          <a:lstStyle>
            <a:lvl1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2pPr>
            <a:lvl3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3pPr>
            <a:lvl4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4pPr>
            <a:lvl5pPr marL="9144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5pPr>
            <a:lvl6pPr marL="13716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6pPr>
            <a:lvl7pPr marL="18288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7pPr>
            <a:lvl8pPr marL="22860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8pPr>
            <a:lvl9pPr marL="2743200" indent="-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9pPr>
          </a:lstStyle>
          <a:p>
            <a:r>
              <a:rPr lang="en-US" altLang="zh-CN" dirty="0" smtClean="0"/>
              <a:t>Let’s learn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47675" y="1905000"/>
            <a:ext cx="8077200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p"/>
              <a:defRPr>
                <a:solidFill>
                  <a:schemeClr val="accent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4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4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6pPr>
            <a:lvl7pPr marL="29718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4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7pPr>
            <a:lvl8pPr marL="3429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4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8pPr>
            <a:lvl9pPr marL="3886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400">
                <a:solidFill>
                  <a:schemeClr val="accent1"/>
                </a:solidFill>
                <a:latin typeface="+mn-lt"/>
                <a:ea typeface="+mn-ea"/>
                <a:sym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dirty="0" smtClean="0"/>
              <a:t>1.Rose just took a weekend trip with her </a:t>
            </a:r>
            <a:r>
              <a:rPr lang="en-US" altLang="zh-CN" dirty="0" smtClean="0">
                <a:solidFill>
                  <a:srgbClr val="FF0000"/>
                </a:solidFill>
              </a:rPr>
              <a:t>husband</a:t>
            </a:r>
            <a:r>
              <a:rPr lang="en-US" altLang="zh-CN" dirty="0" smtClean="0"/>
              <a:t> to the countryside.</a:t>
            </a:r>
          </a:p>
          <a:p>
            <a:pPr>
              <a:lnSpc>
                <a:spcPct val="80000"/>
              </a:lnSpc>
            </a:pPr>
            <a:r>
              <a:rPr lang="zh-CN" altLang="en-US" dirty="0" smtClean="0"/>
              <a:t>萝丝刚刚和她的丈夫去农村度过了一个周末旅行。</a:t>
            </a:r>
          </a:p>
          <a:p>
            <a:pPr>
              <a:lnSpc>
                <a:spcPct val="80000"/>
              </a:lnSpc>
            </a:pPr>
            <a:r>
              <a:rPr lang="en-US" altLang="zh-CN" dirty="0" smtClean="0"/>
              <a:t>2.We saw a sign on a </a:t>
            </a:r>
            <a:r>
              <a:rPr lang="en-US" altLang="zh-CN" dirty="0" smtClean="0">
                <a:solidFill>
                  <a:srgbClr val="FF0000"/>
                </a:solidFill>
              </a:rPr>
              <a:t>gate</a:t>
            </a:r>
            <a:r>
              <a:rPr lang="en-US" altLang="zh-CN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zh-CN" altLang="en-US" dirty="0" smtClean="0"/>
              <a:t>我们在门上看到了一个标志。</a:t>
            </a:r>
          </a:p>
          <a:p>
            <a:pPr>
              <a:lnSpc>
                <a:spcPct val="80000"/>
              </a:lnSpc>
            </a:pPr>
            <a:r>
              <a:rPr lang="en-US" altLang="zh-CN" dirty="0" smtClean="0"/>
              <a:t>3.We </a:t>
            </a:r>
            <a:r>
              <a:rPr lang="en-US" altLang="zh-CN" dirty="0" smtClean="0">
                <a:solidFill>
                  <a:srgbClr val="FF0000"/>
                </a:solidFill>
              </a:rPr>
              <a:t>appreciate</a:t>
            </a:r>
            <a:r>
              <a:rPr lang="en-US" altLang="zh-CN" dirty="0" smtClean="0"/>
              <a:t> your honesty.</a:t>
            </a:r>
          </a:p>
          <a:p>
            <a:pPr>
              <a:lnSpc>
                <a:spcPct val="80000"/>
              </a:lnSpc>
            </a:pPr>
            <a:r>
              <a:rPr lang="zh-CN" altLang="en-US" dirty="0" smtClean="0"/>
              <a:t>我们感谢你的诚实。</a:t>
            </a:r>
            <a:endParaRPr lang="en-US" altLang="zh-CN" dirty="0" smtClean="0"/>
          </a:p>
          <a:p>
            <a:pPr>
              <a:lnSpc>
                <a:spcPct val="80000"/>
              </a:lnSpc>
            </a:pPr>
            <a:r>
              <a:rPr lang="en-US" altLang="zh-CN" dirty="0" smtClean="0"/>
              <a:t>4.We were surprised to find that the farmer was so </a:t>
            </a:r>
            <a:r>
              <a:rPr lang="en-US" altLang="zh-CN" dirty="0" smtClean="0">
                <a:solidFill>
                  <a:srgbClr val="FF0000"/>
                </a:solidFill>
              </a:rPr>
              <a:t>trusting</a:t>
            </a:r>
            <a:r>
              <a:rPr lang="en-US" altLang="zh-CN" dirty="0" smtClean="0"/>
              <a:t>.</a:t>
            </a:r>
            <a:r>
              <a:rPr lang="zh-CN" altLang="en-US" dirty="0" smtClean="0"/>
              <a:t>我们很惊讶的发现那个农民是如此的信任别人。</a:t>
            </a:r>
          </a:p>
          <a:p>
            <a:pPr>
              <a:lnSpc>
                <a:spcPct val="80000"/>
              </a:lnSpc>
            </a:pPr>
            <a:endParaRPr lang="en-US" altLang="zh-CN" dirty="0" smtClean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334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5.I wondered if everyone would be </a:t>
            </a:r>
            <a:r>
              <a:rPr lang="en-US" altLang="zh-CN" dirty="0" smtClean="0">
                <a:solidFill>
                  <a:srgbClr val="FF0000"/>
                </a:solidFill>
              </a:rPr>
              <a:t>honest</a:t>
            </a:r>
            <a:r>
              <a:rPr lang="en-US" altLang="zh-CN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dirty="0" smtClean="0"/>
              <a:t>我想知道是否每个人都是诚实的。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6.This shop would be a good way for students to learn the </a:t>
            </a:r>
            <a:r>
              <a:rPr lang="en-US" altLang="zh-CN" dirty="0" smtClean="0">
                <a:solidFill>
                  <a:srgbClr val="FF0000"/>
                </a:solidFill>
              </a:rPr>
              <a:t>value</a:t>
            </a:r>
            <a:r>
              <a:rPr lang="en-US" altLang="zh-CN" dirty="0" smtClean="0"/>
              <a:t> of </a:t>
            </a:r>
            <a:r>
              <a:rPr lang="en-US" altLang="zh-CN" dirty="0" smtClean="0">
                <a:solidFill>
                  <a:srgbClr val="FF0000"/>
                </a:solidFill>
              </a:rPr>
              <a:t>honesty</a:t>
            </a:r>
            <a:r>
              <a:rPr lang="en-US" altLang="zh-CN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dirty="0" smtClean="0"/>
              <a:t>这个商店对学生们来说会是学会诚信的价值的一个好方法。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7.The perfect </a:t>
            </a:r>
            <a:r>
              <a:rPr lang="en-US" altLang="zh-CN" dirty="0" smtClean="0">
                <a:solidFill>
                  <a:srgbClr val="FF0000"/>
                </a:solidFill>
              </a:rPr>
              <a:t>motto</a:t>
            </a:r>
            <a:r>
              <a:rPr lang="en-US" altLang="zh-CN" dirty="0" smtClean="0"/>
              <a:t> for this shop would be ,“take what you need, give what you can. We </a:t>
            </a:r>
            <a:r>
              <a:rPr lang="en-US" altLang="zh-CN" dirty="0" smtClean="0">
                <a:solidFill>
                  <a:srgbClr val="FF0000"/>
                </a:solidFill>
              </a:rPr>
              <a:t>trust</a:t>
            </a:r>
            <a:r>
              <a:rPr lang="en-US" altLang="zh-CN" dirty="0" smtClean="0"/>
              <a:t> you.”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dirty="0" smtClean="0"/>
              <a:t>对于这个商店来说，完美的座右铭会是，“取你所需，尽你所能。我们相信你。”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Fill in the blanks with the words </a:t>
            </a:r>
            <a:br>
              <a:rPr lang="en-US" altLang="zh-CN" sz="3200" dirty="0" smtClean="0"/>
            </a:br>
            <a:r>
              <a:rPr lang="en-US" altLang="zh-CN" sz="3200" dirty="0" smtClean="0"/>
              <a:t>[</a:t>
            </a:r>
            <a:r>
              <a:rPr lang="en-US" altLang="zh-CN" sz="3200" dirty="0" smtClean="0">
                <a:solidFill>
                  <a:srgbClr val="FF0000"/>
                </a:solidFill>
              </a:rPr>
              <a:t>gate honest trust value believe</a:t>
            </a:r>
            <a:r>
              <a:rPr lang="en-US" altLang="zh-CN" sz="3200" dirty="0" smtClean="0"/>
              <a:t>]</a:t>
            </a:r>
            <a:endParaRPr lang="zh-CN" altLang="en-US" sz="3200" dirty="0" smtClean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678363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1.George says that he has tried to be an ____man all his life.</a:t>
            </a:r>
          </a:p>
          <a:p>
            <a:pPr eaLnBrk="1" hangingPunct="1"/>
            <a:r>
              <a:rPr lang="en-US" altLang="zh-CN" sz="2800" dirty="0" smtClean="0"/>
              <a:t>2.She says that she will wait for me at the___.</a:t>
            </a:r>
          </a:p>
          <a:p>
            <a:pPr eaLnBrk="1" hangingPunct="1"/>
            <a:r>
              <a:rPr lang="en-US" altLang="zh-CN" sz="2800" dirty="0" smtClean="0"/>
              <a:t>3.They think that no one knows the __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    of this book.</a:t>
            </a:r>
          </a:p>
          <a:p>
            <a:pPr eaLnBrk="1" hangingPunct="1"/>
            <a:r>
              <a:rPr lang="en-US" altLang="zh-CN" sz="2800" dirty="0" smtClean="0"/>
              <a:t>4.You should ______that your dream will come true someday.</a:t>
            </a:r>
          </a:p>
          <a:p>
            <a:pPr eaLnBrk="1" hangingPunct="1"/>
            <a:r>
              <a:rPr lang="en-US" altLang="zh-CN" sz="2800" dirty="0" smtClean="0"/>
              <a:t>5.We know that we </a:t>
            </a:r>
            <a:r>
              <a:rPr lang="en-US" altLang="zh-CN" sz="2800" dirty="0" err="1" smtClean="0"/>
              <a:t>can______Xiao</a:t>
            </a:r>
            <a:r>
              <a:rPr lang="en-US" altLang="zh-CN" sz="2800" dirty="0" smtClean="0"/>
              <a:t> Zhang because he is a good guy.</a:t>
            </a:r>
            <a:endParaRPr lang="zh-CN" altLang="en-US" sz="28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1752600"/>
            <a:ext cx="1265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C00000"/>
                </a:solidFill>
              </a:rPr>
              <a:t>honest</a:t>
            </a:r>
            <a:endParaRPr lang="zh-CN" altLang="en-US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39000" y="227647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00000"/>
                </a:solidFill>
              </a:rPr>
              <a:t>gate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77000" y="2895600"/>
            <a:ext cx="1046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00000"/>
                </a:solidFill>
              </a:rPr>
              <a:t>value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4052887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00000"/>
                </a:solidFill>
              </a:rPr>
              <a:t>believe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5029200"/>
            <a:ext cx="87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00000"/>
                </a:solidFill>
              </a:rPr>
              <a:t>trust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09600" y="762000"/>
            <a:ext cx="7739063" cy="4551363"/>
          </a:xfrm>
          <a:prstGeom prst="rect">
            <a:avLst/>
          </a:prstGeom>
          <a:gradFill rotWithShape="1">
            <a:gsLst>
              <a:gs pos="0">
                <a:srgbClr val="CCFFCC">
                  <a:alpha val="78999"/>
                </a:srgbClr>
              </a:gs>
              <a:gs pos="50000">
                <a:srgbClr val="CCFFCC">
                  <a:gamma/>
                  <a:tint val="0"/>
                  <a:invGamma/>
                </a:srgbClr>
              </a:gs>
              <a:gs pos="100000">
                <a:srgbClr val="CCFFCC">
                  <a:alpha val="78999"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zh-CN" altLang="zh-CN" sz="2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221538" cy="1143000"/>
          </a:xfrm>
          <a:noFill/>
        </p:spPr>
        <p:txBody>
          <a:bodyPr/>
          <a:lstStyle/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Listening Task: True or False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392988" cy="2514600"/>
          </a:xfrm>
          <a:noFill/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One day Ms.Liu got a letter from Rose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Rose took some eggs but she didn`t put any money.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Ms. Liu believed most people want to be honest.</a:t>
            </a:r>
          </a:p>
        </p:txBody>
      </p:sp>
      <p:pic>
        <p:nvPicPr>
          <p:cNvPr id="20485" name="Picture 5" descr="0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4724400"/>
            <a:ext cx="6492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08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" y="2362200"/>
            <a:ext cx="288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08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" y="3352800"/>
            <a:ext cx="288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八年级下lessons28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02612" fill="hold"/>
                                        <p:tgtEl>
                                          <p:spTgt spid="82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The key phrases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/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.help oneself (to) </a:t>
            </a:r>
            <a:r>
              <a:rPr lang="en-US" altLang="zh-CN" dirty="0" err="1" smtClean="0">
                <a:solidFill>
                  <a:srgbClr val="FF0000"/>
                </a:solidFill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</a:rPr>
              <a:t>.    </a:t>
            </a:r>
            <a:r>
              <a:rPr lang="zh-CN" altLang="en-US" dirty="0" smtClean="0"/>
              <a:t>请自用</a:t>
            </a:r>
            <a:r>
              <a:rPr lang="en-US" altLang="zh-CN" dirty="0" smtClean="0"/>
              <a:t>…..</a:t>
            </a:r>
            <a:r>
              <a:rPr lang="zh-CN" altLang="en-US" dirty="0" smtClean="0"/>
              <a:t>请自便</a:t>
            </a:r>
          </a:p>
          <a:p>
            <a:pPr>
              <a:lnSpc>
                <a:spcPct val="80000"/>
              </a:lnSpc>
            </a:pPr>
            <a:endParaRPr lang="en-US" altLang="zh-CN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Help yourself to some fish .</a:t>
            </a:r>
            <a:r>
              <a:rPr lang="zh-CN" altLang="en-US" dirty="0" smtClean="0"/>
              <a:t>随便吃鱼</a:t>
            </a:r>
          </a:p>
          <a:p>
            <a:pPr>
              <a:lnSpc>
                <a:spcPct val="80000"/>
              </a:lnSpc>
            </a:pPr>
            <a:endParaRPr lang="en-US" altLang="zh-CN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/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.be surprised to do       </a:t>
            </a:r>
            <a:r>
              <a:rPr lang="zh-CN" altLang="en-US" dirty="0" smtClean="0"/>
              <a:t>对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感到惊讶</a:t>
            </a:r>
          </a:p>
          <a:p>
            <a:pPr>
              <a:lnSpc>
                <a:spcPct val="80000"/>
              </a:lnSpc>
            </a:pPr>
            <a:endParaRPr lang="en-US" altLang="zh-CN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Danny is very surprised  to see so many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donuts.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r>
              <a:rPr lang="en-US" altLang="zh-CN" dirty="0" smtClean="0"/>
              <a:t>Danny</a:t>
            </a:r>
            <a:r>
              <a:rPr lang="zh-CN" altLang="en-US" dirty="0" smtClean="0"/>
              <a:t>看见如此多的面包圈非常惊讶</a:t>
            </a:r>
            <a:endParaRPr lang="en-US" altLang="zh-CN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00600" y="1600200"/>
            <a:ext cx="464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zh-CN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188" y="665163"/>
            <a:ext cx="8064500" cy="5832475"/>
          </a:xfrm>
          <a:prstGeom prst="rect">
            <a:avLst/>
          </a:prstGeom>
          <a:gradFill rotWithShape="1">
            <a:gsLst>
              <a:gs pos="0">
                <a:srgbClr val="CCFFCC">
                  <a:alpha val="62000"/>
                </a:srgbClr>
              </a:gs>
              <a:gs pos="50000">
                <a:srgbClr val="CCFFCC">
                  <a:gamma/>
                  <a:tint val="0"/>
                  <a:invGamma/>
                </a:srgbClr>
              </a:gs>
              <a:gs pos="100000">
                <a:srgbClr val="CCFFCC">
                  <a:alpha val="62000"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zh-CN" altLang="zh-CN" sz="2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7163" cy="852488"/>
          </a:xfrm>
          <a:noFill/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Read fast and find the sentences with object clause and try to understand the structure.</a:t>
            </a:r>
          </a:p>
        </p:txBody>
      </p:sp>
      <p:sp>
        <p:nvSpPr>
          <p:cNvPr id="1127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991475" cy="4724400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1.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She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said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they had a wonderful shopping experience.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她说他们有一次很棒的购物经历。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2.We were surprised to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find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the farmers was so trusting.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我们对农民的信任感到很吃惊。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Ms.Liu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believed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most want to be honest.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刘老师相信每个人都会诚实的。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4. I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wonder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everyone would be honest.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  我想知道是否每个人都会诚实。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5.Take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you need , give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you can.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拿走你想要的，留下你所能给的。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892</Words>
  <Application>Microsoft Office PowerPoint</Application>
  <PresentationFormat>全屏显示(4:3)</PresentationFormat>
  <Paragraphs>120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楷体_GB2312</vt:lpstr>
      <vt:lpstr>宋体</vt:lpstr>
      <vt:lpstr>微软雅黑</vt:lpstr>
      <vt:lpstr>Arial</vt:lpstr>
      <vt:lpstr>Calibri</vt:lpstr>
      <vt:lpstr>Cambria Math</vt:lpstr>
      <vt:lpstr>Monotype Corsiva</vt:lpstr>
      <vt:lpstr>Times New Roman</vt:lpstr>
      <vt:lpstr>Wingdings</vt:lpstr>
      <vt:lpstr>WWW.2PPT.COM
</vt:lpstr>
      <vt:lpstr>PowerPoint 演示文稿</vt:lpstr>
      <vt:lpstr>Warming up</vt:lpstr>
      <vt:lpstr>New Words</vt:lpstr>
      <vt:lpstr>PowerPoint 演示文稿</vt:lpstr>
      <vt:lpstr>PowerPoint 演示文稿</vt:lpstr>
      <vt:lpstr>Fill in the blanks with the words  [gate honest trust value believe]</vt:lpstr>
      <vt:lpstr>Listening Task: True or False</vt:lpstr>
      <vt:lpstr>The key phrases</vt:lpstr>
      <vt:lpstr>Read fast and find the sentences with object clause and try to understand the structure.</vt:lpstr>
      <vt:lpstr>引导点拨：</vt:lpstr>
      <vt:lpstr>Exercises</vt:lpstr>
      <vt:lpstr>Work in Pairs:</vt:lpstr>
      <vt:lpstr>PowerPoint 演示文稿</vt:lpstr>
      <vt:lpstr>Groupwork 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0C785156087F43A483596CD0EBEC309C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