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9" r:id="rId9"/>
    <p:sldId id="272" r:id="rId10"/>
    <p:sldId id="273" r:id="rId11"/>
    <p:sldId id="274" r:id="rId12"/>
    <p:sldId id="271" r:id="rId13"/>
    <p:sldId id="276" r:id="rId14"/>
    <p:sldId id="275" r:id="rId15"/>
    <p:sldId id="264" r:id="rId16"/>
    <p:sldId id="263" r:id="rId17"/>
    <p:sldId id="266" r:id="rId18"/>
    <p:sldId id="268" r:id="rId19"/>
    <p:sldId id="267" r:id="rId20"/>
    <p:sldId id="277" r:id="rId21"/>
    <p:sldId id="278" r:id="rId22"/>
    <p:sldId id="281" r:id="rId2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9D4AF-F701-486C-8873-131D7E49FB7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82C4D-8B81-4360-B8A4-2FE9846A947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082C4D-8B81-4360-B8A4-2FE9846A9474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811DE-E4B1-4FC7-842B-96A874A753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B09237-6A26-47ED-8528-2C67ABF7117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C5FC51-B983-4492-A472-91C40C517F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F20FB4-93FC-4A84-9E1D-95ABD4A3D0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B811DE-E4B1-4FC7-842B-96A874A753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740C86-9E32-4E90-AF59-A02D8853054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8E5302-48F3-4BEB-9706-0F709D25F66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969ADF-E60C-410E-BF4E-735EF1A5B59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545A9D-4220-46DC-96B8-D12B27C761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7365D8-509C-4C39-ABC0-35EDC7367B69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E4271A-32F1-4600-89B9-A28A15A2126D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F20D9B-834B-41FA-BAFC-C317B57BD481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14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>
              <a:defRPr sz="1400" noProof="1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/>
          <a:lstStyle>
            <a:lvl1pPr algn="ctr">
              <a:defRPr sz="1400" noProof="1"/>
            </a:lvl1pPr>
          </a:lstStyle>
          <a:p>
            <a:endParaRPr lang="zh-CN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4D58219F-7058-4ACD-82D9-A0AE27A899FB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914400" lvl="2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371600" lvl="3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1828800" lvl="4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286000" lvl="5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743200" lvl="6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200400" lvl="7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657600" lvl="8" indent="0" algn="l" defTabSz="914400" eaLnBrk="1" fontAlgn="base" latinLnBrk="0" hangingPunct="1"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-5922" y="1988840"/>
            <a:ext cx="9144000" cy="156966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4800" b="1" noProof="1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Unit 7 </a:t>
            </a:r>
            <a:endParaRPr lang="en-US" altLang="zh-CN" sz="4800" b="1" noProof="1" smtClean="0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Arial" panose="020B0604020202020204" pitchFamily="34" charset="0"/>
              <a:ea typeface="宋体" panose="02010600030101010101" pitchFamily="2" charset="-122"/>
              <a:cs typeface="+mn-ea"/>
            </a:endParaRPr>
          </a:p>
          <a:p>
            <a:pPr algn="ctr"/>
            <a:r>
              <a:rPr lang="zh-CN" altLang="en-US" sz="4800" b="1" noProof="1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Do </a:t>
            </a:r>
            <a:r>
              <a:rPr lang="zh-CN" altLang="en-US" sz="4800" b="1" noProof="1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you want coffee or </a:t>
            </a:r>
            <a:r>
              <a:rPr lang="zh-CN" altLang="en-US" sz="4800" b="1" noProof="1" smtClean="0">
                <a:ln w="11430" cmpd="sng">
                  <a:noFill/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tea?</a:t>
            </a:r>
            <a:endParaRPr lang="zh-CN" altLang="en-US" sz="4800" b="1" noProof="1">
              <a:ln w="11430" cmpd="sng">
                <a:noFill/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18832" y="551723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3" descr="1331350_201311309541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44450"/>
            <a:ext cx="4219575" cy="3875088"/>
          </a:xfrm>
        </p:spPr>
      </p:pic>
      <p:pic>
        <p:nvPicPr>
          <p:cNvPr id="7" name="图片 6" descr="67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-1588"/>
            <a:ext cx="4760913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395288" y="4292600"/>
            <a:ext cx="3675062" cy="1619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a cup of... </a:t>
            </a:r>
            <a:r>
              <a:rPr lang="zh-CN" altLang="en-US" sz="4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一杯</a:t>
            </a:r>
            <a:r>
              <a:rPr lang="en-US" altLang="zh-CN" sz="4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......</a:t>
            </a:r>
            <a:endParaRPr lang="en-US" altLang="zh-CN" sz="48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500563" y="4221163"/>
            <a:ext cx="4419600" cy="16176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a bottle of...</a:t>
            </a:r>
            <a:endParaRPr lang="en-US" altLang="zh-CN" sz="4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charset="0"/>
              <a:cs typeface="+mn-ea"/>
            </a:endParaRPr>
          </a:p>
          <a:p>
            <a:r>
              <a:rPr lang="zh-CN" altLang="en-US" sz="4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一瓶</a:t>
            </a:r>
            <a:r>
              <a:rPr lang="en-US" altLang="zh-CN" sz="4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......</a:t>
            </a:r>
            <a:endParaRPr lang="en-US" altLang="zh-CN" sz="48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charset="0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250825" y="4076700"/>
            <a:ext cx="4325938" cy="16192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4800" b="1" noProof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a glass of...</a:t>
            </a:r>
            <a:r>
              <a:rPr lang="en-US" altLang="zh-CN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 </a:t>
            </a:r>
            <a:r>
              <a:rPr lang="zh-CN" alt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一杯</a:t>
            </a:r>
            <a:r>
              <a:rPr lang="en-US" altLang="zh-CN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......</a:t>
            </a:r>
            <a:endParaRPr lang="en-US" altLang="zh-CN" sz="48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43438" y="4076700"/>
            <a:ext cx="4419600" cy="18097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5400" b="1" noProof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a can</a:t>
            </a:r>
            <a:r>
              <a:rPr lang="en-US" altLang="zh-CN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 </a:t>
            </a:r>
            <a:r>
              <a:rPr lang="en-US" altLang="zh-CN" sz="5400" b="1" noProof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of...</a:t>
            </a:r>
            <a:r>
              <a:rPr lang="en-US" altLang="zh-CN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   </a:t>
            </a:r>
            <a:r>
              <a:rPr lang="zh-CN" alt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一罐</a:t>
            </a:r>
            <a:r>
              <a:rPr lang="en-US" altLang="zh-CN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......</a:t>
            </a:r>
            <a:endParaRPr lang="en-US" altLang="zh-CN" sz="54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charset="0"/>
              <a:cs typeface="+mn-ea"/>
            </a:endParaRPr>
          </a:p>
        </p:txBody>
      </p:sp>
      <p:pic>
        <p:nvPicPr>
          <p:cNvPr id="4" name="图片 3" descr="b467ec84f3d6ecb6-995fd32f9a991221-50d40d47f9cb810915a962d945b5a23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8" y="39688"/>
            <a:ext cx="4540250" cy="3779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b553ec0abaf71226-c4f7c1b7166159e5-a457482a5f52744aa8929be0796831d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025" y="0"/>
            <a:ext cx="4506913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9600" cy="584200"/>
          </a:xfrm>
          <a:ln>
            <a:miter/>
          </a:ln>
        </p:spPr>
        <p:txBody>
          <a:bodyPr/>
          <a:lstStyle/>
          <a:p>
            <a:pPr algn="l"/>
            <a:r>
              <a:rPr lang="zh-CN" altLang="en-US" sz="2800" b="1" i="1" u="sng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根据图片写短语。</a:t>
            </a:r>
          </a:p>
        </p:txBody>
      </p:sp>
      <p:pic>
        <p:nvPicPr>
          <p:cNvPr id="13314" name="内容占位符 3" descr="01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6513" y="620713"/>
            <a:ext cx="3352800" cy="2286000"/>
          </a:xfrm>
        </p:spPr>
      </p:pic>
      <p:pic>
        <p:nvPicPr>
          <p:cNvPr id="13315" name="图片 4" descr="1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2924175"/>
            <a:ext cx="3311525" cy="198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6" name="图片 6" descr="258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6513" y="4797425"/>
            <a:ext cx="3517901" cy="200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3995738" y="1196975"/>
            <a:ext cx="4619625" cy="808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4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a </a:t>
            </a:r>
            <a:r>
              <a:rPr lang="en-US" altLang="zh-CN" sz="44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bottle</a:t>
            </a:r>
            <a:r>
              <a:rPr lang="en-US" altLang="zh-CN" sz="4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of </a:t>
            </a:r>
            <a:r>
              <a:rPr lang="en-US" altLang="zh-CN" sz="44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juice</a:t>
            </a:r>
            <a:endParaRPr lang="en-US" altLang="zh-CN" sz="44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3708400" y="3213100"/>
            <a:ext cx="4587875" cy="8080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4400" b="1" noProof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 </a:t>
            </a:r>
            <a:r>
              <a:rPr lang="en-US" altLang="zh-CN" sz="44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glass</a:t>
            </a:r>
            <a:r>
              <a:rPr lang="en-US" altLang="zh-CN" sz="4400" b="1" noProof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of </a:t>
            </a:r>
            <a:r>
              <a:rPr lang="en-US" altLang="zh-CN" sz="44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water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3851275" y="5445125"/>
            <a:ext cx="3581400" cy="8747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4400" b="1" noProof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 </a:t>
            </a:r>
            <a:r>
              <a:rPr lang="en-US" altLang="zh-CN" sz="4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cup</a:t>
            </a:r>
            <a:r>
              <a:rPr lang="en-US" altLang="zh-CN" sz="4400" b="1" noProof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of </a:t>
            </a:r>
            <a:r>
              <a:rPr lang="en-US" altLang="zh-CN" sz="44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tea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9600" cy="584200"/>
          </a:xfrm>
          <a:ln>
            <a:miter/>
          </a:ln>
        </p:spPr>
        <p:txBody>
          <a:bodyPr/>
          <a:lstStyle/>
          <a:p>
            <a:pPr algn="l"/>
            <a:r>
              <a:rPr lang="zh-CN" altLang="en-US" sz="2800" b="1" i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根据图片写短语。</a:t>
            </a:r>
          </a:p>
        </p:txBody>
      </p:sp>
      <p:pic>
        <p:nvPicPr>
          <p:cNvPr id="14338" name="图片 5" descr="258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709613"/>
            <a:ext cx="3175000" cy="258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39" name="图片 7" descr="2589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563" y="3305175"/>
            <a:ext cx="3252787" cy="341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本框 8"/>
          <p:cNvSpPr txBox="1"/>
          <p:nvPr/>
        </p:nvSpPr>
        <p:spPr>
          <a:xfrm>
            <a:off x="3924300" y="4581525"/>
            <a:ext cx="4708525" cy="9715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5400" b="1" noProof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 </a:t>
            </a:r>
            <a:r>
              <a:rPr lang="en-US" altLang="zh-CN" sz="54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can</a:t>
            </a:r>
            <a:r>
              <a:rPr lang="en-US" altLang="zh-CN" sz="5400" b="1" noProof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of </a:t>
            </a:r>
            <a:r>
              <a:rPr lang="en-US" altLang="zh-CN" sz="54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coke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3492500" y="1052513"/>
            <a:ext cx="4191000" cy="8747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en-US" altLang="zh-CN" sz="4800" b="1" noProof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a </a:t>
            </a:r>
            <a:r>
              <a:rPr lang="en-US" altLang="zh-CN" sz="4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box</a:t>
            </a:r>
            <a:r>
              <a:rPr lang="en-US" altLang="zh-CN" sz="4800" b="1" noProof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of </a:t>
            </a:r>
            <a:r>
              <a:rPr lang="en-US" altLang="zh-CN" sz="4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milk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80975" y="188913"/>
            <a:ext cx="8904288" cy="5761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4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看图，根据句子意思和首字母提示，把句子补充完整。</a:t>
            </a:r>
            <a:endParaRPr lang="zh-CN" altLang="en-US" sz="24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sz="3200" noProof="1"/>
          </a:p>
          <a:p>
            <a:endParaRPr lang="zh-CN" altLang="en-US" sz="3200" noProof="1"/>
          </a:p>
          <a:p>
            <a:endParaRPr lang="zh-CN" altLang="en-US" sz="3200" noProof="1"/>
          </a:p>
          <a:p>
            <a:r>
              <a:rPr lang="en-US" altLang="zh-CN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1</a:t>
            </a:r>
            <a:r>
              <a:rPr lang="zh-CN" altLang="en-US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.I want to drink a b____</a:t>
            </a:r>
            <a:r>
              <a:rPr lang="en-US" altLang="zh-CN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_</a:t>
            </a:r>
            <a:r>
              <a:rPr lang="zh-CN" altLang="en-US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of j_____ now.</a:t>
            </a:r>
            <a:endParaRPr lang="zh-CN" altLang="en-US" sz="3600" noProof="1"/>
          </a:p>
          <a:p>
            <a:r>
              <a:rPr lang="en-US" altLang="zh-CN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2</a:t>
            </a:r>
            <a:r>
              <a:rPr lang="zh-CN" altLang="en-US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.Do you want a g_____ of w_____ now?</a:t>
            </a:r>
            <a:endParaRPr lang="zh-CN" altLang="en-US" sz="3600" noProof="1"/>
          </a:p>
          <a:p>
            <a:r>
              <a:rPr lang="en-US" altLang="zh-CN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3</a:t>
            </a:r>
            <a:r>
              <a:rPr lang="zh-CN" altLang="en-US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.There is a b___ of m____ in the picture.</a:t>
            </a:r>
            <a:endParaRPr lang="zh-CN" altLang="en-US" sz="3600" noProof="1"/>
          </a:p>
          <a:p>
            <a:r>
              <a:rPr lang="en-US" altLang="zh-CN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4</a:t>
            </a:r>
            <a:r>
              <a:rPr lang="zh-CN" altLang="en-US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.They drink a c___ of t____ every afternoon.</a:t>
            </a:r>
            <a:endParaRPr lang="zh-CN" altLang="en-US" sz="3600" noProof="1"/>
          </a:p>
          <a:p>
            <a:r>
              <a:rPr lang="en-US" altLang="zh-CN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5</a:t>
            </a:r>
            <a:r>
              <a:rPr lang="zh-CN" altLang="en-US" sz="3600" noProof="1"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.It’s hot. The girl wants to drink a c___ of c_____.</a:t>
            </a:r>
            <a:endParaRPr lang="zh-CN" altLang="en-US" sz="3600" noProof="1"/>
          </a:p>
        </p:txBody>
      </p:sp>
      <p:pic>
        <p:nvPicPr>
          <p:cNvPr id="15362" name="内容占位符 3" descr="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685800"/>
            <a:ext cx="1801813" cy="1281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图片 5" descr="15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620713"/>
            <a:ext cx="1608137" cy="1290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图片 6" descr="2587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32363" y="549275"/>
            <a:ext cx="1468437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5" name="图片 7" descr="258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348038" y="692150"/>
            <a:ext cx="1570037" cy="1239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6" name="图片 8" descr="2589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16688" y="549275"/>
            <a:ext cx="1408112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8"/>
          <p:cNvSpPr>
            <a:spLocks noChangeArrowheads="1"/>
          </p:cNvSpPr>
          <p:nvPr/>
        </p:nvSpPr>
        <p:spPr bwMode="auto">
          <a:xfrm>
            <a:off x="971550" y="1360488"/>
            <a:ext cx="5697538" cy="34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ts val="2000"/>
              </a:lnSpc>
            </a:pPr>
            <a:endParaRPr lang="en-US"/>
          </a:p>
        </p:txBody>
      </p:sp>
      <p:sp>
        <p:nvSpPr>
          <p:cNvPr id="16386" name="TextBox 10"/>
          <p:cNvSpPr>
            <a:spLocks noChangeArrowheads="1"/>
          </p:cNvSpPr>
          <p:nvPr/>
        </p:nvSpPr>
        <p:spPr bwMode="auto">
          <a:xfrm>
            <a:off x="7712075" y="6092825"/>
            <a:ext cx="9366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r"/>
            <a:endParaRPr lang="zh-CN" altLang="en-US" sz="1000">
              <a:solidFill>
                <a:srgbClr val="366092"/>
              </a:solidFill>
              <a:latin typeface="나눔고딕" charset="-127"/>
              <a:sym typeface="나눔고딕" charset="-127"/>
            </a:endParaRPr>
          </a:p>
        </p:txBody>
      </p:sp>
      <p:sp>
        <p:nvSpPr>
          <p:cNvPr id="11268" name="矩形 11267"/>
          <p:cNvSpPr>
            <a:spLocks noChangeArrowheads="1" noChangeShapeType="1" noTextEdit="1"/>
          </p:cNvSpPr>
          <p:nvPr/>
        </p:nvSpPr>
        <p:spPr bwMode="auto">
          <a:xfrm>
            <a:off x="1475656" y="958851"/>
            <a:ext cx="3024336" cy="825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14231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zh-CN" altLang="en-US" sz="6000" b="1" i="1" dirty="0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Dotum"/>
                <a:ea typeface="Dotum"/>
              </a:rPr>
              <a:t>重点短语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80232" y="2060848"/>
            <a:ext cx="8050212" cy="4400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1. </a:t>
            </a:r>
            <a:r>
              <a:rPr lang="en-US" altLang="zh-CN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d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rink ... For lunch   </a:t>
            </a:r>
            <a:r>
              <a:rPr lang="zh-CN" altLang="en-US" sz="4000" b="1" noProof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午餐喝...... </a:t>
            </a:r>
            <a:endParaRPr lang="zh-CN" altLang="en-US" sz="4000" b="1" noProof="1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2. </a:t>
            </a:r>
            <a:r>
              <a:rPr lang="en-US" altLang="zh-CN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t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ea with milk       </a:t>
            </a:r>
            <a:r>
              <a:rPr lang="zh-CN" altLang="en-US" sz="4000" b="1" noProof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奶茶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  </a:t>
            </a:r>
            <a:endParaRPr lang="zh-CN" altLang="en-US" sz="4000" b="1" noProof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3. </a:t>
            </a:r>
            <a:r>
              <a:rPr lang="en-US" altLang="zh-CN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a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bottle of juice   </a:t>
            </a:r>
            <a:r>
              <a:rPr lang="zh-CN" altLang="en-US" sz="4000" b="1" noProof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一瓶果汁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   </a:t>
            </a:r>
            <a:endParaRPr lang="zh-CN" altLang="en-US" sz="4000" b="1" noProof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4. </a:t>
            </a:r>
            <a:r>
              <a:rPr lang="en-US" altLang="zh-CN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a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glass of water    </a:t>
            </a:r>
            <a:r>
              <a:rPr lang="zh-CN" altLang="en-US" sz="4000" b="1" noProof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一杯水</a:t>
            </a:r>
            <a:endParaRPr lang="zh-CN" altLang="en-US" sz="4400" b="1" noProof="1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  <a:p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5. </a:t>
            </a:r>
            <a:r>
              <a:rPr lang="en-US" altLang="zh-CN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a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box of milk      </a:t>
            </a:r>
            <a:r>
              <a:rPr lang="zh-CN" altLang="en-US" sz="4000" b="1" noProof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一盒牛奶 </a:t>
            </a:r>
            <a:endParaRPr lang="zh-CN" altLang="en-US" sz="4400" b="1" noProof="1">
              <a:solidFill>
                <a:srgbClr val="00B05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ea"/>
            </a:endParaRPr>
          </a:p>
          <a:p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6. </a:t>
            </a:r>
            <a:r>
              <a:rPr lang="en-US" altLang="zh-CN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a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cup of tea      </a:t>
            </a:r>
            <a:r>
              <a:rPr lang="zh-CN" altLang="en-US" sz="4000" b="1" noProof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一杯茶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 </a:t>
            </a:r>
            <a:endParaRPr lang="zh-CN" altLang="en-US" sz="4000" b="1" noProof="1">
              <a:solidFill>
                <a:srgbClr val="00B0F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7. </a:t>
            </a:r>
            <a:r>
              <a:rPr lang="en-US" altLang="zh-CN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a</a:t>
            </a:r>
            <a:r>
              <a:rPr lang="zh-CN" altLang="en-US" sz="4000" b="1" noProof="1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can of coke    </a:t>
            </a:r>
            <a:r>
              <a:rPr lang="zh-CN" altLang="en-US" sz="4000" b="1" noProof="1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一罐可乐</a:t>
            </a:r>
          </a:p>
        </p:txBody>
      </p:sp>
    </p:spTree>
  </p:cSld>
  <p:clrMapOvr>
    <a:masterClrMapping/>
  </p:clrMapOvr>
  <p:transition>
    <p:push dir="r"/>
    <p:sndAc>
      <p:stSnd>
        <p:snd r:embed="rId2" name="suctio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7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animClr clrSpc="hsl" dir="cw">
                                      <p:cBhvr>
                                        <p:cTn id="8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0" s="-12549" l="-25098"/>
                                      </p:by>
                                    </p:animClr>
                                    <p:set>
                                      <p:cBhvr>
                                        <p:cTn id="9" dur="3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2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animBg="1"/>
      <p:bldP spid="11268" grpId="1" animBg="1"/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268760"/>
            <a:ext cx="8621713" cy="5245100"/>
          </a:xfrm>
          <a:ln>
            <a:miter/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原文</a:t>
            </a: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</a:t>
            </a:r>
            <a:r>
              <a:rPr lang="en-US" altLang="zh-CN" sz="1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: </a:t>
            </a:r>
            <a:r>
              <a:rPr lang="en-US" sz="1600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panose="020B0604020202020204" pitchFamily="34" charset="0"/>
              </a:rPr>
              <a:t>What do you want to drink for lunch?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译文</a:t>
            </a: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</a:t>
            </a:r>
            <a:r>
              <a:rPr lang="en-US" altLang="zh-CN" sz="1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:</a:t>
            </a:r>
            <a:r>
              <a:rPr lang="en-US" sz="1600" dirty="0" smtClean="0">
                <a:solidFill>
                  <a:srgbClr val="000000"/>
                </a:solidFill>
                <a:sym typeface="Arial" panose="020B0604020202020204" pitchFamily="34" charset="0"/>
              </a:rPr>
              <a:t> </a:t>
            </a:r>
            <a:r>
              <a:rPr lang="zh-CN" altLang="en-US" sz="2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午餐你想喝什么？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800" b="1" dirty="0" smtClean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细黑" panose="02010600040101010101" charset="-122"/>
              <a:ea typeface="华文细黑" panose="02010600040101010101" charset="-122"/>
              <a:sym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原文</a:t>
            </a: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Ben:</a:t>
            </a:r>
            <a:r>
              <a:rPr lang="en-US" sz="1600" dirty="0" smtClean="0">
                <a:solidFill>
                  <a:srgbClr val="000000"/>
                </a:solidFill>
                <a:sym typeface="Arial" panose="020B0604020202020204" pitchFamily="34" charset="0"/>
              </a:rPr>
              <a:t>  </a:t>
            </a:r>
            <a:r>
              <a:rPr lang="en-US" alt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panose="020B0604020202020204" pitchFamily="34" charset="0"/>
              </a:rPr>
              <a:t>Uh... I think I will have a cup of tea with milk, thanks.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译文</a:t>
            </a: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Ben:</a:t>
            </a:r>
            <a:r>
              <a:rPr lang="zh-CN" altLang="en-US" sz="2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呃...... 我想我要喝一杯奶茶，多谢。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800" b="1" dirty="0" smtClean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细黑" panose="02010600040101010101" charset="-122"/>
              <a:ea typeface="华文细黑" panose="02010600040101010101" charset="-122"/>
              <a:sym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原文</a:t>
            </a: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</a:t>
            </a:r>
            <a:r>
              <a:rPr lang="en-US" altLang="zh-CN" sz="1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: 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panose="020B0604020202020204" pitchFamily="34" charset="0"/>
              </a:rPr>
              <a:t> </a:t>
            </a:r>
            <a:r>
              <a:rPr lang="en-US" altLang="en-US" sz="28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sym typeface="Arial" panose="020B0604020202020204" pitchFamily="34" charset="0"/>
              </a:rPr>
              <a:t>And you, Janet? Do you want coffee or tea?</a:t>
            </a:r>
            <a:endParaRPr lang="en-US" altLang="zh-CN" sz="2400" b="1" dirty="0" smtClean="0">
              <a:solidFill>
                <a:srgbClr val="FF0066"/>
              </a:solidFill>
              <a:effectLst>
                <a:outerShdw blurRad="38100" dist="38100" dir="2700000" algn="tl">
                  <a:srgbClr val="C0C0C0"/>
                </a:outerShdw>
              </a:effectLst>
              <a:sym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译文</a:t>
            </a: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dirty="0" err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</a:t>
            </a:r>
            <a:r>
              <a:rPr lang="en-US" altLang="zh-CN" sz="18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:</a:t>
            </a:r>
            <a:r>
              <a:rPr lang="en-US" sz="1600" b="1" dirty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zh-CN" altLang="en-US" sz="2800" b="1" dirty="0" smtClean="0">
                <a:solidFill>
                  <a:srgbClr val="00CC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你呢，Janet？你喝咖啡还是茶？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800" b="1" dirty="0" smtClean="0">
              <a:solidFill>
                <a:srgbClr val="00CC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华文细黑" panose="02010600040101010101" charset="-122"/>
              <a:ea typeface="华文细黑" panose="02010600040101010101" charset="-122"/>
              <a:sym typeface="Arial" panose="020B0604020202020204" pitchFamily="34" charset="0"/>
            </a:endParaRPr>
          </a:p>
          <a:p>
            <a:pPr marL="0" indent="0"/>
            <a:endParaRPr lang="zh-CN" altLang="en-US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467995" y="188595"/>
            <a:ext cx="2011680" cy="6400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3600" b="1" i="1" noProof="1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>
                    <a:alpha val="100000"/>
                  </a:srgbClr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+mn-ea"/>
              </a:rPr>
              <a:t>课文翻译</a:t>
            </a:r>
            <a:endParaRPr lang="zh-CN" altLang="en-US" noProof="1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23528" y="692696"/>
            <a:ext cx="4057650" cy="1143000"/>
          </a:xfrm>
          <a:ln>
            <a:miter/>
          </a:ln>
        </p:spPr>
        <p:txBody>
          <a:bodyPr/>
          <a:lstStyle/>
          <a:p>
            <a:r>
              <a:rPr lang="zh-CN" altLang="en-US" sz="3600" b="1" i="1" noProof="1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>
                    <a:alpha val="100000"/>
                  </a:srgbClr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华文细黑" panose="02010600040101010101" charset="-122"/>
                <a:ea typeface="华文细黑" panose="02010600040101010101" charset="-122"/>
                <a:cs typeface="+mn-cs"/>
                <a:sym typeface="+mn-ea"/>
              </a:rPr>
              <a:t>课文翻译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  <a:ln>
            <a:miter/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Janet</a:t>
            </a:r>
            <a:r>
              <a:rPr lang="en-US" altLang="x-none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:</a:t>
            </a:r>
            <a:r>
              <a:rPr lang="en-US" altLang="x-none" sz="1600" noProof="1">
                <a:solidFill>
                  <a:srgbClr val="000000"/>
                </a:solidFill>
                <a:sym typeface="+mn-ea"/>
              </a:rPr>
              <a:t>  </a:t>
            </a:r>
            <a:r>
              <a:rPr lang="en-US" sz="28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Arial" panose="020B0604020202020204" pitchFamily="34" charset="0"/>
              </a:rPr>
              <a:t>Well. I want something cold. I feel very hot. Can I have a large coke, please?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译文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Janet:</a:t>
            </a:r>
            <a:r>
              <a:rPr lang="en-US" altLang="x-none" sz="1600" noProof="1">
                <a:solidFill>
                  <a:srgbClr val="000000"/>
                </a:solidFill>
                <a:sym typeface="+mn-ea"/>
              </a:rPr>
              <a:t> </a:t>
            </a:r>
            <a:r>
              <a:rPr lang="zh-CN" altLang="en-US" sz="28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好吧。我想要一些冷的东西。我觉得很热。我能喝一个大杯的可乐吗？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800" b="1" noProof="1">
              <a:solidFill>
                <a:srgbClr val="00CC00"/>
              </a:solidFill>
              <a:effectLst>
                <a:outerShdw blurRad="38100" dist="38100" dir="2700000">
                  <a:srgbClr val="C0C0C0"/>
                </a:outerShdw>
              </a:effectLst>
              <a:latin typeface="华文细黑" panose="02010600040101010101" charset="-122"/>
              <a:ea typeface="华文细黑" panose="02010600040101010101" charset="-122"/>
              <a:sym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Xiaoling:</a:t>
            </a:r>
            <a:r>
              <a:rPr lang="en-US" altLang="x-none" sz="1600" noProof="1">
                <a:solidFill>
                  <a:srgbClr val="000000"/>
                </a:solidFill>
                <a:sym typeface="+mn-ea"/>
              </a:rPr>
              <a:t>  </a:t>
            </a:r>
            <a:r>
              <a:rPr lang="en-US" sz="28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Arial" panose="020B0604020202020204" pitchFamily="34" charset="0"/>
              </a:rPr>
              <a:t>Sure.</a:t>
            </a:r>
            <a:endParaRPr lang="en-US" sz="2400" b="1" noProof="1">
              <a:solidFill>
                <a:srgbClr val="FF0066"/>
              </a:solidFill>
              <a:effectLst>
                <a:outerShdw blurRad="38100" dist="38100" dir="2700000">
                  <a:srgbClr val="C0C0C0"/>
                </a:outerShdw>
              </a:effectLst>
              <a:sym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译文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Xiaoling: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当然可以。</a:t>
            </a:r>
          </a:p>
          <a:p>
            <a:endParaRPr lang="zh-CN" altLang="en-US" noProof="1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75" y="790575"/>
            <a:ext cx="8620125" cy="6203950"/>
          </a:xfrm>
          <a:ln>
            <a:miter/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Xiaoling:</a:t>
            </a:r>
            <a:r>
              <a:rPr lang="en-US" altLang="x-none" sz="1600" noProof="1">
                <a:solidFill>
                  <a:srgbClr val="000000"/>
                </a:solidFill>
                <a:sym typeface="+mn-ea"/>
              </a:rPr>
              <a:t>  </a:t>
            </a:r>
            <a:r>
              <a:rPr lang="en-US" sz="28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Arial" panose="020B0604020202020204" pitchFamily="34" charset="0"/>
              </a:rPr>
              <a:t>Can I please have a cup of tea with milk, a cup of coffee and a large coke?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译文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Xiaoling: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 </a:t>
            </a:r>
            <a:r>
              <a:rPr lang="zh-CN" altLang="en-US" sz="28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请问，我能喝一杯奶茶、一杯咖啡以及一个大杯的可乐吗？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800" b="1" noProof="1">
              <a:solidFill>
                <a:srgbClr val="00CC00"/>
              </a:solidFill>
              <a:effectLst>
                <a:outerShdw blurRad="38100" dist="38100" dir="2700000">
                  <a:srgbClr val="C0C0C0"/>
                </a:outerShdw>
              </a:effectLst>
              <a:latin typeface="华文细黑" panose="02010600040101010101" charset="-122"/>
              <a:ea typeface="华文细黑" panose="02010600040101010101" charset="-122"/>
              <a:sym typeface="Arial" panose="020B0604020202020204" pitchFamily="34" charset="0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Cashier:</a:t>
            </a:r>
            <a:r>
              <a:rPr lang="en-US" altLang="x-none" sz="1600" noProof="1">
                <a:solidFill>
                  <a:srgbClr val="000000"/>
                </a:solidFill>
                <a:sym typeface="+mn-ea"/>
              </a:rPr>
              <a:t>  </a:t>
            </a:r>
            <a:r>
              <a:rPr lang="en-US" sz="28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Arial" panose="020B0604020202020204" pitchFamily="34" charset="0"/>
              </a:rPr>
              <a:t>Here you are. The coffee is ¥2.5, the milk tea  and the coke are ¥3 each. That will be ¥8.5, please.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译文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Cashier:</a:t>
            </a:r>
            <a:r>
              <a:rPr lang="en-US" altLang="x-none" sz="1600" noProof="1">
                <a:solidFill>
                  <a:srgbClr val="000000"/>
                </a:solidFill>
                <a:sym typeface="+mn-ea"/>
              </a:rPr>
              <a:t>  </a:t>
            </a:r>
            <a:r>
              <a:rPr lang="zh-CN" altLang="en-US" sz="28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给你。咖啡是2.5元，奶茶和咖啡3元一杯，一共8.5元。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原文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Xiaoling: </a:t>
            </a:r>
            <a:r>
              <a:rPr lang="en-US" altLang="x-none" sz="24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Arial" panose="020B0604020202020204" pitchFamily="34" charset="0"/>
              </a:rPr>
              <a:t> </a:t>
            </a:r>
            <a:r>
              <a:rPr lang="en-US" sz="2800" b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sym typeface="Arial" panose="020B0604020202020204" pitchFamily="34" charset="0"/>
              </a:rPr>
              <a:t>Thanks very much.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【</a:t>
            </a:r>
            <a:r>
              <a:rPr lang="zh-CN" altLang="en-US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译文</a:t>
            </a:r>
            <a:r>
              <a:rPr lang="en-US" altLang="x-none" sz="16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】</a:t>
            </a:r>
            <a:r>
              <a:rPr lang="en-US" altLang="zh-CN" sz="1800" b="1" noProof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Xiaoling: </a:t>
            </a:r>
            <a:r>
              <a:rPr lang="zh-CN" altLang="en-US" sz="2800" b="1" noProof="1">
                <a:solidFill>
                  <a:srgbClr val="00CC0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Arial" panose="020B0604020202020204" pitchFamily="34" charset="0"/>
              </a:rPr>
              <a:t>多谢了。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CN" altLang="en-US" sz="2800" b="1" noProof="1">
              <a:solidFill>
                <a:srgbClr val="00CC00"/>
              </a:solidFill>
              <a:effectLst>
                <a:outerShdw blurRad="38100" dist="38100" dir="2700000">
                  <a:srgbClr val="C0C0C0"/>
                </a:outerShdw>
              </a:effectLst>
              <a:latin typeface="华文细黑" panose="02010600040101010101" charset="-122"/>
              <a:ea typeface="华文细黑" panose="02010600040101010101" charset="-122"/>
              <a:sym typeface="Arial" panose="020B0604020202020204" pitchFamily="34" charset="0"/>
            </a:endParaRPr>
          </a:p>
          <a:p>
            <a:endParaRPr lang="zh-CN" altLang="en-US" noProof="1"/>
          </a:p>
        </p:txBody>
      </p:sp>
      <p:sp>
        <p:nvSpPr>
          <p:cNvPr id="4" name="文本框 3"/>
          <p:cNvSpPr txBox="1"/>
          <p:nvPr/>
        </p:nvSpPr>
        <p:spPr>
          <a:xfrm>
            <a:off x="467995" y="188595"/>
            <a:ext cx="2011680" cy="64008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/>
            <a:r>
              <a:rPr lang="zh-CN" altLang="en-US" sz="3600" b="1" i="1" noProof="1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>
                    <a:alpha val="100000"/>
                  </a:srgbClr>
                </a:solidFill>
                <a:effectLst>
                  <a:outerShdw dist="107763" dir="18900000" algn="ctr" rotWithShape="0">
                    <a:srgbClr val="000099"/>
                  </a:outerShdw>
                </a:effectLst>
                <a:latin typeface="华文细黑" panose="02010600040101010101" charset="-122"/>
                <a:ea typeface="华文细黑" panose="02010600040101010101" charset="-122"/>
                <a:sym typeface="+mn-ea"/>
              </a:rPr>
              <a:t>课文翻译</a:t>
            </a:r>
            <a:endParaRPr lang="zh-CN" altLang="en-US" noProof="1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88" y="44450"/>
            <a:ext cx="4271962" cy="593725"/>
          </a:xfrm>
          <a:ln>
            <a:miter/>
          </a:ln>
        </p:spPr>
        <p:txBody>
          <a:bodyPr/>
          <a:lstStyle/>
          <a:p>
            <a:r>
              <a:rPr lang="zh-CN" altLang="en-US" sz="3600" b="1" i="1" noProof="1">
                <a:solidFill>
                  <a:srgbClr val="FF0066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+mn-lt"/>
                <a:ea typeface="+mn-ea"/>
                <a:cs typeface="+mn-cs"/>
                <a:sym typeface="+mn-ea"/>
              </a:rPr>
              <a:t>课内阅读。</a:t>
            </a:r>
            <a:endParaRPr lang="zh-CN" altLang="en-US" sz="2000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627063"/>
            <a:ext cx="8229600" cy="6080125"/>
          </a:xfrm>
          <a:ln>
            <a:miter/>
          </a:ln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It is time for______.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A. breakfast    B. dinner   C. </a:t>
            </a:r>
            <a:r>
              <a:rPr lang="en-US" altLang="zh-CN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</a:t>
            </a: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unch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Ben wants to have a cup of______ for lunch.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A. coffee with milk    B. tea with milk   C. </a:t>
            </a:r>
            <a:r>
              <a:rPr lang="en-US" altLang="zh-CN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</a:t>
            </a: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ea with juice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Janet wants to have______.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A. a large hot coke    B. a small cold coke  C. a large cold coke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A cup of coffee is______.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A. two and a half yuan    B. three yuan   C. eight and half yuan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Xiaoling gives  the cashier ______.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zh-CN" altLang="en-US" sz="2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A. five yuan and half   B. eight and a half yuan   C.   three and a half yuan</a:t>
            </a:r>
          </a:p>
        </p:txBody>
      </p:sp>
      <p:sp>
        <p:nvSpPr>
          <p:cNvPr id="4" name="心形 3"/>
          <p:cNvSpPr/>
          <p:nvPr/>
        </p:nvSpPr>
        <p:spPr>
          <a:xfrm>
            <a:off x="4500563" y="1052513"/>
            <a:ext cx="503237" cy="431800"/>
          </a:xfrm>
          <a:prstGeom prst="heart">
            <a:avLst/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 noProof="1"/>
          </a:p>
        </p:txBody>
      </p:sp>
      <p:sp>
        <p:nvSpPr>
          <p:cNvPr id="5" name="心形 4"/>
          <p:cNvSpPr>
            <a:spLocks noChangeArrowheads="1"/>
          </p:cNvSpPr>
          <p:nvPr/>
        </p:nvSpPr>
        <p:spPr bwMode="auto">
          <a:xfrm>
            <a:off x="3851275" y="1989138"/>
            <a:ext cx="504825" cy="431800"/>
          </a:xfrm>
          <a:custGeom>
            <a:avLst/>
            <a:gdLst>
              <a:gd name="T0" fmla="*/ 251777 w 503555"/>
              <a:gd name="T1" fmla="*/ 107950 h 431800"/>
              <a:gd name="T2" fmla="*/ 251777 w 503555"/>
              <a:gd name="T3" fmla="*/ 431800 h 431800"/>
              <a:gd name="T4" fmla="*/ 251777 w 503555"/>
              <a:gd name="T5" fmla="*/ 107950 h 43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3555" h="431800">
                <a:moveTo>
                  <a:pt x="251777" y="107950"/>
                </a:moveTo>
                <a:cubicBezTo>
                  <a:pt x="356684" y="-143933"/>
                  <a:pt x="765823" y="107950"/>
                  <a:pt x="251777" y="431800"/>
                </a:cubicBezTo>
                <a:cubicBezTo>
                  <a:pt x="-262268" y="107950"/>
                  <a:pt x="146870" y="-143933"/>
                  <a:pt x="251777" y="10795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C00000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6" name="心形 5"/>
          <p:cNvSpPr>
            <a:spLocks noChangeArrowheads="1"/>
          </p:cNvSpPr>
          <p:nvPr/>
        </p:nvSpPr>
        <p:spPr bwMode="auto">
          <a:xfrm>
            <a:off x="7019925" y="3213100"/>
            <a:ext cx="504825" cy="431800"/>
          </a:xfrm>
          <a:custGeom>
            <a:avLst/>
            <a:gdLst>
              <a:gd name="T0" fmla="*/ 251777 w 503555"/>
              <a:gd name="T1" fmla="*/ 107950 h 431800"/>
              <a:gd name="T2" fmla="*/ 251777 w 503555"/>
              <a:gd name="T3" fmla="*/ 431800 h 431800"/>
              <a:gd name="T4" fmla="*/ 251777 w 503555"/>
              <a:gd name="T5" fmla="*/ 107950 h 43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3555" h="431800">
                <a:moveTo>
                  <a:pt x="251777" y="107950"/>
                </a:moveTo>
                <a:cubicBezTo>
                  <a:pt x="356684" y="-143933"/>
                  <a:pt x="765823" y="107950"/>
                  <a:pt x="251777" y="431800"/>
                </a:cubicBezTo>
                <a:cubicBezTo>
                  <a:pt x="-262268" y="107950"/>
                  <a:pt x="146870" y="-143933"/>
                  <a:pt x="251777" y="10795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C00000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7" name="心形 6"/>
          <p:cNvSpPr>
            <a:spLocks noChangeArrowheads="1"/>
          </p:cNvSpPr>
          <p:nvPr/>
        </p:nvSpPr>
        <p:spPr bwMode="auto">
          <a:xfrm>
            <a:off x="828675" y="4437063"/>
            <a:ext cx="503238" cy="431800"/>
          </a:xfrm>
          <a:custGeom>
            <a:avLst/>
            <a:gdLst>
              <a:gd name="T0" fmla="*/ 251777 w 503555"/>
              <a:gd name="T1" fmla="*/ 107950 h 431800"/>
              <a:gd name="T2" fmla="*/ 251777 w 503555"/>
              <a:gd name="T3" fmla="*/ 431800 h 431800"/>
              <a:gd name="T4" fmla="*/ 251777 w 503555"/>
              <a:gd name="T5" fmla="*/ 107950 h 43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3555" h="431800">
                <a:moveTo>
                  <a:pt x="251777" y="107950"/>
                </a:moveTo>
                <a:cubicBezTo>
                  <a:pt x="356684" y="-143933"/>
                  <a:pt x="765823" y="107950"/>
                  <a:pt x="251777" y="431800"/>
                </a:cubicBezTo>
                <a:cubicBezTo>
                  <a:pt x="-262268" y="107950"/>
                  <a:pt x="146870" y="-143933"/>
                  <a:pt x="251777" y="10795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C00000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  <p:sp>
        <p:nvSpPr>
          <p:cNvPr id="8" name="心形 7"/>
          <p:cNvSpPr>
            <a:spLocks noChangeArrowheads="1"/>
          </p:cNvSpPr>
          <p:nvPr/>
        </p:nvSpPr>
        <p:spPr bwMode="auto">
          <a:xfrm>
            <a:off x="4140200" y="5732463"/>
            <a:ext cx="503238" cy="431800"/>
          </a:xfrm>
          <a:custGeom>
            <a:avLst/>
            <a:gdLst>
              <a:gd name="T0" fmla="*/ 251777 w 503555"/>
              <a:gd name="T1" fmla="*/ 107950 h 431800"/>
              <a:gd name="T2" fmla="*/ 251777 w 503555"/>
              <a:gd name="T3" fmla="*/ 431800 h 431800"/>
              <a:gd name="T4" fmla="*/ 251777 w 503555"/>
              <a:gd name="T5" fmla="*/ 107950 h 4318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03555" h="431800">
                <a:moveTo>
                  <a:pt x="251777" y="107950"/>
                </a:moveTo>
                <a:cubicBezTo>
                  <a:pt x="356684" y="-143933"/>
                  <a:pt x="765823" y="107950"/>
                  <a:pt x="251777" y="431800"/>
                </a:cubicBezTo>
                <a:cubicBezTo>
                  <a:pt x="-262268" y="107950"/>
                  <a:pt x="146870" y="-143933"/>
                  <a:pt x="251777" y="107950"/>
                </a:cubicBezTo>
                <a:close/>
              </a:path>
            </a:pathLst>
          </a:custGeom>
          <a:solidFill>
            <a:srgbClr val="FF0000"/>
          </a:solidFill>
          <a:ln w="25400">
            <a:solidFill>
              <a:srgbClr val="C00000"/>
            </a:solidFill>
            <a:round/>
          </a:ln>
        </p:spPr>
        <p:txBody>
          <a:bodyPr anchor="ctr"/>
          <a:lstStyle/>
          <a:p>
            <a:pPr algn="ctr"/>
            <a:endParaRPr lang="zh-CN" altLang="en-US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ldLvl="0" animBg="1"/>
      <p:bldP spid="6" grpId="0" bldLvl="0" animBg="1"/>
      <p:bldP spid="7" grpId="0" bldLvl="0" animBg="1"/>
      <p:bldP spid="8" grpId="0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1331350_201311309541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1555750"/>
            <a:ext cx="4822825" cy="5270500"/>
          </a:xfrm>
        </p:spPr>
      </p:pic>
      <p:sp>
        <p:nvSpPr>
          <p:cNvPr id="4099" name="矩形 4098" descr="water"/>
          <p:cNvSpPr>
            <a:spLocks noChangeArrowheads="1" noChangeShapeType="1" noTextEdit="1"/>
          </p:cNvSpPr>
          <p:nvPr/>
        </p:nvSpPr>
        <p:spPr bwMode="auto">
          <a:xfrm rot="-180000">
            <a:off x="914400" y="374650"/>
            <a:ext cx="6845300" cy="884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altLang="zh-CN" sz="3600" b="1" dirty="0"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华文细黑" panose="02010600040101010101" charset="-122"/>
                <a:ea typeface="华文细黑" panose="02010600040101010101" charset="-122"/>
              </a:rPr>
              <a:t>words learning</a:t>
            </a:r>
            <a:endParaRPr lang="zh-CN" altLang="en-US" sz="3600" b="1" dirty="0">
              <a:blipFill dpi="0" rotWithShape="0">
                <a:blip r:embed="rId3"/>
                <a:srcRect/>
                <a:tile tx="0" ty="0" sx="100000" sy="100000" flip="none" algn="tl"/>
              </a:blipFill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911725" y="2593975"/>
            <a:ext cx="3694113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72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coffee </a:t>
            </a:r>
            <a:r>
              <a:rPr lang="zh-CN" altLang="en-US" sz="72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咖啡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5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835" y="120015"/>
            <a:ext cx="3321050" cy="749935"/>
          </a:xfrm>
          <a:ln>
            <a:miter/>
          </a:ln>
        </p:spPr>
        <p:txBody>
          <a:bodyPr>
            <a:scene3d>
              <a:camera prst="orthographicFront"/>
              <a:lightRig rig="threePt" dir="t"/>
            </a:scene3d>
          </a:bodyPr>
          <a:lstStyle/>
          <a:p>
            <a:r>
              <a:rPr lang="zh-CN" altLang="en-US" noProof="1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课文讲解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39750" y="1123950"/>
            <a:ext cx="8124825" cy="4908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区别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“招呼客人”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和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“客人询问”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的不同用语。</a:t>
            </a:r>
            <a:endParaRPr lang="zh-CN" altLang="en-US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1.店主招呼客人：</a:t>
            </a:r>
            <a:r>
              <a:rPr lang="zh-CN" altLang="en-US" sz="2800" b="1" noProof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What do you want for lunch?    Do you want coffee or tea? 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</a:t>
            </a:r>
            <a:endParaRPr lang="zh-CN" altLang="en-US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 客人回答：</a:t>
            </a:r>
            <a:r>
              <a:rPr lang="zh-CN" altLang="en-US" sz="2800" b="1" noProof="1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I want a cup of tea.</a:t>
            </a:r>
            <a:endParaRPr lang="zh-CN" altLang="en-US" sz="2800" b="1" noProof="1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2. 客人询问：</a:t>
            </a:r>
            <a:r>
              <a:rPr lang="zh-CN" altLang="en-US" sz="2800" b="1" noProof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Can I have a large coke, please?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 </a:t>
            </a:r>
            <a:endParaRPr lang="zh-CN" altLang="en-US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店主回答：</a:t>
            </a:r>
            <a:r>
              <a:rPr lang="zh-CN" altLang="en-US" sz="2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Sure./ Here you are.</a:t>
            </a:r>
            <a:endParaRPr lang="zh-CN" altLang="en-US" sz="28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sz="28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zh-CN" altLang="en-US" sz="36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英语中价格的读法。（注意小数点的读法）</a:t>
            </a:r>
            <a:endParaRPr lang="zh-CN" altLang="en-US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¥3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读作：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three yuan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   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¥2.50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读作：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two </a:t>
            </a:r>
            <a:r>
              <a:rPr lang="zh-CN" altLang="en-US" sz="2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point</a:t>
            </a:r>
            <a:r>
              <a:rPr lang="zh-CN" altLang="en-US" sz="28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five yuan  </a:t>
            </a:r>
            <a:r>
              <a:rPr lang="en-US" altLang="zh-CN" sz="2800" b="1" noProof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/ </a:t>
            </a:r>
            <a:r>
              <a:rPr lang="en-US" altLang="zh-CN" sz="2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two and a half yuan</a:t>
            </a:r>
            <a:endParaRPr lang="en-US" altLang="zh-CN" sz="28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64160" y="60960"/>
            <a:ext cx="3100070" cy="846455"/>
          </a:xfrm>
          <a:ln>
            <a:miter/>
          </a:ln>
        </p:spPr>
        <p:txBody>
          <a:bodyPr/>
          <a:lstStyle/>
          <a:p>
            <a:r>
              <a:rPr lang="zh-CN" altLang="en-US" b="1" i="1" noProof="1">
                <a:ln>
                  <a:solidFill>
                    <a:schemeClr val="accent6">
                      <a:lumMod val="60000"/>
                      <a:lumOff val="40000"/>
                    </a:schemeClr>
                  </a:solidFill>
                </a:ln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重点句型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323850" y="908050"/>
            <a:ext cx="8239125" cy="5456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区别“What do you want to drink for breakfast？”和“Do you want to drink coffee？”在意义和用法上的不同。</a:t>
            </a:r>
            <a:endParaRPr lang="zh-CN" altLang="en-US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  <a:p>
            <a:endParaRPr lang="zh-CN" altLang="en-US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特殊疑问句：—</a:t>
            </a:r>
            <a:r>
              <a:rPr lang="zh-CN" altLang="en-US" sz="2800" b="1" noProof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What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do you want to drink for breakfast？</a:t>
            </a:r>
            <a:endParaRPr lang="zh-CN" altLang="en-US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                    —</a:t>
            </a:r>
            <a:r>
              <a:rPr lang="zh-CN" altLang="en-US" sz="2800" b="1" noProof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I want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to have some milk.</a:t>
            </a:r>
            <a:endParaRPr lang="zh-CN" altLang="en-US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一般疑问句：</a:t>
            </a:r>
            <a:r>
              <a:rPr lang="zh-CN" altLang="en-US" sz="2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Do</a:t>
            </a:r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you want to drink coffee？</a:t>
            </a:r>
            <a:endParaRPr lang="zh-CN" altLang="en-US" sz="2800" b="1" noProof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  肯定回答：</a:t>
            </a:r>
            <a:r>
              <a:rPr lang="zh-CN" altLang="en-US" sz="2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Yes，I do.  / Please.  / Sure.</a:t>
            </a:r>
            <a:endParaRPr lang="zh-CN" altLang="en-US" sz="28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  <a:p>
            <a:r>
              <a:rPr lang="zh-CN" altLang="en-US" sz="2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   否定回答：</a:t>
            </a:r>
            <a:r>
              <a:rPr lang="zh-CN" altLang="en-US" sz="2800" b="1" noProof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No, I don’t.</a:t>
            </a:r>
            <a:endParaRPr lang="zh-CN" altLang="en-US" sz="2800" b="1" noProof="1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  <a:p>
            <a:r>
              <a:rPr lang="zh-CN" altLang="en-US" sz="3600" b="1" noProof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  <a:t>口诀：用do问，用do答。用what问，按实际答。</a:t>
            </a:r>
            <a:endParaRPr lang="zh-CN" altLang="en-US" sz="3600" b="1" noProof="1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ea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文本占位符 30721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1540768"/>
          </a:xfrm>
          <a:ln>
            <a:miter/>
          </a:ln>
        </p:spPr>
        <p:txBody>
          <a:bodyPr/>
          <a:lstStyle/>
          <a:p>
            <a:pPr marL="1905" indent="-344805">
              <a:buFont typeface="Arial" panose="020B0604020202020204" pitchFamily="34" charset="0"/>
              <a:buNone/>
            </a:pPr>
            <a:r>
              <a:rPr lang="zh-CN" altLang="en-US" sz="40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完成课本</a:t>
            </a:r>
            <a:r>
              <a:rPr lang="en-US" altLang="zh-CN" sz="40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40</a:t>
            </a:r>
            <a:r>
              <a:rPr lang="zh-CN" altLang="en-US" sz="40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页1.2题</a:t>
            </a:r>
          </a:p>
          <a:p>
            <a:pPr marL="1905" indent="-344805">
              <a:buFont typeface="Arial" panose="020B0604020202020204" pitchFamily="34" charset="0"/>
              <a:buNone/>
            </a:pPr>
            <a:r>
              <a:rPr lang="zh-CN" altLang="en-US" sz="40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完成学评</a:t>
            </a:r>
            <a:r>
              <a:rPr lang="en-US" altLang="zh-CN" sz="40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33</a:t>
            </a:r>
            <a:r>
              <a:rPr lang="zh-CN" altLang="en-US" sz="4000" b="1" noProof="1">
                <a:effectLst>
                  <a:outerShdw blurRad="38100" dist="38100" dir="2700000">
                    <a:srgbClr val="C0C0C0"/>
                  </a:outerShdw>
                </a:effectLst>
              </a:rPr>
              <a:t>页第2题。</a:t>
            </a:r>
          </a:p>
        </p:txBody>
      </p:sp>
    </p:spTree>
  </p:cSld>
  <p:clrMapOvr>
    <a:masterClrMapping/>
  </p:clrMapOvr>
  <p:transition>
    <p:sndAc>
      <p:stSnd>
        <p:snd r:embed="rId2" name="coin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4098" descr="water"/>
          <p:cNvSpPr>
            <a:spLocks noChangeArrowheads="1" noChangeShapeType="1" noTextEdit="1"/>
          </p:cNvSpPr>
          <p:nvPr/>
        </p:nvSpPr>
        <p:spPr bwMode="auto">
          <a:xfrm rot="480000">
            <a:off x="2835275" y="176213"/>
            <a:ext cx="5267325" cy="10239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altLang="zh-CN" sz="3600" b="1"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华文细黑" panose="02010600040101010101" charset="-122"/>
                <a:ea typeface="华文细黑" panose="02010600040101010101" charset="-122"/>
              </a:rPr>
              <a:t>words learning</a:t>
            </a:r>
            <a:endParaRPr lang="zh-CN" altLang="en-US" sz="3600" b="1">
              <a:blipFill dpi="0" rotWithShape="0">
                <a:blip r:embed="rId2"/>
                <a:srcRect/>
                <a:tile tx="0" ty="0" sx="100000" sy="100000" flip="none" algn="tl"/>
              </a:blipFill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5137150" y="2593975"/>
            <a:ext cx="34671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8000" b="1" dirty="0">
                <a:solidFill>
                  <a:schemeClr val="accent2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tea </a:t>
            </a:r>
            <a:r>
              <a:rPr lang="zh-CN" altLang="en-US" sz="80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茶</a:t>
            </a:r>
          </a:p>
        </p:txBody>
      </p:sp>
      <p:pic>
        <p:nvPicPr>
          <p:cNvPr id="2" name="图片 1" descr="4254902_140017439136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588" y="1147763"/>
            <a:ext cx="4891087" cy="570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 descr="b467ec84f3d6ecb6-995fd32f9a991221-50d40d47f9cb810915a962d945b5a23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899" y="1879581"/>
            <a:ext cx="4753099" cy="4537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9" name="矩形 4098" descr="water"/>
          <p:cNvSpPr>
            <a:spLocks noChangeArrowheads="1" noChangeShapeType="1" noTextEdit="1"/>
          </p:cNvSpPr>
          <p:nvPr/>
        </p:nvSpPr>
        <p:spPr bwMode="auto">
          <a:xfrm rot="-180000">
            <a:off x="2647950" y="376238"/>
            <a:ext cx="4438650" cy="8842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altLang="zh-CN" sz="3600" b="1">
                <a:blipFill dpi="0" rotWithShape="0">
                  <a:blip r:embed="rId4"/>
                  <a:srcRect/>
                  <a:tile tx="0" ty="0" sx="100000" sy="100000" flip="none" algn="tl"/>
                </a:blipFill>
                <a:latin typeface="华文细黑" panose="02010600040101010101" charset="-122"/>
                <a:ea typeface="华文细黑" panose="02010600040101010101" charset="-122"/>
              </a:rPr>
              <a:t>words learning</a:t>
            </a:r>
            <a:endParaRPr lang="zh-CN" altLang="en-US" sz="3600" b="1">
              <a:blipFill dpi="0" rotWithShape="0">
                <a:blip r:embed="rId4"/>
                <a:srcRect/>
                <a:tile tx="0" ty="0" sx="100000" sy="100000" flip="none" algn="tl"/>
              </a:blipFill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94225" y="2593975"/>
            <a:ext cx="4010025" cy="2867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8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milk</a:t>
            </a:r>
            <a:r>
              <a:rPr lang="en-US" altLang="zh-CN" sz="8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 </a:t>
            </a:r>
            <a:r>
              <a:rPr lang="zh-CN" altLang="en-US" sz="8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牛奶</a:t>
            </a:r>
            <a:endParaRPr lang="zh-CN" altLang="en-US" sz="8800" b="1" noProof="1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4098" descr="water"/>
          <p:cNvSpPr>
            <a:spLocks noChangeArrowheads="1" noChangeShapeType="1" noTextEdit="1"/>
          </p:cNvSpPr>
          <p:nvPr/>
        </p:nvSpPr>
        <p:spPr bwMode="auto">
          <a:xfrm rot="-180000">
            <a:off x="2382838" y="336550"/>
            <a:ext cx="5376862" cy="884238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altLang="zh-CN" sz="3600" b="1"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华文细黑" panose="02010600040101010101" charset="-122"/>
                <a:ea typeface="华文细黑" panose="02010600040101010101" charset="-122"/>
              </a:rPr>
              <a:t>words learning</a:t>
            </a:r>
            <a:endParaRPr lang="zh-CN" altLang="en-US" sz="3600" b="1">
              <a:blipFill dpi="0" rotWithShape="0">
                <a:blip r:embed="rId2"/>
                <a:srcRect/>
                <a:tile tx="0" ty="0" sx="100000" sy="100000" flip="none" algn="tl"/>
              </a:blipFill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94225" y="2593975"/>
            <a:ext cx="4010025" cy="2867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8800" b="1" noProof="1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coke </a:t>
            </a:r>
            <a:r>
              <a:rPr lang="zh-CN" altLang="en-US" sz="88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cs typeface="+mn-ea"/>
              </a:rPr>
              <a:t>可乐</a:t>
            </a:r>
            <a:endParaRPr lang="zh-CN" altLang="en-US" sz="88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6147" name="图片 2" descr="b553ec0abaf71226-c4f7c1b7166159e5-a457482a5f52744aa8929be0796831d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638" y="1466850"/>
            <a:ext cx="4648200" cy="536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矩形 4098" descr="water"/>
          <p:cNvSpPr>
            <a:spLocks noChangeArrowheads="1" noChangeShapeType="1" noTextEdit="1"/>
          </p:cNvSpPr>
          <p:nvPr/>
        </p:nvSpPr>
        <p:spPr bwMode="auto">
          <a:xfrm rot="-180000">
            <a:off x="3260725" y="314325"/>
            <a:ext cx="4498975" cy="88265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altLang="zh-CN" sz="3600" b="1"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华文细黑" panose="02010600040101010101" charset="-122"/>
                <a:ea typeface="华文细黑" panose="02010600040101010101" charset="-122"/>
              </a:rPr>
              <a:t>words learning</a:t>
            </a:r>
            <a:endParaRPr lang="zh-CN" altLang="en-US" sz="3600" b="1">
              <a:blipFill dpi="0" rotWithShape="0">
                <a:blip r:embed="rId2"/>
                <a:srcRect/>
                <a:tile tx="0" ty="0" sx="100000" sy="100000" flip="none" algn="tl"/>
              </a:blipFill>
              <a:latin typeface="华文细黑" panose="02010600040101010101" charset="-122"/>
              <a:ea typeface="华文细黑" panose="02010600040101010101" charset="-122"/>
            </a:endParaRPr>
          </a:p>
        </p:txBody>
      </p:sp>
      <p:sp>
        <p:nvSpPr>
          <p:cNvPr id="5" name="文本框 4"/>
          <p:cNvSpPr txBox="1">
            <a:spLocks noChangeArrowheads="1"/>
          </p:cNvSpPr>
          <p:nvPr/>
        </p:nvSpPr>
        <p:spPr bwMode="auto">
          <a:xfrm>
            <a:off x="4859338" y="2565400"/>
            <a:ext cx="4113212" cy="2868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8800" b="1" dirty="0">
                <a:solidFill>
                  <a:srgbClr val="00B0F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juice  </a:t>
            </a:r>
            <a:r>
              <a:rPr lang="zh-CN" altLang="en-US" sz="8800" b="1" dirty="0">
                <a:solidFill>
                  <a:srgbClr val="00B05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果汁</a:t>
            </a:r>
          </a:p>
        </p:txBody>
      </p:sp>
      <p:pic>
        <p:nvPicPr>
          <p:cNvPr id="7171" name="图片 2" descr="7552329_000130532201_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63" y="1203325"/>
            <a:ext cx="3937000" cy="558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文本占位符 512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507413" cy="5070475"/>
          </a:xfrm>
          <a:ln>
            <a:miter/>
          </a:ln>
        </p:spPr>
        <p:txBody>
          <a:bodyPr/>
          <a:lstStyle/>
          <a:p>
            <a:r>
              <a:rPr lang="en-US" altLang="zh-CN" sz="5400" b="1" noProof="1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drink  </a:t>
            </a:r>
            <a:r>
              <a:rPr lang="zh-CN" altLang="en-US" sz="5400" b="1" noProof="1">
                <a:solidFill>
                  <a:srgbClr val="00B05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喝；饮料</a:t>
            </a:r>
            <a:r>
              <a:rPr lang="en-US" altLang="zh-CN" sz="5400" b="1" noProof="1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5400" b="1" noProof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  <a:p>
            <a:r>
              <a:rPr lang="en-US" altLang="zh-CN" sz="5400" b="1" noProof="1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something </a:t>
            </a:r>
            <a:r>
              <a:rPr lang="zh-CN" altLang="en-US" sz="5400" b="1" noProof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某事</a:t>
            </a:r>
          </a:p>
          <a:p>
            <a:r>
              <a:rPr lang="en-US" altLang="zh-CN" sz="5400" b="1" noProof="1">
                <a:solidFill>
                  <a:schemeClr val="accent2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cold  </a:t>
            </a:r>
            <a:r>
              <a:rPr lang="zh-CN" altLang="en-US" sz="5400" b="1" noProof="1">
                <a:solidFill>
                  <a:srgbClr val="00B05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冷的</a:t>
            </a:r>
          </a:p>
          <a:p>
            <a:r>
              <a:rPr lang="en-US" altLang="zh-CN" sz="5400" b="1" noProof="1">
                <a:solidFill>
                  <a:srgbClr val="00B05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hot </a:t>
            </a:r>
            <a:r>
              <a:rPr lang="en-US" altLang="zh-CN" sz="5400" b="1" noProof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5400" b="1" noProof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热的</a:t>
            </a:r>
          </a:p>
          <a:p>
            <a:r>
              <a:rPr lang="en-US" altLang="zh-CN" sz="5400" b="1" noProof="1">
                <a:solidFill>
                  <a:srgbClr val="00B05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sure</a:t>
            </a:r>
            <a:r>
              <a:rPr lang="en-US" altLang="zh-CN" sz="5400" b="1" noProof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5400" b="1" noProof="1">
                <a:effectLst>
                  <a:outerShdw blurRad="38100" dist="38100" dir="2700000">
                    <a:srgbClr val="C0C0C0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确信</a:t>
            </a:r>
          </a:p>
        </p:txBody>
      </p:sp>
      <p:sp>
        <p:nvSpPr>
          <p:cNvPr id="5123" name="矩形 5122" descr="water"/>
          <p:cNvSpPr>
            <a:spLocks noChangeArrowheads="1" noChangeShapeType="1" noTextEdit="1"/>
          </p:cNvSpPr>
          <p:nvPr/>
        </p:nvSpPr>
        <p:spPr bwMode="auto">
          <a:xfrm rot="360000">
            <a:off x="609600" y="393700"/>
            <a:ext cx="7051675" cy="10953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TopLeft">
                <a:rot lat="0" lon="20519999" rev="0"/>
              </a:camera>
              <a:lightRig rig="legacyHarsh3" dir="r"/>
            </a:scene3d>
            <a:sp3d extrusionH="430200" prstMaterial="legacyMatte">
              <a:extrusionClr>
                <a:srgbClr val="006600"/>
              </a:extrusionClr>
            </a:sp3d>
          </a:bodyPr>
          <a:lstStyle/>
          <a:p>
            <a:pPr algn="ctr"/>
            <a:r>
              <a:rPr lang="en-US" altLang="zh-CN" sz="3600" b="1" dirty="0">
                <a:blipFill dpi="0" rotWithShape="0">
                  <a:blip r:embed="rId3"/>
                  <a:srcRect/>
                  <a:tile tx="0" ty="0" sx="100000" sy="100000" flip="none" algn="tl"/>
                </a:blipFill>
                <a:latin typeface="华文细黑" panose="02010600040101010101" charset="-122"/>
                <a:ea typeface="华文细黑" panose="02010600040101010101" charset="-122"/>
              </a:rPr>
              <a:t>words learning</a:t>
            </a:r>
            <a:endParaRPr lang="zh-CN" altLang="en-US" sz="3600" b="1" dirty="0">
              <a:blipFill dpi="0" rotWithShape="0">
                <a:blip r:embed="rId3"/>
                <a:srcRect/>
                <a:tile tx="0" ty="0" sx="100000" sy="100000" flip="none" algn="tl"/>
              </a:blipFill>
              <a:latin typeface="华文细黑" panose="02010600040101010101" charset="-122"/>
              <a:ea typeface="华文细黑" panose="02010600040101010101" charset="-122"/>
            </a:endParaRPr>
          </a:p>
        </p:txBody>
      </p:sp>
    </p:spTree>
  </p:cSld>
  <p:clrMapOvr>
    <a:masterClrMapping/>
  </p:clrMapOvr>
  <p:transition>
    <p:comb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内容占位符 3" descr="1331350_2013113095411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950" y="44450"/>
            <a:ext cx="4219575" cy="4702175"/>
          </a:xfrm>
        </p:spPr>
      </p:pic>
      <p:pic>
        <p:nvPicPr>
          <p:cNvPr id="7" name="图片 6" descr="6757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356100" y="-1588"/>
            <a:ext cx="4760913" cy="46069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文本框 7"/>
          <p:cNvSpPr txBox="1"/>
          <p:nvPr/>
        </p:nvSpPr>
        <p:spPr>
          <a:xfrm>
            <a:off x="828675" y="5084763"/>
            <a:ext cx="3402013" cy="1085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60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cup </a:t>
            </a:r>
            <a:r>
              <a:rPr lang="zh-CN" altLang="en-US" sz="60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杯</a:t>
            </a:r>
            <a:endParaRPr lang="zh-CN" altLang="en-US" sz="60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637088" y="5183188"/>
            <a:ext cx="4419600" cy="987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bottle </a:t>
            </a:r>
            <a:r>
              <a:rPr lang="zh-CN" altLang="en-US" sz="5400" b="1" noProof="1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瓶子</a:t>
            </a:r>
            <a:endParaRPr lang="zh-CN" altLang="en-US" sz="54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charset="0"/>
              <a:cs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56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6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6" tmFilter="0, 0; 0.125,0.2665; 0.25,0.4; 0.375,0.465; 0.5,0.5;  0.625,0.535; 0.75,0.6; 0.875,0.7335; 1,1">
                                          <p:stCondLst>
                                            <p:cond delay="16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83" tmFilter="0, 0; 0.125,0.2665; 0.25,0.4; 0.375,0.465; 0.5,0.5;  0.625,0.535; 0.75,0.6; 0.875,0.7335; 1,1">
                                          <p:stCondLst>
                                            <p:cond delay="331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1" tmFilter="0, 0; 0.125,0.2665; 0.25,0.4; 0.375,0.465; 0.5,0.5;  0.625,0.535; 0.75,0.6; 0.875,0.7335; 1,1">
                                          <p:stCondLst>
                                            <p:cond delay="41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7">
                                          <p:stCondLst>
                                            <p:cond delay="16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41" decel="50000">
                                          <p:stCondLst>
                                            <p:cond delay="16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7">
                                          <p:stCondLst>
                                            <p:cond delay="3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41" decel="50000">
                                          <p:stCondLst>
                                            <p:cond delay="33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7">
                                          <p:stCondLst>
                                            <p:cond delay="41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41" decel="50000">
                                          <p:stCondLst>
                                            <p:cond delay="417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7">
                                          <p:stCondLst>
                                            <p:cond delay="45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41" decel="50000">
                                          <p:stCondLst>
                                            <p:cond delay="45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框 7"/>
          <p:cNvSpPr txBox="1"/>
          <p:nvPr/>
        </p:nvSpPr>
        <p:spPr>
          <a:xfrm>
            <a:off x="323850" y="4797425"/>
            <a:ext cx="4324350" cy="8858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4800" b="1" noProof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glass</a:t>
            </a:r>
            <a:r>
              <a:rPr lang="en-US" altLang="zh-CN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 </a:t>
            </a:r>
            <a:r>
              <a:rPr lang="zh-CN" altLang="en-US" sz="48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玻璃杯</a:t>
            </a:r>
            <a:endParaRPr lang="zh-CN" altLang="en-US" sz="48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charset="0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4716463" y="4724400"/>
            <a:ext cx="4419600" cy="987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r>
              <a:rPr lang="en-US" altLang="zh-CN" sz="5400" b="1" noProof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can</a:t>
            </a:r>
            <a:r>
              <a:rPr lang="en-US" altLang="zh-CN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 </a:t>
            </a:r>
            <a:r>
              <a:rPr lang="zh-CN" altLang="en-US" sz="5400" b="1" noProof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charset="0"/>
                <a:ea typeface="宋体" panose="02010600030101010101" pitchFamily="2" charset="-122"/>
                <a:cs typeface="+mn-ea"/>
              </a:rPr>
              <a:t>罐</a:t>
            </a:r>
            <a:endParaRPr lang="zh-CN" altLang="en-US" sz="5400" b="1" noProof="1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charset="0"/>
              <a:cs typeface="+mn-ea"/>
            </a:endParaRPr>
          </a:p>
        </p:txBody>
      </p:sp>
      <p:pic>
        <p:nvPicPr>
          <p:cNvPr id="4" name="图片 3" descr="b467ec84f3d6ecb6-995fd32f9a991221-50d40d47f9cb810915a962d945b5a23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88" y="38100"/>
            <a:ext cx="4540250" cy="4695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b553ec0abaf71226-c4f7c1b7166159e5-a457482a5f52744aa8929be0796831d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025" y="0"/>
            <a:ext cx="4506913" cy="4508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WWW.2PPT.COM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atMod val="350000"/>
                <a:shade val="99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939</Words>
  <Application>Microsoft Office PowerPoint</Application>
  <PresentationFormat>全屏显示(4:3)</PresentationFormat>
  <Paragraphs>108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1" baseType="lpstr">
      <vt:lpstr>Dotum</vt:lpstr>
      <vt:lpstr>나눔고딕</vt:lpstr>
      <vt:lpstr>华文细黑</vt:lpstr>
      <vt:lpstr>宋体</vt:lpstr>
      <vt:lpstr>微软雅黑</vt:lpstr>
      <vt:lpstr>Arial</vt:lpstr>
      <vt:lpstr>Arial Black</vt:lpstr>
      <vt:lpstr>Calibri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根据图片写短语。</vt:lpstr>
      <vt:lpstr>根据图片写短语。</vt:lpstr>
      <vt:lpstr>PowerPoint 演示文稿</vt:lpstr>
      <vt:lpstr>PowerPoint 演示文稿</vt:lpstr>
      <vt:lpstr>PowerPoint 演示文稿</vt:lpstr>
      <vt:lpstr>课文翻译</vt:lpstr>
      <vt:lpstr>PowerPoint 演示文稿</vt:lpstr>
      <vt:lpstr>课内阅读。</vt:lpstr>
      <vt:lpstr>课文讲解</vt:lpstr>
      <vt:lpstr>重点句型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2015-11-08T01:59:00Z</dcterms:created>
  <dcterms:modified xsi:type="dcterms:W3CDTF">2023-01-17T01:34:12Z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62663F2A7304424086C0DF4F561C60B0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