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7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OPPOSans R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andolFang R" panose="02010600030101010101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B39"/>
    <a:srgbClr val="FD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3D93B5E-6B24-4BC4-976F-C929FC8398F4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E022154-656D-416A-A79C-CFE510054C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&#35838;&#25991;&#26391;&#35835;&#8212;&#37027;&#19968;&#23450;&#20250;&#24456;&#22909;/&#35838;&#25991;&#26391;&#35835;%20%20&#20154;&#25945;&#29256;-&#19977;&#19978;-9-&#37027;&#19968;&#23450;&#20250;&#24456;&#22909;.mp4" TargetMode="External"/><Relationship Id="rId5" Type="http://schemas.openxmlformats.org/officeDocument/2006/relationships/image" Target="../media/image1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3328899" y="0"/>
            <a:ext cx="8863101" cy="6858000"/>
          </a:xfrm>
          <a:custGeom>
            <a:avLst/>
            <a:gdLst>
              <a:gd name="connsiteX0" fmla="*/ 0 w 8863101"/>
              <a:gd name="connsiteY0" fmla="*/ 0 h 6858000"/>
              <a:gd name="connsiteX1" fmla="*/ 8863101 w 8863101"/>
              <a:gd name="connsiteY1" fmla="*/ 0 h 6858000"/>
              <a:gd name="connsiteX2" fmla="*/ 8863101 w 8863101"/>
              <a:gd name="connsiteY2" fmla="*/ 6858000 h 6858000"/>
              <a:gd name="connsiteX3" fmla="*/ 7749780 w 8863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3101" h="6858000">
                <a:moveTo>
                  <a:pt x="0" y="0"/>
                </a:moveTo>
                <a:lnTo>
                  <a:pt x="8863101" y="0"/>
                </a:lnTo>
                <a:lnTo>
                  <a:pt x="8863101" y="6858000"/>
                </a:lnTo>
                <a:lnTo>
                  <a:pt x="774978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87000"/>
                </a:schemeClr>
              </a:gs>
              <a:gs pos="11000">
                <a:schemeClr val="bg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" y="0"/>
            <a:ext cx="11078677" cy="6858000"/>
          </a:xfrm>
          <a:custGeom>
            <a:avLst/>
            <a:gdLst>
              <a:gd name="connsiteX0" fmla="*/ 0 w 10026669"/>
              <a:gd name="connsiteY0" fmla="*/ 0 h 6858000"/>
              <a:gd name="connsiteX1" fmla="*/ 3012792 w 10026669"/>
              <a:gd name="connsiteY1" fmla="*/ 0 h 6858000"/>
              <a:gd name="connsiteX2" fmla="*/ 10026669 w 10026669"/>
              <a:gd name="connsiteY2" fmla="*/ 6858000 h 6858000"/>
              <a:gd name="connsiteX3" fmla="*/ 0 w 100266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69" h="6858000">
                <a:moveTo>
                  <a:pt x="0" y="0"/>
                </a:moveTo>
                <a:lnTo>
                  <a:pt x="3012792" y="0"/>
                </a:lnTo>
                <a:lnTo>
                  <a:pt x="1002666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8000">
                <a:srgbClr val="9E3C3C"/>
              </a:gs>
              <a:gs pos="0">
                <a:srgbClr val="9E3C3C">
                  <a:alpha val="69000"/>
                </a:srgbClr>
              </a:gs>
            </a:gsLst>
            <a:lin ang="8100000" scaled="1"/>
            <a:tileRect/>
          </a:gradFill>
          <a:ln w="12700" cap="flat" cmpd="sng" algn="ctr">
            <a:solidFill>
              <a:srgbClr val="9E3C3C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28" y="1038785"/>
            <a:ext cx="3621651" cy="4983629"/>
          </a:xfrm>
          <a:prstGeom prst="rect">
            <a:avLst/>
          </a:prstGeom>
          <a:noFill/>
          <a:ln w="22225">
            <a:solidFill>
              <a:srgbClr val="FDFBF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PA-组合 24"/>
          <p:cNvGrpSpPr/>
          <p:nvPr/>
        </p:nvGrpSpPr>
        <p:grpSpPr>
          <a:xfrm>
            <a:off x="518339" y="1647137"/>
            <a:ext cx="6404513" cy="3564787"/>
            <a:chOff x="518339" y="1348621"/>
            <a:chExt cx="6404513" cy="3564787"/>
          </a:xfrm>
        </p:grpSpPr>
        <p:sp>
          <p:nvSpPr>
            <p:cNvPr id="15" name="PA-文本框 6"/>
            <p:cNvSpPr txBox="1"/>
            <p:nvPr/>
          </p:nvSpPr>
          <p:spPr>
            <a:xfrm>
              <a:off x="711201" y="2775196"/>
              <a:ext cx="60187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那一定会很好</a:t>
              </a:r>
            </a:p>
          </p:txBody>
        </p:sp>
        <p:sp>
          <p:nvSpPr>
            <p:cNvPr id="16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9A3B39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8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三年级  上册   配人教版</a:t>
              </a:r>
            </a:p>
          </p:txBody>
        </p:sp>
        <p:sp>
          <p:nvSpPr>
            <p:cNvPr id="19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8" name="Picture 7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24" y="1224304"/>
            <a:ext cx="5289876" cy="273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云形标注 9"/>
          <p:cNvSpPr/>
          <p:nvPr/>
        </p:nvSpPr>
        <p:spPr>
          <a:xfrm>
            <a:off x="6494140" y="3375632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6629133" y="3375632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39" name="云形标注 17"/>
          <p:cNvSpPr/>
          <p:nvPr/>
        </p:nvSpPr>
        <p:spPr>
          <a:xfrm>
            <a:off x="3973860" y="4109724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4152738" y="4073025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648" y="4109724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38" y="4673190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课文朗读  人教版-三上-9-那一定会很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96600" y="3316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0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9" grpId="0" animBg="1"/>
      <p:bldP spid="38" grpId="0"/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611783" y="2509913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087" y="3603823"/>
            <a:ext cx="864165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写的是一颗种子由一棵树，变成一辆推车，又变成一把椅子，最后变成阳台上的地板的故事。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971824" y="138957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337347" y="2502645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216" y="3461405"/>
            <a:ext cx="11340684" cy="2250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1-3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自然段）：一颗种子，长成了大树。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4-7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自然段）：树想能跑来跑去，被农夫砍倒，做成了推车。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第三部分（第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自然段）：手推车老了，被做成了一把椅子。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第四部分（第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10-12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自然段）：农夫的儿子，把椅子拆了，做成了地板。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65952" y="1275017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-236558" y="2911122"/>
            <a:ext cx="11031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“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那一定会很好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是谁的感受？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指什么？</a:t>
            </a:r>
          </a:p>
        </p:txBody>
      </p:sp>
      <p:sp>
        <p:nvSpPr>
          <p:cNvPr id="9" name="矩形 8"/>
          <p:cNvSpPr/>
          <p:nvPr/>
        </p:nvSpPr>
        <p:spPr>
          <a:xfrm>
            <a:off x="674490" y="4254922"/>
            <a:ext cx="1062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这是种子的感受。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指的是种子一次次的梦想。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74489" y="12728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711516" y="1291713"/>
            <a:ext cx="7653655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种子被泥土紧紧地包裹着，它不得不把身体缩成一团。“这真难受，”种子想，“我一定要站起来，大口大口地呼吸空气，那一定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会很好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。” </a:t>
            </a:r>
          </a:p>
        </p:txBody>
      </p:sp>
      <p:sp>
        <p:nvSpPr>
          <p:cNvPr id="9" name="矩形 8"/>
          <p:cNvSpPr/>
          <p:nvPr/>
        </p:nvSpPr>
        <p:spPr>
          <a:xfrm>
            <a:off x="3576578" y="2248023"/>
            <a:ext cx="3715474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云形 9"/>
          <p:cNvSpPr/>
          <p:nvPr/>
        </p:nvSpPr>
        <p:spPr>
          <a:xfrm>
            <a:off x="5039676" y="3352923"/>
            <a:ext cx="2651760" cy="1753235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舒服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806" y="3053203"/>
            <a:ext cx="4246880" cy="3185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9" y="257946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10091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674489" y="1456926"/>
            <a:ext cx="76536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过了些日子，它长出细细的根、茎和两片小叶子，钻出地面，站在阳光下。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2804" y="2778361"/>
            <a:ext cx="6266815" cy="38188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57781" y="1490898"/>
            <a:ext cx="687070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89499" y="1910832"/>
            <a:ext cx="834772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08459" y="1993483"/>
            <a:ext cx="687070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9" y="257946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2" grpId="0" bldLvl="0" animBg="1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300652" y="2172022"/>
            <a:ext cx="675322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过了很多个日子，它长成了一棵高大的树。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542" y="2445072"/>
            <a:ext cx="6766560" cy="47466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64503" y="2192977"/>
            <a:ext cx="2050969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3254037" y="1201107"/>
            <a:ext cx="1973580" cy="970915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漫长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9" y="257946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330" y="4587792"/>
            <a:ext cx="2072005" cy="1669415"/>
          </a:xfrm>
          <a:prstGeom prst="rect">
            <a:avLst/>
          </a:prstGeom>
        </p:spPr>
      </p:pic>
      <p:sp>
        <p:nvSpPr>
          <p:cNvPr id="9" name="云形标注 7"/>
          <p:cNvSpPr/>
          <p:nvPr/>
        </p:nvSpPr>
        <p:spPr>
          <a:xfrm>
            <a:off x="822960" y="4135037"/>
            <a:ext cx="3988435" cy="1599565"/>
          </a:xfrm>
          <a:prstGeom prst="cloudCallout">
            <a:avLst>
              <a:gd name="adj1" fmla="val 54330"/>
              <a:gd name="adj2" fmla="val 281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8200" y="1116247"/>
            <a:ext cx="8300085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高大的树能看到很远的地方，它看见人和动物在山路上走来走去，跑来跑去。“做一棵会跑的树该多好啊，那一定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会很好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。”树这么想着。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602914" y="2075271"/>
            <a:ext cx="1702435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云形 12"/>
          <p:cNvSpPr/>
          <p:nvPr/>
        </p:nvSpPr>
        <p:spPr>
          <a:xfrm>
            <a:off x="4711700" y="2652947"/>
            <a:ext cx="1973580" cy="970915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舒服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11275" y="4587792"/>
            <a:ext cx="3615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树怎样才能跑呢？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9" y="257946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bldLvl="0" animBg="1"/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295447" y="2958954"/>
            <a:ext cx="677108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那一定很舒服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83304" y="1767045"/>
            <a:ext cx="1996844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种子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3360074" y="2281519"/>
            <a:ext cx="216024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783304" y="3307163"/>
            <a:ext cx="1996844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手推车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783304" y="4060769"/>
            <a:ext cx="1996844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椅子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783304" y="4890828"/>
            <a:ext cx="1996844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木地板</a:t>
            </a:r>
          </a:p>
        </p:txBody>
      </p:sp>
      <p:sp>
        <p:nvSpPr>
          <p:cNvPr id="21" name="左大括号 20"/>
          <p:cNvSpPr/>
          <p:nvPr/>
        </p:nvSpPr>
        <p:spPr>
          <a:xfrm flipH="1">
            <a:off x="8367902" y="2281519"/>
            <a:ext cx="360040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8843641" y="2748224"/>
            <a:ext cx="1645920" cy="1493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努力实现梦想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783304" y="2476975"/>
            <a:ext cx="1996844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大树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587464" y="1767045"/>
            <a:ext cx="1996844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站起来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6587464" y="2476975"/>
            <a:ext cx="1996844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跑来跑去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321421" y="3306389"/>
            <a:ext cx="226314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休息一会儿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737346" y="4060769"/>
            <a:ext cx="226314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躺下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/>
      <p:bldP spid="17" grpId="0" animBg="1"/>
      <p:bldP spid="18" grpId="0"/>
      <p:bldP spid="19" grpId="0"/>
      <p:bldP spid="20" grpId="0"/>
      <p:bldP spid="21" grpId="0" bldLvl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869559" y="3630930"/>
            <a:ext cx="562102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姐姐一边听音乐，一边画画。</a:t>
            </a: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785545" y="1373138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仿写句子。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869595" y="2231840"/>
            <a:ext cx="799288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种子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一边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一边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努力生长。</a:t>
            </a:r>
          </a:p>
        </p:txBody>
      </p:sp>
      <p:sp>
        <p:nvSpPr>
          <p:cNvPr id="31" name="矩形 30"/>
          <p:cNvSpPr/>
          <p:nvPr/>
        </p:nvSpPr>
        <p:spPr>
          <a:xfrm>
            <a:off x="674489" y="4844415"/>
            <a:ext cx="86086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我一边走路，一边想着今天老师上课提的问题。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6921500" y="2072584"/>
            <a:ext cx="4536399" cy="243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你每天是如何度过的呢？你觉得一切都还好吗？让我们跟随一颗小种子，来一场奇妙之旅吧！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101" y="1548467"/>
            <a:ext cx="6266815" cy="3447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878904" y="1476073"/>
            <a:ext cx="8229600" cy="576163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说一说，你从小种子身上学到了什么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1897430" y="2362523"/>
            <a:ext cx="4246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有理想，并为之努力。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897430" y="3503618"/>
            <a:ext cx="5059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要做对大家有用处的事情。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9" y="257946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3328899" y="0"/>
            <a:ext cx="8863101" cy="6858000"/>
          </a:xfrm>
          <a:custGeom>
            <a:avLst/>
            <a:gdLst>
              <a:gd name="connsiteX0" fmla="*/ 0 w 8863101"/>
              <a:gd name="connsiteY0" fmla="*/ 0 h 6858000"/>
              <a:gd name="connsiteX1" fmla="*/ 8863101 w 8863101"/>
              <a:gd name="connsiteY1" fmla="*/ 0 h 6858000"/>
              <a:gd name="connsiteX2" fmla="*/ 8863101 w 8863101"/>
              <a:gd name="connsiteY2" fmla="*/ 6858000 h 6858000"/>
              <a:gd name="connsiteX3" fmla="*/ 7749780 w 8863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3101" h="6858000">
                <a:moveTo>
                  <a:pt x="0" y="0"/>
                </a:moveTo>
                <a:lnTo>
                  <a:pt x="8863101" y="0"/>
                </a:lnTo>
                <a:lnTo>
                  <a:pt x="8863101" y="6858000"/>
                </a:lnTo>
                <a:lnTo>
                  <a:pt x="774978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87000"/>
                </a:schemeClr>
              </a:gs>
              <a:gs pos="11000">
                <a:schemeClr val="bg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" y="0"/>
            <a:ext cx="11078677" cy="6858000"/>
          </a:xfrm>
          <a:custGeom>
            <a:avLst/>
            <a:gdLst>
              <a:gd name="connsiteX0" fmla="*/ 0 w 10026669"/>
              <a:gd name="connsiteY0" fmla="*/ 0 h 6858000"/>
              <a:gd name="connsiteX1" fmla="*/ 3012792 w 10026669"/>
              <a:gd name="connsiteY1" fmla="*/ 0 h 6858000"/>
              <a:gd name="connsiteX2" fmla="*/ 10026669 w 10026669"/>
              <a:gd name="connsiteY2" fmla="*/ 6858000 h 6858000"/>
              <a:gd name="connsiteX3" fmla="*/ 0 w 100266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69" h="6858000">
                <a:moveTo>
                  <a:pt x="0" y="0"/>
                </a:moveTo>
                <a:lnTo>
                  <a:pt x="3012792" y="0"/>
                </a:lnTo>
                <a:lnTo>
                  <a:pt x="1002666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8000">
                <a:srgbClr val="9E3C3C"/>
              </a:gs>
              <a:gs pos="0">
                <a:srgbClr val="9E3C3C">
                  <a:alpha val="69000"/>
                </a:srgbClr>
              </a:gs>
            </a:gsLst>
            <a:lin ang="8100000" scaled="1"/>
            <a:tileRect/>
          </a:gradFill>
          <a:ln w="12700" cap="flat" cmpd="sng" algn="ctr">
            <a:solidFill>
              <a:srgbClr val="9E3C3C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28" y="1038785"/>
            <a:ext cx="3621651" cy="4983629"/>
          </a:xfrm>
          <a:prstGeom prst="rect">
            <a:avLst/>
          </a:prstGeom>
          <a:noFill/>
          <a:ln w="22225">
            <a:solidFill>
              <a:srgbClr val="FDFBF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PA-组合 24"/>
          <p:cNvGrpSpPr/>
          <p:nvPr/>
        </p:nvGrpSpPr>
        <p:grpSpPr>
          <a:xfrm>
            <a:off x="518339" y="1647137"/>
            <a:ext cx="6404513" cy="3564787"/>
            <a:chOff x="518339" y="1348621"/>
            <a:chExt cx="6404513" cy="3564787"/>
          </a:xfrm>
        </p:grpSpPr>
        <p:sp>
          <p:nvSpPr>
            <p:cNvPr id="15" name="PA-文本框 6"/>
            <p:cNvSpPr txBox="1"/>
            <p:nvPr/>
          </p:nvSpPr>
          <p:spPr>
            <a:xfrm>
              <a:off x="711201" y="2775196"/>
              <a:ext cx="60187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感谢各位聆听</a:t>
              </a:r>
            </a:p>
          </p:txBody>
        </p:sp>
        <p:sp>
          <p:nvSpPr>
            <p:cNvPr id="16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9A3B39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8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三年级  上册   配人教版</a:t>
              </a:r>
            </a:p>
          </p:txBody>
        </p:sp>
        <p:sp>
          <p:nvSpPr>
            <p:cNvPr id="19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0" name="圆角矩形 1"/>
          <p:cNvSpPr/>
          <p:nvPr/>
        </p:nvSpPr>
        <p:spPr>
          <a:xfrm>
            <a:off x="890512" y="1720073"/>
            <a:ext cx="10488688" cy="4032448"/>
          </a:xfrm>
          <a:prstGeom prst="roundRect">
            <a:avLst/>
          </a:prstGeom>
          <a:noFill/>
          <a:ln w="31750">
            <a:solidFill>
              <a:srgbClr val="9A3B39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394568" y="2348400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缩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997232" y="208446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474688" y="240879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组词：缩小  收缩  缩成一团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1375597" y="1792081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suō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394568" y="3666030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努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474688" y="371713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组词：努力  努嘴  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1447605" y="310971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nǔ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1394568" y="4890166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茎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2474688" y="494126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组词：根茎   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1375597" y="4333847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jīnɡ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890512" y="1720073"/>
            <a:ext cx="10488688" cy="4032448"/>
          </a:xfrm>
          <a:prstGeom prst="roundRect">
            <a:avLst/>
          </a:prstGeom>
          <a:noFill/>
          <a:ln w="31750">
            <a:solidFill>
              <a:srgbClr val="9A3B39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97232" y="208446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773580" y="294690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推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853700" y="3007298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组词：推车  推动  </a:t>
            </a:r>
          </a:p>
        </p:txBody>
      </p:sp>
      <p:sp>
        <p:nvSpPr>
          <p:cNvPr id="14" name="TextBox 21"/>
          <p:cNvSpPr txBox="1"/>
          <p:nvPr/>
        </p:nvSpPr>
        <p:spPr>
          <a:xfrm>
            <a:off x="1754609" y="239058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tuī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773580" y="426453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吱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853700" y="431563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组词：吱吱嘎嘎    咯吱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1754609" y="3708214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zhī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890512" y="1720073"/>
            <a:ext cx="10488688" cy="4032448"/>
          </a:xfrm>
          <a:prstGeom prst="roundRect">
            <a:avLst/>
          </a:prstGeom>
          <a:noFill/>
          <a:ln w="31750">
            <a:solidFill>
              <a:srgbClr val="9A3B39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97232" y="208446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890440" y="424649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旧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970560" y="429759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组词：依旧  新旧  喜新厌旧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871469" y="369017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jiù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890440" y="292886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拆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970560" y="297996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组词：拆开  拆封  </a:t>
            </a:r>
          </a:p>
        </p:txBody>
      </p:sp>
      <p:sp>
        <p:nvSpPr>
          <p:cNvPr id="17" name="TextBox 31"/>
          <p:cNvSpPr txBox="1"/>
          <p:nvPr/>
        </p:nvSpPr>
        <p:spPr>
          <a:xfrm>
            <a:off x="1871469" y="2372544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chāi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2" name="TextBox 13"/>
          <p:cNvSpPr txBox="1"/>
          <p:nvPr/>
        </p:nvSpPr>
        <p:spPr>
          <a:xfrm>
            <a:off x="1260054" y="2591951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包裹：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包，包扎。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1260054" y="316801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拂动：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轻轻摇动。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1260054" y="4392151"/>
            <a:ext cx="6050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舒展：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伸展，不卷缩 ；舒畅，舒适。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229274" y="5059387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暖洋洋：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温暖、舒适。</a:t>
            </a:r>
          </a:p>
        </p:txBody>
      </p:sp>
      <p:sp>
        <p:nvSpPr>
          <p:cNvPr id="16" name="TextBox 19"/>
          <p:cNvSpPr txBox="1"/>
          <p:nvPr/>
        </p:nvSpPr>
        <p:spPr>
          <a:xfrm>
            <a:off x="1290050" y="3763243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费力：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耗费力量，多指耗费较多的力量。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563542" y="1345074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91" y="257946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829373" y="2416175"/>
            <a:ext cx="7982585" cy="12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微风轻轻（        ）着我的脸庞，太阳（          ）地照在身上，真是太（      ）了！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1338610" y="305955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暖洋洋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6868456" y="308366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舒服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3385715" y="2477205"/>
            <a:ext cx="10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拂动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74489" y="13363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91" y="257946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TextBox 18"/>
          <p:cNvSpPr txBox="1"/>
          <p:nvPr/>
        </p:nvSpPr>
        <p:spPr>
          <a:xfrm>
            <a:off x="4183092" y="2610441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形容声音的四字词语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2178100" y="3787811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吱吱嘎嘎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4914404" y="3834576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哗哗啦啦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7634118" y="3834577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叮叮咚咚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2178100" y="480705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滴滴答答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897814" y="4807054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叮叮当当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7696775" y="4815237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淅淅沥沥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90961" y="1607379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2" name="TextBox 28"/>
          <p:cNvSpPr txBox="1"/>
          <p:nvPr/>
        </p:nvSpPr>
        <p:spPr>
          <a:xfrm>
            <a:off x="2414769" y="1689925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拂动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9"/>
          <p:cNvSpPr txBox="1"/>
          <p:nvPr/>
        </p:nvSpPr>
        <p:spPr>
          <a:xfrm>
            <a:off x="3914967" y="1689925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吹动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2414748" y="2377873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调皮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3914946" y="2371603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顽皮</a:t>
            </a:r>
          </a:p>
        </p:txBody>
      </p:sp>
      <p:sp>
        <p:nvSpPr>
          <p:cNvPr id="26" name="TextBox 32"/>
          <p:cNvSpPr txBox="1"/>
          <p:nvPr/>
        </p:nvSpPr>
        <p:spPr>
          <a:xfrm>
            <a:off x="5415144" y="2371603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舒展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33"/>
          <p:cNvSpPr txBox="1"/>
          <p:nvPr/>
        </p:nvSpPr>
        <p:spPr>
          <a:xfrm>
            <a:off x="6915342" y="2371603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伸展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2681469" y="3489996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高大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4181667" y="3489996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矮小</a:t>
            </a:r>
          </a:p>
        </p:txBody>
      </p:sp>
      <p:sp>
        <p:nvSpPr>
          <p:cNvPr id="32" name="TextBox 41"/>
          <p:cNvSpPr txBox="1"/>
          <p:nvPr/>
        </p:nvSpPr>
        <p:spPr>
          <a:xfrm>
            <a:off x="2395698" y="4315819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费力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42"/>
          <p:cNvSpPr txBox="1"/>
          <p:nvPr/>
        </p:nvSpPr>
        <p:spPr>
          <a:xfrm>
            <a:off x="3895896" y="4315819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省力</a:t>
            </a:r>
          </a:p>
        </p:txBody>
      </p:sp>
      <p:sp>
        <p:nvSpPr>
          <p:cNvPr id="34" name="TextBox 43"/>
          <p:cNvSpPr txBox="1"/>
          <p:nvPr/>
        </p:nvSpPr>
        <p:spPr>
          <a:xfrm>
            <a:off x="5396090" y="4315997"/>
            <a:ext cx="2162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暖洋洋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44"/>
          <p:cNvSpPr txBox="1"/>
          <p:nvPr/>
        </p:nvSpPr>
        <p:spPr>
          <a:xfrm>
            <a:off x="7253465" y="4314727"/>
            <a:ext cx="1503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冷冰冰</a:t>
            </a: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635551" y="1601761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635550" y="3401961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A3B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9" y="257946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宽屏</PresentationFormat>
  <Paragraphs>146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微软雅黑</vt:lpstr>
      <vt:lpstr>阿里巴巴普惠体 M</vt:lpstr>
      <vt:lpstr>OPPOSans R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2020-10-20T08:00:00Z</dcterms:created>
  <dcterms:modified xsi:type="dcterms:W3CDTF">2023-01-11T01:54:59Z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885CDE93EC894523BE21170D6140885A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