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500" r:id="rId2"/>
    <p:sldId id="514" r:id="rId3"/>
    <p:sldId id="577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14" r:id="rId12"/>
    <p:sldId id="629" r:id="rId13"/>
    <p:sldId id="630" r:id="rId14"/>
    <p:sldId id="631" r:id="rId15"/>
    <p:sldId id="632" r:id="rId16"/>
    <p:sldId id="633" r:id="rId17"/>
    <p:sldId id="634" r:id="rId18"/>
    <p:sldId id="635" r:id="rId19"/>
    <p:sldId id="636" r:id="rId20"/>
    <p:sldId id="637" r:id="rId21"/>
    <p:sldId id="638" r:id="rId22"/>
    <p:sldId id="639" r:id="rId23"/>
    <p:sldId id="640" r:id="rId24"/>
    <p:sldId id="641" r:id="rId25"/>
    <p:sldId id="642" r:id="rId26"/>
    <p:sldId id="643" r:id="rId27"/>
    <p:sldId id="644" r:id="rId28"/>
    <p:sldId id="645" r:id="rId29"/>
    <p:sldId id="650" r:id="rId30"/>
    <p:sldId id="646" r:id="rId31"/>
    <p:sldId id="622" r:id="rId32"/>
    <p:sldId id="623" r:id="rId33"/>
    <p:sldId id="624" r:id="rId34"/>
    <p:sldId id="625" r:id="rId35"/>
    <p:sldId id="627" r:id="rId36"/>
    <p:sldId id="626" r:id="rId37"/>
    <p:sldId id="628" r:id="rId38"/>
    <p:sldId id="648" r:id="rId39"/>
    <p:sldId id="649" r:id="rId4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6370" autoAdjust="0"/>
  </p:normalViewPr>
  <p:slideViewPr>
    <p:cSldViewPr snapToGrid="0">
      <p:cViewPr varScale="1">
        <p:scale>
          <a:sx n="105" d="100"/>
          <a:sy n="105" d="100"/>
        </p:scale>
        <p:origin x="-9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80159" y="2648797"/>
            <a:ext cx="8933213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80159" y="593766"/>
            <a:ext cx="8933213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/>
          <p:cNvSpPr txBox="1"/>
          <p:nvPr userDrawn="1"/>
        </p:nvSpPr>
        <p:spPr>
          <a:xfrm>
            <a:off x="138051" y="308759"/>
            <a:ext cx="3465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必修第一册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 Friends forever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57000" y="729000"/>
            <a:ext cx="78300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单击此处</a:t>
            </a:r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Times New Roman" panose="02020603050405020304" pitchFamily="18" charset="0"/>
        </a:defRPr>
      </a:lvl1pPr>
      <a:lvl2pPr marL="4572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144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716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8288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3374" y="1768410"/>
            <a:ext cx="6407676" cy="750162"/>
          </a:xfrm>
        </p:spPr>
        <p:txBody>
          <a:bodyPr>
            <a:normAutofit/>
          </a:bodyPr>
          <a:lstStyle/>
          <a:p>
            <a:r>
              <a:rPr lang="sv-SE" altLang="zh-CN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4</a:t>
            </a:r>
            <a:r>
              <a:rPr lang="sv-SE" altLang="zh-CN" sz="4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sv-SE" altLang="zh-CN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Friends forever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7011" y="3107679"/>
            <a:ext cx="6264039" cy="76777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Using language</a:t>
            </a:r>
          </a:p>
        </p:txBody>
      </p:sp>
      <p:pic>
        <p:nvPicPr>
          <p:cNvPr id="5" name="Picture 4" descr="http://hdwallpaperfun.com/wp-content/uploads/2014/11/Friends-Forever-Quotes-Wallpaper-Nice-HD-19311.jp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471050" y="1768410"/>
            <a:ext cx="2585201" cy="198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0" y="5509147"/>
            <a:ext cx="9144000" cy="90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词汇五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patience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耐心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...two drops of </a:t>
            </a:r>
            <a:r>
              <a:rPr lang="en-US" altLang="zh-CN" b="1" dirty="0"/>
              <a:t>patience</a:t>
            </a:r>
            <a:r>
              <a:rPr lang="en-US" altLang="zh-CN" dirty="0"/>
              <a:t>... 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两滴耐心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lose/run out of patience</a:t>
            </a:r>
            <a:r>
              <a:rPr lang="zh-CN" altLang="en-US" dirty="0"/>
              <a:t>（</a:t>
            </a:r>
            <a:r>
              <a:rPr lang="en-US" altLang="zh-CN" dirty="0"/>
              <a:t>with sb.</a:t>
            </a:r>
            <a:r>
              <a:rPr lang="zh-CN" altLang="en-US" dirty="0"/>
              <a:t>）（对某人）失去耐心</a:t>
            </a:r>
          </a:p>
          <a:p>
            <a:r>
              <a:rPr lang="en-US" altLang="zh-CN" dirty="0"/>
              <a:t>have no/little patience with sb. </a:t>
            </a:r>
            <a:r>
              <a:rPr lang="zh-CN" altLang="en-US" dirty="0"/>
              <a:t>不能容忍某人</a:t>
            </a:r>
          </a:p>
          <a:p>
            <a:r>
              <a:rPr lang="en-US" altLang="zh-CN" dirty="0"/>
              <a:t>with patience </a:t>
            </a:r>
            <a:r>
              <a:rPr lang="zh-CN" altLang="en-US" dirty="0"/>
              <a:t>耐心地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 patient with </a:t>
            </a:r>
            <a:r>
              <a:rPr lang="zh-CN" altLang="en-US" dirty="0"/>
              <a:t>对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有耐心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词语积累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fr-FR" altLang="zh-CN" dirty="0"/>
              <a:t>patient </a:t>
            </a:r>
            <a:r>
              <a:rPr lang="fr-FR" altLang="zh-CN" i="1" dirty="0"/>
              <a:t>adj. </a:t>
            </a:r>
            <a:r>
              <a:rPr lang="zh-CN" altLang="fr-FR" dirty="0"/>
              <a:t>耐心的 </a:t>
            </a:r>
            <a:r>
              <a:rPr lang="fr-FR" altLang="zh-CN" i="1" dirty="0"/>
              <a:t>n</a:t>
            </a:r>
            <a:r>
              <a:rPr lang="fr-FR" altLang="zh-CN" dirty="0"/>
              <a:t>.</a:t>
            </a:r>
            <a:r>
              <a:rPr lang="zh-CN" altLang="fr-FR" dirty="0"/>
              <a:t>［</a:t>
            </a:r>
            <a:r>
              <a:rPr lang="fr-FR" altLang="zh-CN" dirty="0"/>
              <a:t>C</a:t>
            </a:r>
            <a:r>
              <a:rPr lang="zh-CN" altLang="fr-FR" dirty="0"/>
              <a:t>］</a:t>
            </a:r>
            <a:r>
              <a:rPr lang="zh-CN" altLang="fr-FR" dirty="0" smtClean="0"/>
              <a:t>病人</a:t>
            </a:r>
            <a:r>
              <a:rPr lang="en-US" altLang="zh-CN" dirty="0" smtClean="0"/>
              <a:t>		impatient </a:t>
            </a:r>
            <a:r>
              <a:rPr lang="en-US" altLang="zh-CN" i="1" dirty="0"/>
              <a:t>adj. </a:t>
            </a:r>
            <a:r>
              <a:rPr lang="zh-CN" altLang="en-US" dirty="0"/>
              <a:t>没有耐心的</a:t>
            </a:r>
          </a:p>
          <a:p>
            <a:r>
              <a:rPr lang="en-US" altLang="zh-CN" dirty="0"/>
              <a:t>patiently </a:t>
            </a:r>
            <a:r>
              <a:rPr lang="en-US" altLang="zh-CN" i="1" dirty="0"/>
              <a:t>adv. </a:t>
            </a:r>
            <a:r>
              <a:rPr lang="zh-CN" altLang="en-US" dirty="0"/>
              <a:t>耐心</a:t>
            </a:r>
            <a:r>
              <a:rPr lang="zh-CN" altLang="en-US" dirty="0" smtClean="0"/>
              <a:t>地</a:t>
            </a:r>
            <a:r>
              <a:rPr lang="en-US" altLang="zh-CN" dirty="0" smtClean="0"/>
              <a:t>			impatience </a:t>
            </a:r>
            <a:r>
              <a:rPr lang="en-US" altLang="zh-CN" i="1" dirty="0"/>
              <a:t>n. </a:t>
            </a:r>
            <a:r>
              <a:rPr lang="zh-CN" altLang="en-US" dirty="0" smtClean="0"/>
              <a:t>不耐烦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zh-CN" altLang="en-US" b="1" dirty="0"/>
              <a:t>单句语法填空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My mother has the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patient</a:t>
            </a:r>
            <a:r>
              <a:rPr lang="zh-CN" altLang="en-US" dirty="0"/>
              <a:t>）</a:t>
            </a:r>
            <a:r>
              <a:rPr lang="en-US" altLang="zh-CN" dirty="0"/>
              <a:t>to wait for the change of my attitude.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He has little patience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people who talk too much.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teacher is making corrections to my composition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zh-CN" altLang="en-US" dirty="0"/>
              <a:t>（ </a:t>
            </a:r>
            <a:r>
              <a:rPr lang="en-US" altLang="zh-CN" dirty="0"/>
              <a:t>patient</a:t>
            </a:r>
            <a:r>
              <a:rPr lang="zh-CN" altLang="en-US" dirty="0"/>
              <a:t>）</a:t>
            </a:r>
            <a:r>
              <a:rPr lang="en-US" altLang="zh-CN" dirty="0"/>
              <a:t>. </a:t>
            </a:r>
          </a:p>
          <a:p>
            <a:pPr algn="just"/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dirty="0"/>
              <a:t>A nurse </a:t>
            </a:r>
            <a:r>
              <a:rPr lang="en-US" altLang="zh-CN" i="1" dirty="0"/>
              <a:t>ought to </a:t>
            </a:r>
            <a:r>
              <a:rPr lang="en-US" altLang="zh-CN" dirty="0"/>
              <a:t>treat her </a:t>
            </a:r>
            <a:r>
              <a:rPr lang="en-US" altLang="zh-CN" dirty="0" smtClean="0"/>
              <a:t>patients</a:t>
            </a:r>
            <a:r>
              <a:rPr lang="en-US" altLang="zh-CN" dirty="0"/>
              <a:t> </a:t>
            </a:r>
            <a:r>
              <a:rPr lang="en-US" altLang="zh-CN" dirty="0" smtClean="0"/>
              <a:t>________ ________ ________  ________ </a:t>
            </a:r>
            <a:r>
              <a:rPr lang="zh-CN" altLang="en-US" dirty="0" smtClean="0"/>
              <a:t>（</a:t>
            </a:r>
            <a:r>
              <a:rPr lang="zh-CN" altLang="en-US" dirty="0"/>
              <a:t>用热情和耐心）</a:t>
            </a:r>
            <a:r>
              <a:rPr lang="en-US" altLang="zh-CN" dirty="0"/>
              <a:t>. This is </a:t>
            </a:r>
            <a:r>
              <a:rPr lang="en-US" altLang="zh-CN" i="1" dirty="0"/>
              <a:t>encouragement </a:t>
            </a:r>
            <a:r>
              <a:rPr lang="en-US" altLang="zh-CN" dirty="0"/>
              <a:t>and </a:t>
            </a:r>
            <a:r>
              <a:rPr lang="en-US" altLang="zh-CN" i="1" dirty="0"/>
              <a:t>comfort </a:t>
            </a:r>
            <a:r>
              <a:rPr lang="en-US" altLang="zh-CN" dirty="0"/>
              <a:t>to them.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I began to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（失去耐心）</a:t>
            </a:r>
            <a:r>
              <a:rPr lang="en-US" altLang="zh-CN" dirty="0"/>
              <a:t>with him</a:t>
            </a:r>
            <a:r>
              <a:rPr lang="zh-CN" altLang="en-US" dirty="0"/>
              <a:t>，</a:t>
            </a:r>
            <a:r>
              <a:rPr lang="en-US" altLang="zh-CN" dirty="0"/>
              <a:t>for he made me rather embarrassed.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6677" y="1286036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patience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6718" y="1770778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70725" y="2217229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patiently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0258" y="3142646"/>
            <a:ext cx="3329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passion        and       patience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8356" y="4046029"/>
            <a:ext cx="1664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lose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patience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词汇六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passion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强烈的情感，激情；酷爱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...one bag of </a:t>
            </a:r>
            <a:r>
              <a:rPr lang="en-US" altLang="zh-CN" b="1" dirty="0"/>
              <a:t>passion</a:t>
            </a:r>
            <a:r>
              <a:rPr lang="en-US" altLang="zh-CN" dirty="0">
                <a:latin typeface="宋体" panose="02010600030101010101" pitchFamily="2" charset="-122"/>
              </a:rPr>
              <a:t>...……</a:t>
            </a:r>
            <a:r>
              <a:rPr lang="zh-CN" altLang="en-US" dirty="0"/>
              <a:t>一袋激情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passion for... </a:t>
            </a:r>
            <a:r>
              <a:rPr lang="zh-CN" altLang="en-US" dirty="0"/>
              <a:t>对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的热爱</a:t>
            </a:r>
          </a:p>
          <a:p>
            <a:r>
              <a:rPr lang="en-US" altLang="zh-CN" dirty="0"/>
              <a:t>with passion </a:t>
            </a:r>
            <a:r>
              <a:rPr lang="zh-CN" altLang="en-US" dirty="0"/>
              <a:t>激动地</a:t>
            </a:r>
          </a:p>
          <a:p>
            <a:r>
              <a:rPr lang="en-US" altLang="zh-CN" dirty="0"/>
              <a:t>fly into a passion </a:t>
            </a:r>
            <a:r>
              <a:rPr lang="zh-CN" altLang="en-US" dirty="0" smtClean="0"/>
              <a:t>勃然大怒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She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（勃然大怒） </a:t>
            </a:r>
            <a:r>
              <a:rPr lang="en-US" altLang="zh-CN" dirty="0"/>
              <a:t>if anyone even mentions his name.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English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zh-CN" altLang="en-US" dirty="0"/>
              <a:t>酷爱）</a:t>
            </a:r>
            <a:r>
              <a:rPr lang="en-US" altLang="zh-CN" dirty="0"/>
              <a:t>gardens.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18636" y="1297052"/>
            <a:ext cx="347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flies 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into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a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1385" y="2200435"/>
            <a:ext cx="3255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have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a          passion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词汇七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generosity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慷慨，大方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...one piece of </a:t>
            </a:r>
            <a:r>
              <a:rPr lang="en-US" altLang="zh-CN" b="1" dirty="0"/>
              <a:t>generosity</a:t>
            </a:r>
            <a:r>
              <a:rPr lang="en-US" altLang="zh-CN" dirty="0"/>
              <a:t>... </a:t>
            </a:r>
            <a:r>
              <a:rPr lang="en-US" altLang="zh-CN" dirty="0" smtClean="0"/>
              <a:t> 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一份慷慨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an act of great generosity </a:t>
            </a:r>
            <a:r>
              <a:rPr lang="zh-CN" altLang="en-US" dirty="0"/>
              <a:t>十分慷慨</a:t>
            </a:r>
            <a:r>
              <a:rPr lang="zh-CN" altLang="en-US" dirty="0" smtClean="0"/>
              <a:t>的行为</a:t>
            </a:r>
            <a:r>
              <a:rPr lang="en-US" altLang="zh-CN" dirty="0" smtClean="0"/>
              <a:t>	generosity </a:t>
            </a:r>
            <a:r>
              <a:rPr lang="en-US" altLang="zh-CN" dirty="0"/>
              <a:t>to the poor </a:t>
            </a:r>
            <a:r>
              <a:rPr lang="zh-CN" altLang="en-US" dirty="0"/>
              <a:t>对穷人的慷慨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be generous to sb. </a:t>
            </a:r>
            <a:r>
              <a:rPr lang="zh-CN" altLang="en-US" dirty="0"/>
              <a:t>对某人</a:t>
            </a:r>
            <a:r>
              <a:rPr lang="zh-CN" altLang="en-US" dirty="0" smtClean="0"/>
              <a:t>慷慨</a:t>
            </a:r>
            <a:r>
              <a:rPr lang="en-US" altLang="zh-CN" dirty="0" smtClean="0"/>
              <a:t>	</a:t>
            </a:r>
          </a:p>
          <a:p>
            <a:r>
              <a:rPr lang="en-US" altLang="zh-CN" dirty="0" smtClean="0"/>
              <a:t>be </a:t>
            </a:r>
            <a:r>
              <a:rPr lang="en-US" altLang="zh-CN" dirty="0"/>
              <a:t>generous with sth. </a:t>
            </a:r>
            <a:r>
              <a:rPr lang="zh-CN" altLang="en-US" dirty="0"/>
              <a:t>在某方面大方，不吝啬某物</a:t>
            </a:r>
          </a:p>
          <a:p>
            <a:r>
              <a:rPr lang="en-US" altLang="zh-CN" dirty="0"/>
              <a:t>It’s generous of sb. to do sth. </a:t>
            </a:r>
            <a:r>
              <a:rPr lang="zh-CN" altLang="en-US" dirty="0"/>
              <a:t>某人做某事真是慷慨。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generously </a:t>
            </a:r>
            <a:r>
              <a:rPr lang="en-US" altLang="zh-CN" i="1" dirty="0"/>
              <a:t>adv</a:t>
            </a:r>
            <a:r>
              <a:rPr lang="en-US" altLang="zh-CN" dirty="0"/>
              <a:t>. </a:t>
            </a:r>
            <a:r>
              <a:rPr lang="zh-CN" altLang="en-US" dirty="0"/>
              <a:t>慷慨地，大方地　</a:t>
            </a:r>
            <a:r>
              <a:rPr lang="en-US" altLang="zh-CN" dirty="0" smtClean="0"/>
              <a:t>		mean </a:t>
            </a:r>
            <a:r>
              <a:rPr lang="en-US" altLang="zh-CN" i="1" dirty="0"/>
              <a:t>adj</a:t>
            </a:r>
            <a:r>
              <a:rPr lang="en-US" altLang="zh-CN" dirty="0"/>
              <a:t>. </a:t>
            </a:r>
            <a:r>
              <a:rPr lang="zh-CN" altLang="en-US" dirty="0"/>
              <a:t>吝啬的，小气</a:t>
            </a:r>
            <a:r>
              <a:rPr lang="zh-CN" altLang="en-US" dirty="0" smtClean="0"/>
              <a:t>的</a:t>
            </a:r>
            <a:r>
              <a:rPr lang="zh-CN" alt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I shall never forget the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generous</a:t>
            </a:r>
            <a:r>
              <a:rPr lang="zh-CN" altLang="en-US" dirty="0"/>
              <a:t>） </a:t>
            </a:r>
            <a:r>
              <a:rPr lang="en-US" altLang="zh-CN" dirty="0"/>
              <a:t>shown by the Chinese people.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These volunteers are very generous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 </a:t>
            </a:r>
            <a:r>
              <a:rPr lang="en-US" altLang="zh-CN" dirty="0"/>
              <a:t>the old men.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graduate is very generous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 </a:t>
            </a:r>
            <a:r>
              <a:rPr lang="en-US" altLang="zh-CN" dirty="0"/>
              <a:t>his time in helping others.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It is generous of you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lend</a:t>
            </a:r>
            <a:r>
              <a:rPr lang="zh-CN" altLang="en-US" dirty="0"/>
              <a:t>） </a:t>
            </a:r>
            <a:r>
              <a:rPr lang="en-US" altLang="zh-CN" dirty="0"/>
              <a:t>your portable computer to me.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Please give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generous</a:t>
            </a:r>
            <a:r>
              <a:rPr lang="zh-CN" altLang="en-US" dirty="0"/>
              <a:t>）</a:t>
            </a:r>
            <a:r>
              <a:rPr lang="en-US" altLang="zh-CN" dirty="0"/>
              <a:t>to the charities. 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66293" y="1297053"/>
            <a:ext cx="101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generosity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9125" y="1751583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11734" y="2236325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2883" y="2677000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lend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9307" y="3139708"/>
            <a:ext cx="1105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词汇八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humour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幽默感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... and a slice of </a:t>
            </a:r>
            <a:r>
              <a:rPr lang="en-US" altLang="zh-CN" b="1" dirty="0"/>
              <a:t>humour</a:t>
            </a:r>
            <a:r>
              <a:rPr lang="en-US" altLang="zh-CN" dirty="0">
                <a:latin typeface="宋体" panose="02010600030101010101" pitchFamily="2" charset="-122"/>
              </a:rPr>
              <a:t>!……</a:t>
            </a:r>
            <a:r>
              <a:rPr lang="zh-CN" altLang="en-US" dirty="0"/>
              <a:t>还有一点幽默感！ 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a sense of humour </a:t>
            </a:r>
            <a:r>
              <a:rPr lang="zh-CN" altLang="en-US" dirty="0"/>
              <a:t>幽默感</a:t>
            </a:r>
          </a:p>
          <a:p>
            <a:r>
              <a:rPr lang="en-US" altLang="zh-CN" dirty="0"/>
              <a:t>black humour </a:t>
            </a:r>
            <a:r>
              <a:rPr lang="zh-CN" altLang="en-US" dirty="0"/>
              <a:t>黑色幽默</a:t>
            </a:r>
          </a:p>
          <a:p>
            <a:r>
              <a:rPr lang="en-US" altLang="zh-CN" dirty="0"/>
              <a:t>English humour </a:t>
            </a:r>
            <a:r>
              <a:rPr lang="zh-CN" altLang="en-US" dirty="0"/>
              <a:t>英语幽默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学法点拨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humour </a:t>
            </a:r>
            <a:r>
              <a:rPr lang="zh-CN" altLang="en-US" dirty="0"/>
              <a:t>熟词生义：［</a:t>
            </a:r>
            <a:r>
              <a:rPr lang="en-US" altLang="zh-CN" dirty="0"/>
              <a:t>C</a:t>
            </a:r>
            <a:r>
              <a:rPr lang="zh-CN" altLang="en-US" dirty="0"/>
              <a:t>，</a:t>
            </a:r>
            <a:r>
              <a:rPr lang="en-US" altLang="zh-CN" dirty="0"/>
              <a:t>U</a:t>
            </a:r>
            <a:r>
              <a:rPr lang="zh-CN" altLang="en-US" dirty="0"/>
              <a:t>］感觉，心情， 精神状态（</a:t>
            </a:r>
            <a:r>
              <a:rPr lang="en-US" altLang="zh-CN" dirty="0"/>
              <a:t>=mood</a:t>
            </a:r>
            <a:r>
              <a:rPr lang="zh-CN" altLang="en-US" dirty="0"/>
              <a:t>） </a:t>
            </a:r>
          </a:p>
          <a:p>
            <a:r>
              <a:rPr lang="en-US" altLang="zh-CN" dirty="0"/>
              <a:t>in a good/bad humour </a:t>
            </a:r>
            <a:r>
              <a:rPr lang="zh-CN" altLang="en-US" dirty="0"/>
              <a:t>心情好</a:t>
            </a:r>
            <a:r>
              <a:rPr lang="en-US" altLang="zh-CN" dirty="0"/>
              <a:t>/ </a:t>
            </a:r>
            <a:r>
              <a:rPr lang="zh-CN" altLang="en-US" dirty="0"/>
              <a:t>不好</a:t>
            </a:r>
          </a:p>
          <a:p>
            <a:r>
              <a:rPr lang="en-US" altLang="zh-CN" dirty="0"/>
              <a:t>out of humour </a:t>
            </a:r>
            <a:r>
              <a:rPr lang="zh-CN" altLang="en-US" dirty="0"/>
              <a:t>心情不好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host showed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（闪现的幽默）</a:t>
            </a:r>
            <a:r>
              <a:rPr lang="en-US" altLang="zh-CN" dirty="0"/>
              <a:t>that made the audience burst into laughter.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In his statements the prisoner mentioned that he </a:t>
            </a:r>
            <a:r>
              <a:rPr lang="en-US" altLang="zh-CN" dirty="0" smtClean="0"/>
              <a:t>was _______  _______  _______ _______</a:t>
            </a:r>
            <a:r>
              <a:rPr lang="zh-CN" altLang="en-US" dirty="0" smtClean="0"/>
              <a:t>（</a:t>
            </a:r>
            <a:r>
              <a:rPr lang="zh-CN" altLang="en-US" dirty="0"/>
              <a:t>心情不好）</a:t>
            </a:r>
            <a:r>
              <a:rPr lang="en-US" altLang="zh-CN" dirty="0"/>
              <a:t>when he turned to crime.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It’s suitable that you should have ________  ________  ________ </a:t>
            </a:r>
            <a:r>
              <a:rPr lang="en-US" altLang="zh-CN" dirty="0" smtClean="0"/>
              <a:t>________</a:t>
            </a:r>
            <a:r>
              <a:rPr lang="zh-CN" altLang="en-US" dirty="0" smtClean="0"/>
              <a:t>（</a:t>
            </a:r>
            <a:r>
              <a:rPr lang="zh-CN" altLang="en-US" dirty="0"/>
              <a:t>幽默感）</a:t>
            </a:r>
            <a:r>
              <a:rPr lang="en-US" altLang="zh-CN" dirty="0"/>
              <a:t>in this job.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7102" y="1286036"/>
            <a:ext cx="2618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flashes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humour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93816" y="2233487"/>
            <a:ext cx="2957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a            bad     humour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4985" y="3136870"/>
            <a:ext cx="347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sense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humour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词汇九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quality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素质，品德	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a </a:t>
            </a:r>
            <a:r>
              <a:rPr lang="en-US" altLang="zh-CN" b="1" dirty="0"/>
              <a:t>quality </a:t>
            </a:r>
            <a:r>
              <a:rPr lang="en-US" altLang="zh-CN" dirty="0"/>
              <a:t>that offers help to others </a:t>
            </a:r>
            <a:r>
              <a:rPr lang="zh-CN" altLang="en-US" dirty="0"/>
              <a:t>帮助他人的品质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have leadership qualities </a:t>
            </a:r>
            <a:r>
              <a:rPr lang="zh-CN" altLang="en-US" dirty="0"/>
              <a:t>具有领导素质</a:t>
            </a:r>
          </a:p>
          <a:p>
            <a:r>
              <a:rPr lang="en-US" altLang="zh-CN" dirty="0"/>
              <a:t>be of poor /good/high </a:t>
            </a:r>
            <a:r>
              <a:rPr lang="en-US" altLang="zh-CN" dirty="0" smtClean="0"/>
              <a:t>quality</a:t>
            </a:r>
            <a:r>
              <a:rPr lang="zh-CN" altLang="en-US" dirty="0" smtClean="0"/>
              <a:t>质量</a:t>
            </a:r>
            <a:r>
              <a:rPr lang="zh-CN" altLang="en-US" dirty="0"/>
              <a:t>次 </a:t>
            </a:r>
            <a:r>
              <a:rPr lang="en-US" altLang="zh-CN" dirty="0"/>
              <a:t>/ </a:t>
            </a:r>
            <a:r>
              <a:rPr lang="zh-CN" altLang="en-US" dirty="0"/>
              <a:t>好</a:t>
            </a:r>
            <a:r>
              <a:rPr lang="en-US" altLang="zh-CN" dirty="0"/>
              <a:t>/ </a:t>
            </a:r>
            <a:r>
              <a:rPr lang="zh-CN" altLang="en-US" dirty="0"/>
              <a:t>上乘</a:t>
            </a:r>
          </a:p>
          <a:p>
            <a:r>
              <a:rPr lang="en-US" altLang="zh-CN" dirty="0"/>
              <a:t>water/air quality </a:t>
            </a:r>
            <a:r>
              <a:rPr lang="zh-CN" altLang="en-US" dirty="0"/>
              <a:t>水质</a:t>
            </a:r>
            <a:r>
              <a:rPr lang="en-US" altLang="zh-CN" dirty="0"/>
              <a:t>/ </a:t>
            </a:r>
            <a:r>
              <a:rPr lang="zh-CN" altLang="en-US" dirty="0"/>
              <a:t>空气质量</a:t>
            </a:r>
          </a:p>
          <a:p>
            <a:r>
              <a:rPr lang="en-US" altLang="zh-CN" dirty="0"/>
              <a:t>quality of life </a:t>
            </a:r>
            <a:r>
              <a:rPr lang="zh-CN" altLang="en-US" dirty="0"/>
              <a:t>生活质量</a:t>
            </a:r>
          </a:p>
          <a:p>
            <a:r>
              <a:rPr lang="en-US" altLang="zh-CN" dirty="0"/>
              <a:t>chemical qualities </a:t>
            </a:r>
            <a:r>
              <a:rPr lang="zh-CN" altLang="en-US" dirty="0"/>
              <a:t>化学</a:t>
            </a:r>
            <a:r>
              <a:rPr lang="zh-CN" altLang="en-US" dirty="0" smtClean="0"/>
              <a:t>特性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</a:t>
            </a:r>
            <a:r>
              <a:rPr lang="en-US" altLang="zh-CN" dirty="0"/>
              <a:t>2015·</a:t>
            </a:r>
            <a:r>
              <a:rPr lang="zh-CN" altLang="en-US" dirty="0"/>
              <a:t>天津卷</a:t>
            </a:r>
            <a:r>
              <a:rPr lang="zh-CN" altLang="en-US" dirty="0" smtClean="0"/>
              <a:t>］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</a:t>
            </a:r>
            <a:r>
              <a:rPr lang="zh-CN" altLang="en-US" dirty="0"/>
              <a:t>（教育质量） </a:t>
            </a:r>
            <a:r>
              <a:rPr lang="en-US" altLang="zh-CN" dirty="0"/>
              <a:t>in this small school is better than that in some larger schools.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This printer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zh-CN" altLang="en-US" dirty="0"/>
              <a:t>质量好）</a:t>
            </a:r>
            <a:r>
              <a:rPr lang="en-US" altLang="zh-CN" dirty="0"/>
              <a:t>. If it should break down within the first year</a:t>
            </a:r>
            <a:r>
              <a:rPr lang="zh-CN" altLang="en-US" dirty="0"/>
              <a:t>，</a:t>
            </a:r>
            <a:r>
              <a:rPr lang="en-US" altLang="zh-CN" dirty="0"/>
              <a:t>we would repair it at our expense. </a:t>
            </a:r>
          </a:p>
          <a:p>
            <a:pPr algn="just"/>
            <a:r>
              <a:rPr lang="zh-CN" altLang="en-US" b="1" dirty="0"/>
              <a:t>一言辨异</a:t>
            </a:r>
            <a:r>
              <a:rPr lang="zh-CN" altLang="en-US" dirty="0"/>
              <a:t>（用</a:t>
            </a:r>
            <a:r>
              <a:rPr lang="en-US" altLang="zh-CN" dirty="0"/>
              <a:t>quality </a:t>
            </a:r>
            <a:r>
              <a:rPr lang="zh-CN" altLang="en-US" dirty="0"/>
              <a:t>与</a:t>
            </a:r>
            <a:r>
              <a:rPr lang="en-US" altLang="zh-CN" dirty="0"/>
              <a:t>quantity </a:t>
            </a:r>
            <a:r>
              <a:rPr lang="zh-CN" altLang="en-US" dirty="0"/>
              <a:t>填空） </a:t>
            </a:r>
          </a:p>
          <a:p>
            <a:pPr algn="just"/>
            <a:r>
              <a:rPr lang="en-US" altLang="zh-CN" dirty="0"/>
              <a:t>Do you want </a:t>
            </a: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or </a:t>
            </a: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/>
              <a:t>? The </a:t>
            </a: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of </a:t>
            </a:r>
            <a:r>
              <a:rPr lang="en-US" altLang="zh-CN" dirty="0" smtClean="0"/>
              <a:t>something </a:t>
            </a:r>
            <a:r>
              <a:rPr lang="en-US" altLang="zh-CN" dirty="0"/>
              <a:t>is how good or bad it is. A </a:t>
            </a: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is an amount or a number that you can measure or count. As far as I am concerned</a:t>
            </a:r>
            <a:r>
              <a:rPr lang="zh-CN" altLang="en-US" dirty="0"/>
              <a:t>，</a:t>
            </a:r>
            <a:r>
              <a:rPr lang="en-US" altLang="zh-CN" dirty="0"/>
              <a:t>I’d like both. </a:t>
            </a:r>
            <a:endParaRPr lang="en-US" altLang="zh-CN" dirty="0" smtClean="0"/>
          </a:p>
          <a:p>
            <a:r>
              <a:rPr lang="zh-CN" altLang="en-US" dirty="0" smtClean="0"/>
              <a:t>译文</a:t>
            </a:r>
            <a:r>
              <a:rPr lang="zh-CN" altLang="en-US" dirty="0"/>
              <a:t>：</a:t>
            </a:r>
            <a:r>
              <a:rPr lang="zh-CN" altLang="en-US" dirty="0" smtClean="0"/>
              <a:t>你</a:t>
            </a:r>
            <a:r>
              <a:rPr lang="zh-CN" altLang="en-US" dirty="0"/>
              <a:t>想要</a:t>
            </a:r>
            <a:r>
              <a:rPr lang="zh-CN" altLang="en-US" u="sng" dirty="0"/>
              <a:t>质量</a:t>
            </a:r>
            <a:r>
              <a:rPr lang="zh-CN" altLang="en-US" dirty="0"/>
              <a:t>还是要</a:t>
            </a:r>
            <a:r>
              <a:rPr lang="zh-CN" altLang="en-US" u="sng" dirty="0"/>
              <a:t>数量</a:t>
            </a:r>
            <a:r>
              <a:rPr lang="zh-CN" altLang="en-US" dirty="0"/>
              <a:t>？事物的</a:t>
            </a:r>
            <a:r>
              <a:rPr lang="zh-CN" altLang="en-US" u="sng" dirty="0"/>
              <a:t>质量</a:t>
            </a:r>
            <a:r>
              <a:rPr lang="zh-CN" altLang="en-US" dirty="0"/>
              <a:t>是指它的好坏；</a:t>
            </a:r>
            <a:r>
              <a:rPr lang="zh-CN" altLang="en-US" u="sng" dirty="0"/>
              <a:t>数量</a:t>
            </a:r>
            <a:r>
              <a:rPr lang="zh-CN" altLang="en-US" dirty="0"/>
              <a:t>是指可以测得或计算出的量或数值。就我而言，我想两者兼而有之</a:t>
            </a:r>
            <a:r>
              <a:rPr lang="zh-CN" altLang="en-US" dirty="0" smtClean="0"/>
              <a:t>。</a:t>
            </a:r>
            <a:r>
              <a:rPr lang="en-US" altLang="zh-CN" dirty="0" smtClean="0"/>
              <a:t>—</a:t>
            </a:r>
            <a:r>
              <a:rPr lang="en-US" altLang="zh-CN" dirty="0"/>
              <a:t>quality </a:t>
            </a:r>
            <a:r>
              <a:rPr lang="zh-CN" altLang="en-US" dirty="0"/>
              <a:t>质量，</a:t>
            </a:r>
            <a:r>
              <a:rPr lang="en-US" altLang="zh-CN" dirty="0"/>
              <a:t>quantity </a:t>
            </a:r>
            <a:r>
              <a:rPr lang="zh-CN" altLang="en-US" dirty="0" smtClean="0"/>
              <a:t>数量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9308" y="1308070"/>
            <a:ext cx="343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       quality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education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372" y="2211453"/>
            <a:ext cx="3437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              of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good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quality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72341" y="3555510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84507" y="3566527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quantity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97631" y="3555510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quality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9308" y="4029235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1233888"/>
            <a:ext cx="7830000" cy="4680000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1200"/>
              </a:spcAft>
            </a:pPr>
            <a:r>
              <a:rPr lang="zh-CN" altLang="en-US" sz="2400" b="1" dirty="0" smtClean="0"/>
              <a:t>核心</a:t>
            </a:r>
            <a:r>
              <a:rPr lang="zh-CN" altLang="en-US" sz="2400" b="1" dirty="0"/>
              <a:t>词汇 </a:t>
            </a:r>
            <a:r>
              <a:rPr lang="zh-CN" altLang="en-US" dirty="0"/>
              <a:t>	</a:t>
            </a:r>
          </a:p>
          <a:p>
            <a:r>
              <a:rPr lang="zh-CN" altLang="en-US" sz="2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prove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vt.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证明，证实</a:t>
            </a:r>
            <a:endParaRPr lang="en-US" altLang="zh-CN" sz="2200" b="1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教材原句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r>
              <a:rPr lang="en-US" altLang="zh-CN" dirty="0"/>
              <a:t>...to </a:t>
            </a:r>
            <a:r>
              <a:rPr lang="en-US" altLang="zh-CN" b="1" dirty="0"/>
              <a:t>prove </a:t>
            </a:r>
            <a:r>
              <a:rPr lang="en-US" altLang="zh-CN" dirty="0"/>
              <a:t>that making friends was easier in the past. 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以证明在过去交友要更容易。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prove that... </a:t>
            </a:r>
            <a:r>
              <a:rPr lang="zh-CN" altLang="en-US" dirty="0"/>
              <a:t>证明</a:t>
            </a:r>
            <a:r>
              <a:rPr lang="en-US" altLang="zh-CN" dirty="0">
                <a:latin typeface="宋体" panose="02010600030101010101" pitchFamily="2" charset="-122"/>
              </a:rPr>
              <a:t>…… </a:t>
            </a:r>
          </a:p>
          <a:p>
            <a:r>
              <a:rPr lang="en-US" altLang="zh-CN" dirty="0"/>
              <a:t>It’s proved that... </a:t>
            </a:r>
            <a:r>
              <a:rPr lang="zh-CN" altLang="en-US" dirty="0"/>
              <a:t>已经证实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prove sb./sth.</a:t>
            </a:r>
            <a:r>
              <a:rPr lang="zh-CN" altLang="en-US" dirty="0"/>
              <a:t>（</a:t>
            </a:r>
            <a:r>
              <a:rPr lang="en-US" altLang="zh-CN" dirty="0"/>
              <a:t>to be</a:t>
            </a:r>
            <a:r>
              <a:rPr lang="zh-CN" altLang="en-US" dirty="0"/>
              <a:t>）</a:t>
            </a:r>
            <a:r>
              <a:rPr lang="en-US" altLang="zh-CN" dirty="0"/>
              <a:t>+ </a:t>
            </a:r>
            <a:r>
              <a:rPr lang="en-US" altLang="zh-CN" i="1" dirty="0"/>
              <a:t>n. </a:t>
            </a:r>
            <a:r>
              <a:rPr lang="en-US" altLang="zh-CN" dirty="0"/>
              <a:t>/</a:t>
            </a:r>
            <a:r>
              <a:rPr lang="en-US" altLang="zh-CN" i="1" dirty="0"/>
              <a:t>adj. </a:t>
            </a:r>
            <a:r>
              <a:rPr lang="zh-CN" altLang="en-US" dirty="0" smtClean="0"/>
              <a:t>证明</a:t>
            </a:r>
            <a:r>
              <a:rPr lang="zh-CN" altLang="en-US" dirty="0"/>
              <a:t>某人</a:t>
            </a:r>
            <a:r>
              <a:rPr lang="en-US" altLang="zh-CN" dirty="0"/>
              <a:t>/ </a:t>
            </a:r>
            <a:r>
              <a:rPr lang="zh-CN" altLang="en-US" dirty="0"/>
              <a:t>某物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prove</a:t>
            </a:r>
            <a:r>
              <a:rPr lang="zh-CN" altLang="en-US" dirty="0"/>
              <a:t>（</a:t>
            </a:r>
            <a:r>
              <a:rPr lang="en-US" altLang="zh-CN" dirty="0"/>
              <a:t>to be</a:t>
            </a:r>
            <a:r>
              <a:rPr lang="zh-CN" altLang="en-US" dirty="0"/>
              <a:t>）</a:t>
            </a:r>
            <a:r>
              <a:rPr lang="en-US" altLang="zh-CN" dirty="0"/>
              <a:t>+</a:t>
            </a:r>
            <a:r>
              <a:rPr lang="en-US" altLang="zh-CN" i="1" dirty="0"/>
              <a:t>n. </a:t>
            </a:r>
            <a:r>
              <a:rPr lang="en-US" altLang="zh-CN" dirty="0"/>
              <a:t>/</a:t>
            </a:r>
            <a:r>
              <a:rPr lang="en-US" altLang="zh-CN" i="1" dirty="0"/>
              <a:t>adj. </a:t>
            </a:r>
            <a:r>
              <a:rPr lang="zh-CN" altLang="en-US" dirty="0"/>
              <a:t>证明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	</a:t>
            </a:r>
          </a:p>
          <a:p>
            <a:endParaRPr lang="en-US" altLang="zh-CN" b="1" dirty="0" smtClean="0"/>
          </a:p>
        </p:txBody>
      </p:sp>
      <p:pic>
        <p:nvPicPr>
          <p:cNvPr id="4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6060" y="592031"/>
            <a:ext cx="1002846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/>
          <p:cNvSpPr txBox="1"/>
          <p:nvPr/>
        </p:nvSpPr>
        <p:spPr bwMode="auto">
          <a:xfrm>
            <a:off x="574262" y="754057"/>
            <a:ext cx="267593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领悟方法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词汇十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anxious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adj.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焦虑的，不安的	</a:t>
            </a:r>
            <a:endParaRPr lang="zh-CN" altLang="en-US" sz="2200" b="1" dirty="0" smtClean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教材原句</a:t>
            </a:r>
            <a:r>
              <a:rPr lang="en-US" altLang="zh-CN" b="1" dirty="0" smtClean="0"/>
              <a:t>】</a:t>
            </a:r>
            <a:endParaRPr lang="zh-CN" altLang="en-US" b="1" dirty="0" smtClean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ability to wait without becoming </a:t>
            </a:r>
            <a:r>
              <a:rPr lang="en-US" altLang="zh-CN" b="1" dirty="0"/>
              <a:t>anxious </a:t>
            </a:r>
            <a:r>
              <a:rPr lang="en-US" altLang="zh-CN" dirty="0"/>
              <a:t>or angry </a:t>
            </a:r>
            <a:r>
              <a:rPr lang="zh-CN" altLang="en-US" dirty="0"/>
              <a:t>不焦虑，不愤怒，而耐心等待的能力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 smtClean="0"/>
              <a:t>】</a:t>
            </a:r>
          </a:p>
          <a:p>
            <a:pPr>
              <a:tabLst>
                <a:tab pos="1344295" algn="l"/>
              </a:tabLst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           </a:t>
            </a:r>
            <a:r>
              <a:rPr lang="en-US" altLang="zh-CN" dirty="0"/>
              <a:t>about sth. </a:t>
            </a:r>
            <a:r>
              <a:rPr lang="zh-CN" altLang="en-US" dirty="0"/>
              <a:t>为某事担心</a:t>
            </a:r>
            <a:endParaRPr lang="en-US" altLang="zh-CN" dirty="0" smtClean="0"/>
          </a:p>
          <a:p>
            <a:pPr>
              <a:tabLst>
                <a:tab pos="1344295" algn="l"/>
              </a:tabLst>
            </a:pPr>
            <a:r>
              <a:rPr lang="en-US" altLang="zh-CN" dirty="0" smtClean="0"/>
              <a:t>	for sth. </a:t>
            </a:r>
            <a:r>
              <a:rPr lang="zh-CN" altLang="en-US" dirty="0" smtClean="0"/>
              <a:t>渴望某事物</a:t>
            </a:r>
            <a:endParaRPr lang="en-US" altLang="zh-CN" dirty="0" smtClean="0"/>
          </a:p>
          <a:p>
            <a:pPr>
              <a:tabLst>
                <a:tab pos="1344295" algn="l"/>
              </a:tabLst>
            </a:pPr>
            <a:r>
              <a:rPr lang="en-US" altLang="zh-CN" dirty="0" smtClean="0"/>
              <a:t>be anxious  	for </a:t>
            </a:r>
            <a:r>
              <a:rPr lang="en-US" altLang="zh-CN" dirty="0"/>
              <a:t>sb. </a:t>
            </a:r>
            <a:r>
              <a:rPr lang="zh-CN" altLang="en-US" dirty="0"/>
              <a:t>担心</a:t>
            </a:r>
            <a:r>
              <a:rPr lang="zh-CN" altLang="en-US" dirty="0" smtClean="0"/>
              <a:t>某人</a:t>
            </a:r>
            <a:endParaRPr lang="en-US" altLang="zh-CN" dirty="0" smtClean="0"/>
          </a:p>
          <a:p>
            <a:pPr>
              <a:tabLst>
                <a:tab pos="1344295" algn="l"/>
              </a:tabLst>
            </a:pPr>
            <a:r>
              <a:rPr lang="en-US" altLang="zh-CN" dirty="0"/>
              <a:t>	</a:t>
            </a:r>
            <a:r>
              <a:rPr lang="en-US" altLang="zh-CN" dirty="0" smtClean="0"/>
              <a:t>to </a:t>
            </a:r>
            <a:r>
              <a:rPr lang="en-US" altLang="zh-CN" dirty="0"/>
              <a:t>do sth. </a:t>
            </a:r>
            <a:r>
              <a:rPr lang="zh-CN" altLang="en-US" dirty="0"/>
              <a:t>渴望做某</a:t>
            </a:r>
            <a:r>
              <a:rPr lang="zh-CN" altLang="en-US" dirty="0" smtClean="0"/>
              <a:t>事</a:t>
            </a:r>
            <a:endParaRPr lang="en-US" altLang="zh-CN" dirty="0" smtClean="0"/>
          </a:p>
          <a:p>
            <a:pPr>
              <a:tabLst>
                <a:tab pos="1344295" algn="l"/>
              </a:tabLst>
            </a:pPr>
            <a:r>
              <a:rPr lang="en-US" altLang="zh-CN" dirty="0"/>
              <a:t>	</a:t>
            </a:r>
            <a:r>
              <a:rPr lang="en-US" altLang="zh-CN" dirty="0" smtClean="0"/>
              <a:t>that</a:t>
            </a:r>
            <a:r>
              <a:rPr lang="en-US" altLang="zh-CN" dirty="0"/>
              <a:t>... </a:t>
            </a:r>
            <a:r>
              <a:rPr lang="zh-CN" altLang="en-US" dirty="0"/>
              <a:t>渴望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，担心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>
              <a:tabLst>
                <a:tab pos="1344295" algn="l"/>
              </a:tabLst>
            </a:pPr>
            <a:r>
              <a:rPr lang="en-US" altLang="zh-CN" dirty="0"/>
              <a:t>	</a:t>
            </a:r>
            <a:r>
              <a:rPr lang="en-US" altLang="zh-CN" dirty="0" smtClean="0"/>
              <a:t>for </a:t>
            </a:r>
            <a:r>
              <a:rPr lang="en-US" altLang="zh-CN" dirty="0"/>
              <a:t>sb. to do sth. </a:t>
            </a:r>
            <a:r>
              <a:rPr lang="zh-CN" altLang="en-US" dirty="0"/>
              <a:t>渴望某人做某事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anxiously </a:t>
            </a:r>
            <a:r>
              <a:rPr lang="en-US" altLang="zh-CN" i="1" dirty="0"/>
              <a:t>adv</a:t>
            </a:r>
            <a:r>
              <a:rPr lang="en-US" altLang="zh-CN" dirty="0"/>
              <a:t>. </a:t>
            </a:r>
            <a:r>
              <a:rPr lang="zh-CN" altLang="en-US" dirty="0"/>
              <a:t>焦虑地；急切</a:t>
            </a:r>
            <a:r>
              <a:rPr lang="zh-CN" altLang="en-US" dirty="0" smtClean="0"/>
              <a:t>地</a:t>
            </a:r>
            <a:r>
              <a:rPr lang="en-US" altLang="zh-CN" dirty="0" smtClean="0"/>
              <a:t>	anxiety </a:t>
            </a:r>
            <a:r>
              <a:rPr lang="en-US" altLang="zh-CN" i="1" dirty="0"/>
              <a:t>n</a:t>
            </a:r>
            <a:r>
              <a:rPr lang="en-US" altLang="zh-CN" dirty="0"/>
              <a:t>. </a:t>
            </a:r>
            <a:r>
              <a:rPr lang="zh-CN" altLang="en-US" dirty="0"/>
              <a:t>焦虑；渴望；急切	</a:t>
            </a:r>
          </a:p>
          <a:p>
            <a:endParaRPr lang="zh-CN" altLang="en-US" dirty="0"/>
          </a:p>
        </p:txBody>
      </p:sp>
      <p:sp>
        <p:nvSpPr>
          <p:cNvPr id="2" name="左大括号 1"/>
          <p:cNvSpPr/>
          <p:nvPr/>
        </p:nvSpPr>
        <p:spPr>
          <a:xfrm>
            <a:off x="1503804" y="2897434"/>
            <a:ext cx="214829" cy="2280493"/>
          </a:xfrm>
          <a:prstGeom prst="leftBrace">
            <a:avLst>
              <a:gd name="adj1" fmla="val 4294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My mother always gets a bit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anxiety</a:t>
            </a:r>
            <a:r>
              <a:rPr lang="zh-CN" altLang="en-US" dirty="0"/>
              <a:t>）</a:t>
            </a:r>
            <a:r>
              <a:rPr lang="en-US" altLang="zh-CN" dirty="0"/>
              <a:t>if we don’t arrive when we say we will.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 err="1"/>
              <a:t>Mrs</a:t>
            </a:r>
            <a:r>
              <a:rPr lang="en-US" altLang="zh-CN" dirty="0"/>
              <a:t> Johnson has been anxious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her son after he went abroad.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 company is anxious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improve</a:t>
            </a:r>
            <a:r>
              <a:rPr lang="zh-CN" altLang="en-US" dirty="0"/>
              <a:t>）</a:t>
            </a:r>
            <a:r>
              <a:rPr lang="en-US" altLang="zh-CN" dirty="0"/>
              <a:t>its image.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She was anxious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he should meet her father. 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5103" y="1297053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anxious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0356" y="1740566"/>
            <a:ext cx="77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24133" y="2209051"/>
            <a:ext cx="118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improve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738" y="2660743"/>
            <a:ext cx="89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639000"/>
            <a:ext cx="7830000" cy="5580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词汇十一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distance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使与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保持距离，撇清和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的关系</a:t>
            </a:r>
          </a:p>
          <a:p>
            <a:pPr>
              <a:lnSpc>
                <a:spcPct val="120000"/>
              </a:lnSpc>
            </a:pP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　　　　　　　　 　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200" b="1" i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距离，间距；（人际关系的）疏远	</a:t>
            </a:r>
          </a:p>
          <a:p>
            <a:pPr>
              <a:lnSpc>
                <a:spcPct val="130000"/>
              </a:lnSpc>
            </a:pPr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>
              <a:lnSpc>
                <a:spcPct val="130000"/>
              </a:lnSpc>
            </a:pPr>
            <a:r>
              <a:rPr lang="en-US" altLang="zh-CN" dirty="0"/>
              <a:t>For example</a:t>
            </a:r>
            <a:r>
              <a:rPr lang="zh-CN" altLang="en-US" dirty="0"/>
              <a:t>，</a:t>
            </a:r>
            <a:r>
              <a:rPr lang="en-US" altLang="zh-CN" dirty="0"/>
              <a:t>you can begin with express-ions such as </a:t>
            </a:r>
            <a:r>
              <a:rPr lang="en-US" altLang="zh-CN" i="1" dirty="0"/>
              <a:t>Why don</a:t>
            </a:r>
            <a:r>
              <a:rPr lang="en-US" altLang="zh-CN" dirty="0"/>
              <a:t>’</a:t>
            </a:r>
            <a:r>
              <a:rPr lang="en-US" altLang="zh-CN" i="1" dirty="0"/>
              <a:t>t we...? How about...? </a:t>
            </a:r>
            <a:r>
              <a:rPr lang="en-US" altLang="zh-CN" dirty="0"/>
              <a:t>Or use a past tense to </a:t>
            </a:r>
            <a:r>
              <a:rPr lang="en-US" altLang="zh-CN" b="1" dirty="0"/>
              <a:t>distance </a:t>
            </a:r>
            <a:r>
              <a:rPr lang="en-US" altLang="zh-CN" dirty="0"/>
              <a:t>yourself from the suggestion</a:t>
            </a:r>
            <a:r>
              <a:rPr lang="zh-CN" altLang="en-US" dirty="0"/>
              <a:t>：</a:t>
            </a:r>
            <a:r>
              <a:rPr lang="en-US" altLang="zh-CN" i="1" dirty="0"/>
              <a:t>I was wondering whether... </a:t>
            </a:r>
            <a:r>
              <a:rPr lang="zh-CN" altLang="en-US" dirty="0" smtClean="0"/>
              <a:t>例如，你可以用这样的表达开头，例如 “ 我们为什么不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zh-CN" altLang="en-US" dirty="0" smtClean="0"/>
              <a:t>？”“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zh-CN" altLang="en-US" dirty="0" smtClean="0"/>
              <a:t>怎么样？” 或者用过去时委婉表达你的建议：我想知道是否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en-US" altLang="zh-CN" dirty="0" smtClean="0"/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b="1" dirty="0" smtClean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>
              <a:lnSpc>
                <a:spcPct val="130000"/>
              </a:lnSpc>
            </a:pPr>
            <a:r>
              <a:rPr lang="en-US" altLang="zh-CN" dirty="0"/>
              <a:t>distance oneself from </a:t>
            </a:r>
            <a:r>
              <a:rPr lang="zh-CN" altLang="en-US" dirty="0"/>
              <a:t>使自己撇清与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zh-CN" altLang="en-US" dirty="0" smtClean="0"/>
              <a:t>的关系</a:t>
            </a:r>
            <a:r>
              <a:rPr lang="en-US" altLang="zh-CN" dirty="0" smtClean="0"/>
              <a:t>	</a:t>
            </a:r>
          </a:p>
          <a:p>
            <a:pPr>
              <a:lnSpc>
                <a:spcPct val="130000"/>
              </a:lnSpc>
            </a:pPr>
            <a:r>
              <a:rPr lang="en-US" altLang="zh-CN" dirty="0" smtClean="0"/>
              <a:t>in </a:t>
            </a:r>
            <a:r>
              <a:rPr lang="en-US" altLang="zh-CN" dirty="0"/>
              <a:t>the distance </a:t>
            </a:r>
            <a:r>
              <a:rPr lang="zh-CN" altLang="en-US" dirty="0"/>
              <a:t>在远处（距离很远）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at/from a distance </a:t>
            </a:r>
            <a:r>
              <a:rPr lang="zh-CN" altLang="en-US" dirty="0" smtClean="0"/>
              <a:t>从</a:t>
            </a:r>
            <a:r>
              <a:rPr lang="zh-CN" altLang="en-US" dirty="0"/>
              <a:t>远处，离一段距离（不是很远） 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within walking distance </a:t>
            </a:r>
            <a:r>
              <a:rPr lang="zh-CN" altLang="en-US" dirty="0"/>
              <a:t>在步行距离之内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keep one’s distance</a:t>
            </a:r>
            <a:r>
              <a:rPr lang="zh-CN" altLang="en-US" dirty="0"/>
              <a:t>（</a:t>
            </a:r>
            <a:r>
              <a:rPr lang="en-US" altLang="zh-CN" dirty="0"/>
              <a:t>from...</a:t>
            </a:r>
            <a:r>
              <a:rPr lang="zh-CN" altLang="en-US" dirty="0"/>
              <a:t>） </a:t>
            </a:r>
            <a:r>
              <a:rPr lang="zh-CN" altLang="en-US" dirty="0" smtClean="0"/>
              <a:t>（</a:t>
            </a:r>
            <a:r>
              <a:rPr lang="zh-CN" altLang="en-US" dirty="0"/>
              <a:t>与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）保持距离</a:t>
            </a:r>
          </a:p>
          <a:p>
            <a:pPr>
              <a:lnSpc>
                <a:spcPct val="130000"/>
              </a:lnSpc>
            </a:pPr>
            <a:r>
              <a:rPr lang="en-US" altLang="zh-CN" dirty="0"/>
              <a:t>keep sb. at a distance </a:t>
            </a:r>
            <a:r>
              <a:rPr lang="zh-CN" altLang="en-US" dirty="0" smtClean="0"/>
              <a:t>与</a:t>
            </a:r>
            <a:r>
              <a:rPr lang="zh-CN" altLang="en-US" dirty="0"/>
              <a:t>某人保持一定距离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729000"/>
            <a:ext cx="7830000" cy="5400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zh-CN" altLang="en-US" b="1" dirty="0"/>
              <a:t>单句语法填空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boy wanted to distance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him</a:t>
            </a:r>
            <a:r>
              <a:rPr lang="zh-CN" altLang="en-US" dirty="0"/>
              <a:t>） </a:t>
            </a:r>
            <a:r>
              <a:rPr lang="en-US" altLang="zh-CN" dirty="0"/>
              <a:t>from the accident.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dirty="0"/>
              <a:t>He </a:t>
            </a:r>
            <a:r>
              <a:rPr lang="en-US" altLang="zh-CN" i="1" dirty="0"/>
              <a:t>dragged </a:t>
            </a:r>
            <a:r>
              <a:rPr lang="en-US" altLang="zh-CN" dirty="0"/>
              <a:t>a box for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long distance and </a:t>
            </a:r>
            <a:r>
              <a:rPr lang="en-US" altLang="zh-CN" i="1" dirty="0"/>
              <a:t>approached </a:t>
            </a:r>
            <a:r>
              <a:rPr lang="en-US" altLang="zh-CN" dirty="0"/>
              <a:t>the station.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We saw several camels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 distance.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The shops were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a distance from where they lived.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There are lots of restaurants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walking distance. </a:t>
            </a:r>
          </a:p>
          <a:p>
            <a:pPr algn="just"/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There was a car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</a:t>
            </a:r>
            <a:r>
              <a:rPr lang="zh-CN" altLang="en-US" dirty="0"/>
              <a:t>（在远处）</a:t>
            </a:r>
            <a:r>
              <a:rPr lang="en-US" altLang="zh-CN" dirty="0"/>
              <a:t>. But it soon disappeared.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The picture looks better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 　</a:t>
            </a:r>
            <a:r>
              <a:rPr lang="zh-CN" altLang="en-US" dirty="0" smtClean="0"/>
              <a:t>（</a:t>
            </a:r>
            <a:r>
              <a:rPr lang="zh-CN" altLang="en-US" dirty="0"/>
              <a:t>离开一段距离）</a:t>
            </a:r>
            <a:r>
              <a:rPr lang="en-US" altLang="zh-CN" dirty="0"/>
              <a:t>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He no longer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　　 　 </a:t>
            </a:r>
            <a:r>
              <a:rPr lang="zh-CN" altLang="en-US" u="sng" dirty="0" smtClean="0"/>
              <a:t>         </a:t>
            </a:r>
            <a:r>
              <a:rPr lang="zh-CN" altLang="en-US" u="sng" dirty="0"/>
              <a:t>　 　　</a:t>
            </a:r>
            <a:r>
              <a:rPr lang="zh-CN" altLang="en-US" dirty="0"/>
              <a:t>（对他的邻居冷淡）</a:t>
            </a:r>
            <a:r>
              <a:rPr lang="en-US" altLang="zh-CN" dirty="0"/>
              <a:t>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</a:t>
            </a:r>
            <a:r>
              <a:rPr lang="en-US" altLang="zh-CN" dirty="0"/>
              <a:t>Take your time—it’s just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　　　</a:t>
            </a:r>
            <a:r>
              <a:rPr lang="zh-CN" altLang="en-US" dirty="0"/>
              <a:t>（很短的一段距离） </a:t>
            </a:r>
            <a:r>
              <a:rPr lang="en-US" altLang="zh-CN" dirty="0"/>
              <a:t>from here to the restaurant. 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1164" y="1297052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himself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8701" y="1759760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92036" y="2211451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7230" y="2654962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4" y="3129119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7230" y="4043520"/>
            <a:ext cx="155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the distance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58243" y="4479283"/>
            <a:ext cx="176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at a distance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99879" y="4943186"/>
            <a:ext cx="3194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keeps his  neighbours at a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distance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4" y="5404700"/>
            <a:ext cx="1764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short distance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词汇十二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postpone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使（事件、行动等）延期，推迟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Andy and Clara thought about </a:t>
            </a:r>
            <a:r>
              <a:rPr lang="en-US" altLang="zh-CN" b="1" dirty="0"/>
              <a:t>postponing </a:t>
            </a:r>
            <a:r>
              <a:rPr lang="en-US" altLang="zh-CN" dirty="0"/>
              <a:t>their trip. </a:t>
            </a:r>
            <a:r>
              <a:rPr lang="zh-CN" altLang="en-US" dirty="0"/>
              <a:t>安迪和克拉拉考虑（是否）推迟他们的旅行。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postpone sth. to/until... </a:t>
            </a:r>
            <a:r>
              <a:rPr lang="zh-CN" altLang="en-US" dirty="0"/>
              <a:t>将某事推迟到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postpone doing sth. </a:t>
            </a:r>
            <a:r>
              <a:rPr lang="zh-CN" altLang="en-US" dirty="0"/>
              <a:t>推迟做某事</a:t>
            </a:r>
          </a:p>
          <a:p>
            <a:r>
              <a:rPr lang="en-US" altLang="zh-CN" dirty="0"/>
              <a:t>put off/delay </a:t>
            </a:r>
            <a:r>
              <a:rPr lang="zh-CN" altLang="en-US" dirty="0"/>
              <a:t>推迟，延期 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单句写作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We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　</a:t>
            </a:r>
            <a:r>
              <a:rPr lang="zh-CN" altLang="en-US" u="sng" dirty="0" smtClean="0"/>
              <a:t>                  </a:t>
            </a:r>
            <a:r>
              <a:rPr lang="zh-CN" altLang="en-US" u="sng" dirty="0"/>
              <a:t>　　　</a:t>
            </a:r>
            <a:r>
              <a:rPr lang="zh-CN" altLang="en-US" dirty="0"/>
              <a:t>（推迟）</a:t>
            </a:r>
            <a:r>
              <a:rPr lang="en-US" altLang="zh-CN" dirty="0"/>
              <a:t>our departure on account of the bad weather.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notice came around two in the afternoon that </a:t>
            </a:r>
            <a:r>
              <a:rPr lang="en-US" altLang="zh-CN" dirty="0" smtClean="0"/>
              <a:t>________  ________  ________  ________  __________ </a:t>
            </a:r>
            <a:r>
              <a:rPr lang="zh-CN" altLang="en-US" dirty="0" smtClean="0"/>
              <a:t>（</a:t>
            </a:r>
            <a:r>
              <a:rPr lang="zh-CN" altLang="en-US" dirty="0"/>
              <a:t>会议将被延期）</a:t>
            </a:r>
            <a:r>
              <a:rPr lang="en-US" altLang="zh-CN" dirty="0"/>
              <a:t>. </a:t>
            </a:r>
          </a:p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They’ve decided to postpone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deliver</a:t>
            </a:r>
            <a:r>
              <a:rPr lang="zh-CN" altLang="en-US" dirty="0"/>
              <a:t>）</a:t>
            </a:r>
            <a:r>
              <a:rPr lang="en-US" altLang="zh-CN" dirty="0"/>
              <a:t>a speech. 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6853" y="1286035"/>
            <a:ext cx="2420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postponed/delayed/put off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9835" y="1770777"/>
            <a:ext cx="3189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meeting       would         be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537" y="2211451"/>
            <a:ext cx="1148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postponed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2053" y="3125853"/>
            <a:ext cx="1024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delivering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CN" altLang="en-US" sz="2400" b="1" dirty="0">
                <a:solidFill>
                  <a:prstClr val="black"/>
                </a:solidFill>
              </a:rPr>
              <a:t>单元</a:t>
            </a:r>
            <a:r>
              <a:rPr lang="zh-CN" altLang="en-US" sz="2400" b="1" dirty="0" smtClean="0">
                <a:solidFill>
                  <a:prstClr val="black"/>
                </a:solidFill>
              </a:rPr>
              <a:t>语法</a:t>
            </a:r>
            <a:endParaRPr lang="zh-CN" altLang="en-US" dirty="0"/>
          </a:p>
          <a:p>
            <a:pPr algn="ctr"/>
            <a:r>
              <a:rPr lang="zh-CN" altLang="en-US" sz="2200" b="1" dirty="0"/>
              <a:t>定语从句（</a:t>
            </a:r>
            <a:r>
              <a:rPr lang="en-US" altLang="zh-CN" sz="2200" b="1" dirty="0"/>
              <a:t>Ⅰ</a:t>
            </a:r>
            <a:r>
              <a:rPr lang="zh-CN" altLang="en-US" sz="2200" b="1" dirty="0"/>
              <a:t>）</a:t>
            </a:r>
            <a:r>
              <a:rPr lang="en-US" altLang="zh-CN" sz="2200" b="1" dirty="0"/>
              <a:t>——</a:t>
            </a:r>
            <a:r>
              <a:rPr lang="zh-CN" altLang="en-US" sz="2200" b="1" dirty="0"/>
              <a:t>关系代词的用法	</a:t>
            </a:r>
          </a:p>
          <a:p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定语从句概述 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）定义：在复合句中修饰某一名词或代 词的从句，叫做定语从句。它所修饰的名词或代词叫做先行词。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）构成：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 smtClean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）分类：限制性定语从句、非限制性定语从句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978" y="3715438"/>
            <a:ext cx="2700000" cy="179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（ </a:t>
            </a:r>
            <a:r>
              <a:rPr lang="en-US" altLang="zh-CN" dirty="0"/>
              <a:t>4</a:t>
            </a:r>
            <a:r>
              <a:rPr lang="zh-CN" altLang="en-US" dirty="0"/>
              <a:t>）关系词 </a:t>
            </a:r>
          </a:p>
          <a:p>
            <a:r>
              <a:rPr lang="zh-CN" altLang="en-US" dirty="0"/>
              <a:t>关系代词：</a:t>
            </a:r>
            <a:r>
              <a:rPr lang="en-US" altLang="zh-CN" dirty="0"/>
              <a:t>that</a:t>
            </a:r>
            <a:r>
              <a:rPr lang="zh-CN" altLang="en-US" dirty="0"/>
              <a:t>，</a:t>
            </a:r>
            <a:r>
              <a:rPr lang="en-US" altLang="zh-CN" dirty="0"/>
              <a:t>which</a:t>
            </a:r>
            <a:r>
              <a:rPr lang="zh-CN" altLang="en-US" dirty="0"/>
              <a:t>，</a:t>
            </a:r>
            <a:r>
              <a:rPr lang="en-US" altLang="zh-CN" dirty="0"/>
              <a:t>who</a:t>
            </a:r>
            <a:r>
              <a:rPr lang="zh-CN" altLang="en-US" dirty="0"/>
              <a:t>，</a:t>
            </a:r>
            <a:r>
              <a:rPr lang="en-US" altLang="zh-CN" dirty="0"/>
              <a:t>whom</a:t>
            </a:r>
            <a:r>
              <a:rPr lang="zh-CN" altLang="en-US" dirty="0"/>
              <a:t>，</a:t>
            </a:r>
            <a:r>
              <a:rPr lang="en-US" altLang="zh-CN" dirty="0"/>
              <a:t>whose</a:t>
            </a:r>
            <a:r>
              <a:rPr lang="zh-CN" altLang="en-US" dirty="0"/>
              <a:t>， </a:t>
            </a:r>
            <a:r>
              <a:rPr lang="en-US" altLang="zh-CN" dirty="0"/>
              <a:t>as </a:t>
            </a:r>
          </a:p>
          <a:p>
            <a:r>
              <a:rPr lang="zh-CN" altLang="en-US" dirty="0"/>
              <a:t>关系副词：</a:t>
            </a:r>
            <a:r>
              <a:rPr lang="en-US" altLang="zh-CN" dirty="0"/>
              <a:t>when</a:t>
            </a:r>
            <a:r>
              <a:rPr lang="zh-CN" altLang="en-US" dirty="0"/>
              <a:t>，</a:t>
            </a:r>
            <a:r>
              <a:rPr lang="en-US" altLang="zh-CN" dirty="0"/>
              <a:t>where</a:t>
            </a:r>
            <a:r>
              <a:rPr lang="zh-CN" altLang="en-US" dirty="0"/>
              <a:t>，</a:t>
            </a:r>
            <a:r>
              <a:rPr lang="en-US" altLang="zh-CN" dirty="0"/>
              <a:t>why </a:t>
            </a:r>
          </a:p>
          <a:p>
            <a:r>
              <a:rPr lang="zh-CN" altLang="en-US" dirty="0"/>
              <a:t>关系代词的具体用法见下表： 	</a:t>
            </a:r>
          </a:p>
          <a:p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21677" y="2791449"/>
          <a:ext cx="5185272" cy="28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关系代词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先行词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在从句中所作的成分</a:t>
                      </a:r>
                      <a:endParaRPr lang="zh-CN" alt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7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that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人、物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主语、宾语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which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物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主语、宾语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who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主语、宾语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whom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人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宾语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whose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人、物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定语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人、物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主语、宾语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zh-CN" altLang="en-US" b="1" dirty="0"/>
              <a:t>写出下列各句中定语从句的先行词、关系词及其在从句中所作的成分</a:t>
            </a:r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But </a:t>
            </a:r>
            <a:r>
              <a:rPr lang="en-US" altLang="zh-CN" dirty="0"/>
              <a:t>the one million people of the city</a:t>
            </a:r>
            <a:r>
              <a:rPr lang="zh-CN" altLang="en-US" dirty="0"/>
              <a:t>，</a:t>
            </a:r>
            <a:r>
              <a:rPr lang="en-US" altLang="zh-CN" dirty="0"/>
              <a:t>who thought little of these events</a:t>
            </a:r>
            <a:r>
              <a:rPr lang="zh-CN" altLang="en-US" dirty="0"/>
              <a:t>，</a:t>
            </a:r>
            <a:r>
              <a:rPr lang="en-US" altLang="zh-CN" dirty="0"/>
              <a:t>were asleep as usual that night. </a:t>
            </a:r>
            <a:r>
              <a:rPr lang="en-US" altLang="zh-CN" dirty="0" smtClean="0"/>
              <a:t>       </a:t>
            </a:r>
          </a:p>
          <a:p>
            <a:pPr algn="just"/>
            <a:r>
              <a:rPr lang="en-US" altLang="zh-CN" dirty="0" smtClean="0"/>
              <a:t>________________________________________________________________________________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 </a:t>
            </a:r>
            <a:r>
              <a:rPr lang="en-US" altLang="zh-CN" dirty="0"/>
              <a:t>man whose father I had talked to is Jack. </a:t>
            </a:r>
            <a:endParaRPr lang="en-US" altLang="zh-CN" dirty="0" smtClean="0"/>
          </a:p>
          <a:p>
            <a:pPr algn="just"/>
            <a:r>
              <a:rPr lang="en-US" altLang="zh-CN" dirty="0"/>
              <a:t>________________________________________________________________________________</a:t>
            </a:r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A </a:t>
            </a:r>
            <a:r>
              <a:rPr lang="en-US" altLang="zh-CN" dirty="0"/>
              <a:t>huge crack that was eight kilometres long and thirty metres wide cut across houses</a:t>
            </a:r>
            <a:r>
              <a:rPr lang="zh-CN" altLang="en-US" dirty="0"/>
              <a:t>，</a:t>
            </a:r>
            <a:r>
              <a:rPr lang="en-US" altLang="zh-CN" dirty="0"/>
              <a:t>roads and canals. </a:t>
            </a:r>
            <a:endParaRPr lang="en-US" altLang="zh-CN" dirty="0" smtClean="0"/>
          </a:p>
          <a:p>
            <a:pPr algn="just"/>
            <a:r>
              <a:rPr lang="en-US" altLang="zh-CN" dirty="0"/>
              <a:t>________________________________________________________________________________</a:t>
            </a:r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 </a:t>
            </a:r>
            <a:r>
              <a:rPr lang="en-US" altLang="zh-CN" dirty="0"/>
              <a:t>number of people who were killed or seriously injured reached </a:t>
            </a:r>
            <a:r>
              <a:rPr lang="en-US" altLang="zh-CN" dirty="0" smtClean="0"/>
              <a:t>more </a:t>
            </a:r>
            <a:r>
              <a:rPr lang="en-US" altLang="zh-CN" dirty="0"/>
              <a:t>than 400</a:t>
            </a:r>
            <a:r>
              <a:rPr lang="zh-CN" altLang="en-US" dirty="0"/>
              <a:t>，</a:t>
            </a:r>
            <a:r>
              <a:rPr lang="en-US" altLang="zh-CN" dirty="0"/>
              <a:t>000. 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________________________________________________________________________________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7116" y="2222470"/>
            <a:ext cx="7543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one million people of the city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 从句中作主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7116" y="3147887"/>
            <a:ext cx="754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man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whose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，在从句中作定语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116" y="4480929"/>
            <a:ext cx="754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huge crack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，在从句中作主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116" y="5428380"/>
            <a:ext cx="754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people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，在从句中作主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zh-CN" altLang="en-US" b="1" dirty="0"/>
              <a:t>写出下列各句中定语从句的先行词、关系词及其在从句中所作的成分</a:t>
            </a:r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They </a:t>
            </a:r>
            <a:r>
              <a:rPr lang="en-US" altLang="zh-CN" dirty="0"/>
              <a:t>can choose something that they like. 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________________________________________________________________________________</a:t>
            </a:r>
            <a:endParaRPr lang="en-US" altLang="zh-CN" dirty="0"/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 </a:t>
            </a:r>
            <a:r>
              <a:rPr lang="en-US" altLang="zh-CN" dirty="0"/>
              <a:t>army organized teams to dig out those who were trapped and to bury the dead. 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________________________________________________________________________________</a:t>
            </a:r>
            <a:endParaRPr lang="en-US" altLang="zh-CN" dirty="0"/>
          </a:p>
          <a:p>
            <a:pPr algn="just"/>
            <a:r>
              <a:rPr lang="zh-CN" altLang="en-US" dirty="0" smtClean="0"/>
              <a:t>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</a:t>
            </a:r>
            <a:r>
              <a:rPr lang="en-US" altLang="zh-CN" dirty="0" smtClean="0"/>
              <a:t>Workers </a:t>
            </a:r>
            <a:r>
              <a:rPr lang="en-US" altLang="zh-CN" dirty="0"/>
              <a:t>built shelters for survivors whose homes had been destroyed. </a:t>
            </a:r>
            <a:endParaRPr lang="en-US" altLang="zh-CN" dirty="0" smtClean="0"/>
          </a:p>
          <a:p>
            <a:pPr algn="just"/>
            <a:r>
              <a:rPr lang="en-US" altLang="zh-CN" dirty="0" smtClean="0"/>
              <a:t>________________________________________________________________________________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743642" y="1781795"/>
            <a:ext cx="704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something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宾语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3642" y="2674162"/>
            <a:ext cx="704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those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，在从句中作主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642" y="3588562"/>
            <a:ext cx="704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survivors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；关系词：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whose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，在从句中作定语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businessman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（证明是）</a:t>
            </a:r>
            <a:r>
              <a:rPr lang="en-US" altLang="zh-CN" dirty="0"/>
              <a:t>kind and generous.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zh-CN" altLang="en-US" dirty="0" smtClean="0"/>
              <a:t>（</a:t>
            </a:r>
            <a:r>
              <a:rPr lang="zh-CN" altLang="en-US" dirty="0"/>
              <a:t>已经得到证实） </a:t>
            </a:r>
            <a:r>
              <a:rPr lang="en-US" altLang="zh-CN" dirty="0"/>
              <a:t>eating vegetables in childhood helps to protect you against serious illnesses in later life.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—Why was Professor Smith unhappy recently? </a:t>
            </a:r>
          </a:p>
          <a:p>
            <a:pPr algn="just"/>
            <a:r>
              <a:rPr lang="en-US" altLang="zh-CN" dirty="0" smtClean="0"/>
              <a:t>—Because the idea he stuck to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（证明是错误的）</a:t>
            </a:r>
            <a:r>
              <a:rPr lang="en-US" altLang="zh-CN" dirty="0" smtClean="0"/>
              <a:t>. </a:t>
            </a:r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8839" y="1297053"/>
            <a:ext cx="2445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proved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to             be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5545" y="1759761"/>
            <a:ext cx="4073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             has 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been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proved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3286" y="3114836"/>
            <a:ext cx="173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proved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639000"/>
            <a:ext cx="7830000" cy="5580000"/>
          </a:xfrm>
        </p:spPr>
        <p:txBody>
          <a:bodyPr>
            <a:noAutofit/>
          </a:bodyPr>
          <a:lstStyle/>
          <a:p>
            <a:pPr algn="just">
              <a:lnSpc>
                <a:spcPct val="140000"/>
              </a:lnSpc>
            </a:pPr>
            <a:r>
              <a:rPr lang="zh-CN" altLang="en-US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要点二</a:t>
            </a:r>
            <a:r>
              <a:rPr lang="zh-CN" altLang="en-US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关系代词的用法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en-US" sz="1800" dirty="0"/>
              <a:t>）</a:t>
            </a:r>
            <a:r>
              <a:rPr lang="en-US" altLang="zh-CN" sz="1800" dirty="0"/>
              <a:t>that </a:t>
            </a:r>
            <a:r>
              <a:rPr lang="zh-CN" altLang="en-US" sz="1800" dirty="0"/>
              <a:t>既可指人也可指物，在定语</a:t>
            </a:r>
            <a:r>
              <a:rPr lang="zh-CN" altLang="en-US" sz="1800" dirty="0" smtClean="0"/>
              <a:t>从句中</a:t>
            </a:r>
            <a:r>
              <a:rPr lang="zh-CN" altLang="en-US" sz="1800" dirty="0"/>
              <a:t>可作主语或宾语，作宾语时可省略。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2</a:t>
            </a:r>
            <a:r>
              <a:rPr lang="zh-CN" altLang="en-US" sz="1800" dirty="0"/>
              <a:t>）</a:t>
            </a:r>
            <a:r>
              <a:rPr lang="en-US" altLang="zh-CN" sz="1800" dirty="0"/>
              <a:t>which </a:t>
            </a:r>
            <a:r>
              <a:rPr lang="zh-CN" altLang="en-US" sz="1800" dirty="0"/>
              <a:t>指物，在定语从句中可作主</a:t>
            </a:r>
            <a:r>
              <a:rPr lang="zh-CN" altLang="en-US" sz="1800" dirty="0" smtClean="0"/>
              <a:t>语或</a:t>
            </a:r>
            <a:r>
              <a:rPr lang="zh-CN" altLang="en-US" sz="1800" dirty="0"/>
              <a:t>宾语，作宾语时可省略。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3</a:t>
            </a:r>
            <a:r>
              <a:rPr lang="zh-CN" altLang="en-US" sz="1800" dirty="0"/>
              <a:t>）</a:t>
            </a:r>
            <a:r>
              <a:rPr lang="en-US" altLang="zh-CN" sz="1800" dirty="0"/>
              <a:t>who </a:t>
            </a:r>
            <a:r>
              <a:rPr lang="zh-CN" altLang="en-US" sz="1800" dirty="0"/>
              <a:t>指人，在定语从句中可作主语 或宾语，作宾语时可省略。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4</a:t>
            </a:r>
            <a:r>
              <a:rPr lang="zh-CN" altLang="en-US" sz="1800" dirty="0"/>
              <a:t>）</a:t>
            </a:r>
            <a:r>
              <a:rPr lang="en-US" altLang="zh-CN" sz="1800" dirty="0"/>
              <a:t>whom </a:t>
            </a:r>
            <a:r>
              <a:rPr lang="zh-CN" altLang="en-US" sz="1800" dirty="0"/>
              <a:t>指人，在定语从句中作宾语</a:t>
            </a:r>
            <a:r>
              <a:rPr lang="zh-CN" altLang="en-US" sz="1800" dirty="0" smtClean="0"/>
              <a:t>，可</a:t>
            </a:r>
            <a:r>
              <a:rPr lang="zh-CN" altLang="en-US" sz="1800" dirty="0"/>
              <a:t>省略，也可用</a:t>
            </a:r>
            <a:r>
              <a:rPr lang="en-US" altLang="zh-CN" sz="1800" dirty="0"/>
              <a:t>who </a:t>
            </a:r>
            <a:r>
              <a:rPr lang="zh-CN" altLang="en-US" sz="1800" dirty="0"/>
              <a:t>代替。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5</a:t>
            </a:r>
            <a:r>
              <a:rPr lang="zh-CN" altLang="en-US" sz="1800" dirty="0"/>
              <a:t>）</a:t>
            </a:r>
            <a:r>
              <a:rPr lang="en-US" altLang="zh-CN" sz="1800" dirty="0"/>
              <a:t>whose </a:t>
            </a:r>
            <a:r>
              <a:rPr lang="zh-CN" altLang="en-US" sz="1800" dirty="0"/>
              <a:t>既可指人也可指物，表</a:t>
            </a:r>
            <a:r>
              <a:rPr lang="zh-CN" altLang="en-US" sz="1800" dirty="0" smtClean="0"/>
              <a:t>“所属”关系</a:t>
            </a:r>
            <a:r>
              <a:rPr lang="zh-CN" altLang="en-US" sz="1800" dirty="0"/>
              <a:t>，在定语从句中作定语。 </a:t>
            </a:r>
            <a:r>
              <a:rPr lang="en-US" altLang="zh-CN" sz="1800" b="1" dirty="0" smtClean="0"/>
              <a:t>【</a:t>
            </a:r>
            <a:r>
              <a:rPr lang="zh-CN" altLang="en-US" sz="1800" b="1" dirty="0" smtClean="0"/>
              <a:t>误区警示</a:t>
            </a:r>
            <a:r>
              <a:rPr lang="en-US" altLang="zh-CN" sz="1800" b="1" dirty="0" smtClean="0"/>
              <a:t>】</a:t>
            </a:r>
            <a:endParaRPr lang="zh-CN" altLang="en-US" sz="1800" b="1" dirty="0"/>
          </a:p>
          <a:p>
            <a:pPr algn="just">
              <a:lnSpc>
                <a:spcPct val="140000"/>
              </a:lnSpc>
            </a:pPr>
            <a:r>
              <a:rPr lang="zh-CN" altLang="en-US" sz="1800" dirty="0" smtClean="0"/>
              <a:t>（</a:t>
            </a:r>
            <a:r>
              <a:rPr lang="en-US" altLang="zh-CN" sz="1800" dirty="0" smtClean="0"/>
              <a:t>1</a:t>
            </a:r>
            <a:r>
              <a:rPr lang="zh-CN" altLang="en-US" sz="1800" dirty="0"/>
              <a:t>）关系代词指代先行词且在定语</a:t>
            </a:r>
            <a:r>
              <a:rPr lang="zh-CN" altLang="en-US" sz="1800" dirty="0" smtClean="0"/>
              <a:t>从句中</a:t>
            </a:r>
            <a:r>
              <a:rPr lang="zh-CN" altLang="en-US" sz="1800" dirty="0"/>
              <a:t>充当主语、宾语或定语，因此定语从句中不能</a:t>
            </a:r>
            <a:r>
              <a:rPr lang="zh-CN" altLang="en-US" sz="1800" dirty="0" smtClean="0"/>
              <a:t>再出现</a:t>
            </a:r>
            <a:r>
              <a:rPr lang="zh-CN" altLang="en-US" sz="1800" dirty="0"/>
              <a:t>关系代词所替代的名词或代词。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/>
              <a:t>昨天晚上我们看的那部电影非常吓人。 </a:t>
            </a:r>
          </a:p>
          <a:p>
            <a:pPr algn="just">
              <a:lnSpc>
                <a:spcPct val="140000"/>
              </a:lnSpc>
            </a:pPr>
            <a:r>
              <a:rPr lang="en-US" altLang="zh-CN" sz="1800" dirty="0"/>
              <a:t>The film </a:t>
            </a:r>
            <a:r>
              <a:rPr lang="zh-CN" altLang="en-US" sz="1800" dirty="0"/>
              <a:t>（</a:t>
            </a:r>
            <a:r>
              <a:rPr lang="en-US" altLang="zh-CN" sz="1800" dirty="0"/>
              <a:t>that/which</a:t>
            </a:r>
            <a:r>
              <a:rPr lang="zh-CN" altLang="en-US" sz="1800" dirty="0"/>
              <a:t>）</a:t>
            </a:r>
            <a:r>
              <a:rPr lang="en-US" altLang="zh-CN" sz="1800" dirty="0"/>
              <a:t>we saw </a:t>
            </a:r>
            <a:r>
              <a:rPr lang="en-US" altLang="zh-CN" sz="1800" u="sng" dirty="0"/>
              <a:t>it </a:t>
            </a:r>
            <a:r>
              <a:rPr lang="en-US" altLang="zh-CN" sz="1800" dirty="0"/>
              <a:t>last night was very frightening.</a:t>
            </a:r>
            <a:r>
              <a:rPr lang="zh-CN" altLang="en-US" sz="1800" dirty="0"/>
              <a:t>（</a:t>
            </a:r>
            <a:r>
              <a:rPr lang="en-US" altLang="zh-CN" sz="1800" dirty="0"/>
              <a:t>×</a:t>
            </a:r>
            <a:r>
              <a:rPr lang="zh-CN" altLang="en-US" sz="1800" dirty="0"/>
              <a:t>） </a:t>
            </a:r>
          </a:p>
          <a:p>
            <a:pPr algn="just">
              <a:lnSpc>
                <a:spcPct val="140000"/>
              </a:lnSpc>
            </a:pPr>
            <a:r>
              <a:rPr lang="en-US" altLang="zh-CN" sz="1800" dirty="0"/>
              <a:t>The film </a:t>
            </a:r>
            <a:r>
              <a:rPr lang="zh-CN" altLang="en-US" sz="1800" dirty="0"/>
              <a:t>（</a:t>
            </a:r>
            <a:r>
              <a:rPr lang="en-US" altLang="zh-CN" sz="1800" dirty="0"/>
              <a:t>that/which</a:t>
            </a:r>
            <a:r>
              <a:rPr lang="zh-CN" altLang="en-US" sz="1800" dirty="0"/>
              <a:t>） </a:t>
            </a:r>
            <a:r>
              <a:rPr lang="en-US" altLang="zh-CN" sz="1800" dirty="0"/>
              <a:t>we saw last night was very frightening. </a:t>
            </a:r>
            <a:r>
              <a:rPr lang="zh-CN" altLang="en-US" sz="1800" dirty="0"/>
              <a:t>（√） </a:t>
            </a:r>
          </a:p>
          <a:p>
            <a:pPr algn="just">
              <a:lnSpc>
                <a:spcPct val="140000"/>
              </a:lnSpc>
            </a:pPr>
            <a:r>
              <a:rPr lang="zh-CN" altLang="en-US" sz="1800" dirty="0"/>
              <a:t>（ </a:t>
            </a:r>
            <a:r>
              <a:rPr lang="en-US" altLang="zh-CN" sz="1800" dirty="0"/>
              <a:t>2</a:t>
            </a:r>
            <a:r>
              <a:rPr lang="zh-CN" altLang="en-US" sz="1800" dirty="0"/>
              <a:t>）关系代词在从句中作主语时不能</a:t>
            </a:r>
            <a:r>
              <a:rPr lang="zh-CN" altLang="en-US" sz="1800" dirty="0" smtClean="0"/>
              <a:t>省略</a:t>
            </a:r>
            <a:r>
              <a:rPr lang="zh-CN" altLang="en-US" sz="1800" dirty="0"/>
              <a:t>，作宾语时可以省略。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639000"/>
            <a:ext cx="7830000" cy="55800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40000"/>
              </a:lnSpc>
            </a:pPr>
            <a:r>
              <a:rPr lang="zh-CN" altLang="en-US" b="1" dirty="0"/>
              <a:t>填上适当的关系代词，并写出关系代词的用法和功能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They ignored the details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might account for the accident. </a:t>
            </a:r>
            <a:r>
              <a:rPr lang="zh-CN" altLang="en-US" dirty="0"/>
              <a:t>（ 　　 　　 　</a:t>
            </a:r>
            <a:r>
              <a:rPr lang="zh-CN" altLang="en-US" dirty="0" smtClean="0"/>
              <a:t>   </a:t>
            </a:r>
            <a:r>
              <a:rPr lang="zh-CN" altLang="en-US" dirty="0"/>
              <a:t>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This is the suitcase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u="sng" dirty="0" smtClean="0"/>
              <a:t>   </a:t>
            </a:r>
            <a:r>
              <a:rPr lang="zh-CN" altLang="en-US" dirty="0" smtClean="0"/>
              <a:t> </a:t>
            </a:r>
            <a:r>
              <a:rPr lang="en-US" altLang="zh-CN" dirty="0"/>
              <a:t>she is looking for. </a:t>
            </a:r>
            <a:r>
              <a:rPr lang="zh-CN" altLang="en-US" dirty="0"/>
              <a:t>（　　 </a:t>
            </a:r>
            <a:r>
              <a:rPr lang="zh-CN" altLang="en-US" dirty="0" smtClean="0"/>
              <a:t>                  </a:t>
            </a:r>
            <a:r>
              <a:rPr lang="zh-CN" altLang="en-US" dirty="0"/>
              <a:t>　　 　</a:t>
            </a:r>
            <a:r>
              <a:rPr lang="zh-CN" altLang="en-US" dirty="0" smtClean="0"/>
              <a:t>  ） </a:t>
            </a:r>
            <a:endParaRPr lang="zh-CN" altLang="en-US" dirty="0"/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i="1" dirty="0"/>
              <a:t>The number of </a:t>
            </a:r>
            <a:r>
              <a:rPr lang="en-US" altLang="zh-CN" dirty="0"/>
              <a:t>the people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come to visit this city each year reaches one million.</a:t>
            </a:r>
            <a:r>
              <a:rPr lang="zh-CN" altLang="en-US" dirty="0"/>
              <a:t>（　　 　　 　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）［词汇复现］</a:t>
            </a:r>
            <a:r>
              <a:rPr lang="en-US" altLang="zh-CN" dirty="0"/>
              <a:t>We are concerned about people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     </a:t>
            </a:r>
            <a:r>
              <a:rPr lang="zh-CN" altLang="en-US" u="sng" dirty="0"/>
              <a:t>　　</a:t>
            </a:r>
            <a:r>
              <a:rPr lang="zh-CN" altLang="en-US" dirty="0" smtClean="0"/>
              <a:t> </a:t>
            </a:r>
            <a:r>
              <a:rPr lang="en-US" altLang="zh-CN" dirty="0"/>
              <a:t>have </a:t>
            </a:r>
            <a:r>
              <a:rPr lang="en-US" altLang="zh-CN" i="1" dirty="0"/>
              <a:t>suffered </a:t>
            </a:r>
            <a:r>
              <a:rPr lang="en-US" altLang="zh-CN" dirty="0"/>
              <a:t>a lot in the earthquake.</a:t>
            </a:r>
            <a:r>
              <a:rPr lang="zh-CN" altLang="en-US" dirty="0"/>
              <a:t>（　　 　　 　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）［词汇复现］</a:t>
            </a:r>
            <a:r>
              <a:rPr lang="en-US" altLang="zh-CN" dirty="0"/>
              <a:t>Danny was the man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         </a:t>
            </a:r>
            <a:r>
              <a:rPr lang="zh-CN" altLang="en-US" u="sng" dirty="0"/>
              <a:t>　　</a:t>
            </a:r>
            <a:r>
              <a:rPr lang="zh-CN" altLang="en-US" dirty="0"/>
              <a:t> </a:t>
            </a:r>
            <a:r>
              <a:rPr lang="en-US" altLang="zh-CN" dirty="0"/>
              <a:t>we </a:t>
            </a:r>
            <a:r>
              <a:rPr lang="en-US" altLang="zh-CN" i="1" dirty="0"/>
              <a:t>rescued from </a:t>
            </a:r>
            <a:r>
              <a:rPr lang="en-US" altLang="zh-CN" dirty="0"/>
              <a:t>the </a:t>
            </a:r>
            <a:r>
              <a:rPr lang="en-US" altLang="zh-CN" i="1" dirty="0"/>
              <a:t>ruins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pPr algn="just">
              <a:lnSpc>
                <a:spcPct val="140000"/>
              </a:lnSpc>
            </a:pPr>
            <a:r>
              <a:rPr lang="zh-CN" altLang="en-US" dirty="0" smtClean="0"/>
              <a:t>（ </a:t>
            </a:r>
            <a:r>
              <a:rPr lang="zh-CN" altLang="en-US" dirty="0"/>
              <a:t>　　 　</a:t>
            </a:r>
            <a:r>
              <a:rPr lang="zh-CN" altLang="en-US" dirty="0" smtClean="0"/>
              <a:t>              </a:t>
            </a:r>
            <a:r>
              <a:rPr lang="zh-CN" altLang="en-US" dirty="0"/>
              <a:t>　 　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Rose is the person </a:t>
            </a:r>
            <a:r>
              <a:rPr lang="en-US" altLang="zh-CN" u="sng" dirty="0"/>
              <a:t>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          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you should care about.</a:t>
            </a:r>
            <a:r>
              <a:rPr lang="zh-CN" altLang="en-US" dirty="0"/>
              <a:t>（　　</a:t>
            </a:r>
            <a:r>
              <a:rPr lang="zh-CN" altLang="en-US" dirty="0" smtClean="0"/>
              <a:t>                </a:t>
            </a:r>
            <a:r>
              <a:rPr lang="zh-CN" altLang="en-US" dirty="0"/>
              <a:t>　　 　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Is that the girl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    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</a:t>
            </a:r>
            <a:r>
              <a:rPr lang="zh-CN" altLang="en-US" dirty="0"/>
              <a:t> </a:t>
            </a:r>
            <a:r>
              <a:rPr lang="en-US" altLang="zh-CN" dirty="0"/>
              <a:t>you </a:t>
            </a:r>
            <a:r>
              <a:rPr lang="en-US" altLang="zh-CN" dirty="0" smtClean="0"/>
              <a:t>spoke </a:t>
            </a:r>
            <a:r>
              <a:rPr lang="en-US" altLang="zh-CN" dirty="0"/>
              <a:t>of the other day?</a:t>
            </a:r>
            <a:r>
              <a:rPr lang="zh-CN" altLang="en-US" dirty="0"/>
              <a:t>（　　 　　 </a:t>
            </a:r>
            <a:r>
              <a:rPr lang="zh-CN" altLang="en-US" dirty="0" smtClean="0"/>
              <a:t>              </a:t>
            </a:r>
            <a:r>
              <a:rPr lang="zh-CN" altLang="en-US" dirty="0"/>
              <a:t>　　） </a:t>
            </a:r>
          </a:p>
          <a:p>
            <a:pPr algn="just">
              <a:lnSpc>
                <a:spcPct val="140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）［词汇复现］</a:t>
            </a:r>
            <a:r>
              <a:rPr lang="en-US" altLang="zh-CN" dirty="0"/>
              <a:t>I know the person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house was totally </a:t>
            </a:r>
            <a:r>
              <a:rPr lang="en-US" altLang="zh-CN" i="1" dirty="0"/>
              <a:t>destroyed </a:t>
            </a:r>
            <a:r>
              <a:rPr lang="en-US" altLang="zh-CN" dirty="0"/>
              <a:t>in the earthquake</a:t>
            </a:r>
            <a:r>
              <a:rPr lang="en-US" altLang="zh-CN" dirty="0" smtClean="0"/>
              <a:t>.</a:t>
            </a:r>
          </a:p>
          <a:p>
            <a:pPr algn="just">
              <a:lnSpc>
                <a:spcPct val="140000"/>
              </a:lnSpc>
            </a:pPr>
            <a:r>
              <a:rPr lang="zh-CN" altLang="en-US" dirty="0" smtClean="0"/>
              <a:t>（                                              ）</a:t>
            </a:r>
            <a:endParaRPr lang="en-US" altLang="zh-CN" dirty="0" smtClean="0"/>
          </a:p>
          <a:p>
            <a:pPr algn="just">
              <a:lnSpc>
                <a:spcPct val="140000"/>
              </a:lnSpc>
            </a:pPr>
            <a:r>
              <a:rPr lang="zh-CN" altLang="en-US" dirty="0" smtClean="0"/>
              <a:t> </a:t>
            </a:r>
            <a:r>
              <a:rPr lang="zh-CN" altLang="en-US" dirty="0"/>
              <a:t>	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140000"/>
              </a:lnSpc>
            </a:pP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5443" y="1164848"/>
            <a:ext cx="121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that/which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50586" y="1161910"/>
            <a:ext cx="121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指物，作主语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522" y="1600282"/>
            <a:ext cx="1210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that/which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5045" y="1600282"/>
            <a:ext cx="2189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指物，作宾语， 可以省略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0709" y="2007905"/>
            <a:ext cx="97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who/that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39285" y="2437562"/>
            <a:ext cx="1342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指人，作主语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1118" y="2878236"/>
            <a:ext cx="985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who/that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2036" y="3252808"/>
            <a:ext cx="129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指人，作主语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1376" y="3702095"/>
            <a:ext cx="148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who/whom/that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6448" y="4153787"/>
            <a:ext cx="23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指人，作宾语，可以省略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0996" y="4572427"/>
            <a:ext cx="148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who/whom/that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6239" y="4572427"/>
            <a:ext cx="23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指人，作宾语，可以省略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1193" y="5013102"/>
            <a:ext cx="1489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who/whom/that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79711" y="4991500"/>
            <a:ext cx="23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指人，作宾语，可以省略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94432" y="5420724"/>
            <a:ext cx="93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2035" y="5843279"/>
            <a:ext cx="231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指人，作定语，修饰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house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要点三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宜用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不宜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定语从句的情况</a:t>
            </a:r>
          </a:p>
          <a:p>
            <a:pPr algn="just"/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）当先行词被序数词或形容词最高级 修饰时。 </a:t>
            </a:r>
          </a:p>
          <a:p>
            <a:pPr algn="just"/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）当先行词是 </a:t>
            </a:r>
            <a:r>
              <a:rPr lang="en-US" altLang="zh-CN" dirty="0"/>
              <a:t>all</a:t>
            </a:r>
            <a:r>
              <a:rPr lang="zh-CN" altLang="en-US" dirty="0"/>
              <a:t>，</a:t>
            </a:r>
            <a:r>
              <a:rPr lang="en-US" altLang="zh-CN" dirty="0"/>
              <a:t>little</a:t>
            </a:r>
            <a:r>
              <a:rPr lang="zh-CN" altLang="en-US" dirty="0"/>
              <a:t>（少），</a:t>
            </a:r>
            <a:r>
              <a:rPr lang="en-US" altLang="zh-CN" dirty="0"/>
              <a:t>few</a:t>
            </a:r>
            <a:r>
              <a:rPr lang="zh-CN" altLang="en-US" dirty="0"/>
              <a:t>， </a:t>
            </a:r>
            <a:r>
              <a:rPr lang="en-US" altLang="zh-CN" dirty="0"/>
              <a:t>much</a:t>
            </a:r>
            <a:r>
              <a:rPr lang="zh-CN" altLang="en-US" dirty="0"/>
              <a:t>，</a:t>
            </a:r>
            <a:r>
              <a:rPr lang="en-US" altLang="zh-CN" dirty="0"/>
              <a:t>any</a:t>
            </a:r>
            <a:r>
              <a:rPr lang="zh-CN" altLang="en-US" dirty="0"/>
              <a:t>，</a:t>
            </a:r>
            <a:r>
              <a:rPr lang="en-US" altLang="zh-CN" dirty="0"/>
              <a:t>everything</a:t>
            </a:r>
            <a:r>
              <a:rPr lang="zh-CN" altLang="en-US" dirty="0"/>
              <a:t>，</a:t>
            </a:r>
            <a:r>
              <a:rPr lang="en-US" altLang="zh-CN" dirty="0"/>
              <a:t>anything</a:t>
            </a:r>
            <a:r>
              <a:rPr lang="zh-CN" altLang="en-US" dirty="0"/>
              <a:t>，</a:t>
            </a:r>
            <a:r>
              <a:rPr lang="en-US" altLang="zh-CN" dirty="0"/>
              <a:t>nothing</a:t>
            </a:r>
            <a:r>
              <a:rPr lang="zh-CN" altLang="en-US" dirty="0"/>
              <a:t>， </a:t>
            </a:r>
            <a:r>
              <a:rPr lang="en-US" altLang="zh-CN" dirty="0"/>
              <a:t>none </a:t>
            </a:r>
            <a:r>
              <a:rPr lang="zh-CN" altLang="en-US" dirty="0"/>
              <a:t>等不定代词或被这些词修饰时。</a:t>
            </a:r>
          </a:p>
          <a:p>
            <a:pPr algn="just"/>
            <a:r>
              <a:rPr lang="zh-CN" altLang="en-US" dirty="0"/>
              <a:t>（ </a:t>
            </a:r>
            <a:r>
              <a:rPr lang="en-US" altLang="zh-CN" dirty="0"/>
              <a:t>3</a:t>
            </a:r>
            <a:r>
              <a:rPr lang="zh-CN" altLang="en-US" dirty="0"/>
              <a:t>）当先行词被 </a:t>
            </a:r>
            <a:r>
              <a:rPr lang="en-US" altLang="zh-CN" dirty="0"/>
              <a:t>the only</a:t>
            </a:r>
            <a:r>
              <a:rPr lang="zh-CN" altLang="en-US" dirty="0"/>
              <a:t>，</a:t>
            </a:r>
            <a:r>
              <a:rPr lang="en-US" altLang="zh-CN" dirty="0"/>
              <a:t>the very</a:t>
            </a:r>
            <a:r>
              <a:rPr lang="zh-CN" altLang="en-US" dirty="0"/>
              <a:t>，</a:t>
            </a:r>
            <a:r>
              <a:rPr lang="en-US" altLang="zh-CN" dirty="0"/>
              <a:t>the last</a:t>
            </a:r>
            <a:r>
              <a:rPr lang="zh-CN" altLang="en-US" dirty="0"/>
              <a:t>，</a:t>
            </a:r>
            <a:r>
              <a:rPr lang="en-US" altLang="zh-CN" dirty="0"/>
              <a:t>the same </a:t>
            </a:r>
            <a:r>
              <a:rPr lang="zh-CN" altLang="en-US" dirty="0"/>
              <a:t>等修饰时。</a:t>
            </a:r>
          </a:p>
          <a:p>
            <a:pPr algn="just"/>
            <a:r>
              <a:rPr lang="en-US" altLang="zh-CN" b="1" dirty="0" smtClean="0"/>
              <a:t>【</a:t>
            </a:r>
            <a:r>
              <a:rPr lang="zh-CN" altLang="en-US" b="1" dirty="0" smtClean="0"/>
              <a:t>学法点拨</a:t>
            </a:r>
            <a:r>
              <a:rPr lang="en-US" altLang="zh-CN" b="1" dirty="0" smtClean="0"/>
              <a:t>】</a:t>
            </a:r>
            <a:endParaRPr lang="zh-CN" altLang="en-US" b="1" dirty="0"/>
          </a:p>
          <a:p>
            <a:pPr algn="just"/>
            <a:r>
              <a:rPr lang="zh-CN" altLang="en-US" dirty="0"/>
              <a:t>以上三种情况有一个共同特点，就是先行词或先行词之前的修饰语往往带有</a:t>
            </a:r>
            <a:r>
              <a:rPr lang="zh-CN" altLang="en-US" dirty="0" smtClean="0"/>
              <a:t>“唯一”</a:t>
            </a:r>
            <a:r>
              <a:rPr lang="zh-CN" altLang="en-US" dirty="0"/>
              <a:t>或者“全部”的概念，以致无法作出选择。因为关系代词</a:t>
            </a:r>
            <a:r>
              <a:rPr lang="en-US" altLang="zh-CN" dirty="0"/>
              <a:t>which </a:t>
            </a:r>
            <a:r>
              <a:rPr lang="zh-CN" altLang="en-US" dirty="0"/>
              <a:t>是疑问代词， 表示“ 哪一个”，含有选择意味，所以，用 </a:t>
            </a:r>
            <a:r>
              <a:rPr lang="en-US" altLang="zh-CN" dirty="0"/>
              <a:t>that </a:t>
            </a:r>
            <a:r>
              <a:rPr lang="zh-CN" altLang="en-US" dirty="0"/>
              <a:t>引导万无一失。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）当先行词既包括人又包括物时。</a:t>
            </a:r>
          </a:p>
          <a:p>
            <a:pPr algn="just"/>
            <a:r>
              <a:rPr lang="zh-CN" altLang="en-US" dirty="0"/>
              <a:t>（ </a:t>
            </a:r>
            <a:r>
              <a:rPr lang="en-US" altLang="zh-CN" dirty="0"/>
              <a:t>5</a:t>
            </a:r>
            <a:r>
              <a:rPr lang="zh-CN" altLang="en-US" dirty="0"/>
              <a:t>）当主句是以 </a:t>
            </a:r>
            <a:r>
              <a:rPr lang="en-US" altLang="zh-CN" dirty="0"/>
              <a:t>who</a:t>
            </a:r>
            <a:r>
              <a:rPr lang="zh-CN" altLang="en-US" dirty="0"/>
              <a:t>，</a:t>
            </a:r>
            <a:r>
              <a:rPr lang="en-US" altLang="zh-CN" dirty="0"/>
              <a:t>which </a:t>
            </a:r>
            <a:r>
              <a:rPr lang="zh-CN" altLang="en-US" dirty="0"/>
              <a:t>开头的</a:t>
            </a:r>
            <a:r>
              <a:rPr lang="zh-CN" altLang="en-US" dirty="0" smtClean="0"/>
              <a:t>特殊疑问句</a:t>
            </a:r>
            <a:r>
              <a:rPr lang="zh-CN" altLang="en-US" dirty="0"/>
              <a:t>时</a:t>
            </a:r>
            <a:r>
              <a:rPr lang="zh-CN" altLang="en-US" dirty="0" smtClean="0"/>
              <a:t>。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b="1" dirty="0"/>
              <a:t>单句语法填空并分析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first 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should do is call the police right away.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This is the most delicious food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 have ever had.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All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can be done has been done.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Tell me everything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know.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Please send us any information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have about the subject.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The only thing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she could do was go to the police for help.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7</a:t>
            </a:r>
            <a:r>
              <a:rPr lang="zh-CN" altLang="en-US" dirty="0"/>
              <a:t>） </a:t>
            </a:r>
            <a:r>
              <a:rPr lang="en-US" altLang="zh-CN" dirty="0"/>
              <a:t>This is the very book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 want to buy.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8</a:t>
            </a:r>
            <a:r>
              <a:rPr lang="zh-CN" altLang="en-US" dirty="0"/>
              <a:t>） </a:t>
            </a:r>
            <a:r>
              <a:rPr lang="en-US" altLang="zh-CN" dirty="0"/>
              <a:t>Sometimes we should ignore the persons and things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upset us. 	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9</a:t>
            </a:r>
            <a:r>
              <a:rPr lang="zh-CN" altLang="en-US" dirty="0"/>
              <a:t>） </a:t>
            </a:r>
            <a:r>
              <a:rPr lang="en-US" altLang="zh-CN" dirty="0"/>
              <a:t>Which of the books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bought is the most useful for my writing?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6169" y="1311009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3596" y="1311009"/>
            <a:ext cx="1859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先行词被序数词修饰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566" y="1748921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84165" y="1748921"/>
            <a:ext cx="2445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先行词被形容词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最高级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修饰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3565" y="2217551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3704" y="2217551"/>
            <a:ext cx="174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all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4026" y="2659166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09733" y="2659166"/>
            <a:ext cx="174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everything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35566" y="3139226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5698" y="3139226"/>
            <a:ext cx="1742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词被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修饰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96169" y="3599998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3580" y="3599998"/>
            <a:ext cx="203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先行词被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only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修饰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9471" y="4052460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23765" y="4052460"/>
            <a:ext cx="203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先行词被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very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修饰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5850" y="4501802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55801" y="4501802"/>
            <a:ext cx="203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先行词既包括人又包括物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08268" y="4970432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4165" y="5351194"/>
            <a:ext cx="2934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主句是以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开头的特殊疑问句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要点四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宜用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不宜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定语从句的情况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）引导非限制性定语从句时。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）当关系代词前有介词时。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）当先行词本身就是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时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4</a:t>
            </a:r>
            <a:r>
              <a:rPr lang="zh-CN" altLang="en-US" dirty="0"/>
              <a:t>）在限制性定语从句中，如果有两个定 语从句，其中一句的关系词是</a:t>
            </a:r>
            <a:r>
              <a:rPr lang="en-US" altLang="zh-CN" dirty="0"/>
              <a:t>that</a:t>
            </a:r>
            <a:r>
              <a:rPr lang="zh-CN" altLang="en-US" dirty="0"/>
              <a:t>，那么另一句的关系词宜用</a:t>
            </a:r>
            <a:r>
              <a:rPr lang="en-US" altLang="zh-CN" dirty="0"/>
              <a:t>which</a:t>
            </a:r>
            <a:r>
              <a:rPr lang="zh-CN" altLang="en-US" dirty="0"/>
              <a:t>。	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/>
              <a:t>单句语法填空并分析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Football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is an interesting game</a:t>
            </a:r>
            <a:r>
              <a:rPr lang="zh-CN" altLang="en-US" dirty="0"/>
              <a:t>，</a:t>
            </a:r>
            <a:r>
              <a:rPr lang="en-US" altLang="zh-CN" dirty="0"/>
              <a:t>is very popular all over the world.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This is the house in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Mo Yan once lived.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That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told him is what we want to know.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Let me show you the novel that I borrowed from the library —</a:t>
            </a:r>
            <a:r>
              <a:rPr lang="en-US" altLang="zh-CN" u="sng" dirty="0"/>
              <a:t> </a:t>
            </a:r>
            <a:r>
              <a:rPr lang="zh-CN" altLang="en-US" u="sng" dirty="0"/>
              <a:t>　　　 　</a:t>
            </a:r>
            <a:r>
              <a:rPr lang="zh-CN" altLang="en-US" dirty="0"/>
              <a:t> </a:t>
            </a:r>
            <a:r>
              <a:rPr lang="en-US" altLang="zh-CN" dirty="0"/>
              <a:t>was newly open. 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82188" y="1311009"/>
            <a:ext cx="8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1742" y="1691360"/>
            <a:ext cx="2652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不能引导非限制性定语从句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7989" y="2214392"/>
            <a:ext cx="8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1709" y="2583724"/>
            <a:ext cx="418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“介词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关系代词”时，关系代词用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1217" y="3139809"/>
            <a:ext cx="8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1741" y="3139809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先行词本身是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6755" y="3574280"/>
            <a:ext cx="809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91709" y="4046764"/>
            <a:ext cx="4180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两个定语从句，一个用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，另一个用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which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要点五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宜用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不宜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定语从句的情况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）当先行词是指人的不定代词时， 如 </a:t>
            </a:r>
            <a:r>
              <a:rPr lang="en-US" altLang="zh-CN" dirty="0"/>
              <a:t>one</a:t>
            </a:r>
            <a:r>
              <a:rPr lang="zh-CN" altLang="en-US" dirty="0"/>
              <a:t>，</a:t>
            </a:r>
            <a:r>
              <a:rPr lang="en-US" altLang="zh-CN" dirty="0"/>
              <a:t>ones</a:t>
            </a:r>
            <a:r>
              <a:rPr lang="zh-CN" altLang="en-US" dirty="0"/>
              <a:t>，</a:t>
            </a:r>
            <a:r>
              <a:rPr lang="en-US" altLang="zh-CN" dirty="0"/>
              <a:t>anyone</a:t>
            </a:r>
            <a:r>
              <a:rPr lang="zh-CN" altLang="en-US" dirty="0"/>
              <a:t>，</a:t>
            </a:r>
            <a:r>
              <a:rPr lang="en-US" altLang="zh-CN" dirty="0"/>
              <a:t>no one</a:t>
            </a:r>
            <a:r>
              <a:rPr lang="zh-CN" altLang="en-US" dirty="0"/>
              <a:t>，</a:t>
            </a:r>
            <a:r>
              <a:rPr lang="en-US" altLang="zh-CN" dirty="0"/>
              <a:t>nobody</a:t>
            </a:r>
            <a:r>
              <a:rPr lang="zh-CN" altLang="en-US" dirty="0"/>
              <a:t>， </a:t>
            </a:r>
            <a:r>
              <a:rPr lang="en-US" altLang="zh-CN" dirty="0"/>
              <a:t>anybody</a:t>
            </a:r>
            <a:r>
              <a:rPr lang="zh-CN" altLang="en-US" dirty="0"/>
              <a:t>，</a:t>
            </a:r>
            <a:r>
              <a:rPr lang="en-US" altLang="zh-CN" dirty="0"/>
              <a:t>none</a:t>
            </a:r>
            <a:r>
              <a:rPr lang="zh-CN" altLang="en-US" dirty="0"/>
              <a:t>，</a:t>
            </a:r>
            <a:r>
              <a:rPr lang="en-US" altLang="zh-CN" dirty="0"/>
              <a:t>all </a:t>
            </a:r>
            <a:r>
              <a:rPr lang="zh-CN" altLang="en-US" dirty="0"/>
              <a:t>等。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）在</a:t>
            </a:r>
            <a:r>
              <a:rPr lang="en-US" altLang="zh-CN" dirty="0"/>
              <a:t>there be </a:t>
            </a:r>
            <a:r>
              <a:rPr lang="zh-CN" altLang="en-US" dirty="0"/>
              <a:t>结构中，先行词指人时。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）当先行词是</a:t>
            </a:r>
            <a:r>
              <a:rPr lang="en-US" altLang="zh-CN" dirty="0"/>
              <a:t>people </a:t>
            </a:r>
            <a:r>
              <a:rPr lang="zh-CN" altLang="en-US" dirty="0"/>
              <a:t>和 </a:t>
            </a:r>
            <a:r>
              <a:rPr lang="en-US" altLang="zh-CN" dirty="0"/>
              <a:t>those </a:t>
            </a:r>
            <a:r>
              <a:rPr lang="zh-CN" altLang="en-US" dirty="0"/>
              <a:t>时。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）一个句子中带有两个定语从句且先行词都为人时，其中一个定语从句的关系代词是</a:t>
            </a:r>
            <a:r>
              <a:rPr lang="en-US" altLang="zh-CN" dirty="0"/>
              <a:t>that</a:t>
            </a:r>
            <a:r>
              <a:rPr lang="zh-CN" altLang="en-US" dirty="0"/>
              <a:t>，另一个宜用</a:t>
            </a:r>
            <a:r>
              <a:rPr lang="en-US" altLang="zh-CN" dirty="0"/>
              <a:t>who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7000" y="729000"/>
            <a:ext cx="8115808" cy="5400000"/>
          </a:xfrm>
        </p:spPr>
        <p:txBody>
          <a:bodyPr/>
          <a:lstStyle/>
          <a:p>
            <a:r>
              <a:rPr lang="zh-CN" altLang="en-US" b="1" dirty="0" smtClean="0"/>
              <a:t>单句</a:t>
            </a:r>
            <a:r>
              <a:rPr lang="zh-CN" altLang="en-US" b="1" dirty="0"/>
              <a:t>语法填空并分析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The students you should learn from are those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graduated from famous universities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 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There is a young lady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is in a state of shock.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People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want to travel abroad should apply for a passport first.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The boy that you met last night is the group leader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studies very hard. </a:t>
            </a:r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4676661" y="1311011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08225" y="1707617"/>
            <a:ext cx="356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先行词是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those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（指人）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1080" y="2209153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08225" y="2599983"/>
            <a:ext cx="356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there be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结构中， 先行词指人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4309" y="3134569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08225" y="3481870"/>
            <a:ext cx="356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先行词是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people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7632" y="4026936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08225" y="4396806"/>
            <a:ext cx="4313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一个句子中有两个定语从句且先行词都为人，其中一个定语从句的关系代词用了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 另一个用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6999" y="639000"/>
            <a:ext cx="8170129" cy="5580000"/>
          </a:xfrm>
        </p:spPr>
        <p:txBody>
          <a:bodyPr>
            <a:normAutofit fontScale="92500"/>
          </a:bodyPr>
          <a:lstStyle/>
          <a:p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要点六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关系代词</a:t>
            </a:r>
            <a:r>
              <a:rPr lang="en-US" altLang="zh-CN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  <a:r>
              <a:rPr lang="zh-CN" altLang="en-US" sz="22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r>
              <a:rPr lang="zh-CN" altLang="en-US" sz="2200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的定语从句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as </a:t>
            </a:r>
            <a:r>
              <a:rPr lang="zh-CN" altLang="en-US" dirty="0"/>
              <a:t>既可指人也可指物，在定语</a:t>
            </a:r>
            <a:r>
              <a:rPr lang="zh-CN" altLang="en-US" dirty="0" smtClean="0"/>
              <a:t>从句中</a:t>
            </a:r>
            <a:r>
              <a:rPr lang="zh-CN" altLang="en-US" dirty="0"/>
              <a:t>可作主语或宾语。它常用在</a:t>
            </a:r>
            <a:r>
              <a:rPr lang="en-US" altLang="zh-CN" dirty="0"/>
              <a:t>the same... as...</a:t>
            </a:r>
            <a:r>
              <a:rPr lang="zh-CN" altLang="en-US" dirty="0"/>
              <a:t>，</a:t>
            </a:r>
            <a:r>
              <a:rPr lang="en-US" altLang="zh-CN" dirty="0"/>
              <a:t>such... as... </a:t>
            </a:r>
            <a:r>
              <a:rPr lang="zh-CN" altLang="en-US" dirty="0"/>
              <a:t>等结构中，</a:t>
            </a:r>
            <a:r>
              <a:rPr lang="en-US" altLang="zh-CN" dirty="0" smtClean="0"/>
              <a:t>as</a:t>
            </a:r>
            <a:r>
              <a:rPr lang="zh-CN" altLang="en-US" dirty="0" smtClean="0"/>
              <a:t>不能</a:t>
            </a:r>
            <a:r>
              <a:rPr lang="zh-CN" altLang="en-US" dirty="0"/>
              <a:t>省略。注意：当先行词被</a:t>
            </a:r>
            <a:r>
              <a:rPr lang="en-US" altLang="zh-CN" dirty="0"/>
              <a:t>the same </a:t>
            </a:r>
            <a:r>
              <a:rPr lang="zh-CN" altLang="en-US" dirty="0"/>
              <a:t>修饰时，也可用</a:t>
            </a:r>
            <a:r>
              <a:rPr lang="en-US" altLang="zh-CN" dirty="0"/>
              <a:t>that </a:t>
            </a:r>
            <a:r>
              <a:rPr lang="zh-CN" altLang="en-US" dirty="0"/>
              <a:t>引导定语从句，但指同一物，而不是同一类。</a:t>
            </a:r>
          </a:p>
          <a:p>
            <a:r>
              <a:rPr lang="zh-CN" altLang="en-US" dirty="0"/>
              <a:t>（ 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as </a:t>
            </a:r>
            <a:r>
              <a:rPr lang="zh-CN" altLang="en-US" dirty="0"/>
              <a:t>引导非限制性定语从句，代替</a:t>
            </a:r>
            <a:r>
              <a:rPr lang="zh-CN" altLang="en-US" dirty="0" smtClean="0"/>
              <a:t>整个</a:t>
            </a:r>
            <a:r>
              <a:rPr lang="zh-CN" altLang="en-US" dirty="0"/>
              <a:t>主句的内容。从句可放在主句前、主句中间或主句后。</a:t>
            </a:r>
          </a:p>
          <a:p>
            <a:r>
              <a:rPr lang="en-US" altLang="zh-CN" b="1" dirty="0" smtClean="0"/>
              <a:t>【</a:t>
            </a:r>
            <a:r>
              <a:rPr lang="zh-CN" altLang="en-US" b="1" dirty="0" smtClean="0"/>
              <a:t>归纳梳理</a:t>
            </a:r>
            <a:r>
              <a:rPr lang="en-US" altLang="zh-CN" b="1" dirty="0" smtClean="0"/>
              <a:t>】</a:t>
            </a:r>
            <a:r>
              <a:rPr lang="en-US" altLang="zh-CN" dirty="0" smtClean="0"/>
              <a:t>as </a:t>
            </a:r>
            <a:r>
              <a:rPr lang="zh-CN" altLang="en-US" dirty="0"/>
              <a:t>引导非限制性定语从句常用的</a:t>
            </a:r>
            <a:r>
              <a:rPr lang="zh-CN" altLang="en-US" dirty="0" smtClean="0"/>
              <a:t>固定表达</a:t>
            </a:r>
            <a:r>
              <a:rPr lang="zh-CN" altLang="en-US" dirty="0"/>
              <a:t>： </a:t>
            </a:r>
          </a:p>
          <a:p>
            <a:pPr defTabSz="484505">
              <a:tabLst>
                <a:tab pos="4130675" algn="l"/>
              </a:tabLst>
            </a:pPr>
            <a:r>
              <a:rPr lang="en-US" altLang="zh-CN" dirty="0"/>
              <a:t>as we all know </a:t>
            </a:r>
            <a:r>
              <a:rPr lang="zh-CN" altLang="en-US" dirty="0" smtClean="0"/>
              <a:t>众所周知</a:t>
            </a:r>
            <a:r>
              <a:rPr lang="en-US" altLang="zh-CN" dirty="0" smtClean="0"/>
              <a:t>		as </a:t>
            </a:r>
            <a:r>
              <a:rPr lang="en-US" altLang="zh-CN" dirty="0"/>
              <a:t>is well known </a:t>
            </a:r>
            <a:r>
              <a:rPr lang="zh-CN" altLang="en-US" dirty="0" smtClean="0"/>
              <a:t>众所周知</a:t>
            </a:r>
            <a:endParaRPr lang="en-US" altLang="zh-CN" dirty="0" smtClean="0"/>
          </a:p>
          <a:p>
            <a:pPr defTabSz="484505">
              <a:tabLst>
                <a:tab pos="4130675" algn="l"/>
              </a:tabLst>
            </a:pPr>
            <a:r>
              <a:rPr lang="en-US" altLang="zh-CN" dirty="0" smtClean="0"/>
              <a:t>as </a:t>
            </a:r>
            <a:r>
              <a:rPr lang="en-US" altLang="zh-CN" dirty="0"/>
              <a:t>you see </a:t>
            </a:r>
            <a:r>
              <a:rPr lang="zh-CN" altLang="en-US" dirty="0"/>
              <a:t>如你所</a:t>
            </a:r>
            <a:r>
              <a:rPr lang="zh-CN" altLang="en-US" dirty="0" smtClean="0"/>
              <a:t>见</a:t>
            </a:r>
            <a:r>
              <a:rPr lang="en-US" altLang="zh-CN" dirty="0" smtClean="0"/>
              <a:t>		as </a:t>
            </a:r>
            <a:r>
              <a:rPr lang="en-US" altLang="zh-CN" dirty="0"/>
              <a:t>can be seen </a:t>
            </a:r>
            <a:r>
              <a:rPr lang="zh-CN" altLang="en-US" dirty="0"/>
              <a:t>正如所</a:t>
            </a:r>
            <a:r>
              <a:rPr lang="zh-CN" altLang="en-US" dirty="0" smtClean="0"/>
              <a:t>见</a:t>
            </a:r>
            <a:endParaRPr lang="en-US" altLang="zh-CN" dirty="0" smtClean="0"/>
          </a:p>
          <a:p>
            <a:pPr defTabSz="484505">
              <a:tabLst>
                <a:tab pos="4130675" algn="l"/>
              </a:tabLst>
            </a:pPr>
            <a:r>
              <a:rPr lang="en-US" altLang="zh-CN" dirty="0" smtClean="0"/>
              <a:t>as </a:t>
            </a:r>
            <a:r>
              <a:rPr lang="en-US" altLang="zh-CN" dirty="0"/>
              <a:t>we expect </a:t>
            </a:r>
            <a:r>
              <a:rPr lang="zh-CN" altLang="en-US" dirty="0"/>
              <a:t>正如我们期望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	as </a:t>
            </a:r>
            <a:r>
              <a:rPr lang="en-US" altLang="zh-CN" dirty="0"/>
              <a:t>is/was expected </a:t>
            </a:r>
            <a:r>
              <a:rPr lang="zh-CN" altLang="en-US" dirty="0"/>
              <a:t>正如期望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pPr defTabSz="484505">
              <a:tabLst>
                <a:tab pos="4130675" algn="l"/>
              </a:tabLst>
            </a:pPr>
            <a:r>
              <a:rPr lang="en-US" altLang="zh-CN" dirty="0" smtClean="0"/>
              <a:t>as </a:t>
            </a:r>
            <a:r>
              <a:rPr lang="en-US" altLang="zh-CN" dirty="0"/>
              <a:t>often happens </a:t>
            </a:r>
            <a:r>
              <a:rPr lang="zh-CN" altLang="en-US" dirty="0"/>
              <a:t>正如经常发生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as </a:t>
            </a:r>
            <a:r>
              <a:rPr lang="en-US" altLang="zh-CN" dirty="0"/>
              <a:t>is often the case </a:t>
            </a:r>
            <a:r>
              <a:rPr lang="zh-CN" altLang="en-US" dirty="0"/>
              <a:t>情况常常是</a:t>
            </a:r>
            <a:r>
              <a:rPr lang="zh-CN" altLang="en-US" dirty="0" smtClean="0"/>
              <a:t>这样</a:t>
            </a:r>
            <a:endParaRPr lang="en-US" altLang="zh-CN" dirty="0" smtClean="0"/>
          </a:p>
          <a:p>
            <a:pPr defTabSz="484505">
              <a:tabLst>
                <a:tab pos="4130675" algn="l"/>
              </a:tabLst>
            </a:pPr>
            <a:r>
              <a:rPr lang="en-US" altLang="zh-CN" dirty="0" smtClean="0"/>
              <a:t>as </a:t>
            </a:r>
            <a:r>
              <a:rPr lang="en-US" altLang="zh-CN" dirty="0"/>
              <a:t>I can remember </a:t>
            </a:r>
            <a:r>
              <a:rPr lang="zh-CN" altLang="en-US" dirty="0"/>
              <a:t>正如我所记得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as </a:t>
            </a:r>
            <a:r>
              <a:rPr lang="en-US" altLang="zh-CN" dirty="0"/>
              <a:t>has been said before </a:t>
            </a:r>
            <a:r>
              <a:rPr lang="zh-CN" altLang="en-US" dirty="0"/>
              <a:t>如前所述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Such reasons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we give can persuade him to give up his foolish plan.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I’ll buy the same dictionary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have.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you know</a:t>
            </a:r>
            <a:r>
              <a:rPr lang="zh-CN" altLang="en-US" dirty="0"/>
              <a:t>，</a:t>
            </a:r>
            <a:r>
              <a:rPr lang="en-US" altLang="zh-CN" dirty="0"/>
              <a:t>she is a stubborn girl</a:t>
            </a:r>
            <a:r>
              <a:rPr lang="zh-CN" altLang="en-US" dirty="0"/>
              <a:t>，</a:t>
            </a:r>
            <a:r>
              <a:rPr lang="en-US" altLang="zh-CN" dirty="0"/>
              <a:t>and I can’t persuade her to change her mind.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My grandfather is fond of talking about the good old days</a:t>
            </a:r>
            <a:r>
              <a:rPr lang="zh-CN" altLang="en-US" dirty="0"/>
              <a:t>，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is often the case with old people. </a:t>
            </a:r>
          </a:p>
          <a:p>
            <a:r>
              <a:rPr lang="zh-CN" altLang="en-US" b="1" dirty="0"/>
              <a:t>比较并翻译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</a:t>
            </a:r>
            <a:r>
              <a:rPr lang="en-US" altLang="zh-CN" dirty="0"/>
              <a:t>This is </a:t>
            </a:r>
            <a:r>
              <a:rPr lang="en-US" altLang="zh-CN" u="sng" dirty="0"/>
              <a:t>the same </a:t>
            </a:r>
            <a:r>
              <a:rPr lang="en-US" altLang="zh-CN" dirty="0"/>
              <a:t>bike </a:t>
            </a:r>
            <a:r>
              <a:rPr lang="en-US" altLang="zh-CN" u="sng" dirty="0"/>
              <a:t>that </a:t>
            </a:r>
            <a:r>
              <a:rPr lang="en-US" altLang="zh-CN" dirty="0"/>
              <a:t>I lost two months ago. </a:t>
            </a:r>
            <a:endParaRPr lang="en-US" altLang="zh-CN" dirty="0" smtClean="0"/>
          </a:p>
          <a:p>
            <a:r>
              <a:rPr lang="en-US" altLang="zh-CN" dirty="0" smtClean="0"/>
              <a:t>____________________________________________________________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This is </a:t>
            </a:r>
            <a:r>
              <a:rPr lang="en-US" altLang="zh-CN" u="sng" dirty="0"/>
              <a:t>the same </a:t>
            </a:r>
            <a:r>
              <a:rPr lang="en-US" altLang="zh-CN" dirty="0"/>
              <a:t>bike </a:t>
            </a:r>
            <a:r>
              <a:rPr lang="en-US" altLang="zh-CN" u="sng" dirty="0"/>
              <a:t>as </a:t>
            </a:r>
            <a:r>
              <a:rPr lang="en-US" altLang="zh-CN" dirty="0"/>
              <a:t>I lost two months ago. </a:t>
            </a:r>
            <a:endParaRPr lang="en-US" altLang="zh-CN" dirty="0" smtClean="0"/>
          </a:p>
          <a:p>
            <a:r>
              <a:rPr lang="en-US" altLang="zh-CN" dirty="0" smtClean="0"/>
              <a:t>____________________________________________________________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2305280" y="1311011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2899" y="1746445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2449" y="2209153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3432" y="2672401"/>
            <a:ext cx="809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682" y="4790373"/>
            <a:ext cx="700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这就是两个月前我丢的那辆自行车。（同一辆自行车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682" y="5587178"/>
            <a:ext cx="825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这辆自行车跟我两个月前丢的那辆一样。（同样的自行车，但不是同一辆</a:t>
            </a:r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词汇二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inspiring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adj.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鼓舞人心的，启发灵感的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Lucy is a smart girl. Her ideas are always </a:t>
            </a:r>
            <a:r>
              <a:rPr lang="en-US" altLang="zh-CN" b="1" dirty="0"/>
              <a:t>inspiring</a:t>
            </a:r>
            <a:r>
              <a:rPr lang="en-US" altLang="zh-CN" dirty="0"/>
              <a:t>. </a:t>
            </a:r>
            <a:endParaRPr lang="en-US" altLang="zh-CN" dirty="0" smtClean="0"/>
          </a:p>
          <a:p>
            <a:r>
              <a:rPr lang="zh-CN" altLang="en-US" dirty="0" smtClean="0"/>
              <a:t>露</a:t>
            </a:r>
            <a:r>
              <a:rPr lang="zh-CN" altLang="en-US" dirty="0"/>
              <a:t>西是个机灵的姑娘。她的想法总是鼓舞人心。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inspiring music/news </a:t>
            </a:r>
            <a:r>
              <a:rPr lang="zh-CN" altLang="en-US" dirty="0" smtClean="0"/>
              <a:t>激励</a:t>
            </a:r>
            <a:r>
              <a:rPr lang="zh-CN" altLang="en-US" dirty="0"/>
              <a:t>人心的音乐</a:t>
            </a:r>
            <a:r>
              <a:rPr lang="en-US" altLang="zh-CN" dirty="0"/>
              <a:t>/ </a:t>
            </a:r>
            <a:r>
              <a:rPr lang="zh-CN" altLang="en-US" dirty="0"/>
              <a:t>消息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词语积累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inspire </a:t>
            </a:r>
            <a:r>
              <a:rPr lang="en-US" altLang="zh-CN" i="1" dirty="0"/>
              <a:t>v. </a:t>
            </a:r>
            <a:r>
              <a:rPr lang="en-US" altLang="zh-CN" dirty="0" smtClean="0"/>
              <a:t>→ inspired </a:t>
            </a:r>
            <a:r>
              <a:rPr lang="en-US" altLang="zh-CN" i="1" dirty="0"/>
              <a:t>adj. </a:t>
            </a:r>
            <a:r>
              <a:rPr lang="zh-CN" altLang="en-US" dirty="0"/>
              <a:t>受到鼓舞</a:t>
            </a:r>
            <a:r>
              <a:rPr lang="zh-CN" altLang="en-US" dirty="0" smtClean="0"/>
              <a:t>的    </a:t>
            </a:r>
            <a:r>
              <a:rPr lang="en-US" altLang="zh-CN" dirty="0" smtClean="0"/>
              <a:t>	inspiring </a:t>
            </a:r>
            <a:r>
              <a:rPr lang="en-US" altLang="zh-CN" i="1" dirty="0"/>
              <a:t>adj. </a:t>
            </a:r>
            <a:r>
              <a:rPr lang="zh-CN" altLang="en-US" dirty="0"/>
              <a:t>鼓舞人心的；启发灵感的</a:t>
            </a:r>
          </a:p>
          <a:p>
            <a:pPr>
              <a:tabLst>
                <a:tab pos="1344295" algn="l"/>
              </a:tabLst>
            </a:pPr>
            <a:r>
              <a:rPr lang="en-US" altLang="zh-CN" dirty="0" smtClean="0"/>
              <a:t>	inspiration </a:t>
            </a:r>
            <a:r>
              <a:rPr lang="en-US" altLang="zh-CN" i="1" dirty="0"/>
              <a:t>n. </a:t>
            </a:r>
            <a:r>
              <a:rPr lang="zh-CN" altLang="en-US" dirty="0"/>
              <a:t>灵感；</a:t>
            </a:r>
            <a:r>
              <a:rPr lang="zh-CN" altLang="en-US" dirty="0" smtClean="0"/>
              <a:t>鼓舞</a:t>
            </a:r>
            <a:endParaRPr lang="en-US" altLang="zh-CN" dirty="0" smtClean="0"/>
          </a:p>
          <a:p>
            <a:r>
              <a:rPr lang="en-US" altLang="zh-CN" dirty="0"/>
              <a:t>inspire sb. to do sth. </a:t>
            </a:r>
            <a:r>
              <a:rPr lang="zh-CN" altLang="en-US" dirty="0"/>
              <a:t>激励某人做某事</a:t>
            </a:r>
          </a:p>
          <a:p>
            <a:r>
              <a:rPr lang="en-US" altLang="zh-CN" dirty="0"/>
              <a:t>inspire sb. with sth.= inspire sth. in sb. </a:t>
            </a:r>
            <a:r>
              <a:rPr lang="zh-CN" altLang="en-US" dirty="0"/>
              <a:t>激起某人某种</a:t>
            </a:r>
            <a:r>
              <a:rPr lang="zh-CN" altLang="en-US" dirty="0" smtClean="0"/>
              <a:t>情感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35000"/>
              </a:lnSpc>
            </a:pPr>
            <a:r>
              <a:rPr lang="zh-CN" altLang="en-US" b="1" dirty="0"/>
              <a:t>单句语法填空 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His speech was so </a:t>
            </a:r>
            <a:r>
              <a:rPr lang="en-US" altLang="zh-CN" u="sng" dirty="0"/>
              <a:t> </a:t>
            </a:r>
            <a:r>
              <a:rPr lang="en-US" altLang="zh-CN" u="sng" dirty="0" smtClean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inspire</a:t>
            </a:r>
            <a:r>
              <a:rPr lang="zh-CN" altLang="en-US" dirty="0"/>
              <a:t>）</a:t>
            </a:r>
            <a:r>
              <a:rPr lang="en-US" altLang="zh-CN" dirty="0"/>
              <a:t>that his students were inspired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study</a:t>
            </a:r>
            <a:r>
              <a:rPr lang="zh-CN" altLang="en-US" dirty="0"/>
              <a:t>）</a:t>
            </a:r>
            <a:r>
              <a:rPr lang="en-US" altLang="zh-CN" dirty="0"/>
              <a:t>harder than ever before. 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captain’s heroic effort inspired them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determination. </a:t>
            </a:r>
          </a:p>
          <a:p>
            <a:pPr>
              <a:lnSpc>
                <a:spcPct val="135000"/>
              </a:lnSpc>
            </a:pPr>
            <a:r>
              <a:rPr lang="en-US" altLang="zh-CN" dirty="0"/>
              <a:t>=The captain’s heroic effort inspired determination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them. 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inspire</a:t>
            </a:r>
            <a:r>
              <a:rPr lang="zh-CN" altLang="en-US" dirty="0"/>
              <a:t>）</a:t>
            </a:r>
            <a:r>
              <a:rPr lang="en-US" altLang="zh-CN" dirty="0"/>
              <a:t>by my good friend</a:t>
            </a:r>
            <a:r>
              <a:rPr lang="zh-CN" altLang="en-US" dirty="0"/>
              <a:t>，</a:t>
            </a:r>
            <a:r>
              <a:rPr lang="en-US" altLang="zh-CN" dirty="0"/>
              <a:t>I intended to study abroad. 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Come on! Let’s give support and </a:t>
            </a:r>
            <a:r>
              <a:rPr lang="en-US" altLang="zh-CN" u="sng" dirty="0"/>
              <a:t>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inspire</a:t>
            </a:r>
            <a:r>
              <a:rPr lang="zh-CN" altLang="en-US" dirty="0"/>
              <a:t>）</a:t>
            </a:r>
            <a:r>
              <a:rPr lang="en-US" altLang="zh-CN" dirty="0"/>
              <a:t>to each other. </a:t>
            </a:r>
          </a:p>
          <a:p>
            <a:pPr>
              <a:lnSpc>
                <a:spcPct val="135000"/>
              </a:lnSpc>
            </a:pPr>
            <a:r>
              <a:rPr lang="zh-CN" altLang="en-US" b="1" dirty="0"/>
              <a:t>单句写作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 他的演讲激励我们再试一次。</a:t>
            </a:r>
          </a:p>
          <a:p>
            <a:pPr>
              <a:lnSpc>
                <a:spcPct val="135000"/>
              </a:lnSpc>
            </a:pPr>
            <a:r>
              <a:rPr lang="en-US" altLang="zh-CN" dirty="0"/>
              <a:t>His speech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again. </a:t>
            </a:r>
          </a:p>
          <a:p>
            <a:pPr>
              <a:lnSpc>
                <a:spcPct val="135000"/>
              </a:lnSpc>
            </a:pPr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她的话激发了我的信心。</a:t>
            </a:r>
          </a:p>
          <a:p>
            <a:pPr>
              <a:lnSpc>
                <a:spcPct val="135000"/>
              </a:lnSpc>
            </a:pPr>
            <a:r>
              <a:rPr lang="en-US" altLang="zh-CN" dirty="0"/>
              <a:t>Her remarks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confidence. </a:t>
            </a:r>
          </a:p>
          <a:p>
            <a:pPr>
              <a:lnSpc>
                <a:spcPct val="135000"/>
              </a:lnSpc>
            </a:pPr>
            <a:r>
              <a:rPr lang="en-US" altLang="zh-CN" dirty="0"/>
              <a:t>=Her remarks  </a:t>
            </a:r>
            <a:r>
              <a:rPr lang="zh-CN" altLang="en-US" u="sng" dirty="0"/>
              <a:t>　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</a:t>
            </a:r>
            <a:r>
              <a:rPr lang="zh-CN" altLang="en-US" dirty="0"/>
              <a:t>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 smtClean="0"/>
              <a:t>me</a:t>
            </a:r>
            <a:r>
              <a:rPr lang="en-US" altLang="zh-CN" dirty="0"/>
              <a:t>. </a:t>
            </a:r>
            <a:endParaRPr lang="zh-CN" altLang="en-US" sz="1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051" y="1197900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54420" y="2043260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51875" y="2467677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1902" y="1194962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 study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2451" y="2837009"/>
            <a:ext cx="873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4720" y="3256083"/>
            <a:ext cx="110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6264" y="4489972"/>
            <a:ext cx="3422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us              to   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8106" y="5327255"/>
            <a:ext cx="34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me   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with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6774" y="5723861"/>
            <a:ext cx="34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inspired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confidence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词汇三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pour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vt.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灌，注，倒 </a:t>
            </a:r>
            <a:r>
              <a:rPr lang="zh-CN" altLang="en-US" sz="2200" b="1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vi.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（雨）倾盆而下；不断涌来或涌现	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b="1" dirty="0"/>
              <a:t>Pour </a:t>
            </a:r>
            <a:r>
              <a:rPr lang="en-US" altLang="zh-CN" dirty="0"/>
              <a:t>it into a pot and mix it with five grams of smiles. </a:t>
            </a:r>
            <a:r>
              <a:rPr lang="zh-CN" altLang="en-US" dirty="0"/>
              <a:t>把它倒进锅里，拌上五克微笑。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要点必记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r>
              <a:rPr lang="en-US" altLang="zh-CN" dirty="0"/>
              <a:t>pour...into... </a:t>
            </a:r>
            <a:r>
              <a:rPr lang="zh-CN" altLang="en-US" dirty="0"/>
              <a:t>向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倒入</a:t>
            </a:r>
            <a:r>
              <a:rPr lang="en-US" altLang="zh-CN" dirty="0"/>
              <a:t>/ </a:t>
            </a:r>
            <a:r>
              <a:rPr lang="zh-CN" altLang="en-US" dirty="0"/>
              <a:t>投入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pour sth. out </a:t>
            </a:r>
            <a:r>
              <a:rPr lang="zh-CN" altLang="en-US" dirty="0"/>
              <a:t>毫无保留地表达感情（或思想等）；畅所欲言	</a:t>
            </a:r>
          </a:p>
          <a:p>
            <a:r>
              <a:rPr lang="en-US" altLang="zh-CN" dirty="0"/>
              <a:t>pour cold water over/on... </a:t>
            </a:r>
            <a:r>
              <a:rPr lang="zh-CN" altLang="en-US" dirty="0"/>
              <a:t>对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泼冷水</a:t>
            </a:r>
          </a:p>
          <a:p>
            <a:r>
              <a:rPr lang="en-US" altLang="zh-CN" dirty="0"/>
              <a:t>pour oil on the flames </a:t>
            </a:r>
            <a:r>
              <a:rPr lang="zh-CN" altLang="en-US" dirty="0"/>
              <a:t>火上浇油；使情况变得更糟</a:t>
            </a:r>
          </a:p>
          <a:p>
            <a:r>
              <a:rPr lang="en-US" altLang="zh-CN" dirty="0"/>
              <a:t>It never rains but it pours. </a:t>
            </a:r>
            <a:r>
              <a:rPr lang="zh-CN" altLang="en-US" dirty="0"/>
              <a:t>不雨则已，一雨倾盆。</a:t>
            </a:r>
            <a:r>
              <a:rPr lang="en-US" altLang="zh-CN" dirty="0"/>
              <a:t>/</a:t>
            </a:r>
            <a:r>
              <a:rPr lang="zh-CN" altLang="en-US" dirty="0"/>
              <a:t>（喻）祸不单行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b="1" dirty="0"/>
              <a:t>单句语法填空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My mother poured sugar out of a bag 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a pot.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）［上海卷］</a:t>
            </a:r>
            <a:r>
              <a:rPr lang="en-US" altLang="zh-CN" dirty="0"/>
              <a:t>The Great Wall is such a well-known tourist attraction that millions of people pour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every year.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She poured </a:t>
            </a:r>
            <a:r>
              <a:rPr lang="en-US" altLang="zh-CN" u="sng" dirty="0"/>
              <a:t> </a:t>
            </a:r>
            <a:r>
              <a:rPr lang="zh-CN" altLang="en-US" u="sng" dirty="0"/>
              <a:t>　　　　 </a:t>
            </a:r>
            <a:r>
              <a:rPr lang="en-US" altLang="zh-CN" dirty="0"/>
              <a:t>her troubles to me over a cup of coffee. </a:t>
            </a:r>
          </a:p>
          <a:p>
            <a:pPr algn="just"/>
            <a:r>
              <a:rPr lang="zh-CN" altLang="en-US" b="1" dirty="0"/>
              <a:t>单句写作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After the show</a:t>
            </a:r>
            <a:r>
              <a:rPr lang="zh-CN" altLang="en-US" dirty="0"/>
              <a:t>，</a:t>
            </a:r>
            <a:r>
              <a:rPr lang="en-US" altLang="zh-CN" dirty="0"/>
              <a:t>the crowd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（涌出）</a:t>
            </a:r>
            <a:r>
              <a:rPr lang="en-US" altLang="zh-CN" dirty="0"/>
              <a:t>the theater. 	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）［词汇复现］</a:t>
            </a:r>
            <a:r>
              <a:rPr lang="en-US" altLang="zh-CN" dirty="0"/>
              <a:t>They </a:t>
            </a:r>
            <a:r>
              <a:rPr lang="zh-CN" altLang="en-US" dirty="0"/>
              <a:t> </a:t>
            </a:r>
            <a:r>
              <a:rPr lang="zh-CN" altLang="en-US" u="sng" dirty="0"/>
              <a:t>　　　　</a:t>
            </a:r>
            <a:r>
              <a:rPr lang="en-US" altLang="zh-CN" dirty="0" smtClean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zh-CN" altLang="en-US" dirty="0"/>
              <a:t>往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  <a:r>
              <a:rPr lang="zh-CN" altLang="en-US" dirty="0"/>
              <a:t>上浇了些水）</a:t>
            </a:r>
            <a:r>
              <a:rPr lang="en-US" altLang="zh-CN" dirty="0"/>
              <a:t>the </a:t>
            </a:r>
            <a:r>
              <a:rPr lang="en-US" altLang="zh-CN" i="1" dirty="0"/>
              <a:t>track </a:t>
            </a:r>
            <a:r>
              <a:rPr lang="en-US" altLang="zh-CN" dirty="0"/>
              <a:t>and </a:t>
            </a:r>
            <a:r>
              <a:rPr lang="en-US" altLang="zh-CN" i="1" dirty="0"/>
              <a:t>aimed </a:t>
            </a:r>
            <a:r>
              <a:rPr lang="en-US" altLang="zh-CN" dirty="0"/>
              <a:t>to make the surface frozen. 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 </a:t>
            </a:r>
            <a:r>
              <a:rPr lang="en-US" altLang="zh-CN" dirty="0"/>
              <a:t>The rain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zh-CN" altLang="en-US" dirty="0"/>
              <a:t>倾盆而下）</a:t>
            </a:r>
            <a:r>
              <a:rPr lang="en-US" altLang="zh-CN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7853" y="1308069"/>
            <a:ext cx="77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3080" y="2674161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6194" y="4040252"/>
            <a:ext cx="3396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poured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some       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water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onto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973" y="4965669"/>
            <a:ext cx="258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is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pouring     down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9825" y="2216693"/>
            <a:ext cx="87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8479" y="3577544"/>
            <a:ext cx="2545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poured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out            of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词汇四 　</a:t>
            </a:r>
            <a:r>
              <a:rPr lang="en-US" altLang="zh-CN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comfort </a:t>
            </a:r>
            <a:r>
              <a:rPr lang="en-US" altLang="zh-CN" sz="2200" b="1" i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n. </a:t>
            </a:r>
            <a:r>
              <a:rPr lang="zh-CN" altLang="en-US" sz="2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安慰，慰藉	</a:t>
            </a:r>
          </a:p>
          <a:p>
            <a:pPr algn="just"/>
            <a:r>
              <a:rPr lang="en-US" altLang="zh-CN" b="1" dirty="0"/>
              <a:t>【</a:t>
            </a:r>
            <a:r>
              <a:rPr lang="zh-CN" altLang="en-US" b="1" dirty="0"/>
              <a:t>教材原句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 algn="just"/>
            <a:r>
              <a:rPr lang="en-US" altLang="zh-CN" dirty="0"/>
              <a:t>...one glass of </a:t>
            </a:r>
            <a:r>
              <a:rPr lang="en-US" altLang="zh-CN" b="1" dirty="0"/>
              <a:t>comfort</a:t>
            </a:r>
            <a:r>
              <a:rPr lang="en-US" altLang="zh-CN" dirty="0"/>
              <a:t>... </a:t>
            </a:r>
            <a:r>
              <a:rPr lang="en-US" altLang="zh-CN" dirty="0" smtClean="0"/>
              <a:t> </a:t>
            </a:r>
            <a:r>
              <a:rPr lang="en-US" altLang="zh-CN" dirty="0" smtClean="0">
                <a:latin typeface="宋体" panose="02010600030101010101" pitchFamily="2" charset="-122"/>
              </a:rPr>
              <a:t>……</a:t>
            </a:r>
            <a:r>
              <a:rPr lang="zh-CN" altLang="en-US" dirty="0"/>
              <a:t>一杯安慰</a:t>
            </a:r>
            <a:r>
              <a:rPr lang="en-US" altLang="zh-CN" dirty="0">
                <a:latin typeface="宋体" panose="02010600030101010101" pitchFamily="2" charset="-122"/>
              </a:rPr>
              <a:t>……</a:t>
            </a:r>
            <a:r>
              <a:rPr lang="en-US" altLang="zh-CN" dirty="0"/>
              <a:t> </a:t>
            </a:r>
          </a:p>
          <a:p>
            <a:pPr algn="just"/>
            <a:r>
              <a:rPr lang="en-US" altLang="zh-CN" b="1" dirty="0"/>
              <a:t>【</a:t>
            </a:r>
            <a:r>
              <a:rPr lang="zh-CN" altLang="en-US" b="1" dirty="0"/>
              <a:t>学法点拨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 algn="just"/>
            <a:r>
              <a:rPr lang="zh-CN" altLang="en-US" dirty="0"/>
              <a:t>抽象名词具体化：</a:t>
            </a:r>
            <a:r>
              <a:rPr lang="en-US" altLang="zh-CN" dirty="0"/>
              <a:t>a comfort </a:t>
            </a:r>
            <a:r>
              <a:rPr lang="zh-CN" altLang="en-US" dirty="0"/>
              <a:t>指“令人感到安慰的一个人或一件事”。类似的还有</a:t>
            </a:r>
            <a:r>
              <a:rPr lang="en-US" altLang="zh-CN" dirty="0"/>
              <a:t>surprise</a:t>
            </a:r>
            <a:r>
              <a:rPr lang="zh-CN" altLang="en-US" dirty="0"/>
              <a:t>，</a:t>
            </a:r>
            <a:r>
              <a:rPr lang="en-US" altLang="zh-CN" dirty="0"/>
              <a:t>failure</a:t>
            </a:r>
            <a:r>
              <a:rPr lang="zh-CN" altLang="en-US" dirty="0"/>
              <a:t>，</a:t>
            </a:r>
            <a:r>
              <a:rPr lang="en-US" altLang="zh-CN" dirty="0"/>
              <a:t>success</a:t>
            </a:r>
            <a:r>
              <a:rPr lang="zh-CN" altLang="en-US" dirty="0"/>
              <a:t>，</a:t>
            </a:r>
            <a:r>
              <a:rPr lang="en-US" altLang="zh-CN" dirty="0"/>
              <a:t>beauty</a:t>
            </a:r>
            <a:r>
              <a:rPr lang="zh-CN" altLang="en-US" dirty="0"/>
              <a:t>，</a:t>
            </a:r>
            <a:r>
              <a:rPr lang="en-US" altLang="zh-CN" dirty="0"/>
              <a:t>danger </a:t>
            </a:r>
            <a:r>
              <a:rPr lang="zh-CN" altLang="en-US" dirty="0"/>
              <a:t>等。</a:t>
            </a:r>
          </a:p>
          <a:p>
            <a:pPr algn="just"/>
            <a:r>
              <a:rPr lang="en-US" altLang="zh-CN" b="1" dirty="0"/>
              <a:t>【</a:t>
            </a:r>
            <a:r>
              <a:rPr lang="zh-CN" altLang="en-US" b="1" dirty="0"/>
              <a:t>词语积累</a:t>
            </a:r>
            <a:r>
              <a:rPr lang="en-US" altLang="zh-CN" b="1" dirty="0"/>
              <a:t>】</a:t>
            </a:r>
            <a:endParaRPr lang="zh-CN" altLang="en-US" b="1" dirty="0"/>
          </a:p>
          <a:p>
            <a:pPr algn="just"/>
            <a:r>
              <a:rPr lang="en-US" altLang="zh-CN" dirty="0"/>
              <a:t>comfort </a:t>
            </a:r>
            <a:r>
              <a:rPr lang="en-US" altLang="zh-CN" i="1" dirty="0"/>
              <a:t>n. </a:t>
            </a:r>
            <a:r>
              <a:rPr lang="en-US" altLang="zh-CN" dirty="0"/>
              <a:t>&amp; </a:t>
            </a:r>
            <a:r>
              <a:rPr lang="en-US" altLang="zh-CN" i="1" dirty="0"/>
              <a:t>vt. </a:t>
            </a:r>
            <a:endParaRPr lang="en-US" altLang="zh-CN" i="1" dirty="0" smtClean="0"/>
          </a:p>
          <a:p>
            <a:pPr algn="just"/>
            <a:r>
              <a:rPr lang="zh-CN" altLang="en-US" i="1" dirty="0" smtClean="0"/>
              <a:t>→</a:t>
            </a:r>
            <a:r>
              <a:rPr lang="en-US" altLang="zh-CN" dirty="0" smtClean="0"/>
              <a:t>comfortable </a:t>
            </a:r>
            <a:r>
              <a:rPr lang="en-US" altLang="zh-CN" i="1" dirty="0"/>
              <a:t>adj. </a:t>
            </a:r>
            <a:r>
              <a:rPr lang="zh-CN" altLang="en-US" dirty="0"/>
              <a:t>舒适的，满意</a:t>
            </a:r>
            <a:r>
              <a:rPr lang="zh-CN" altLang="en-US" dirty="0" smtClean="0"/>
              <a:t>的 </a:t>
            </a:r>
            <a:r>
              <a:rPr lang="en-US" altLang="zh-CN" dirty="0" smtClean="0"/>
              <a:t>	comfortably </a:t>
            </a:r>
            <a:r>
              <a:rPr lang="en-US" altLang="zh-CN" i="1" dirty="0"/>
              <a:t>adv. </a:t>
            </a:r>
            <a:r>
              <a:rPr lang="zh-CN" altLang="en-US" dirty="0"/>
              <a:t>舒适地，舒服</a:t>
            </a:r>
            <a:r>
              <a:rPr lang="zh-CN" altLang="en-US" dirty="0" smtClean="0"/>
              <a:t>地</a:t>
            </a:r>
            <a:endParaRPr lang="en-US" altLang="zh-CN" dirty="0" smtClean="0"/>
          </a:p>
          <a:p>
            <a:pPr algn="just"/>
            <a:r>
              <a:rPr lang="zh-CN" altLang="en-US" i="1" dirty="0"/>
              <a:t>→</a:t>
            </a:r>
            <a:r>
              <a:rPr lang="en-US" altLang="zh-CN" dirty="0" smtClean="0"/>
              <a:t>uncomfortable </a:t>
            </a:r>
            <a:r>
              <a:rPr lang="en-US" altLang="zh-CN" i="1" dirty="0"/>
              <a:t>adj. </a:t>
            </a:r>
            <a:r>
              <a:rPr lang="zh-CN" altLang="en-US" dirty="0"/>
              <a:t>使人不舒服</a:t>
            </a:r>
            <a:r>
              <a:rPr lang="zh-CN" altLang="en-US" dirty="0" smtClean="0"/>
              <a:t>的</a:t>
            </a:r>
            <a:r>
              <a:rPr lang="en-US" altLang="zh-CN" dirty="0" smtClean="0"/>
              <a:t>	discomfort </a:t>
            </a:r>
            <a:r>
              <a:rPr lang="en-US" altLang="zh-CN" i="1" dirty="0"/>
              <a:t>n. </a:t>
            </a:r>
            <a:r>
              <a:rPr lang="zh-CN" altLang="en-US" dirty="0"/>
              <a:t>不舒服，</a:t>
            </a:r>
            <a:r>
              <a:rPr lang="zh-CN" altLang="en-US" dirty="0" smtClean="0"/>
              <a:t>不安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="1" dirty="0"/>
              <a:t>单句语法填空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This sofa is so </a:t>
            </a:r>
            <a:r>
              <a:rPr lang="en-US" altLang="zh-CN" u="sng" dirty="0"/>
              <a:t> 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dirty="0" smtClean="0"/>
              <a:t>（</a:t>
            </a:r>
            <a:r>
              <a:rPr lang="en-US" altLang="zh-CN" dirty="0"/>
              <a:t>comfort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that </a:t>
            </a:r>
            <a:r>
              <a:rPr lang="en-US" altLang="zh-CN" dirty="0"/>
              <a:t>she decides to buy a new one. </a:t>
            </a:r>
          </a:p>
          <a:p>
            <a:r>
              <a:rPr lang="zh-CN" altLang="en-US" b="1" dirty="0"/>
              <a:t>单句写作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It is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（极大的安慰）</a:t>
            </a:r>
            <a:r>
              <a:rPr lang="en-US" altLang="zh-CN" dirty="0"/>
              <a:t>to patients to be close to their beloved ones.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想到他也许和她一样害怕，她无法宽下心来。</a:t>
            </a:r>
          </a:p>
          <a:p>
            <a:r>
              <a:rPr lang="zh-CN" altLang="en-US" dirty="0"/>
              <a:t>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  </a:t>
            </a:r>
            <a:r>
              <a:rPr lang="zh-CN" altLang="en-US" u="sng" dirty="0"/>
              <a:t>　　　　</a:t>
            </a:r>
            <a:r>
              <a:rPr lang="zh-CN" altLang="en-US" dirty="0"/>
              <a:t>  </a:t>
            </a:r>
            <a:r>
              <a:rPr lang="zh-CN" altLang="en-US" u="sng" dirty="0"/>
              <a:t>　　　　</a:t>
            </a:r>
            <a:r>
              <a:rPr lang="en-US" altLang="zh-CN" dirty="0" smtClean="0"/>
              <a:t>to </a:t>
            </a:r>
            <a:r>
              <a:rPr lang="en-US" altLang="zh-CN" dirty="0"/>
              <a:t>think he might be as frightened as she was. 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她每当心烦意乱时，就会去向自己的妈妈寻求安慰和建议。（</a:t>
            </a:r>
            <a:r>
              <a:rPr lang="en-US" altLang="zh-CN" dirty="0"/>
              <a:t>turn to...for</a:t>
            </a:r>
            <a:r>
              <a:rPr lang="zh-CN" altLang="en-US" dirty="0"/>
              <a:t>） </a:t>
            </a:r>
            <a:endParaRPr lang="en-US" altLang="zh-CN" dirty="0" smtClean="0"/>
          </a:p>
          <a:p>
            <a:r>
              <a:rPr lang="en-US" altLang="zh-CN" dirty="0" smtClean="0"/>
              <a:t>_______________________________________________________________________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0069" y="1286036"/>
            <a:ext cx="1363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uncomfortable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8049" y="3566526"/>
            <a:ext cx="3181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 </a:t>
            </a:r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was            no       comfort 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3826" y="2211452"/>
            <a:ext cx="2464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            great     comfort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7538" y="4502962"/>
            <a:ext cx="676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Whenever she was upset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she would turn to her mother for comfort and advice.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全屏显示(4:3)</PresentationFormat>
  <Paragraphs>456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等线</vt:lpstr>
      <vt:lpstr>等线 Light</vt:lpstr>
      <vt:lpstr>宋体</vt:lpstr>
      <vt:lpstr>微软雅黑</vt:lpstr>
      <vt:lpstr>Arial</vt:lpstr>
      <vt:lpstr>Calibri</vt:lpstr>
      <vt:lpstr>Tahoma</vt:lpstr>
      <vt:lpstr>Times New Roman</vt:lpstr>
      <vt:lpstr>WWW.2PPT.COM
</vt:lpstr>
      <vt:lpstr>UNIT 4 Friends forever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2018-05-18T09:56:00Z</dcterms:created>
  <dcterms:modified xsi:type="dcterms:W3CDTF">2023-01-17T01:34:33Z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714771D2A12741EF944574CA0F156E2D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