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77" r:id="rId3"/>
    <p:sldId id="298" r:id="rId4"/>
    <p:sldId id="351" r:id="rId5"/>
    <p:sldId id="312" r:id="rId6"/>
    <p:sldId id="352" r:id="rId7"/>
    <p:sldId id="323" r:id="rId8"/>
    <p:sldId id="326" r:id="rId9"/>
    <p:sldId id="353" r:id="rId10"/>
    <p:sldId id="348" r:id="rId11"/>
    <p:sldId id="295" r:id="rId12"/>
    <p:sldId id="315" r:id="rId13"/>
    <p:sldId id="350" r:id="rId14"/>
    <p:sldId id="294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C080619C-CEBF-4B97-B731-0B1C6B4EAE2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0619C-CEBF-4B97-B731-0B1C6B4EAE2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6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468086" y="1688711"/>
            <a:ext cx="8295904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5500" b="1" dirty="0">
                <a:latin typeface="Times New Roman" panose="02020603050405020304" pitchFamily="18" charset="0"/>
              </a:rPr>
              <a:t>Keep our </a:t>
            </a:r>
            <a:r>
              <a:rPr lang="en-US" altLang="zh-CN" sz="5500" b="1" dirty="0" smtClean="0">
                <a:latin typeface="Times New Roman" panose="02020603050405020304" pitchFamily="18" charset="0"/>
              </a:rPr>
              <a:t>city </a:t>
            </a:r>
            <a:r>
              <a:rPr lang="en-US" altLang="zh-CN" sz="5500" b="1" dirty="0">
                <a:latin typeface="Times New Roman" panose="02020603050405020304" pitchFamily="18" charset="0"/>
              </a:rPr>
              <a:t>clean</a:t>
            </a:r>
            <a:r>
              <a:rPr lang="zh-CN" altLang="en-US" sz="5500" b="1" dirty="0">
                <a:latin typeface="Times New Roman" panose="02020603050405020304" pitchFamily="18" charset="0"/>
              </a:rPr>
              <a:t>！</a:t>
            </a:r>
            <a:endParaRPr lang="zh-CN" altLang="zh-CN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5" descr="http://image.tupian114.com/20140421/082219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86" y="2933201"/>
            <a:ext cx="3057525" cy="376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70036" y="30822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第二课时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5076500" y="514278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7466" y="1103314"/>
            <a:ext cx="7562850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17930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2291" name="TextBox 10"/>
          <p:cNvSpPr txBox="1">
            <a:spLocks noChangeArrowheads="1"/>
          </p:cNvSpPr>
          <p:nvPr/>
        </p:nvSpPr>
        <p:spPr bwMode="auto">
          <a:xfrm>
            <a:off x="1327548" y="1928814"/>
            <a:ext cx="431400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What makes</a:t>
            </a: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?</a:t>
            </a:r>
          </a:p>
          <a:p>
            <a:endParaRPr lang="en-US" altLang="zh-CN" sz="36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What can we do to</a:t>
            </a: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?</a:t>
            </a:r>
          </a:p>
          <a:p>
            <a:endParaRPr lang="en-US" altLang="zh-CN" sz="3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627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563167" y="1595438"/>
            <a:ext cx="8079581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)1.Rubbish makes the park 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.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A. beautiful    B. dirty     C. clean</a:t>
            </a:r>
          </a:p>
          <a:p>
            <a:pPr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)2.We 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 put the rubbish on the floor.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A. can        B. should    C. can’t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9138" y="1785938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1994" y="3900488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1146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0581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)3.We can plant more trees 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the air clean.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A. to keep     B. keeps     C. keep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(    )4.Let’s move the box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 from the desk.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    A. to         B. away     C. around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8423" y="2032000"/>
            <a:ext cx="34409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1038" y="4159250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7272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0581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5.Can we keep our city clean?</a:t>
            </a:r>
            <a:r>
              <a:rPr lang="zh-CN" altLang="en-US" sz="3200" dirty="0">
                <a:latin typeface="Times New Roman" panose="02020603050405020304" pitchFamily="18" charset="0"/>
              </a:rPr>
              <a:t>（改为陈述句）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zh-CN" sz="32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______________________________</a:t>
            </a:r>
            <a:endParaRPr lang="zh-CN" altLang="en-US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6.It means </a:t>
            </a:r>
            <a:r>
              <a:rPr lang="zh-CN" altLang="en-US" sz="3200" dirty="0">
                <a:latin typeface="Times New Roman" panose="02020603050405020304" pitchFamily="18" charset="0"/>
              </a:rPr>
              <a:t>“</a:t>
            </a:r>
            <a:r>
              <a:rPr lang="en-US" altLang="zh-CN" sz="3200" dirty="0">
                <a:latin typeface="Times New Roman" panose="02020603050405020304" pitchFamily="18" charset="0"/>
              </a:rPr>
              <a:t>No swimming</a:t>
            </a:r>
            <a:r>
              <a:rPr lang="zh-CN" altLang="en-US" sz="3200" dirty="0">
                <a:latin typeface="Times New Roman" panose="02020603050405020304" pitchFamily="18" charset="0"/>
              </a:rPr>
              <a:t>”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  <a:r>
              <a:rPr lang="zh-CN" altLang="en-US" sz="3200" dirty="0">
                <a:latin typeface="Times New Roman" panose="02020603050405020304" pitchFamily="18" charset="0"/>
              </a:rPr>
              <a:t>（改为同义句）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________________________________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91779" y="2681289"/>
            <a:ext cx="6371034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We can keep our city clean</a:t>
            </a:r>
            <a:r>
              <a:rPr lang="en-US" altLang="zh-CN" sz="3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3919" y="4838700"/>
            <a:ext cx="58550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It means you shouldn’t swim here.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4201"/>
            <a:ext cx="346337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31747" name="文本框 1"/>
          <p:cNvSpPr txBox="1">
            <a:spLocks noChangeArrowheads="1"/>
          </p:cNvSpPr>
          <p:nvPr/>
        </p:nvSpPr>
        <p:spPr bwMode="auto">
          <a:xfrm>
            <a:off x="327423" y="1798638"/>
            <a:ext cx="53133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Make up a conversation.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9829" y="3440113"/>
            <a:ext cx="751686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Using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makes the air dirty?   ···makes···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can we do to keep our city clean?  We can ···</a:t>
            </a:r>
          </a:p>
        </p:txBody>
      </p:sp>
      <p:pic>
        <p:nvPicPr>
          <p:cNvPr id="16388" name="Picture 6" descr="http://image.tupian114.com/20120716/022450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6209" y="0"/>
            <a:ext cx="2060972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1522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6230" y="3895788"/>
            <a:ext cx="88177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What makes the air dirty?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……</a:t>
            </a:r>
            <a:r>
              <a:rPr lang="en-US" altLang="zh-CN" sz="2800" b="1" dirty="0">
                <a:latin typeface="Times New Roman" panose="02020603050405020304" pitchFamily="18" charset="0"/>
              </a:rPr>
              <a:t>makes…… 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What can we do to keep our city clean?  We can ……</a:t>
            </a:r>
          </a:p>
        </p:txBody>
      </p:sp>
      <p:pic>
        <p:nvPicPr>
          <p:cNvPr id="4099" name="Picture 5" descr="http://i03.pictn.sogoucdn.com/a52ce593634773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69130" y="459736"/>
            <a:ext cx="4451747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207064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64369" y="2860675"/>
            <a:ext cx="847963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What makes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”意思是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什么使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···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变得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当特殊疑问词做主语成分时，后面的动词要加“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s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”或“</a:t>
            </a:r>
            <a:r>
              <a:rPr lang="en-US" altLang="zh-CN" sz="2800" dirty="0" err="1" smtClean="0">
                <a:latin typeface="Times New Roman" panose="02020603050405020304" pitchFamily="18" charset="0"/>
                <a:sym typeface="+mn-ea"/>
              </a:rPr>
              <a:t>es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”。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5997" y="1374776"/>
            <a:ext cx="5613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What makes the air dirty</a:t>
            </a:r>
            <a:r>
              <a:rPr lang="zh-CN" altLang="en-US" sz="3600" b="1" dirty="0">
                <a:latin typeface="Times New Roman" panose="02020603050405020304" pitchFamily="18" charset="0"/>
              </a:rPr>
              <a:t>？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1" y="2220913"/>
            <a:ext cx="36984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什么使空气变脏</a:t>
            </a:r>
            <a:r>
              <a:rPr lang="en-US" altLang="zh-CN" sz="3600" b="1" dirty="0"/>
              <a:t>?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5260" y="5342804"/>
            <a:ext cx="737120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en-US" sz="2800" dirty="0">
                <a:latin typeface="Times New Roman" panose="02020603050405020304" pitchFamily="18" charset="0"/>
              </a:rPr>
              <a:t> Who makes us laugh happily?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谁使我们笑得如此开心？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84833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9323" y="1819275"/>
            <a:ext cx="8626078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There are some _____(sign) of our school.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What ______(make) our house clean?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What can you do _______(help) your friends?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Li Yang can_____(speak) English very quickly.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40282" y="1983223"/>
            <a:ext cx="9220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signs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50240" y="2913064"/>
            <a:ext cx="10999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makes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77072" y="3766501"/>
            <a:ext cx="11705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to help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39984" y="4664075"/>
            <a:ext cx="10005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speak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9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74675"/>
            <a:ext cx="295768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46523" y="2778125"/>
            <a:ext cx="805100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情态动词 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can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意思是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可以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能够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表示一种能力。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它的用法是后面接动词原形。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否定形式是 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cannot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可以缩写为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can’t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意思为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不能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不可以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zh-CN" altLang="en-US" sz="2800" dirty="0" smtClean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1229" y="1189039"/>
            <a:ext cx="840935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What can we do to keep our school clean?</a:t>
            </a:r>
          </a:p>
          <a:p>
            <a:pPr eaLnBrk="1" hangingPunct="1"/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40569" y="1887538"/>
            <a:ext cx="80329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我们可以做什么让我们的学校更干净？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6608" y="5228112"/>
            <a:ext cx="7798594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: We can take taxi to the cinema.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</a:rPr>
              <a:t>我们可以乘出租车去电影院。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0301"/>
            <a:ext cx="326644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4566" y="1452563"/>
            <a:ext cx="8256984" cy="513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1.Is the city clean?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2.</a:t>
            </a:r>
            <a:r>
              <a:rPr lang="en-US" altLang="zh-CN" sz="2800" u="sng" dirty="0">
                <a:solidFill>
                  <a:srgbClr val="7F7F7F"/>
                </a:solidFill>
                <a:latin typeface="Times New Roman" panose="02020603050405020304" pitchFamily="18" charset="0"/>
              </a:rPr>
              <a:t>Smoke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from factory makes the air dirty. (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对划线部分进行提问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3.We can ride a bike to the park.(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同义句转换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   We can go to the park </a:t>
            </a: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_______.</a:t>
            </a: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15311" y="1757182"/>
            <a:ext cx="2172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No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it isn’t.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40280" y="4121770"/>
            <a:ext cx="62455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What from factory  makes the air dirty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76143" y="5941313"/>
            <a:ext cx="1250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by bike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0538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0" y="1647825"/>
            <a:ext cx="690190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  Make conversations with your classmates.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488" y="3460750"/>
            <a:ext cx="751686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Using: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What makes the air dirty?   ···makes···  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What can we do to keep our city clean?  We can ···</a:t>
            </a:r>
          </a:p>
        </p:txBody>
      </p:sp>
      <p:pic>
        <p:nvPicPr>
          <p:cNvPr id="9220" name="Picture 6" descr="http://i03.pictn.sogoucdn.com/f76af47dc5b5929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1908" y="0"/>
            <a:ext cx="2172891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9137" y="2554289"/>
            <a:ext cx="357544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立春：</a:t>
            </a:r>
            <a:r>
              <a:rPr lang="en-US" altLang="zh-CN" sz="2800" dirty="0">
                <a:latin typeface="Times New Roman" panose="02020603050405020304" pitchFamily="18" charset="0"/>
              </a:rPr>
              <a:t>spring begins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雨水：</a:t>
            </a:r>
            <a:r>
              <a:rPr lang="en-US" altLang="zh-CN" sz="2800" dirty="0">
                <a:latin typeface="Times New Roman" panose="02020603050405020304" pitchFamily="18" charset="0"/>
              </a:rPr>
              <a:t>the rains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惊蛰：</a:t>
            </a:r>
            <a:r>
              <a:rPr lang="en-US" altLang="zh-CN" sz="2800" dirty="0">
                <a:latin typeface="Times New Roman" panose="02020603050405020304" pitchFamily="18" charset="0"/>
              </a:rPr>
              <a:t>insects awaken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春分：</a:t>
            </a:r>
            <a:r>
              <a:rPr lang="en-US" altLang="zh-CN" sz="2800" dirty="0">
                <a:latin typeface="Times New Roman" panose="02020603050405020304" pitchFamily="18" charset="0"/>
              </a:rPr>
              <a:t>vernal Equinox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清明：</a:t>
            </a:r>
            <a:r>
              <a:rPr lang="en-US" altLang="zh-CN" sz="2800" dirty="0">
                <a:latin typeface="Times New Roman" panose="02020603050405020304" pitchFamily="18" charset="0"/>
              </a:rPr>
              <a:t>clear and bright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谷雨：</a:t>
            </a:r>
            <a:r>
              <a:rPr lang="en-US" altLang="zh-CN" sz="2800" dirty="0">
                <a:latin typeface="Times New Roman" panose="02020603050405020304" pitchFamily="18" charset="0"/>
              </a:rPr>
              <a:t>grain rain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9341" y="1481138"/>
            <a:ext cx="72602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二十四节气    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The 24 Solar Terms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48964" y="2611421"/>
            <a:ext cx="418439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立夏：</a:t>
            </a:r>
            <a:r>
              <a:rPr lang="en-US" altLang="zh-CN" sz="2800" dirty="0">
                <a:latin typeface="Times New Roman" panose="02020603050405020304" pitchFamily="18" charset="0"/>
              </a:rPr>
              <a:t>summer begins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小满：</a:t>
            </a:r>
            <a:r>
              <a:rPr lang="en-US" altLang="zh-CN" sz="2800" dirty="0">
                <a:latin typeface="Times New Roman" panose="02020603050405020304" pitchFamily="18" charset="0"/>
              </a:rPr>
              <a:t>grain buds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芒种：</a:t>
            </a:r>
            <a:r>
              <a:rPr lang="en-US" altLang="zh-CN" sz="2800" dirty="0">
                <a:latin typeface="Times New Roman" panose="02020603050405020304" pitchFamily="18" charset="0"/>
              </a:rPr>
              <a:t>grain in ear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夏至：</a:t>
            </a:r>
            <a:r>
              <a:rPr lang="en-US" altLang="zh-CN" sz="2800" dirty="0">
                <a:latin typeface="Times New Roman" panose="02020603050405020304" pitchFamily="18" charset="0"/>
              </a:rPr>
              <a:t>summer solstice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小暑：</a:t>
            </a:r>
            <a:r>
              <a:rPr lang="en-US" altLang="zh-CN" sz="2800" dirty="0">
                <a:latin typeface="Times New Roman" panose="02020603050405020304" pitchFamily="18" charset="0"/>
              </a:rPr>
              <a:t>slight heat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大暑：</a:t>
            </a:r>
            <a:r>
              <a:rPr lang="en-US" altLang="zh-CN" sz="2800" dirty="0">
                <a:latin typeface="Times New Roman" panose="02020603050405020304" pitchFamily="18" charset="0"/>
              </a:rPr>
              <a:t>great hear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9112" y="2554288"/>
            <a:ext cx="377547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立秋：</a:t>
            </a:r>
            <a:r>
              <a:rPr lang="en-US" altLang="zh-CN" sz="2800" dirty="0">
                <a:latin typeface="Times New Roman" panose="02020603050405020304" pitchFamily="18" charset="0"/>
              </a:rPr>
              <a:t>autumn begins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处暑：</a:t>
            </a:r>
            <a:r>
              <a:rPr lang="en-US" altLang="zh-CN" sz="2800" dirty="0">
                <a:latin typeface="Times New Roman" panose="02020603050405020304" pitchFamily="18" charset="0"/>
              </a:rPr>
              <a:t>stopping the heat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白露：</a:t>
            </a:r>
            <a:r>
              <a:rPr lang="en-US" altLang="zh-CN" sz="2800" dirty="0">
                <a:latin typeface="Times New Roman" panose="02020603050405020304" pitchFamily="18" charset="0"/>
              </a:rPr>
              <a:t>white dews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秋分：</a:t>
            </a:r>
            <a:r>
              <a:rPr lang="en-US" altLang="zh-CN" sz="2800" dirty="0">
                <a:latin typeface="Times New Roman" panose="02020603050405020304" pitchFamily="18" charset="0"/>
              </a:rPr>
              <a:t>autumn equinox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寒露：</a:t>
            </a:r>
            <a:r>
              <a:rPr lang="en-US" altLang="zh-CN" sz="2800" dirty="0">
                <a:latin typeface="Times New Roman" panose="02020603050405020304" pitchFamily="18" charset="0"/>
              </a:rPr>
              <a:t>cold dews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霜降：</a:t>
            </a:r>
            <a:r>
              <a:rPr lang="en-US" altLang="zh-CN" sz="2800" dirty="0">
                <a:latin typeface="Times New Roman" panose="02020603050405020304" pitchFamily="18" charset="0"/>
              </a:rPr>
              <a:t>hoar-frost falls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519112" y="1522413"/>
            <a:ext cx="72602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二十四节气        </a:t>
            </a:r>
            <a:r>
              <a:rPr lang="en-US" altLang="zh-CN" sz="3600" b="1">
                <a:latin typeface="Times New Roman" panose="02020603050405020304" pitchFamily="18" charset="0"/>
              </a:rPr>
              <a:t>The 24 Solar Terms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4585" y="2487614"/>
            <a:ext cx="441002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立冬：</a:t>
            </a:r>
            <a:r>
              <a:rPr lang="en-US" altLang="zh-CN" sz="2800" dirty="0">
                <a:latin typeface="Times New Roman" panose="02020603050405020304" pitchFamily="18" charset="0"/>
              </a:rPr>
              <a:t>winter begins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小雪：</a:t>
            </a:r>
            <a:r>
              <a:rPr lang="en-US" altLang="zh-CN" sz="2800" dirty="0">
                <a:latin typeface="Times New Roman" panose="02020603050405020304" pitchFamily="18" charset="0"/>
              </a:rPr>
              <a:t>light snow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大雪：</a:t>
            </a:r>
            <a:r>
              <a:rPr lang="en-US" altLang="zh-CN" sz="2800" dirty="0">
                <a:latin typeface="Times New Roman" panose="02020603050405020304" pitchFamily="18" charset="0"/>
              </a:rPr>
              <a:t>heavy snow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冬至：</a:t>
            </a:r>
            <a:r>
              <a:rPr lang="en-US" altLang="zh-CN" sz="2800" dirty="0">
                <a:latin typeface="Times New Roman" panose="02020603050405020304" pitchFamily="18" charset="0"/>
              </a:rPr>
              <a:t>winter solstice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小寒：</a:t>
            </a:r>
            <a:r>
              <a:rPr lang="en-US" altLang="zh-CN" sz="2800" dirty="0">
                <a:latin typeface="Times New Roman" panose="02020603050405020304" pitchFamily="18" charset="0"/>
              </a:rPr>
              <a:t>slight cold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大寒：</a:t>
            </a:r>
            <a:r>
              <a:rPr lang="en-US" altLang="zh-CN" sz="2800" dirty="0">
                <a:latin typeface="Times New Roman" panose="02020603050405020304" pitchFamily="18" charset="0"/>
              </a:rPr>
              <a:t>great cold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全屏显示(4:3)</PresentationFormat>
  <Paragraphs>107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Times New Roman</vt:lpstr>
      <vt:lpstr>WWW.2PPT.COM
</vt:lpstr>
      <vt:lpstr>Unit 6</vt:lpstr>
      <vt:lpstr>Introduce</vt:lpstr>
      <vt:lpstr>Expressions</vt:lpstr>
      <vt:lpstr>Expressions</vt:lpstr>
      <vt:lpstr>Expressions</vt:lpstr>
      <vt:lpstr>Expressions</vt:lpstr>
      <vt:lpstr>Dialogues</vt:lpstr>
      <vt:lpstr>Expand</vt:lpstr>
      <vt:lpstr>Expand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2023-01-17T01:34:38Z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AD32856D88EB4D0FBCBD83E9647413BC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