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8" r:id="rId3"/>
    <p:sldId id="280" r:id="rId4"/>
    <p:sldId id="302" r:id="rId5"/>
    <p:sldId id="294" r:id="rId6"/>
    <p:sldId id="303" r:id="rId7"/>
    <p:sldId id="265" r:id="rId8"/>
    <p:sldId id="306" r:id="rId9"/>
    <p:sldId id="291" r:id="rId10"/>
    <p:sldId id="305" r:id="rId11"/>
    <p:sldId id="299" r:id="rId12"/>
    <p:sldId id="307" r:id="rId13"/>
    <p:sldId id="271" r:id="rId14"/>
    <p:sldId id="304" r:id="rId15"/>
    <p:sldId id="272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8302" autoAdjust="0"/>
  </p:normalViewPr>
  <p:slideViewPr>
    <p:cSldViewPr>
      <p:cViewPr varScale="1">
        <p:scale>
          <a:sx n="152" d="100"/>
          <a:sy n="152" d="100"/>
        </p:scale>
        <p:origin x="-63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2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36CE2-C6EB-40B1-AB63-E0918F4ED45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4698F-AABA-47B2-987D-B18F1D66D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40A7-49EB-4931-8A31-7AD3391CE1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E510C-4197-4E10-B732-9BC57DB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E510C-4197-4E10-B732-9BC57DBF100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冀教版  数学  五年级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563640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三步混合运算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61410" y="598682"/>
            <a:ext cx="3370153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四则混合运算（二）</a:t>
            </a: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5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0" y="444395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421963" y="339502"/>
            <a:ext cx="79664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先说出下面各题的运算顺序，再计算。</a:t>
            </a:r>
          </a:p>
        </p:txBody>
      </p:sp>
      <p:sp>
        <p:nvSpPr>
          <p:cNvPr id="5" name="TextBox 36"/>
          <p:cNvSpPr txBox="1">
            <a:spLocks noChangeArrowheads="1"/>
          </p:cNvSpPr>
          <p:nvPr/>
        </p:nvSpPr>
        <p:spPr bwMode="auto">
          <a:xfrm>
            <a:off x="782003" y="1779664"/>
            <a:ext cx="35019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98.5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125÷25×13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4526419" y="1779664"/>
            <a:ext cx="38620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79.8÷(1.2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4.5)×8.3 </a:t>
            </a: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611564" y="2285459"/>
            <a:ext cx="350196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=98.5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5×13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=98.5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65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=33.5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4355978" y="2283718"/>
            <a:ext cx="350196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=79.8÷5.7×8.3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=14×8.3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=116.2</a:t>
            </a:r>
          </a:p>
        </p:txBody>
      </p:sp>
      <p:sp>
        <p:nvSpPr>
          <p:cNvPr id="2" name="矩形标注 1"/>
          <p:cNvSpPr/>
          <p:nvPr/>
        </p:nvSpPr>
        <p:spPr>
          <a:xfrm>
            <a:off x="2061188" y="1234635"/>
            <a:ext cx="2448272" cy="576064"/>
          </a:xfrm>
          <a:prstGeom prst="wedgeRectCallout">
            <a:avLst>
              <a:gd name="adj1" fmla="val -59548"/>
              <a:gd name="adj2" fmla="val 5862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除→乘→减</a:t>
            </a:r>
          </a:p>
        </p:txBody>
      </p:sp>
      <p:sp>
        <p:nvSpPr>
          <p:cNvPr id="12" name="矩形标注 11"/>
          <p:cNvSpPr/>
          <p:nvPr/>
        </p:nvSpPr>
        <p:spPr>
          <a:xfrm>
            <a:off x="6084168" y="1275606"/>
            <a:ext cx="2448272" cy="576064"/>
          </a:xfrm>
          <a:prstGeom prst="wedgeRectCallout">
            <a:avLst>
              <a:gd name="adj1" fmla="val -59548"/>
              <a:gd name="adj2" fmla="val 5862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加→除→乘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2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421963" y="339503"/>
            <a:ext cx="79664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解放军某部进行野营训练，计划每天行军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千米，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天走完全程。实际行军多少天？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1992923" y="3496828"/>
            <a:ext cx="48245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35×15÷(35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2.5)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14(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天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2483768" y="4155928"/>
            <a:ext cx="2880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实际行军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天。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71617" y="1500684"/>
            <a:ext cx="6213475" cy="1935162"/>
            <a:chOff x="1471613" y="1500684"/>
            <a:chExt cx="6213475" cy="193516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1613" y="1500684"/>
              <a:ext cx="6213475" cy="193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云形标注 9"/>
            <p:cNvSpPr/>
            <p:nvPr/>
          </p:nvSpPr>
          <p:spPr>
            <a:xfrm flipH="1">
              <a:off x="2915816" y="1518453"/>
              <a:ext cx="4697997" cy="1050722"/>
            </a:xfrm>
            <a:prstGeom prst="cloudCallout">
              <a:avLst>
                <a:gd name="adj1" fmla="val 36433"/>
                <a:gd name="adj2" fmla="val 4352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实际每天比计划多行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2.5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千米。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421963" y="339504"/>
            <a:ext cx="796646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4.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有两部科学教育电影片，第一部胶片的长为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585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米，第二部胶片的长为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720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米。用同样的放映速度，两部电影放映完共需要多少分钟？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2064935" y="4141649"/>
            <a:ext cx="55314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720÷(585÷19.5)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19.5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43.5(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分钟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24622" y="2364952"/>
            <a:ext cx="6603762" cy="1718966"/>
            <a:chOff x="611560" y="1707654"/>
            <a:chExt cx="6603762" cy="171896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60" y="1847057"/>
              <a:ext cx="5915025" cy="157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云形标注 9"/>
            <p:cNvSpPr/>
            <p:nvPr/>
          </p:nvSpPr>
          <p:spPr>
            <a:xfrm flipH="1">
              <a:off x="3059832" y="1707654"/>
              <a:ext cx="4155490" cy="1296144"/>
            </a:xfrm>
            <a:prstGeom prst="cloudCallout">
              <a:avLst>
                <a:gd name="adj1" fmla="val 41263"/>
                <a:gd name="adj2" fmla="val 4458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第一部电影放映完用了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19.5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分钟。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83568" y="1707654"/>
            <a:ext cx="7992888" cy="2664296"/>
            <a:chOff x="683568" y="1707654"/>
            <a:chExt cx="7992888" cy="26642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83568" y="1751774"/>
              <a:ext cx="7992888" cy="262017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899591" y="1707654"/>
              <a:ext cx="7632849" cy="265457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800" b="1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四则混合运算的运算顺序：</a:t>
              </a:r>
              <a:endParaRPr lang="en-US" altLang="zh-CN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1.</a:t>
              </a:r>
              <a:r>
                <a:rPr lang="zh-CN" altLang="en-US" sz="2800" b="1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算式中如果没有括号，且含有两级运算，则先算乘除法，再算加减法；同级运算，按从左往右的顺序计算；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83568" y="1751774"/>
            <a:ext cx="7992888" cy="2620176"/>
            <a:chOff x="683568" y="1751774"/>
            <a:chExt cx="7992888" cy="262017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83568" y="1751774"/>
              <a:ext cx="7992888" cy="262017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899591" y="2003668"/>
              <a:ext cx="7632849" cy="200824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800" b="1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四则混合运算的运算顺序：</a:t>
              </a:r>
              <a:endParaRPr lang="en-US" altLang="zh-CN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2.</a:t>
              </a:r>
              <a:r>
                <a:rPr lang="zh-CN" altLang="en-US" sz="2800" b="1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算式中如果有括号，先算括号里的，再算括号外的。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1059582"/>
            <a:ext cx="6336704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1763688" y="1601239"/>
            <a:ext cx="568863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13" name="AutoShape 3"/>
          <p:cNvSpPr/>
          <p:nvPr/>
        </p:nvSpPr>
        <p:spPr>
          <a:xfrm>
            <a:off x="4644008" y="1067106"/>
            <a:ext cx="3888432" cy="510958"/>
          </a:xfrm>
          <a:prstGeom prst="wedgeRoundRectCallout">
            <a:avLst>
              <a:gd name="adj1" fmla="val -43929"/>
              <a:gd name="adj2" fmla="val 8587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不带小括号的三步混合运算</a:t>
            </a:r>
          </a:p>
        </p:txBody>
      </p:sp>
      <p:sp>
        <p:nvSpPr>
          <p:cNvPr id="14" name="AutoShape 3"/>
          <p:cNvSpPr/>
          <p:nvPr/>
        </p:nvSpPr>
        <p:spPr>
          <a:xfrm>
            <a:off x="4967536" y="2067696"/>
            <a:ext cx="3492896" cy="510958"/>
          </a:xfrm>
          <a:prstGeom prst="wedgeRoundRectCallout">
            <a:avLst>
              <a:gd name="adj1" fmla="val -44986"/>
              <a:gd name="adj2" fmla="val 9245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带小括号的三步混合运算</a:t>
            </a:r>
          </a:p>
        </p:txBody>
      </p:sp>
      <p:sp>
        <p:nvSpPr>
          <p:cNvPr id="15" name="矩形 14"/>
          <p:cNvSpPr/>
          <p:nvPr/>
        </p:nvSpPr>
        <p:spPr>
          <a:xfrm>
            <a:off x="1043608" y="1635647"/>
            <a:ext cx="6386512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4000"/>
              </a:lnSpc>
              <a:defRPr/>
            </a:pP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15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－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6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＋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4                 4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＋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5×3</a:t>
            </a:r>
          </a:p>
          <a:p>
            <a:pPr eaLnBrk="0" hangingPunct="0">
              <a:lnSpc>
                <a:spcPts val="4000"/>
              </a:lnSpc>
              <a:defRPr/>
            </a:pPr>
            <a:endParaRPr lang="en-US" altLang="zh-CN" sz="2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eaLnBrk="0" hangingPunct="0">
              <a:lnSpc>
                <a:spcPts val="4000"/>
              </a:lnSpc>
              <a:defRPr/>
            </a:pP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15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－（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6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＋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4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）            （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4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＋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5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）</a:t>
            </a:r>
            <a:r>
              <a:rPr lang="en-US" alt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×3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164288" y="3435848"/>
            <a:ext cx="882898" cy="1265255"/>
          </a:xfrm>
          <a:prstGeom prst="rect">
            <a:avLst/>
          </a:prstGeom>
        </p:spPr>
      </p:pic>
      <p:sp>
        <p:nvSpPr>
          <p:cNvPr id="17" name="云形标注 16"/>
          <p:cNvSpPr/>
          <p:nvPr/>
        </p:nvSpPr>
        <p:spPr>
          <a:xfrm>
            <a:off x="2267744" y="3267598"/>
            <a:ext cx="4680520" cy="1176362"/>
          </a:xfrm>
          <a:prstGeom prst="cloudCallout">
            <a:avLst>
              <a:gd name="adj1" fmla="val 60423"/>
              <a:gd name="adj2" fmla="val -138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观察上下两题有什么相同点和不同点？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001087"/>
            <a:ext cx="6818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丫丫买来一本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童话故事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，计划每天看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页，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周看完。照丫丫第一天看的页数计算，看完这本书比计划要少用几天？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15616" y="2710168"/>
            <a:ext cx="5173348" cy="2165840"/>
            <a:chOff x="1115616" y="2499742"/>
            <a:chExt cx="5173348" cy="2165840"/>
          </a:xfrm>
        </p:grpSpPr>
        <p:pic>
          <p:nvPicPr>
            <p:cNvPr id="2" name="图片 1" descr="屏幕剪辑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5616" y="2712422"/>
              <a:ext cx="1835111" cy="1953160"/>
            </a:xfrm>
            <a:prstGeom prst="rect">
              <a:avLst/>
            </a:prstGeom>
          </p:spPr>
        </p:pic>
        <p:sp>
          <p:nvSpPr>
            <p:cNvPr id="12" name="云形标注 11"/>
            <p:cNvSpPr/>
            <p:nvPr/>
          </p:nvSpPr>
          <p:spPr>
            <a:xfrm>
              <a:off x="3135643" y="2499742"/>
              <a:ext cx="3153321" cy="1296144"/>
            </a:xfrm>
            <a:prstGeom prst="cloudCallout">
              <a:avLst>
                <a:gd name="adj1" fmla="val -63064"/>
                <a:gd name="adj2" fmla="val 30385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我太喜欢书中的故事了，第一天就看了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28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页。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8098905" y="3381842"/>
            <a:ext cx="882898" cy="1265255"/>
          </a:xfrm>
          <a:prstGeom prst="rect">
            <a:avLst/>
          </a:prstGeom>
        </p:spPr>
      </p:pic>
      <p:sp>
        <p:nvSpPr>
          <p:cNvPr id="15" name="云形标注 14"/>
          <p:cNvSpPr/>
          <p:nvPr/>
        </p:nvSpPr>
        <p:spPr>
          <a:xfrm>
            <a:off x="6156179" y="2946892"/>
            <a:ext cx="2132151" cy="1176362"/>
          </a:xfrm>
          <a:prstGeom prst="cloudCallout">
            <a:avLst>
              <a:gd name="adj1" fmla="val 56614"/>
              <a:gd name="adj2" fmla="val 243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两周就是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0540"/>
            <a:ext cx="14414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2076256" y="485480"/>
            <a:ext cx="63161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要先算什么，再算什么，最后算什么？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044" y="1978596"/>
            <a:ext cx="948786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1626198" y="1059583"/>
            <a:ext cx="3449858" cy="1584176"/>
          </a:xfrm>
          <a:prstGeom prst="cloudCallout">
            <a:avLst>
              <a:gd name="adj1" fmla="val -51266"/>
              <a:gd name="adj2" fmla="val 4718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要先算出这本书有多少页，再算出每天看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页要看多少天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5200311" y="1059583"/>
            <a:ext cx="3044101" cy="1686098"/>
            <a:chOff x="4802390" y="2975614"/>
            <a:chExt cx="3168353" cy="1881395"/>
          </a:xfrm>
        </p:grpSpPr>
        <p:sp>
          <p:nvSpPr>
            <p:cNvPr id="9" name="矩形 8"/>
            <p:cNvSpPr/>
            <p:nvPr/>
          </p:nvSpPr>
          <p:spPr>
            <a:xfrm>
              <a:off x="4802390" y="2975614"/>
              <a:ext cx="3168353" cy="18813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20×14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280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（页）</a:t>
              </a:r>
              <a:endPara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280÷28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10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（天）</a:t>
              </a:r>
              <a:endPara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14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10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  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（天）</a:t>
              </a:r>
              <a:endPara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6107350" y="4154359"/>
              <a:ext cx="364449" cy="414503"/>
            </a:xfrm>
            <a:prstGeom prst="rect">
              <a:avLst/>
            </a:prstGeom>
            <a:noFill/>
            <a:ln w="12700">
              <a:solidFill>
                <a:srgbClr val="9A90B7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444209" y="2067696"/>
            <a:ext cx="415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图片 11" descr="8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895572" y="3702673"/>
            <a:ext cx="833787" cy="101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云形标注 12"/>
          <p:cNvSpPr/>
          <p:nvPr/>
        </p:nvSpPr>
        <p:spPr>
          <a:xfrm flipH="1">
            <a:off x="1857381" y="3060760"/>
            <a:ext cx="2293623" cy="921752"/>
          </a:xfrm>
          <a:prstGeom prst="cloudCallout">
            <a:avLst>
              <a:gd name="adj1" fmla="val 55394"/>
              <a:gd name="adj2" fmla="val 60508"/>
            </a:avLst>
          </a:prstGeom>
          <a:solidFill>
            <a:srgbClr val="FFFF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可以列成一个算式。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5246641" y="2790755"/>
            <a:ext cx="2925763" cy="1797221"/>
            <a:chOff x="5038179" y="3202175"/>
            <a:chExt cx="2925763" cy="1797753"/>
          </a:xfrm>
        </p:grpSpPr>
        <p:sp>
          <p:nvSpPr>
            <p:cNvPr id="15" name="矩形 14"/>
            <p:cNvSpPr/>
            <p:nvPr/>
          </p:nvSpPr>
          <p:spPr>
            <a:xfrm>
              <a:off x="5038179" y="3202175"/>
              <a:ext cx="2925763" cy="179775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 14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20×14÷28</a:t>
              </a:r>
            </a:p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14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280÷28</a:t>
              </a:r>
            </a:p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14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10</a:t>
              </a:r>
            </a:p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       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（天）</a:t>
              </a:r>
              <a:endPara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5582692" y="4585468"/>
              <a:ext cx="749300" cy="414460"/>
            </a:xfrm>
            <a:prstGeom prst="rect">
              <a:avLst/>
            </a:prstGeom>
            <a:noFill/>
            <a:ln w="12700">
              <a:solidFill>
                <a:srgbClr val="9A90B7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978007" y="4126014"/>
            <a:ext cx="415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/>
      <p:bldP spid="13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261" y="483520"/>
            <a:ext cx="6818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木工给图书馆做一批书架。计划每天做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天做完。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59632" y="1911772"/>
            <a:ext cx="6462716" cy="2316162"/>
            <a:chOff x="1259632" y="1335708"/>
            <a:chExt cx="6462716" cy="2316162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3688" y="1335708"/>
              <a:ext cx="5541962" cy="231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云形标注 6"/>
            <p:cNvSpPr/>
            <p:nvPr/>
          </p:nvSpPr>
          <p:spPr>
            <a:xfrm>
              <a:off x="5652119" y="1419622"/>
              <a:ext cx="2070229" cy="1183248"/>
            </a:xfrm>
            <a:prstGeom prst="cloudCallout">
              <a:avLst>
                <a:gd name="adj1" fmla="val -48034"/>
                <a:gd name="adj2" fmla="val 38739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第一天就多做了</a:t>
              </a:r>
              <a:r>
                <a:rPr lang="en-US" altLang="zh-CN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个。</a:t>
              </a:r>
            </a:p>
          </p:txBody>
        </p:sp>
        <p:sp>
          <p:nvSpPr>
            <p:cNvPr id="13" name="云形标注 12"/>
            <p:cNvSpPr/>
            <p:nvPr/>
          </p:nvSpPr>
          <p:spPr>
            <a:xfrm>
              <a:off x="1259632" y="1419622"/>
              <a:ext cx="2664296" cy="1074166"/>
            </a:xfrm>
            <a:prstGeom prst="cloudCallout">
              <a:avLst>
                <a:gd name="adj1" fmla="val 48379"/>
                <a:gd name="adj2" fmla="val 24113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照这样计算，多少天能做完？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 bwMode="auto">
          <a:xfrm>
            <a:off x="5246641" y="2790755"/>
            <a:ext cx="2925763" cy="1797221"/>
            <a:chOff x="5038179" y="3202175"/>
            <a:chExt cx="2925763" cy="1797753"/>
          </a:xfrm>
        </p:grpSpPr>
        <p:sp>
          <p:nvSpPr>
            <p:cNvPr id="16" name="矩形 15"/>
            <p:cNvSpPr/>
            <p:nvPr/>
          </p:nvSpPr>
          <p:spPr>
            <a:xfrm>
              <a:off x="5038179" y="3202175"/>
              <a:ext cx="2925763" cy="179775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 12×20÷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12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＋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）</a:t>
              </a:r>
              <a:endPara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12×20÷16</a:t>
              </a:r>
            </a:p>
            <a:p>
              <a:pPr eaLnBrk="0" hangingPunct="0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240÷16</a:t>
              </a:r>
            </a:p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       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（天）</a:t>
              </a:r>
              <a:endPara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5582692" y="4585468"/>
              <a:ext cx="749300" cy="414460"/>
            </a:xfrm>
            <a:prstGeom prst="rect">
              <a:avLst/>
            </a:prstGeom>
            <a:noFill/>
            <a:ln w="12700">
              <a:solidFill>
                <a:srgbClr val="9A90B7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</p:grp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0540"/>
            <a:ext cx="14414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2076256" y="485480"/>
            <a:ext cx="63161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要先算什么，再算什么，最后算什么？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044" y="1978596"/>
            <a:ext cx="948786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1626198" y="1059583"/>
            <a:ext cx="3449858" cy="1584176"/>
          </a:xfrm>
          <a:prstGeom prst="cloudCallout">
            <a:avLst>
              <a:gd name="adj1" fmla="val -51266"/>
              <a:gd name="adj2" fmla="val 4718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要先算出一共要做多少个书架，再算实际每天做多少个。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5200311" y="1059583"/>
            <a:ext cx="3044101" cy="1686098"/>
            <a:chOff x="4802390" y="2975614"/>
            <a:chExt cx="3168353" cy="1881395"/>
          </a:xfrm>
        </p:grpSpPr>
        <p:sp>
          <p:nvSpPr>
            <p:cNvPr id="9" name="矩形 8"/>
            <p:cNvSpPr/>
            <p:nvPr/>
          </p:nvSpPr>
          <p:spPr>
            <a:xfrm>
              <a:off x="4802390" y="2975614"/>
              <a:ext cx="3168353" cy="18813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12×40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240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（个）</a:t>
              </a:r>
              <a:endPara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12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＋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16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（个）</a:t>
              </a:r>
              <a:endPara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  <a:p>
              <a:pPr eaLnBrk="0" fontAlgn="auto" hangingPunct="0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240÷16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   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（天）</a:t>
              </a:r>
              <a:endPara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6107350" y="4248429"/>
              <a:ext cx="582341" cy="414503"/>
            </a:xfrm>
            <a:prstGeom prst="rect">
              <a:avLst/>
            </a:prstGeom>
            <a:noFill/>
            <a:ln w="12700">
              <a:solidFill>
                <a:srgbClr val="9A90B7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444212" y="2139704"/>
            <a:ext cx="569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图片 11" descr="8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895572" y="3702673"/>
            <a:ext cx="833787" cy="101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云形标注 12"/>
          <p:cNvSpPr/>
          <p:nvPr/>
        </p:nvSpPr>
        <p:spPr>
          <a:xfrm flipH="1">
            <a:off x="1857380" y="2931790"/>
            <a:ext cx="2293623" cy="1050722"/>
          </a:xfrm>
          <a:prstGeom prst="cloudCallout">
            <a:avLst>
              <a:gd name="adj1" fmla="val 55394"/>
              <a:gd name="adj2" fmla="val 60508"/>
            </a:avLst>
          </a:prstGeom>
          <a:solidFill>
            <a:srgbClr val="FFFF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列出一个综合算式要加小括号。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946833" y="4155928"/>
            <a:ext cx="569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637987" y="1659455"/>
            <a:ext cx="81104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计算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316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49÷7×8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时，先算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法，再算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法，最后算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法。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421963" y="902027"/>
            <a:ext cx="79664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填一填</a:t>
            </a: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5479" y="1771703"/>
            <a:ext cx="654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45719" y="1750047"/>
            <a:ext cx="654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1437" y="2292151"/>
            <a:ext cx="654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637987" y="2955599"/>
            <a:ext cx="81104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在没有括号的算式里，如果既有乘除，又有加减，那么要先算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，再算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2687" y="3603671"/>
            <a:ext cx="803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3972" y="3603671"/>
            <a:ext cx="91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" grpId="0"/>
      <p:bldP spid="14" grpId="0"/>
      <p:bldP spid="16" grpId="0"/>
      <p:bldP spid="11" grpId="0"/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637987" y="1659454"/>
            <a:ext cx="81104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(3)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要使算式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156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98÷2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78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按照减→除→加的顺序计算，算式应写成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　　　     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421963" y="902027"/>
            <a:ext cx="79664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填一填</a:t>
            </a: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231155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(156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98)÷2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637987" y="2955599"/>
            <a:ext cx="81104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(4)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4.5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的和乘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17.5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减去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7.5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的差的积是多少？列式是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          　　　　　　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2152" y="3579864"/>
            <a:ext cx="386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(4.5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3.7)×(17.5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7.5)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421963" y="339502"/>
            <a:ext cx="79664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先说出下面各题的运算顺序，再计算。</a:t>
            </a:r>
          </a:p>
        </p:txBody>
      </p:sp>
      <p:sp>
        <p:nvSpPr>
          <p:cNvPr id="5" name="TextBox 36"/>
          <p:cNvSpPr txBox="1">
            <a:spLocks noChangeArrowheads="1"/>
          </p:cNvSpPr>
          <p:nvPr/>
        </p:nvSpPr>
        <p:spPr bwMode="auto">
          <a:xfrm>
            <a:off x="782003" y="1779664"/>
            <a:ext cx="35019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160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240×0.3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4526419" y="1779664"/>
            <a:ext cx="35019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2.5×1.8÷(6.4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3.9)</a:t>
            </a: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611564" y="2285459"/>
            <a:ext cx="350196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=160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72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=232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90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=142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4355978" y="2283718"/>
            <a:ext cx="350196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=2.5×1.8÷2.5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=4.5÷2.5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=1.8</a:t>
            </a:r>
          </a:p>
        </p:txBody>
      </p:sp>
      <p:sp>
        <p:nvSpPr>
          <p:cNvPr id="2" name="矩形标注 1"/>
          <p:cNvSpPr/>
          <p:nvPr/>
        </p:nvSpPr>
        <p:spPr>
          <a:xfrm>
            <a:off x="2061188" y="1234635"/>
            <a:ext cx="2448272" cy="576064"/>
          </a:xfrm>
          <a:prstGeom prst="wedgeRectCallout">
            <a:avLst>
              <a:gd name="adj1" fmla="val -59548"/>
              <a:gd name="adj2" fmla="val 5862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乘→加→减</a:t>
            </a:r>
          </a:p>
        </p:txBody>
      </p:sp>
      <p:sp>
        <p:nvSpPr>
          <p:cNvPr id="12" name="矩形标注 11"/>
          <p:cNvSpPr/>
          <p:nvPr/>
        </p:nvSpPr>
        <p:spPr>
          <a:xfrm>
            <a:off x="6084168" y="1275606"/>
            <a:ext cx="2448272" cy="576064"/>
          </a:xfrm>
          <a:prstGeom prst="wedgeRectCallout">
            <a:avLst>
              <a:gd name="adj1" fmla="val -59548"/>
              <a:gd name="adj2" fmla="val 5862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减→乘→除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10" grpId="0"/>
      <p:bldP spid="11" grpId="0"/>
      <p:bldP spid="2" grpId="0" animBg="1"/>
      <p:bldP spid="12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Microsoft Office PowerPoint</Application>
  <PresentationFormat>全屏显示(16:9)</PresentationFormat>
  <Paragraphs>103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黑体</vt:lpstr>
      <vt:lpstr>华文楷体</vt:lpstr>
      <vt:lpstr>楷体</vt:lpstr>
      <vt:lpstr>宋体</vt:lpstr>
      <vt:lpstr>微软雅黑</vt:lpstr>
      <vt:lpstr>幼圆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2023-01-17T01:34:43Z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C4E9ED7D043F4345AFAFE11476046B9D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