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71" r:id="rId2"/>
    <p:sldId id="264" r:id="rId3"/>
    <p:sldId id="263" r:id="rId4"/>
    <p:sldId id="359" r:id="rId5"/>
    <p:sldId id="643" r:id="rId6"/>
    <p:sldId id="435" r:id="rId7"/>
    <p:sldId id="436" r:id="rId8"/>
    <p:sldId id="406" r:id="rId9"/>
    <p:sldId id="628" r:id="rId10"/>
    <p:sldId id="629" r:id="rId11"/>
    <p:sldId id="645" r:id="rId12"/>
    <p:sldId id="646" r:id="rId13"/>
    <p:sldId id="388" r:id="rId14"/>
    <p:sldId id="648" r:id="rId15"/>
    <p:sldId id="653" r:id="rId16"/>
    <p:sldId id="654" r:id="rId17"/>
    <p:sldId id="655" r:id="rId18"/>
    <p:sldId id="649" r:id="rId19"/>
    <p:sldId id="650" r:id="rId20"/>
    <p:sldId id="647" r:id="rId21"/>
    <p:sldId id="293" r:id="rId22"/>
    <p:sldId id="665" r:id="rId23"/>
    <p:sldId id="666" r:id="rId24"/>
    <p:sldId id="668" r:id="rId25"/>
    <p:sldId id="515" r:id="rId26"/>
    <p:sldId id="599" r:id="rId27"/>
    <p:sldId id="521" r:id="rId28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黑体" panose="02010609060101010101" pitchFamily="49" charset="-122"/>
      <p:regular r:id="rId35"/>
    </p:embeddedFont>
    <p:embeddedFont>
      <p:font typeface="OPPOSans R" panose="02010600030101010101" charset="-122"/>
      <p:regular r:id="rId36"/>
    </p:embeddedFont>
    <p:embeddedFont>
      <p:font typeface="OPPOSans H" panose="02010600030101010101" charset="-122"/>
      <p:regular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433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25DCF43-7DB4-4224-9C29-F0A25E97127F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8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6EFAAD6-78FE-4C63-A18F-12B18667521E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11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DDE9FD2-E8D7-48C8-8A59-9C5DBE0E8BD4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12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7E6581A-C66E-48B1-BDDC-40AB28210C52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14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E88C150-7F43-485A-8B9A-22E7DEF6717C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15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2AE5572-189C-4020-96E2-8386F276F824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16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C94FF91-8B03-46AF-A8A4-FE45F248ACD5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17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5080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学习目标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课后作业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20D2CFA-7D6F-4B2B-A36B-1C0C89189102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B3E1F8D-9649-499A-8F45-74C327DC50E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复习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复习导入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提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知识提炼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阅读理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阅读理解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析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分析解答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回顾反思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试牛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易错提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易错提醒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7458193" y="-3113387"/>
            <a:ext cx="8971540" cy="9041742"/>
            <a:chOff x="7458193" y="-3113387"/>
            <a:chExt cx="8971540" cy="9041742"/>
          </a:xfrm>
        </p:grpSpPr>
        <p:sp>
          <p:nvSpPr>
            <p:cNvPr id="9" name="不完整圆 8"/>
            <p:cNvSpPr/>
            <p:nvPr/>
          </p:nvSpPr>
          <p:spPr>
            <a:xfrm>
              <a:off x="7458193" y="-3113387"/>
              <a:ext cx="8971540" cy="9041742"/>
            </a:xfrm>
            <a:prstGeom prst="pie">
              <a:avLst>
                <a:gd name="adj1" fmla="val 7703852"/>
                <a:gd name="adj2" fmla="val 1285446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8" name="不完整圆 7"/>
            <p:cNvSpPr/>
            <p:nvPr/>
          </p:nvSpPr>
          <p:spPr>
            <a:xfrm>
              <a:off x="8191875" y="-2344604"/>
              <a:ext cx="7504176" cy="7504176"/>
            </a:xfrm>
            <a:prstGeom prst="pie">
              <a:avLst>
                <a:gd name="adj1" fmla="val 5137998"/>
                <a:gd name="adj2" fmla="val 1625284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7" name="不完整圆 6"/>
            <p:cNvSpPr/>
            <p:nvPr/>
          </p:nvSpPr>
          <p:spPr>
            <a:xfrm>
              <a:off x="8596566" y="-1939913"/>
              <a:ext cx="6694794" cy="6694794"/>
            </a:xfrm>
            <a:prstGeom prst="pie">
              <a:avLst>
                <a:gd name="adj1" fmla="val 0"/>
                <a:gd name="adj2" fmla="val 109431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7" b="24511"/>
            <a:stretch>
              <a:fillRect/>
            </a:stretch>
          </p:blipFill>
          <p:spPr>
            <a:xfrm>
              <a:off x="9098281" y="-1438198"/>
              <a:ext cx="5691364" cy="5691364"/>
            </a:xfrm>
            <a:prstGeom prst="ellipse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268099" y="2716279"/>
            <a:ext cx="8706618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defRPr/>
            </a:pPr>
            <a:r>
              <a:rPr lang="en-US" altLang="zh-CN" sz="5400" noProof="1">
                <a:solidFill>
                  <a:schemeClr val="accent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4.3 </a:t>
            </a:r>
            <a:r>
              <a:rPr lang="zh-CN" altLang="en-US" sz="5400" noProof="1">
                <a:solidFill>
                  <a:schemeClr val="accent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真分数与假分数</a:t>
            </a:r>
          </a:p>
          <a:p>
            <a:pPr algn="dist" fontAlgn="auto">
              <a:defRPr/>
            </a:pPr>
            <a:endParaRPr lang="zh-CN" altLang="en-US" sz="5400" noProof="1">
              <a:solidFill>
                <a:schemeClr val="accent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2362" y="1639798"/>
            <a:ext cx="52114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8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五年级下册数学（人教版）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50533" y="4279493"/>
            <a:ext cx="6607660" cy="520412"/>
            <a:chOff x="4525670" y="4426857"/>
            <a:chExt cx="6607660" cy="520412"/>
          </a:xfrm>
        </p:grpSpPr>
        <p:sp>
          <p:nvSpPr>
            <p:cNvPr id="13" name="文本框 12"/>
            <p:cNvSpPr txBox="1"/>
            <p:nvPr/>
          </p:nvSpPr>
          <p:spPr>
            <a:xfrm>
              <a:off x="6209844" y="4426857"/>
              <a:ext cx="3239312" cy="52041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defRPr/>
              </a:pPr>
              <a:r>
                <a:rPr lang="zh-CN" altLang="en-US" noProof="1" smtClean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noProof="1" smtClean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PPT818</a:t>
              </a:r>
              <a:endParaRPr lang="zh-CN" altLang="en-US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9537476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4525670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接连接符 15"/>
          <p:cNvCxnSpPr/>
          <p:nvPr/>
        </p:nvCxnSpPr>
        <p:spPr>
          <a:xfrm>
            <a:off x="-3475512" y="6372265"/>
            <a:ext cx="4094480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625600" y="3632200"/>
            <a:ext cx="542790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1600" noProof="1">
                <a:solidFill>
                  <a:schemeClr val="bg1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TRUE SCORE AND IMPROPER FRACTION</a:t>
            </a:r>
            <a:endParaRPr lang="zh-CN" altLang="en-US" sz="1600" noProof="1">
              <a:solidFill>
                <a:schemeClr val="bg1">
                  <a:lumMod val="50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-485644" y="5168337"/>
            <a:ext cx="8971540" cy="2999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3209658" y="5708418"/>
            <a:ext cx="8971540" cy="2999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  <a:alpha val="31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485644" y="-370328"/>
            <a:ext cx="1599686" cy="1599686"/>
            <a:chOff x="-913255" y="-746252"/>
            <a:chExt cx="2362708" cy="2362708"/>
          </a:xfrm>
        </p:grpSpPr>
        <p:sp>
          <p:nvSpPr>
            <p:cNvPr id="4" name="椭圆 3"/>
            <p:cNvSpPr/>
            <p:nvPr/>
          </p:nvSpPr>
          <p:spPr>
            <a:xfrm>
              <a:off x="-913255" y="-746252"/>
              <a:ext cx="2362708" cy="23627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-479691" y="-312688"/>
              <a:ext cx="1495581" cy="149558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 flipH="1">
            <a:off x="0" y="2252943"/>
            <a:ext cx="4926904" cy="0"/>
          </a:xfrm>
          <a:prstGeom prst="line">
            <a:avLst/>
          </a:prstGeom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34"/>
          <p:cNvGrpSpPr/>
          <p:nvPr/>
        </p:nvGrpSpPr>
        <p:grpSpPr bwMode="auto">
          <a:xfrm>
            <a:off x="1520190" y="1396489"/>
            <a:ext cx="9526588" cy="2722150"/>
            <a:chOff x="2159" y="1463"/>
            <a:chExt cx="15003" cy="4286"/>
          </a:xfrm>
        </p:grpSpPr>
        <p:grpSp>
          <p:nvGrpSpPr>
            <p:cNvPr id="18434" name="组合 28"/>
            <p:cNvGrpSpPr/>
            <p:nvPr/>
          </p:nvGrpSpPr>
          <p:grpSpPr bwMode="auto">
            <a:xfrm>
              <a:off x="2724" y="4250"/>
              <a:ext cx="807" cy="1308"/>
              <a:chOff x="497164" y="2451735"/>
              <a:chExt cx="512592" cy="830832"/>
            </a:xfrm>
          </p:grpSpPr>
          <p:sp>
            <p:nvSpPr>
              <p:cNvPr id="18435" name="文本框 3"/>
              <p:cNvSpPr txBox="1">
                <a:spLocks noChangeArrowheads="1"/>
              </p:cNvSpPr>
              <p:nvPr/>
            </p:nvSpPr>
            <p:spPr bwMode="auto">
              <a:xfrm>
                <a:off x="533506" y="2451735"/>
                <a:ext cx="476250" cy="8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  <a:p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  <a:endPara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08" name="直接连接符 107"/>
              <p:cNvCxnSpPr/>
              <p:nvPr/>
            </p:nvCxnSpPr>
            <p:spPr bwMode="auto">
              <a:xfrm flipV="1">
                <a:off x="497164" y="2867078"/>
                <a:ext cx="43181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37" name="组合 28"/>
            <p:cNvGrpSpPr/>
            <p:nvPr/>
          </p:nvGrpSpPr>
          <p:grpSpPr bwMode="auto">
            <a:xfrm>
              <a:off x="7222" y="4292"/>
              <a:ext cx="842" cy="1308"/>
              <a:chOff x="474876" y="2465070"/>
              <a:chExt cx="534880" cy="830832"/>
            </a:xfrm>
          </p:grpSpPr>
          <p:sp>
            <p:nvSpPr>
              <p:cNvPr id="18438" name="文本框 3"/>
              <p:cNvSpPr txBox="1">
                <a:spLocks noChangeArrowheads="1"/>
              </p:cNvSpPr>
              <p:nvPr/>
            </p:nvSpPr>
            <p:spPr bwMode="auto">
              <a:xfrm>
                <a:off x="533506" y="2465070"/>
                <a:ext cx="476250" cy="8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7</a:t>
                </a:r>
              </a:p>
              <a:p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  <a:endPara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11" name="直接连接符 110"/>
              <p:cNvCxnSpPr/>
              <p:nvPr/>
            </p:nvCxnSpPr>
            <p:spPr bwMode="auto">
              <a:xfrm flipV="1">
                <a:off x="474876" y="2880485"/>
                <a:ext cx="43181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40" name="组合 28"/>
            <p:cNvGrpSpPr/>
            <p:nvPr/>
          </p:nvGrpSpPr>
          <p:grpSpPr bwMode="auto">
            <a:xfrm>
              <a:off x="13634" y="4441"/>
              <a:ext cx="1080" cy="1308"/>
              <a:chOff x="533506" y="2460064"/>
              <a:chExt cx="685782" cy="830297"/>
            </a:xfrm>
          </p:grpSpPr>
          <p:sp>
            <p:nvSpPr>
              <p:cNvPr id="18441" name="文本框 3"/>
              <p:cNvSpPr txBox="1">
                <a:spLocks noChangeArrowheads="1"/>
              </p:cNvSpPr>
              <p:nvPr/>
            </p:nvSpPr>
            <p:spPr bwMode="auto">
              <a:xfrm>
                <a:off x="533506" y="2460064"/>
                <a:ext cx="685782" cy="830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11</a:t>
                </a:r>
              </a:p>
              <a:p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5</a:t>
                </a:r>
                <a:endPara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14" name="直接连接符 113"/>
              <p:cNvCxnSpPr/>
              <p:nvPr/>
            </p:nvCxnSpPr>
            <p:spPr bwMode="auto">
              <a:xfrm flipV="1">
                <a:off x="559275" y="2865941"/>
                <a:ext cx="43180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43" name="组合 114"/>
            <p:cNvGrpSpPr/>
            <p:nvPr/>
          </p:nvGrpSpPr>
          <p:grpSpPr bwMode="auto">
            <a:xfrm>
              <a:off x="15000" y="1486"/>
              <a:ext cx="1120" cy="1167"/>
              <a:chOff x="5393314" y="1200186"/>
              <a:chExt cx="795062" cy="827001"/>
            </a:xfrm>
          </p:grpSpPr>
          <p:sp>
            <p:nvSpPr>
              <p:cNvPr id="116" name="扇形"/>
              <p:cNvSpPr/>
              <p:nvPr/>
            </p:nvSpPr>
            <p:spPr bwMode="auto">
              <a:xfrm rot="10800000">
                <a:off x="5485904" y="1200185"/>
                <a:ext cx="702802" cy="701430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 rot="17281658">
                <a:off x="5664482" y="1536872"/>
                <a:ext cx="219640" cy="761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8446" name="组合 58"/>
            <p:cNvGrpSpPr/>
            <p:nvPr/>
          </p:nvGrpSpPr>
          <p:grpSpPr bwMode="auto">
            <a:xfrm>
              <a:off x="7586" y="1505"/>
              <a:ext cx="2007" cy="2002"/>
              <a:chOff x="7471974" y="677258"/>
              <a:chExt cx="1421432" cy="1418599"/>
            </a:xfrm>
          </p:grpSpPr>
          <p:sp>
            <p:nvSpPr>
              <p:cNvPr id="119" name="扇形"/>
              <p:cNvSpPr/>
              <p:nvPr/>
            </p:nvSpPr>
            <p:spPr bwMode="auto">
              <a:xfrm rot="16200000">
                <a:off x="8191070" y="677170"/>
                <a:ext cx="701366" cy="702949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0" name="扇形"/>
              <p:cNvSpPr/>
              <p:nvPr/>
            </p:nvSpPr>
            <p:spPr bwMode="auto">
              <a:xfrm>
                <a:off x="8190278" y="1395269"/>
                <a:ext cx="702949" cy="701366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1" name="扇形"/>
              <p:cNvSpPr/>
              <p:nvPr/>
            </p:nvSpPr>
            <p:spPr bwMode="auto">
              <a:xfrm rot="5400000">
                <a:off x="7472186" y="1394477"/>
                <a:ext cx="701366" cy="702949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8" name="组合 59"/>
            <p:cNvGrpSpPr/>
            <p:nvPr/>
          </p:nvGrpSpPr>
          <p:grpSpPr>
            <a:xfrm>
              <a:off x="5450" y="1506"/>
              <a:ext cx="2036" cy="2032"/>
              <a:chOff x="7464349" y="666800"/>
              <a:chExt cx="1443175" cy="1440000"/>
            </a:xfrm>
            <a:solidFill>
              <a:srgbClr val="06BA17"/>
            </a:solidFill>
          </p:grpSpPr>
          <p:sp>
            <p:nvSpPr>
              <p:cNvPr id="123" name="椭圆 122"/>
              <p:cNvSpPr/>
              <p:nvPr/>
            </p:nvSpPr>
            <p:spPr>
              <a:xfrm>
                <a:off x="7464349" y="666800"/>
                <a:ext cx="1440000" cy="14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4" name="直接连接符 123"/>
              <p:cNvSpPr/>
              <p:nvPr/>
            </p:nvSpPr>
            <p:spPr>
              <a:xfrm rot="5400000">
                <a:off x="7461881" y="1386800"/>
                <a:ext cx="144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5" name="直接连接符 124"/>
              <p:cNvSpPr/>
              <p:nvPr/>
            </p:nvSpPr>
            <p:spPr>
              <a:xfrm>
                <a:off x="7467524" y="1384332"/>
                <a:ext cx="144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8451" name="组合 52"/>
            <p:cNvGrpSpPr/>
            <p:nvPr/>
          </p:nvGrpSpPr>
          <p:grpSpPr bwMode="auto">
            <a:xfrm>
              <a:off x="2159" y="1484"/>
              <a:ext cx="2032" cy="2032"/>
              <a:chOff x="6705544" y="3028938"/>
              <a:chExt cx="1440000" cy="1440000"/>
            </a:xfrm>
          </p:grpSpPr>
          <p:cxnSp>
            <p:nvCxnSpPr>
              <p:cNvPr id="127" name="直接连接符 126"/>
              <p:cNvCxnSpPr/>
              <p:nvPr/>
            </p:nvCxnSpPr>
            <p:spPr>
              <a:xfrm rot="1800000">
                <a:off x="7375960" y="3919548"/>
                <a:ext cx="717544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 rot="-1800000">
                <a:off x="6747003" y="3910692"/>
                <a:ext cx="717543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 rot="5400000">
                <a:off x="7058021" y="3389043"/>
                <a:ext cx="72091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椭圆 129"/>
              <p:cNvSpPr/>
              <p:nvPr/>
            </p:nvSpPr>
            <p:spPr>
              <a:xfrm>
                <a:off x="6706253" y="3028583"/>
                <a:ext cx="1438631" cy="1440068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8456" name="组合 59"/>
            <p:cNvGrpSpPr/>
            <p:nvPr/>
          </p:nvGrpSpPr>
          <p:grpSpPr bwMode="auto">
            <a:xfrm>
              <a:off x="5463" y="1492"/>
              <a:ext cx="2037" cy="2032"/>
              <a:chOff x="7464349" y="666800"/>
              <a:chExt cx="1443175" cy="1440000"/>
            </a:xfrm>
          </p:grpSpPr>
          <p:sp>
            <p:nvSpPr>
              <p:cNvPr id="132" name="椭圆 131"/>
              <p:cNvSpPr/>
              <p:nvPr/>
            </p:nvSpPr>
            <p:spPr>
              <a:xfrm>
                <a:off x="7464073" y="666089"/>
                <a:ext cx="1440034" cy="1440069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33" name="直接连接符 132"/>
              <p:cNvCxnSpPr/>
              <p:nvPr/>
            </p:nvCxnSpPr>
            <p:spPr>
              <a:xfrm rot="5400000">
                <a:off x="7461399" y="1386124"/>
                <a:ext cx="1440069" cy="0"/>
              </a:xfrm>
              <a:prstGeom prst="line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/>
              <p:nvPr/>
            </p:nvCxnSpPr>
            <p:spPr>
              <a:xfrm>
                <a:off x="7467616" y="1383467"/>
                <a:ext cx="1440034" cy="0"/>
              </a:xfrm>
              <a:prstGeom prst="line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椭圆 134"/>
              <p:cNvSpPr/>
              <p:nvPr/>
            </p:nvSpPr>
            <p:spPr>
              <a:xfrm>
                <a:off x="7464073" y="666089"/>
                <a:ext cx="1440034" cy="1440069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1" name="组合 52"/>
            <p:cNvGrpSpPr/>
            <p:nvPr/>
          </p:nvGrpSpPr>
          <p:grpSpPr>
            <a:xfrm>
              <a:off x="2160" y="1463"/>
              <a:ext cx="2032" cy="2032"/>
              <a:chOff x="6705544" y="3020172"/>
              <a:chExt cx="1440000" cy="1440000"/>
            </a:xfrm>
            <a:solidFill>
              <a:srgbClr val="06BA17"/>
            </a:solidFill>
          </p:grpSpPr>
          <p:sp>
            <p:nvSpPr>
              <p:cNvPr id="137" name="椭圆 136"/>
              <p:cNvSpPr/>
              <p:nvPr/>
            </p:nvSpPr>
            <p:spPr>
              <a:xfrm>
                <a:off x="6705544" y="3020172"/>
                <a:ext cx="1440000" cy="1440000"/>
              </a:xfrm>
              <a:prstGeom prst="ellipse">
                <a:avLst/>
              </a:prstGeom>
              <a:grp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8" name="直接连接符 137"/>
              <p:cNvSpPr/>
              <p:nvPr/>
            </p:nvSpPr>
            <p:spPr>
              <a:xfrm rot="5400000">
                <a:off x="7056726" y="3388938"/>
                <a:ext cx="72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9" name="直接连接符 138"/>
              <p:cNvSpPr/>
              <p:nvPr/>
            </p:nvSpPr>
            <p:spPr>
              <a:xfrm rot="-1800000">
                <a:off x="6746211" y="3910595"/>
                <a:ext cx="72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0" name="直接连接符 139"/>
              <p:cNvSpPr/>
              <p:nvPr/>
            </p:nvSpPr>
            <p:spPr>
              <a:xfrm rot="1800000">
                <a:off x="7374845" y="3920120"/>
                <a:ext cx="72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8462" name="组合 59"/>
            <p:cNvGrpSpPr/>
            <p:nvPr/>
          </p:nvGrpSpPr>
          <p:grpSpPr bwMode="auto">
            <a:xfrm>
              <a:off x="7563" y="1492"/>
              <a:ext cx="2037" cy="2032"/>
              <a:chOff x="7464349" y="666800"/>
              <a:chExt cx="1443175" cy="1440000"/>
            </a:xfrm>
          </p:grpSpPr>
          <p:sp>
            <p:nvSpPr>
              <p:cNvPr id="142" name="椭圆 141"/>
              <p:cNvSpPr/>
              <p:nvPr/>
            </p:nvSpPr>
            <p:spPr>
              <a:xfrm>
                <a:off x="7464123" y="666089"/>
                <a:ext cx="1440034" cy="1440069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43" name="直接连接符 142"/>
              <p:cNvCxnSpPr/>
              <p:nvPr/>
            </p:nvCxnSpPr>
            <p:spPr>
              <a:xfrm rot="5400000">
                <a:off x="7461448" y="1386124"/>
                <a:ext cx="1440069" cy="0"/>
              </a:xfrm>
              <a:prstGeom prst="line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7467665" y="1383467"/>
                <a:ext cx="1440034" cy="0"/>
              </a:xfrm>
              <a:prstGeom prst="line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椭圆 144"/>
              <p:cNvSpPr/>
              <p:nvPr/>
            </p:nvSpPr>
            <p:spPr>
              <a:xfrm>
                <a:off x="7464123" y="666089"/>
                <a:ext cx="1440034" cy="1440069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8467" name="组合 145"/>
            <p:cNvGrpSpPr/>
            <p:nvPr/>
          </p:nvGrpSpPr>
          <p:grpSpPr bwMode="auto">
            <a:xfrm>
              <a:off x="10810" y="1488"/>
              <a:ext cx="2032" cy="2032"/>
              <a:chOff x="5562574" y="1276384"/>
              <a:chExt cx="1440000" cy="1440000"/>
            </a:xfrm>
          </p:grpSpPr>
          <p:sp>
            <p:nvSpPr>
              <p:cNvPr id="147" name="椭圆 146"/>
              <p:cNvSpPr/>
              <p:nvPr/>
            </p:nvSpPr>
            <p:spPr>
              <a:xfrm>
                <a:off x="5562778" y="1276737"/>
                <a:ext cx="1440403" cy="1440068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48" name="直接连接符 147"/>
              <p:cNvCxnSpPr/>
              <p:nvPr/>
            </p:nvCxnSpPr>
            <p:spPr>
              <a:xfrm flipH="1">
                <a:off x="6248432" y="1285593"/>
                <a:ext cx="0" cy="720921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 rot="4320000" flipH="1">
                <a:off x="6609861" y="1522864"/>
                <a:ext cx="0" cy="719315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rot="-4320000" flipH="1">
                <a:off x="5933953" y="1532605"/>
                <a:ext cx="0" cy="721088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 rot="8640000" flipH="1">
                <a:off x="6478754" y="1932118"/>
                <a:ext cx="0" cy="71914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 rot="-8640000" flipH="1">
                <a:off x="6050000" y="1912633"/>
                <a:ext cx="0" cy="720921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74" name="组合 152"/>
            <p:cNvGrpSpPr/>
            <p:nvPr/>
          </p:nvGrpSpPr>
          <p:grpSpPr bwMode="auto">
            <a:xfrm>
              <a:off x="15130" y="1486"/>
              <a:ext cx="2032" cy="2032"/>
              <a:chOff x="5562574" y="1276384"/>
              <a:chExt cx="1440000" cy="1440000"/>
            </a:xfrm>
          </p:grpSpPr>
          <p:sp>
            <p:nvSpPr>
              <p:cNvPr id="154" name="椭圆 153"/>
              <p:cNvSpPr/>
              <p:nvPr/>
            </p:nvSpPr>
            <p:spPr>
              <a:xfrm>
                <a:off x="5562880" y="1276383"/>
                <a:ext cx="1440403" cy="1440069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55" name="直接连接符 154"/>
              <p:cNvCxnSpPr/>
              <p:nvPr/>
            </p:nvCxnSpPr>
            <p:spPr>
              <a:xfrm flipH="1">
                <a:off x="6248533" y="1285240"/>
                <a:ext cx="0" cy="72091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 rot="4320000" flipH="1">
                <a:off x="6609962" y="1522510"/>
                <a:ext cx="0" cy="719315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 rot="-4320000" flipH="1">
                <a:off x="5934054" y="1532252"/>
                <a:ext cx="0" cy="721088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 rot="8640000" flipH="1">
                <a:off x="6478856" y="1931765"/>
                <a:ext cx="0" cy="71914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/>
              <p:cNvCxnSpPr/>
              <p:nvPr/>
            </p:nvCxnSpPr>
            <p:spPr>
              <a:xfrm rot="-8640000" flipH="1">
                <a:off x="6050101" y="1912281"/>
                <a:ext cx="0" cy="72091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81" name="组合 159"/>
            <p:cNvGrpSpPr/>
            <p:nvPr/>
          </p:nvGrpSpPr>
          <p:grpSpPr bwMode="auto">
            <a:xfrm>
              <a:off x="12985" y="1491"/>
              <a:ext cx="2032" cy="2032"/>
              <a:chOff x="5562574" y="1276384"/>
              <a:chExt cx="1440000" cy="1440000"/>
            </a:xfrm>
          </p:grpSpPr>
          <p:sp>
            <p:nvSpPr>
              <p:cNvPr id="161" name="椭圆 160"/>
              <p:cNvSpPr/>
              <p:nvPr/>
            </p:nvSpPr>
            <p:spPr>
              <a:xfrm>
                <a:off x="5562830" y="1276382"/>
                <a:ext cx="1440403" cy="1440069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62" name="直接连接符 161"/>
              <p:cNvCxnSpPr/>
              <p:nvPr/>
            </p:nvCxnSpPr>
            <p:spPr>
              <a:xfrm flipH="1">
                <a:off x="6248483" y="1285239"/>
                <a:ext cx="0" cy="72091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 rot="4320000" flipH="1">
                <a:off x="6609912" y="1522509"/>
                <a:ext cx="0" cy="719315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 rot="-4320000" flipH="1">
                <a:off x="5934004" y="1532251"/>
                <a:ext cx="0" cy="721088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 rot="8640000" flipH="1">
                <a:off x="6478806" y="1931764"/>
                <a:ext cx="0" cy="71914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 rot="-8640000" flipH="1">
                <a:off x="6050051" y="1912280"/>
                <a:ext cx="0" cy="72091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166"/>
            <p:cNvGrpSpPr/>
            <p:nvPr/>
          </p:nvGrpSpPr>
          <p:grpSpPr>
            <a:xfrm>
              <a:off x="10803" y="1488"/>
              <a:ext cx="2032" cy="2032"/>
              <a:chOff x="5562574" y="1276384"/>
              <a:chExt cx="1440000" cy="1440000"/>
            </a:xfrm>
            <a:solidFill>
              <a:srgbClr val="06BA17"/>
            </a:solidFill>
          </p:grpSpPr>
          <p:sp>
            <p:nvSpPr>
              <p:cNvPr id="168" name="椭圆 167"/>
              <p:cNvSpPr/>
              <p:nvPr/>
            </p:nvSpPr>
            <p:spPr>
              <a:xfrm>
                <a:off x="5562574" y="1276384"/>
                <a:ext cx="1440000" cy="14400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9" name="直接连接符 168"/>
              <p:cNvSpPr/>
              <p:nvPr/>
            </p:nvSpPr>
            <p:spPr>
              <a:xfrm flipH="1">
                <a:off x="6248356" y="1285909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0" name="直接连接符 169"/>
              <p:cNvSpPr/>
              <p:nvPr/>
            </p:nvSpPr>
            <p:spPr>
              <a:xfrm rot="-4320000" flipH="1">
                <a:off x="5933528" y="1532441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1" name="直接连接符 170"/>
              <p:cNvSpPr/>
              <p:nvPr/>
            </p:nvSpPr>
            <p:spPr>
              <a:xfrm rot="4320000" flipH="1">
                <a:off x="6609786" y="1522919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2" name="直接连接符 171"/>
              <p:cNvSpPr/>
              <p:nvPr/>
            </p:nvSpPr>
            <p:spPr>
              <a:xfrm rot="-8640000" flipH="1">
                <a:off x="6050394" y="1912462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3" name="直接连接符 172"/>
              <p:cNvSpPr/>
              <p:nvPr/>
            </p:nvSpPr>
            <p:spPr>
              <a:xfrm rot="8640000" flipH="1">
                <a:off x="6479010" y="1931510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33" name="组合 173"/>
            <p:cNvGrpSpPr/>
            <p:nvPr/>
          </p:nvGrpSpPr>
          <p:grpSpPr>
            <a:xfrm>
              <a:off x="13008" y="1488"/>
              <a:ext cx="2032" cy="2032"/>
              <a:chOff x="5562574" y="1276384"/>
              <a:chExt cx="1440000" cy="1440000"/>
            </a:xfrm>
            <a:solidFill>
              <a:srgbClr val="06BA17"/>
            </a:solidFill>
          </p:grpSpPr>
          <p:sp>
            <p:nvSpPr>
              <p:cNvPr id="175" name="椭圆 174"/>
              <p:cNvSpPr/>
              <p:nvPr/>
            </p:nvSpPr>
            <p:spPr>
              <a:xfrm>
                <a:off x="5562574" y="1276384"/>
                <a:ext cx="1440000" cy="14400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6" name="直接连接符 175"/>
              <p:cNvSpPr/>
              <p:nvPr/>
            </p:nvSpPr>
            <p:spPr>
              <a:xfrm flipH="1">
                <a:off x="6248356" y="1285909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7" name="直接连接符 176"/>
              <p:cNvSpPr/>
              <p:nvPr/>
            </p:nvSpPr>
            <p:spPr>
              <a:xfrm rot="-4320000" flipH="1">
                <a:off x="5933528" y="1532441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8" name="直接连接符 177"/>
              <p:cNvSpPr/>
              <p:nvPr/>
            </p:nvSpPr>
            <p:spPr>
              <a:xfrm rot="4320000" flipH="1">
                <a:off x="6609786" y="1522919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9" name="直接连接符 178"/>
              <p:cNvSpPr/>
              <p:nvPr/>
            </p:nvSpPr>
            <p:spPr>
              <a:xfrm rot="-8640000" flipH="1">
                <a:off x="6050394" y="1912462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0" name="直接连接符 179"/>
              <p:cNvSpPr/>
              <p:nvPr/>
            </p:nvSpPr>
            <p:spPr>
              <a:xfrm rot="8640000" flipH="1">
                <a:off x="6479010" y="1931510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8490" name="左大括号"/>
            <p:cNvSpPr>
              <a:spLocks noChangeArrowheads="1"/>
            </p:cNvSpPr>
            <p:nvPr/>
          </p:nvSpPr>
          <p:spPr bwMode="auto">
            <a:xfrm rot="16200000" flipH="1">
              <a:off x="7405" y="1904"/>
              <a:ext cx="247" cy="4132"/>
            </a:xfrm>
            <a:custGeom>
              <a:avLst/>
              <a:gdLst>
                <a:gd name="T0" fmla="*/ 15 w 41"/>
                <a:gd name="T1" fmla="*/ 41 h 281"/>
                <a:gd name="T2" fmla="*/ 11 w 41"/>
                <a:gd name="T3" fmla="*/ 13 h 281"/>
                <a:gd name="T4" fmla="*/ 0 w 41"/>
                <a:gd name="T5" fmla="*/ 0 h 281"/>
                <a:gd name="T6" fmla="*/ 21 w 41"/>
                <a:gd name="T7" fmla="*/ 9 h 281"/>
                <a:gd name="T8" fmla="*/ 27 w 41"/>
                <a:gd name="T9" fmla="*/ 45 h 281"/>
                <a:gd name="T10" fmla="*/ 27 w 41"/>
                <a:gd name="T11" fmla="*/ 103 h 281"/>
                <a:gd name="T12" fmla="*/ 30 w 41"/>
                <a:gd name="T13" fmla="*/ 128 h 281"/>
                <a:gd name="T14" fmla="*/ 41 w 41"/>
                <a:gd name="T15" fmla="*/ 141 h 281"/>
                <a:gd name="T16" fmla="*/ 30 w 41"/>
                <a:gd name="T17" fmla="*/ 153 h 281"/>
                <a:gd name="T18" fmla="*/ 27 w 41"/>
                <a:gd name="T19" fmla="*/ 179 h 281"/>
                <a:gd name="T20" fmla="*/ 27 w 41"/>
                <a:gd name="T21" fmla="*/ 232 h 281"/>
                <a:gd name="T22" fmla="*/ 25 w 41"/>
                <a:gd name="T23" fmla="*/ 262 h 281"/>
                <a:gd name="T24" fmla="*/ 16 w 41"/>
                <a:gd name="T25" fmla="*/ 277 h 281"/>
                <a:gd name="T26" fmla="*/ 0 w 41"/>
                <a:gd name="T27" fmla="*/ 281 h 281"/>
                <a:gd name="T28" fmla="*/ 11 w 41"/>
                <a:gd name="T29" fmla="*/ 268 h 281"/>
                <a:gd name="T30" fmla="*/ 15 w 41"/>
                <a:gd name="T31" fmla="*/ 240 h 281"/>
                <a:gd name="T32" fmla="*/ 15 w 41"/>
                <a:gd name="T33" fmla="*/ 186 h 281"/>
                <a:gd name="T34" fmla="*/ 17 w 41"/>
                <a:gd name="T35" fmla="*/ 155 h 281"/>
                <a:gd name="T36" fmla="*/ 29 w 41"/>
                <a:gd name="T37" fmla="*/ 141 h 281"/>
                <a:gd name="T38" fmla="*/ 17 w 41"/>
                <a:gd name="T39" fmla="*/ 127 h 281"/>
                <a:gd name="T40" fmla="*/ 15 w 41"/>
                <a:gd name="T41" fmla="*/ 98 h 281"/>
                <a:gd name="T42" fmla="*/ 15 w 41"/>
                <a:gd name="T43" fmla="*/ 4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281">
                  <a:moveTo>
                    <a:pt x="15" y="41"/>
                  </a:moveTo>
                  <a:cubicBezTo>
                    <a:pt x="15" y="29"/>
                    <a:pt x="13" y="19"/>
                    <a:pt x="11" y="13"/>
                  </a:cubicBezTo>
                  <a:cubicBezTo>
                    <a:pt x="9" y="7"/>
                    <a:pt x="5" y="2"/>
                    <a:pt x="0" y="0"/>
                  </a:cubicBezTo>
                  <a:cubicBezTo>
                    <a:pt x="10" y="0"/>
                    <a:pt x="17" y="3"/>
                    <a:pt x="21" y="9"/>
                  </a:cubicBezTo>
                  <a:cubicBezTo>
                    <a:pt x="25" y="14"/>
                    <a:pt x="27" y="27"/>
                    <a:pt x="27" y="45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14"/>
                    <a:pt x="28" y="122"/>
                    <a:pt x="30" y="128"/>
                  </a:cubicBezTo>
                  <a:cubicBezTo>
                    <a:pt x="32" y="134"/>
                    <a:pt x="35" y="138"/>
                    <a:pt x="41" y="141"/>
                  </a:cubicBezTo>
                  <a:cubicBezTo>
                    <a:pt x="35" y="143"/>
                    <a:pt x="31" y="147"/>
                    <a:pt x="30" y="153"/>
                  </a:cubicBezTo>
                  <a:cubicBezTo>
                    <a:pt x="28" y="158"/>
                    <a:pt x="27" y="167"/>
                    <a:pt x="27" y="179"/>
                  </a:cubicBezTo>
                  <a:cubicBezTo>
                    <a:pt x="27" y="232"/>
                    <a:pt x="27" y="232"/>
                    <a:pt x="27" y="232"/>
                  </a:cubicBezTo>
                  <a:cubicBezTo>
                    <a:pt x="27" y="245"/>
                    <a:pt x="26" y="255"/>
                    <a:pt x="25" y="262"/>
                  </a:cubicBezTo>
                  <a:cubicBezTo>
                    <a:pt x="23" y="269"/>
                    <a:pt x="20" y="274"/>
                    <a:pt x="16" y="277"/>
                  </a:cubicBezTo>
                  <a:cubicBezTo>
                    <a:pt x="12" y="279"/>
                    <a:pt x="7" y="281"/>
                    <a:pt x="0" y="281"/>
                  </a:cubicBezTo>
                  <a:cubicBezTo>
                    <a:pt x="5" y="279"/>
                    <a:pt x="9" y="274"/>
                    <a:pt x="11" y="268"/>
                  </a:cubicBezTo>
                  <a:cubicBezTo>
                    <a:pt x="13" y="261"/>
                    <a:pt x="15" y="252"/>
                    <a:pt x="15" y="240"/>
                  </a:cubicBezTo>
                  <a:cubicBezTo>
                    <a:pt x="15" y="186"/>
                    <a:pt x="15" y="186"/>
                    <a:pt x="15" y="186"/>
                  </a:cubicBezTo>
                  <a:cubicBezTo>
                    <a:pt x="15" y="172"/>
                    <a:pt x="15" y="162"/>
                    <a:pt x="17" y="155"/>
                  </a:cubicBezTo>
                  <a:cubicBezTo>
                    <a:pt x="19" y="148"/>
                    <a:pt x="23" y="144"/>
                    <a:pt x="29" y="141"/>
                  </a:cubicBezTo>
                  <a:cubicBezTo>
                    <a:pt x="23" y="138"/>
                    <a:pt x="19" y="133"/>
                    <a:pt x="17" y="127"/>
                  </a:cubicBezTo>
                  <a:cubicBezTo>
                    <a:pt x="15" y="121"/>
                    <a:pt x="15" y="111"/>
                    <a:pt x="15" y="98"/>
                  </a:cubicBezTo>
                  <a:lnTo>
                    <a:pt x="15" y="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491" name="左大括号"/>
            <p:cNvSpPr>
              <a:spLocks noChangeArrowheads="1"/>
            </p:cNvSpPr>
            <p:nvPr/>
          </p:nvSpPr>
          <p:spPr bwMode="auto">
            <a:xfrm rot="16200000" flipH="1">
              <a:off x="13820" y="794"/>
              <a:ext cx="321" cy="6353"/>
            </a:xfrm>
            <a:custGeom>
              <a:avLst/>
              <a:gdLst>
                <a:gd name="T0" fmla="*/ 15 w 41"/>
                <a:gd name="T1" fmla="*/ 41 h 281"/>
                <a:gd name="T2" fmla="*/ 11 w 41"/>
                <a:gd name="T3" fmla="*/ 13 h 281"/>
                <a:gd name="T4" fmla="*/ 0 w 41"/>
                <a:gd name="T5" fmla="*/ 0 h 281"/>
                <a:gd name="T6" fmla="*/ 21 w 41"/>
                <a:gd name="T7" fmla="*/ 9 h 281"/>
                <a:gd name="T8" fmla="*/ 27 w 41"/>
                <a:gd name="T9" fmla="*/ 45 h 281"/>
                <a:gd name="T10" fmla="*/ 27 w 41"/>
                <a:gd name="T11" fmla="*/ 103 h 281"/>
                <a:gd name="T12" fmla="*/ 30 w 41"/>
                <a:gd name="T13" fmla="*/ 128 h 281"/>
                <a:gd name="T14" fmla="*/ 41 w 41"/>
                <a:gd name="T15" fmla="*/ 141 h 281"/>
                <a:gd name="T16" fmla="*/ 30 w 41"/>
                <a:gd name="T17" fmla="*/ 153 h 281"/>
                <a:gd name="T18" fmla="*/ 27 w 41"/>
                <a:gd name="T19" fmla="*/ 179 h 281"/>
                <a:gd name="T20" fmla="*/ 27 w 41"/>
                <a:gd name="T21" fmla="*/ 232 h 281"/>
                <a:gd name="T22" fmla="*/ 25 w 41"/>
                <a:gd name="T23" fmla="*/ 262 h 281"/>
                <a:gd name="T24" fmla="*/ 16 w 41"/>
                <a:gd name="T25" fmla="*/ 277 h 281"/>
                <a:gd name="T26" fmla="*/ 0 w 41"/>
                <a:gd name="T27" fmla="*/ 281 h 281"/>
                <a:gd name="T28" fmla="*/ 11 w 41"/>
                <a:gd name="T29" fmla="*/ 268 h 281"/>
                <a:gd name="T30" fmla="*/ 15 w 41"/>
                <a:gd name="T31" fmla="*/ 240 h 281"/>
                <a:gd name="T32" fmla="*/ 15 w 41"/>
                <a:gd name="T33" fmla="*/ 186 h 281"/>
                <a:gd name="T34" fmla="*/ 17 w 41"/>
                <a:gd name="T35" fmla="*/ 155 h 281"/>
                <a:gd name="T36" fmla="*/ 29 w 41"/>
                <a:gd name="T37" fmla="*/ 141 h 281"/>
                <a:gd name="T38" fmla="*/ 17 w 41"/>
                <a:gd name="T39" fmla="*/ 127 h 281"/>
                <a:gd name="T40" fmla="*/ 15 w 41"/>
                <a:gd name="T41" fmla="*/ 98 h 281"/>
                <a:gd name="T42" fmla="*/ 15 w 41"/>
                <a:gd name="T43" fmla="*/ 4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281">
                  <a:moveTo>
                    <a:pt x="15" y="41"/>
                  </a:moveTo>
                  <a:cubicBezTo>
                    <a:pt x="15" y="29"/>
                    <a:pt x="13" y="19"/>
                    <a:pt x="11" y="13"/>
                  </a:cubicBezTo>
                  <a:cubicBezTo>
                    <a:pt x="9" y="7"/>
                    <a:pt x="5" y="2"/>
                    <a:pt x="0" y="0"/>
                  </a:cubicBezTo>
                  <a:cubicBezTo>
                    <a:pt x="10" y="0"/>
                    <a:pt x="17" y="3"/>
                    <a:pt x="21" y="9"/>
                  </a:cubicBezTo>
                  <a:cubicBezTo>
                    <a:pt x="25" y="14"/>
                    <a:pt x="27" y="27"/>
                    <a:pt x="27" y="45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14"/>
                    <a:pt x="28" y="122"/>
                    <a:pt x="30" y="128"/>
                  </a:cubicBezTo>
                  <a:cubicBezTo>
                    <a:pt x="32" y="134"/>
                    <a:pt x="35" y="138"/>
                    <a:pt x="41" y="141"/>
                  </a:cubicBezTo>
                  <a:cubicBezTo>
                    <a:pt x="35" y="143"/>
                    <a:pt x="31" y="147"/>
                    <a:pt x="30" y="153"/>
                  </a:cubicBezTo>
                  <a:cubicBezTo>
                    <a:pt x="28" y="158"/>
                    <a:pt x="27" y="167"/>
                    <a:pt x="27" y="179"/>
                  </a:cubicBezTo>
                  <a:cubicBezTo>
                    <a:pt x="27" y="232"/>
                    <a:pt x="27" y="232"/>
                    <a:pt x="27" y="232"/>
                  </a:cubicBezTo>
                  <a:cubicBezTo>
                    <a:pt x="27" y="245"/>
                    <a:pt x="26" y="255"/>
                    <a:pt x="25" y="262"/>
                  </a:cubicBezTo>
                  <a:cubicBezTo>
                    <a:pt x="23" y="269"/>
                    <a:pt x="20" y="274"/>
                    <a:pt x="16" y="277"/>
                  </a:cubicBezTo>
                  <a:cubicBezTo>
                    <a:pt x="12" y="279"/>
                    <a:pt x="7" y="281"/>
                    <a:pt x="0" y="281"/>
                  </a:cubicBezTo>
                  <a:cubicBezTo>
                    <a:pt x="5" y="279"/>
                    <a:pt x="9" y="274"/>
                    <a:pt x="11" y="268"/>
                  </a:cubicBezTo>
                  <a:cubicBezTo>
                    <a:pt x="13" y="261"/>
                    <a:pt x="15" y="252"/>
                    <a:pt x="15" y="240"/>
                  </a:cubicBezTo>
                  <a:cubicBezTo>
                    <a:pt x="15" y="186"/>
                    <a:pt x="15" y="186"/>
                    <a:pt x="15" y="186"/>
                  </a:cubicBezTo>
                  <a:cubicBezTo>
                    <a:pt x="15" y="172"/>
                    <a:pt x="15" y="162"/>
                    <a:pt x="17" y="155"/>
                  </a:cubicBezTo>
                  <a:cubicBezTo>
                    <a:pt x="19" y="148"/>
                    <a:pt x="23" y="144"/>
                    <a:pt x="29" y="141"/>
                  </a:cubicBezTo>
                  <a:cubicBezTo>
                    <a:pt x="23" y="138"/>
                    <a:pt x="19" y="133"/>
                    <a:pt x="17" y="127"/>
                  </a:cubicBezTo>
                  <a:cubicBezTo>
                    <a:pt x="15" y="121"/>
                    <a:pt x="15" y="111"/>
                    <a:pt x="15" y="98"/>
                  </a:cubicBezTo>
                  <a:lnTo>
                    <a:pt x="15" y="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37" name="文本框 9"/>
          <p:cNvSpPr txBox="1">
            <a:spLocks noChangeArrowheads="1"/>
          </p:cNvSpPr>
          <p:nvPr/>
        </p:nvSpPr>
        <p:spPr bwMode="auto">
          <a:xfrm>
            <a:off x="1090614" y="4065589"/>
            <a:ext cx="2833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分子＝分母</a:t>
            </a:r>
          </a:p>
        </p:txBody>
      </p:sp>
      <p:sp>
        <p:nvSpPr>
          <p:cNvPr id="38" name="文本框 10"/>
          <p:cNvSpPr txBox="1">
            <a:spLocks noChangeArrowheads="1"/>
          </p:cNvSpPr>
          <p:nvPr/>
        </p:nvSpPr>
        <p:spPr bwMode="auto">
          <a:xfrm>
            <a:off x="5797551" y="4065589"/>
            <a:ext cx="3724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分子＞分母</a:t>
            </a:r>
          </a:p>
        </p:txBody>
      </p:sp>
      <p:sp>
        <p:nvSpPr>
          <p:cNvPr id="39" name="尖尾箭头"/>
          <p:cNvSpPr/>
          <p:nvPr/>
        </p:nvSpPr>
        <p:spPr>
          <a:xfrm rot="19080000" flipH="1" flipV="1">
            <a:off x="7602205" y="3767747"/>
            <a:ext cx="1104900" cy="247650"/>
          </a:xfrm>
          <a:custGeom>
            <a:avLst/>
            <a:gdLst>
              <a:gd name="connsiteX0" fmla="*/ 765086 w 1100040"/>
              <a:gd name="connsiteY0" fmla="*/ 0 h 352802"/>
              <a:gd name="connsiteX1" fmla="*/ 1100040 w 1100040"/>
              <a:gd name="connsiteY1" fmla="*/ 176401 h 352802"/>
              <a:gd name="connsiteX2" fmla="*/ 765086 w 1100040"/>
              <a:gd name="connsiteY2" fmla="*/ 352802 h 352802"/>
              <a:gd name="connsiteX3" fmla="*/ 765086 w 1100040"/>
              <a:gd name="connsiteY3" fmla="*/ 240500 h 352802"/>
              <a:gd name="connsiteX4" fmla="*/ 0 w 1100040"/>
              <a:gd name="connsiteY4" fmla="*/ 176401 h 352802"/>
              <a:gd name="connsiteX5" fmla="*/ 765086 w 1100040"/>
              <a:gd name="connsiteY5" fmla="*/ 112302 h 35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040" h="352802">
                <a:moveTo>
                  <a:pt x="765086" y="0"/>
                </a:moveTo>
                <a:lnTo>
                  <a:pt x="1100040" y="176401"/>
                </a:lnTo>
                <a:lnTo>
                  <a:pt x="765086" y="352802"/>
                </a:lnTo>
                <a:lnTo>
                  <a:pt x="765086" y="240500"/>
                </a:lnTo>
                <a:lnTo>
                  <a:pt x="0" y="176401"/>
                </a:lnTo>
                <a:lnTo>
                  <a:pt x="765086" y="11230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noProof="1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4" name="尖尾箭头"/>
          <p:cNvSpPr/>
          <p:nvPr/>
        </p:nvSpPr>
        <p:spPr>
          <a:xfrm rot="2700000" flipV="1">
            <a:off x="5226051" y="3514725"/>
            <a:ext cx="1063625" cy="298450"/>
          </a:xfrm>
          <a:custGeom>
            <a:avLst/>
            <a:gdLst>
              <a:gd name="connsiteX0" fmla="*/ 765086 w 1100040"/>
              <a:gd name="connsiteY0" fmla="*/ 0 h 352802"/>
              <a:gd name="connsiteX1" fmla="*/ 1100040 w 1100040"/>
              <a:gd name="connsiteY1" fmla="*/ 176401 h 352802"/>
              <a:gd name="connsiteX2" fmla="*/ 765086 w 1100040"/>
              <a:gd name="connsiteY2" fmla="*/ 352802 h 352802"/>
              <a:gd name="connsiteX3" fmla="*/ 765086 w 1100040"/>
              <a:gd name="connsiteY3" fmla="*/ 240500 h 352802"/>
              <a:gd name="connsiteX4" fmla="*/ 0 w 1100040"/>
              <a:gd name="connsiteY4" fmla="*/ 176401 h 352802"/>
              <a:gd name="connsiteX5" fmla="*/ 765086 w 1100040"/>
              <a:gd name="connsiteY5" fmla="*/ 112302 h 35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040" h="352802">
                <a:moveTo>
                  <a:pt x="765086" y="0"/>
                </a:moveTo>
                <a:lnTo>
                  <a:pt x="1100040" y="176401"/>
                </a:lnTo>
                <a:lnTo>
                  <a:pt x="765086" y="352802"/>
                </a:lnTo>
                <a:lnTo>
                  <a:pt x="765086" y="240500"/>
                </a:lnTo>
                <a:lnTo>
                  <a:pt x="0" y="176401"/>
                </a:lnTo>
                <a:lnTo>
                  <a:pt x="765086" y="11230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noProof="1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2" name="AutoShape 22"/>
          <p:cNvSpPr>
            <a:spLocks noChangeArrowheads="1"/>
          </p:cNvSpPr>
          <p:nvPr/>
        </p:nvSpPr>
        <p:spPr bwMode="auto">
          <a:xfrm>
            <a:off x="887411" y="4933952"/>
            <a:ext cx="10580689" cy="55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分子比分母大或者分子和分母相等的分数叫做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假分数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。假分数大于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或等于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2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63"/>
          <p:cNvGrpSpPr/>
          <p:nvPr/>
        </p:nvGrpSpPr>
        <p:grpSpPr bwMode="auto">
          <a:xfrm>
            <a:off x="1273175" y="4137979"/>
            <a:ext cx="9650628" cy="1545012"/>
            <a:chOff x="533506" y="2499764"/>
            <a:chExt cx="7418992" cy="1187359"/>
          </a:xfrm>
        </p:grpSpPr>
        <p:sp>
          <p:nvSpPr>
            <p:cNvPr id="19458" name="Rectangle 27"/>
            <p:cNvSpPr>
              <a:spLocks noChangeArrowheads="1"/>
            </p:cNvSpPr>
            <p:nvPr/>
          </p:nvSpPr>
          <p:spPr bwMode="auto">
            <a:xfrm>
              <a:off x="533506" y="2606155"/>
              <a:ext cx="7418992" cy="884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由涂色结果可以看出，    可以看作是由       （就是</a:t>
              </a:r>
              <a:r>
                <a:rPr lang="en-US" altLang="zh-CN" sz="2400" b="1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r>
                <a:rPr lang="zh-CN" altLang="en-US" sz="2400" b="1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）和          合成的数，写作</a:t>
              </a:r>
              <a:r>
                <a:rPr lang="en-US" altLang="zh-CN" sz="2400" b="1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      </a:t>
              </a:r>
              <a:r>
                <a:rPr lang="zh-CN" altLang="en-US" sz="2400" b="1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，读作：二又五分之一。</a:t>
              </a:r>
            </a:p>
          </p:txBody>
        </p:sp>
        <p:grpSp>
          <p:nvGrpSpPr>
            <p:cNvPr id="19459" name="组合 28"/>
            <p:cNvGrpSpPr/>
            <p:nvPr/>
          </p:nvGrpSpPr>
          <p:grpSpPr bwMode="auto">
            <a:xfrm>
              <a:off x="4690198" y="2628316"/>
              <a:ext cx="715162" cy="638631"/>
              <a:chOff x="804100" y="2628318"/>
              <a:chExt cx="715162" cy="638631"/>
            </a:xfrm>
          </p:grpSpPr>
          <p:sp>
            <p:nvSpPr>
              <p:cNvPr id="19460" name="文本框 3"/>
              <p:cNvSpPr txBox="1">
                <a:spLocks noChangeArrowheads="1"/>
              </p:cNvSpPr>
              <p:nvPr/>
            </p:nvSpPr>
            <p:spPr bwMode="auto">
              <a:xfrm>
                <a:off x="833480" y="2628318"/>
                <a:ext cx="685782" cy="638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10</a:t>
                </a:r>
              </a:p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5</a:t>
                </a:r>
                <a:endPara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65" name="直接连接符 64"/>
              <p:cNvCxnSpPr/>
              <p:nvPr/>
            </p:nvCxnSpPr>
            <p:spPr bwMode="auto">
              <a:xfrm flipV="1">
                <a:off x="804100" y="2924209"/>
                <a:ext cx="43202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62" name="组合 28"/>
            <p:cNvGrpSpPr/>
            <p:nvPr/>
          </p:nvGrpSpPr>
          <p:grpSpPr bwMode="auto">
            <a:xfrm>
              <a:off x="1661208" y="3048492"/>
              <a:ext cx="765680" cy="638631"/>
              <a:chOff x="-5225189" y="3058018"/>
              <a:chExt cx="765680" cy="638631"/>
            </a:xfrm>
          </p:grpSpPr>
          <p:sp>
            <p:nvSpPr>
              <p:cNvPr id="19463" name="文本框 3"/>
              <p:cNvSpPr txBox="1">
                <a:spLocks noChangeArrowheads="1"/>
              </p:cNvSpPr>
              <p:nvPr/>
            </p:nvSpPr>
            <p:spPr bwMode="auto">
              <a:xfrm>
                <a:off x="-5145291" y="3058018"/>
                <a:ext cx="685782" cy="638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  <a:endPara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57" name="直接连接符 156"/>
              <p:cNvCxnSpPr/>
              <p:nvPr/>
            </p:nvCxnSpPr>
            <p:spPr bwMode="auto">
              <a:xfrm flipV="1">
                <a:off x="-5225189" y="3308618"/>
                <a:ext cx="43202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65" name="组合 28"/>
            <p:cNvGrpSpPr/>
            <p:nvPr/>
          </p:nvGrpSpPr>
          <p:grpSpPr bwMode="auto">
            <a:xfrm>
              <a:off x="2773918" y="2499764"/>
              <a:ext cx="685782" cy="638631"/>
              <a:chOff x="487978" y="1813983"/>
              <a:chExt cx="685782" cy="638631"/>
            </a:xfrm>
          </p:grpSpPr>
          <p:sp>
            <p:nvSpPr>
              <p:cNvPr id="19466" name="文本框 3"/>
              <p:cNvSpPr txBox="1">
                <a:spLocks noChangeArrowheads="1"/>
              </p:cNvSpPr>
              <p:nvPr/>
            </p:nvSpPr>
            <p:spPr bwMode="auto">
              <a:xfrm>
                <a:off x="487978" y="1813983"/>
                <a:ext cx="685782" cy="638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11</a:t>
                </a:r>
              </a:p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5</a:t>
                </a:r>
                <a:endPara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60" name="直接连接符 159"/>
              <p:cNvCxnSpPr/>
              <p:nvPr/>
            </p:nvCxnSpPr>
            <p:spPr bwMode="auto">
              <a:xfrm flipV="1">
                <a:off x="499854" y="2133299"/>
                <a:ext cx="43202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68" name="组合 28"/>
            <p:cNvGrpSpPr/>
            <p:nvPr/>
          </p:nvGrpSpPr>
          <p:grpSpPr bwMode="auto">
            <a:xfrm>
              <a:off x="6530395" y="2537335"/>
              <a:ext cx="685782" cy="638631"/>
              <a:chOff x="663151" y="1842030"/>
              <a:chExt cx="685782" cy="638631"/>
            </a:xfrm>
          </p:grpSpPr>
          <p:sp>
            <p:nvSpPr>
              <p:cNvPr id="19469" name="文本框 3"/>
              <p:cNvSpPr txBox="1">
                <a:spLocks noChangeArrowheads="1"/>
              </p:cNvSpPr>
              <p:nvPr/>
            </p:nvSpPr>
            <p:spPr bwMode="auto">
              <a:xfrm>
                <a:off x="663151" y="1842030"/>
                <a:ext cx="685782" cy="638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1</a:t>
                </a:r>
              </a:p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5</a:t>
                </a:r>
                <a:endPara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663152" y="2161345"/>
                <a:ext cx="43202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471" name="组合 36"/>
          <p:cNvGrpSpPr/>
          <p:nvPr/>
        </p:nvGrpSpPr>
        <p:grpSpPr bwMode="auto">
          <a:xfrm>
            <a:off x="3776663" y="1397953"/>
            <a:ext cx="4038600" cy="2740025"/>
            <a:chOff x="5713" y="938"/>
            <a:chExt cx="6360" cy="4315"/>
          </a:xfrm>
        </p:grpSpPr>
        <p:grpSp>
          <p:nvGrpSpPr>
            <p:cNvPr id="19472" name="组合 28"/>
            <p:cNvGrpSpPr/>
            <p:nvPr/>
          </p:nvGrpSpPr>
          <p:grpSpPr bwMode="auto">
            <a:xfrm>
              <a:off x="8583" y="3944"/>
              <a:ext cx="1080" cy="1309"/>
              <a:chOff x="630023" y="2705667"/>
              <a:chExt cx="685782" cy="830461"/>
            </a:xfrm>
          </p:grpSpPr>
          <p:sp>
            <p:nvSpPr>
              <p:cNvPr id="19473" name="文本框 3"/>
              <p:cNvSpPr txBox="1">
                <a:spLocks noChangeArrowheads="1"/>
              </p:cNvSpPr>
              <p:nvPr/>
            </p:nvSpPr>
            <p:spPr bwMode="auto">
              <a:xfrm>
                <a:off x="630023" y="2705667"/>
                <a:ext cx="685782" cy="830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11</a:t>
                </a:r>
              </a:p>
              <a:p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5</a:t>
                </a:r>
                <a:endPara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14" name="直接连接符 113"/>
              <p:cNvCxnSpPr/>
              <p:nvPr/>
            </p:nvCxnSpPr>
            <p:spPr bwMode="auto">
              <a:xfrm flipV="1">
                <a:off x="634785" y="3103856"/>
                <a:ext cx="43178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75" name="组合 114"/>
            <p:cNvGrpSpPr/>
            <p:nvPr/>
          </p:nvGrpSpPr>
          <p:grpSpPr bwMode="auto">
            <a:xfrm>
              <a:off x="9911" y="938"/>
              <a:ext cx="1120" cy="1168"/>
              <a:chOff x="5393314" y="1200186"/>
              <a:chExt cx="795062" cy="827001"/>
            </a:xfrm>
          </p:grpSpPr>
          <p:sp>
            <p:nvSpPr>
              <p:cNvPr id="4" name="扇形"/>
              <p:cNvSpPr/>
              <p:nvPr/>
            </p:nvSpPr>
            <p:spPr bwMode="auto">
              <a:xfrm rot="10800000">
                <a:off x="5485242" y="1200186"/>
                <a:ext cx="702778" cy="700968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 rot="17281658">
                <a:off x="5663883" y="1536413"/>
                <a:ext cx="219495" cy="7613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9478" name="组合 145"/>
            <p:cNvGrpSpPr/>
            <p:nvPr/>
          </p:nvGrpSpPr>
          <p:grpSpPr bwMode="auto">
            <a:xfrm>
              <a:off x="5721" y="941"/>
              <a:ext cx="2032" cy="2032"/>
              <a:chOff x="5562574" y="1276384"/>
              <a:chExt cx="1440000" cy="1440000"/>
            </a:xfrm>
          </p:grpSpPr>
          <p:sp>
            <p:nvSpPr>
              <p:cNvPr id="147" name="椭圆 146"/>
              <p:cNvSpPr/>
              <p:nvPr/>
            </p:nvSpPr>
            <p:spPr>
              <a:xfrm>
                <a:off x="5562219" y="1276029"/>
                <a:ext cx="1440355" cy="1440355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48" name="直接连接符 147"/>
              <p:cNvCxnSpPr/>
              <p:nvPr/>
            </p:nvCxnSpPr>
            <p:spPr>
              <a:xfrm flipH="1">
                <a:off x="6247850" y="1284888"/>
                <a:ext cx="0" cy="721062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 rot="4320000" flipH="1">
                <a:off x="6609267" y="1522288"/>
                <a:ext cx="0" cy="719291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rot="-4320000" flipH="1">
                <a:off x="5933381" y="1532032"/>
                <a:ext cx="0" cy="721064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 rot="8640000" flipH="1">
                <a:off x="6478165" y="1931541"/>
                <a:ext cx="0" cy="719291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 rot="-8640000" flipH="1">
                <a:off x="6049424" y="1912053"/>
                <a:ext cx="0" cy="721062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85" name="组合 152"/>
            <p:cNvGrpSpPr/>
            <p:nvPr/>
          </p:nvGrpSpPr>
          <p:grpSpPr bwMode="auto">
            <a:xfrm>
              <a:off x="10041" y="938"/>
              <a:ext cx="2032" cy="2033"/>
              <a:chOff x="5562574" y="1276384"/>
              <a:chExt cx="1440000" cy="1440000"/>
            </a:xfrm>
          </p:grpSpPr>
          <p:sp>
            <p:nvSpPr>
              <p:cNvPr id="154" name="椭圆 153"/>
              <p:cNvSpPr/>
              <p:nvPr/>
            </p:nvSpPr>
            <p:spPr>
              <a:xfrm>
                <a:off x="5562219" y="1276384"/>
                <a:ext cx="1440355" cy="1439645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55" name="直接连接符 154"/>
              <p:cNvCxnSpPr/>
              <p:nvPr/>
            </p:nvCxnSpPr>
            <p:spPr>
              <a:xfrm flipH="1">
                <a:off x="6247850" y="1285237"/>
                <a:ext cx="0" cy="72070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 rot="4320000" flipH="1">
                <a:off x="6609267" y="1522345"/>
                <a:ext cx="0" cy="719291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rot="-4320000" flipH="1">
                <a:off x="5933381" y="1532084"/>
                <a:ext cx="0" cy="721064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 rot="8640000" flipH="1">
                <a:off x="6478165" y="1931573"/>
                <a:ext cx="0" cy="718938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/>
              <p:cNvCxnSpPr/>
              <p:nvPr/>
            </p:nvCxnSpPr>
            <p:spPr>
              <a:xfrm rot="-8640000" flipH="1">
                <a:off x="6049424" y="1912094"/>
                <a:ext cx="0" cy="72070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92" name="组合 159"/>
            <p:cNvGrpSpPr/>
            <p:nvPr/>
          </p:nvGrpSpPr>
          <p:grpSpPr bwMode="auto">
            <a:xfrm>
              <a:off x="7896" y="943"/>
              <a:ext cx="2032" cy="2033"/>
              <a:chOff x="5562574" y="1276384"/>
              <a:chExt cx="1440000" cy="1440000"/>
            </a:xfrm>
          </p:grpSpPr>
          <p:sp>
            <p:nvSpPr>
              <p:cNvPr id="161" name="椭圆 160"/>
              <p:cNvSpPr/>
              <p:nvPr/>
            </p:nvSpPr>
            <p:spPr>
              <a:xfrm>
                <a:off x="5562219" y="1276384"/>
                <a:ext cx="1440355" cy="1439645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62" name="直接连接符 161"/>
              <p:cNvCxnSpPr/>
              <p:nvPr/>
            </p:nvCxnSpPr>
            <p:spPr>
              <a:xfrm flipH="1">
                <a:off x="6247850" y="1285237"/>
                <a:ext cx="0" cy="72070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rot="4320000" flipH="1">
                <a:off x="6609267" y="1522345"/>
                <a:ext cx="0" cy="719291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 rot="-4320000" flipH="1">
                <a:off x="5933381" y="1532084"/>
                <a:ext cx="0" cy="721064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 rot="8640000" flipH="1">
                <a:off x="6478165" y="1931573"/>
                <a:ext cx="0" cy="718938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 rot="-8640000" flipH="1">
                <a:off x="6049424" y="1912094"/>
                <a:ext cx="0" cy="72070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组合 166"/>
            <p:cNvGrpSpPr/>
            <p:nvPr/>
          </p:nvGrpSpPr>
          <p:grpSpPr>
            <a:xfrm>
              <a:off x="5713" y="940"/>
              <a:ext cx="2032" cy="2032"/>
              <a:chOff x="5562574" y="1276384"/>
              <a:chExt cx="1440000" cy="1440000"/>
            </a:xfrm>
            <a:solidFill>
              <a:srgbClr val="06BA17"/>
            </a:solidFill>
          </p:grpSpPr>
          <p:sp>
            <p:nvSpPr>
              <p:cNvPr id="168" name="椭圆 167"/>
              <p:cNvSpPr/>
              <p:nvPr/>
            </p:nvSpPr>
            <p:spPr>
              <a:xfrm>
                <a:off x="5562574" y="1276384"/>
                <a:ext cx="1440000" cy="14400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9" name="直接连接符 168"/>
              <p:cNvSpPr/>
              <p:nvPr/>
            </p:nvSpPr>
            <p:spPr>
              <a:xfrm flipH="1">
                <a:off x="6248356" y="1285909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0" name="直接连接符 169"/>
              <p:cNvSpPr/>
              <p:nvPr/>
            </p:nvSpPr>
            <p:spPr>
              <a:xfrm rot="-4320000" flipH="1">
                <a:off x="5933528" y="1532441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1" name="直接连接符 170"/>
              <p:cNvSpPr/>
              <p:nvPr/>
            </p:nvSpPr>
            <p:spPr>
              <a:xfrm rot="4320000" flipH="1">
                <a:off x="6609786" y="1522919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2" name="直接连接符 171"/>
              <p:cNvSpPr/>
              <p:nvPr/>
            </p:nvSpPr>
            <p:spPr>
              <a:xfrm rot="-8640000" flipH="1">
                <a:off x="6050394" y="1912462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3" name="直接连接符 172"/>
              <p:cNvSpPr/>
              <p:nvPr/>
            </p:nvSpPr>
            <p:spPr>
              <a:xfrm rot="8640000" flipH="1">
                <a:off x="6479010" y="1931510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36" name="组合 173"/>
            <p:cNvGrpSpPr/>
            <p:nvPr/>
          </p:nvGrpSpPr>
          <p:grpSpPr>
            <a:xfrm>
              <a:off x="7918" y="940"/>
              <a:ext cx="2032" cy="2032"/>
              <a:chOff x="5562574" y="1276384"/>
              <a:chExt cx="1440000" cy="1440000"/>
            </a:xfrm>
            <a:solidFill>
              <a:srgbClr val="06BA17"/>
            </a:solidFill>
          </p:grpSpPr>
          <p:sp>
            <p:nvSpPr>
              <p:cNvPr id="175" name="椭圆 174"/>
              <p:cNvSpPr/>
              <p:nvPr/>
            </p:nvSpPr>
            <p:spPr>
              <a:xfrm>
                <a:off x="5562574" y="1276384"/>
                <a:ext cx="1440000" cy="14400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6" name="直接连接符 175"/>
              <p:cNvSpPr/>
              <p:nvPr/>
            </p:nvSpPr>
            <p:spPr>
              <a:xfrm flipH="1">
                <a:off x="6248356" y="1285909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7" name="直接连接符 176"/>
              <p:cNvSpPr/>
              <p:nvPr/>
            </p:nvSpPr>
            <p:spPr>
              <a:xfrm rot="-4320000" flipH="1">
                <a:off x="5933528" y="1532441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8" name="直接连接符 177"/>
              <p:cNvSpPr/>
              <p:nvPr/>
            </p:nvSpPr>
            <p:spPr>
              <a:xfrm rot="4320000" flipH="1">
                <a:off x="6609786" y="1522919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9" name="直接连接符 178"/>
              <p:cNvSpPr/>
              <p:nvPr/>
            </p:nvSpPr>
            <p:spPr>
              <a:xfrm rot="-8640000" flipH="1">
                <a:off x="6050394" y="1912462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0" name="直接连接符 179"/>
              <p:cNvSpPr/>
              <p:nvPr/>
            </p:nvSpPr>
            <p:spPr>
              <a:xfrm rot="8640000" flipH="1">
                <a:off x="6479010" y="1931510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9501" name="左大括号"/>
            <p:cNvSpPr>
              <a:spLocks noChangeArrowheads="1"/>
            </p:cNvSpPr>
            <p:nvPr/>
          </p:nvSpPr>
          <p:spPr bwMode="auto">
            <a:xfrm rot="16200000" flipH="1">
              <a:off x="8730" y="246"/>
              <a:ext cx="321" cy="6353"/>
            </a:xfrm>
            <a:custGeom>
              <a:avLst/>
              <a:gdLst>
                <a:gd name="T0" fmla="*/ 15 w 41"/>
                <a:gd name="T1" fmla="*/ 41 h 281"/>
                <a:gd name="T2" fmla="*/ 11 w 41"/>
                <a:gd name="T3" fmla="*/ 13 h 281"/>
                <a:gd name="T4" fmla="*/ 0 w 41"/>
                <a:gd name="T5" fmla="*/ 0 h 281"/>
                <a:gd name="T6" fmla="*/ 21 w 41"/>
                <a:gd name="T7" fmla="*/ 9 h 281"/>
                <a:gd name="T8" fmla="*/ 27 w 41"/>
                <a:gd name="T9" fmla="*/ 45 h 281"/>
                <a:gd name="T10" fmla="*/ 27 w 41"/>
                <a:gd name="T11" fmla="*/ 103 h 281"/>
                <a:gd name="T12" fmla="*/ 30 w 41"/>
                <a:gd name="T13" fmla="*/ 128 h 281"/>
                <a:gd name="T14" fmla="*/ 41 w 41"/>
                <a:gd name="T15" fmla="*/ 141 h 281"/>
                <a:gd name="T16" fmla="*/ 30 w 41"/>
                <a:gd name="T17" fmla="*/ 153 h 281"/>
                <a:gd name="T18" fmla="*/ 27 w 41"/>
                <a:gd name="T19" fmla="*/ 179 h 281"/>
                <a:gd name="T20" fmla="*/ 27 w 41"/>
                <a:gd name="T21" fmla="*/ 232 h 281"/>
                <a:gd name="T22" fmla="*/ 25 w 41"/>
                <a:gd name="T23" fmla="*/ 262 h 281"/>
                <a:gd name="T24" fmla="*/ 16 w 41"/>
                <a:gd name="T25" fmla="*/ 277 h 281"/>
                <a:gd name="T26" fmla="*/ 0 w 41"/>
                <a:gd name="T27" fmla="*/ 281 h 281"/>
                <a:gd name="T28" fmla="*/ 11 w 41"/>
                <a:gd name="T29" fmla="*/ 268 h 281"/>
                <a:gd name="T30" fmla="*/ 15 w 41"/>
                <a:gd name="T31" fmla="*/ 240 h 281"/>
                <a:gd name="T32" fmla="*/ 15 w 41"/>
                <a:gd name="T33" fmla="*/ 186 h 281"/>
                <a:gd name="T34" fmla="*/ 17 w 41"/>
                <a:gd name="T35" fmla="*/ 155 h 281"/>
                <a:gd name="T36" fmla="*/ 29 w 41"/>
                <a:gd name="T37" fmla="*/ 141 h 281"/>
                <a:gd name="T38" fmla="*/ 17 w 41"/>
                <a:gd name="T39" fmla="*/ 127 h 281"/>
                <a:gd name="T40" fmla="*/ 15 w 41"/>
                <a:gd name="T41" fmla="*/ 98 h 281"/>
                <a:gd name="T42" fmla="*/ 15 w 41"/>
                <a:gd name="T43" fmla="*/ 4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281">
                  <a:moveTo>
                    <a:pt x="15" y="41"/>
                  </a:moveTo>
                  <a:cubicBezTo>
                    <a:pt x="15" y="29"/>
                    <a:pt x="13" y="19"/>
                    <a:pt x="11" y="13"/>
                  </a:cubicBezTo>
                  <a:cubicBezTo>
                    <a:pt x="9" y="7"/>
                    <a:pt x="5" y="2"/>
                    <a:pt x="0" y="0"/>
                  </a:cubicBezTo>
                  <a:cubicBezTo>
                    <a:pt x="10" y="0"/>
                    <a:pt x="17" y="3"/>
                    <a:pt x="21" y="9"/>
                  </a:cubicBezTo>
                  <a:cubicBezTo>
                    <a:pt x="25" y="14"/>
                    <a:pt x="27" y="27"/>
                    <a:pt x="27" y="45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14"/>
                    <a:pt x="28" y="122"/>
                    <a:pt x="30" y="128"/>
                  </a:cubicBezTo>
                  <a:cubicBezTo>
                    <a:pt x="32" y="134"/>
                    <a:pt x="35" y="138"/>
                    <a:pt x="41" y="141"/>
                  </a:cubicBezTo>
                  <a:cubicBezTo>
                    <a:pt x="35" y="143"/>
                    <a:pt x="31" y="147"/>
                    <a:pt x="30" y="153"/>
                  </a:cubicBezTo>
                  <a:cubicBezTo>
                    <a:pt x="28" y="158"/>
                    <a:pt x="27" y="167"/>
                    <a:pt x="27" y="179"/>
                  </a:cubicBezTo>
                  <a:cubicBezTo>
                    <a:pt x="27" y="232"/>
                    <a:pt x="27" y="232"/>
                    <a:pt x="27" y="232"/>
                  </a:cubicBezTo>
                  <a:cubicBezTo>
                    <a:pt x="27" y="245"/>
                    <a:pt x="26" y="255"/>
                    <a:pt x="25" y="262"/>
                  </a:cubicBezTo>
                  <a:cubicBezTo>
                    <a:pt x="23" y="269"/>
                    <a:pt x="20" y="274"/>
                    <a:pt x="16" y="277"/>
                  </a:cubicBezTo>
                  <a:cubicBezTo>
                    <a:pt x="12" y="279"/>
                    <a:pt x="7" y="281"/>
                    <a:pt x="0" y="281"/>
                  </a:cubicBezTo>
                  <a:cubicBezTo>
                    <a:pt x="5" y="279"/>
                    <a:pt x="9" y="274"/>
                    <a:pt x="11" y="268"/>
                  </a:cubicBezTo>
                  <a:cubicBezTo>
                    <a:pt x="13" y="261"/>
                    <a:pt x="15" y="252"/>
                    <a:pt x="15" y="240"/>
                  </a:cubicBezTo>
                  <a:cubicBezTo>
                    <a:pt x="15" y="186"/>
                    <a:pt x="15" y="186"/>
                    <a:pt x="15" y="186"/>
                  </a:cubicBezTo>
                  <a:cubicBezTo>
                    <a:pt x="15" y="172"/>
                    <a:pt x="15" y="162"/>
                    <a:pt x="17" y="155"/>
                  </a:cubicBezTo>
                  <a:cubicBezTo>
                    <a:pt x="19" y="148"/>
                    <a:pt x="23" y="144"/>
                    <a:pt x="29" y="141"/>
                  </a:cubicBezTo>
                  <a:cubicBezTo>
                    <a:pt x="23" y="138"/>
                    <a:pt x="19" y="133"/>
                    <a:pt x="17" y="127"/>
                  </a:cubicBezTo>
                  <a:cubicBezTo>
                    <a:pt x="15" y="121"/>
                    <a:pt x="15" y="111"/>
                    <a:pt x="15" y="98"/>
                  </a:cubicBezTo>
                  <a:lnTo>
                    <a:pt x="15" y="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文本框 61"/>
          <p:cNvSpPr txBox="1"/>
          <p:nvPr/>
        </p:nvSpPr>
        <p:spPr>
          <a:xfrm>
            <a:off x="231776" y="196851"/>
            <a:ext cx="836613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二</a:t>
            </a:r>
          </a:p>
        </p:txBody>
      </p:sp>
      <p:grpSp>
        <p:nvGrpSpPr>
          <p:cNvPr id="3" name="组合 163"/>
          <p:cNvGrpSpPr/>
          <p:nvPr/>
        </p:nvGrpSpPr>
        <p:grpSpPr bwMode="auto">
          <a:xfrm>
            <a:off x="1298987" y="4781012"/>
            <a:ext cx="9910763" cy="862616"/>
            <a:chOff x="686004" y="3278383"/>
            <a:chExt cx="7619800" cy="749141"/>
          </a:xfrm>
        </p:grpSpPr>
        <p:sp>
          <p:nvSpPr>
            <p:cNvPr id="21507" name="Rectangle 27"/>
            <p:cNvSpPr>
              <a:spLocks noChangeArrowheads="1"/>
            </p:cNvSpPr>
            <p:nvPr/>
          </p:nvSpPr>
          <p:spPr bwMode="auto">
            <a:xfrm>
              <a:off x="686004" y="3333590"/>
              <a:ext cx="7619800" cy="518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像</a:t>
              </a:r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         </a:t>
              </a:r>
              <a:r>
                <a: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     </a:t>
              </a:r>
              <a:r>
                <a: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…</a:t>
              </a:r>
              <a:r>
                <a: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这样由整数和真分数合成的数叫做带分数。</a:t>
              </a:r>
            </a:p>
          </p:txBody>
        </p:sp>
        <p:grpSp>
          <p:nvGrpSpPr>
            <p:cNvPr id="21508" name="组合 28"/>
            <p:cNvGrpSpPr/>
            <p:nvPr/>
          </p:nvGrpSpPr>
          <p:grpSpPr bwMode="auto">
            <a:xfrm>
              <a:off x="1153678" y="3305843"/>
              <a:ext cx="727682" cy="721681"/>
              <a:chOff x="-1132262" y="2620062"/>
              <a:chExt cx="727682" cy="721681"/>
            </a:xfrm>
          </p:grpSpPr>
          <p:sp>
            <p:nvSpPr>
              <p:cNvPr id="21509" name="文本框 3"/>
              <p:cNvSpPr txBox="1">
                <a:spLocks noChangeArrowheads="1"/>
              </p:cNvSpPr>
              <p:nvPr/>
            </p:nvSpPr>
            <p:spPr bwMode="auto">
              <a:xfrm>
                <a:off x="-1090362" y="2620062"/>
                <a:ext cx="685782" cy="721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1</a:t>
                </a:r>
              </a:p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5</a:t>
                </a:r>
              </a:p>
            </p:txBody>
          </p:sp>
          <p:cxnSp>
            <p:nvCxnSpPr>
              <p:cNvPr id="160" name="直接连接符 159"/>
              <p:cNvCxnSpPr/>
              <p:nvPr/>
            </p:nvCxnSpPr>
            <p:spPr bwMode="auto">
              <a:xfrm flipV="1">
                <a:off x="-1132262" y="2954916"/>
                <a:ext cx="432069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11" name="组合 28"/>
            <p:cNvGrpSpPr/>
            <p:nvPr/>
          </p:nvGrpSpPr>
          <p:grpSpPr bwMode="auto">
            <a:xfrm>
              <a:off x="2105838" y="3278383"/>
              <a:ext cx="715478" cy="721681"/>
              <a:chOff x="-3761406" y="2583077"/>
              <a:chExt cx="715478" cy="721681"/>
            </a:xfrm>
          </p:grpSpPr>
          <p:sp>
            <p:nvSpPr>
              <p:cNvPr id="21512" name="文本框 3"/>
              <p:cNvSpPr txBox="1">
                <a:spLocks noChangeArrowheads="1"/>
              </p:cNvSpPr>
              <p:nvPr/>
            </p:nvSpPr>
            <p:spPr bwMode="auto">
              <a:xfrm>
                <a:off x="-3731710" y="2583077"/>
                <a:ext cx="685782" cy="721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3</a:t>
                </a:r>
              </a:p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4</a:t>
                </a:r>
              </a:p>
            </p:txBody>
          </p: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-3761406" y="2945391"/>
                <a:ext cx="432069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514" name="组合 46"/>
          <p:cNvGrpSpPr/>
          <p:nvPr/>
        </p:nvGrpSpPr>
        <p:grpSpPr bwMode="auto">
          <a:xfrm>
            <a:off x="2376805" y="1508081"/>
            <a:ext cx="7438390" cy="2857432"/>
            <a:chOff x="4817" y="1150"/>
            <a:chExt cx="11712" cy="4499"/>
          </a:xfrm>
        </p:grpSpPr>
        <p:grpSp>
          <p:nvGrpSpPr>
            <p:cNvPr id="21515" name="组合 28"/>
            <p:cNvGrpSpPr/>
            <p:nvPr/>
          </p:nvGrpSpPr>
          <p:grpSpPr bwMode="auto">
            <a:xfrm>
              <a:off x="6509" y="4341"/>
              <a:ext cx="795" cy="1308"/>
              <a:chOff x="423564" y="2709770"/>
              <a:chExt cx="505001" cy="830832"/>
            </a:xfrm>
          </p:grpSpPr>
          <p:sp>
            <p:nvSpPr>
              <p:cNvPr id="21516" name="文本框 3"/>
              <p:cNvSpPr txBox="1">
                <a:spLocks noChangeArrowheads="1"/>
              </p:cNvSpPr>
              <p:nvPr/>
            </p:nvSpPr>
            <p:spPr bwMode="auto">
              <a:xfrm>
                <a:off x="452315" y="2709770"/>
                <a:ext cx="476250" cy="8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7</a:t>
                </a:r>
              </a:p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  <a:endPara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11" name="直接连接符 110"/>
              <p:cNvCxnSpPr/>
              <p:nvPr/>
            </p:nvCxnSpPr>
            <p:spPr bwMode="auto">
              <a:xfrm flipV="1">
                <a:off x="423564" y="3104669"/>
                <a:ext cx="43172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18" name="组合 28"/>
            <p:cNvGrpSpPr/>
            <p:nvPr/>
          </p:nvGrpSpPr>
          <p:grpSpPr bwMode="auto">
            <a:xfrm>
              <a:off x="12755" y="4320"/>
              <a:ext cx="1080" cy="1308"/>
              <a:chOff x="377361" y="2596807"/>
              <a:chExt cx="685782" cy="830297"/>
            </a:xfrm>
          </p:grpSpPr>
          <p:sp>
            <p:nvSpPr>
              <p:cNvPr id="21519" name="文本框 3"/>
              <p:cNvSpPr txBox="1">
                <a:spLocks noChangeArrowheads="1"/>
              </p:cNvSpPr>
              <p:nvPr/>
            </p:nvSpPr>
            <p:spPr bwMode="auto">
              <a:xfrm>
                <a:off x="377361" y="2596807"/>
                <a:ext cx="685782" cy="830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11</a:t>
                </a:r>
              </a:p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5</a:t>
                </a:r>
                <a:endPara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2" name="直接连接符 1"/>
              <p:cNvCxnSpPr/>
              <p:nvPr/>
            </p:nvCxnSpPr>
            <p:spPr bwMode="auto">
              <a:xfrm flipV="1">
                <a:off x="406741" y="2999952"/>
                <a:ext cx="43171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21" name="组合 114"/>
            <p:cNvGrpSpPr/>
            <p:nvPr/>
          </p:nvGrpSpPr>
          <p:grpSpPr bwMode="auto">
            <a:xfrm>
              <a:off x="14367" y="1150"/>
              <a:ext cx="1120" cy="1167"/>
              <a:chOff x="5393314" y="1200186"/>
              <a:chExt cx="795062" cy="827001"/>
            </a:xfrm>
          </p:grpSpPr>
          <p:sp>
            <p:nvSpPr>
              <p:cNvPr id="116" name="扇形"/>
              <p:cNvSpPr/>
              <p:nvPr/>
            </p:nvSpPr>
            <p:spPr bwMode="auto">
              <a:xfrm rot="10800000">
                <a:off x="5486200" y="1200186"/>
                <a:ext cx="702658" cy="701430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 rot="17281658">
                <a:off x="5664719" y="1536951"/>
                <a:ext cx="219640" cy="7612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1524" name="组合 58"/>
            <p:cNvGrpSpPr/>
            <p:nvPr/>
          </p:nvGrpSpPr>
          <p:grpSpPr bwMode="auto">
            <a:xfrm>
              <a:off x="6953" y="1169"/>
              <a:ext cx="2007" cy="2002"/>
              <a:chOff x="7471974" y="677258"/>
              <a:chExt cx="1421432" cy="1418599"/>
            </a:xfrm>
          </p:grpSpPr>
          <p:sp>
            <p:nvSpPr>
              <p:cNvPr id="119" name="扇形"/>
              <p:cNvSpPr/>
              <p:nvPr/>
            </p:nvSpPr>
            <p:spPr bwMode="auto">
              <a:xfrm rot="16200000">
                <a:off x="8190465" y="677244"/>
                <a:ext cx="701366" cy="702806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0" name="扇形"/>
              <p:cNvSpPr/>
              <p:nvPr/>
            </p:nvSpPr>
            <p:spPr bwMode="auto">
              <a:xfrm>
                <a:off x="8189745" y="1395271"/>
                <a:ext cx="702806" cy="701366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" name="扇形"/>
              <p:cNvSpPr/>
              <p:nvPr/>
            </p:nvSpPr>
            <p:spPr bwMode="auto">
              <a:xfrm rot="5400000">
                <a:off x="7473498" y="1394551"/>
                <a:ext cx="701366" cy="702805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8" name="组合 59"/>
            <p:cNvGrpSpPr/>
            <p:nvPr/>
          </p:nvGrpSpPr>
          <p:grpSpPr>
            <a:xfrm>
              <a:off x="4817" y="1170"/>
              <a:ext cx="2036" cy="2032"/>
              <a:chOff x="7464349" y="666800"/>
              <a:chExt cx="1443175" cy="1440000"/>
            </a:xfrm>
            <a:solidFill>
              <a:srgbClr val="06BA17"/>
            </a:solidFill>
          </p:grpSpPr>
          <p:sp>
            <p:nvSpPr>
              <p:cNvPr id="123" name="椭圆 122"/>
              <p:cNvSpPr/>
              <p:nvPr/>
            </p:nvSpPr>
            <p:spPr>
              <a:xfrm>
                <a:off x="7464349" y="666800"/>
                <a:ext cx="1440000" cy="14400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4" name="直接连接符 123"/>
              <p:cNvSpPr/>
              <p:nvPr/>
            </p:nvSpPr>
            <p:spPr>
              <a:xfrm rot="5400000">
                <a:off x="7461881" y="1386800"/>
                <a:ext cx="144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5" name="直接连接符 124"/>
              <p:cNvSpPr/>
              <p:nvPr/>
            </p:nvSpPr>
            <p:spPr>
              <a:xfrm>
                <a:off x="7467524" y="1384332"/>
                <a:ext cx="144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1529" name="组合 59"/>
            <p:cNvGrpSpPr/>
            <p:nvPr/>
          </p:nvGrpSpPr>
          <p:grpSpPr bwMode="auto">
            <a:xfrm>
              <a:off x="4830" y="1156"/>
              <a:ext cx="2037" cy="2032"/>
              <a:chOff x="7464349" y="666800"/>
              <a:chExt cx="1443175" cy="1440000"/>
            </a:xfrm>
          </p:grpSpPr>
          <p:sp>
            <p:nvSpPr>
              <p:cNvPr id="132" name="椭圆 131"/>
              <p:cNvSpPr/>
              <p:nvPr/>
            </p:nvSpPr>
            <p:spPr>
              <a:xfrm>
                <a:off x="7463994" y="666090"/>
                <a:ext cx="1439740" cy="1440069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33" name="直接连接符 132"/>
              <p:cNvCxnSpPr/>
              <p:nvPr/>
            </p:nvCxnSpPr>
            <p:spPr>
              <a:xfrm rot="5400000">
                <a:off x="7461173" y="1386125"/>
                <a:ext cx="1440069" cy="0"/>
              </a:xfrm>
              <a:prstGeom prst="line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/>
              <p:nvPr/>
            </p:nvCxnSpPr>
            <p:spPr>
              <a:xfrm>
                <a:off x="7467536" y="1383468"/>
                <a:ext cx="1439740" cy="0"/>
              </a:xfrm>
              <a:prstGeom prst="line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7463994" y="666090"/>
                <a:ext cx="1439740" cy="1440069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1534" name="组合 59"/>
            <p:cNvGrpSpPr/>
            <p:nvPr/>
          </p:nvGrpSpPr>
          <p:grpSpPr bwMode="auto">
            <a:xfrm>
              <a:off x="6930" y="1156"/>
              <a:ext cx="2037" cy="2032"/>
              <a:chOff x="7464349" y="666800"/>
              <a:chExt cx="1443175" cy="144000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7463740" y="666090"/>
                <a:ext cx="1439740" cy="1440069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 rot="5400000">
                <a:off x="7460919" y="1386125"/>
                <a:ext cx="1440069" cy="0"/>
              </a:xfrm>
              <a:prstGeom prst="line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7467282" y="1383468"/>
                <a:ext cx="1439740" cy="0"/>
              </a:xfrm>
              <a:prstGeom prst="line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/>
              <p:cNvSpPr/>
              <p:nvPr/>
            </p:nvSpPr>
            <p:spPr>
              <a:xfrm>
                <a:off x="7463740" y="666090"/>
                <a:ext cx="1439740" cy="1440069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1539" name="组合 145"/>
            <p:cNvGrpSpPr/>
            <p:nvPr/>
          </p:nvGrpSpPr>
          <p:grpSpPr bwMode="auto">
            <a:xfrm>
              <a:off x="10177" y="1152"/>
              <a:ext cx="2032" cy="2032"/>
              <a:chOff x="5562574" y="1276384"/>
              <a:chExt cx="1440000" cy="144000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561926" y="1276739"/>
                <a:ext cx="1440109" cy="1440068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 flipH="1">
                <a:off x="6247439" y="1285595"/>
                <a:ext cx="0" cy="720921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rot="4320000" flipH="1">
                <a:off x="6608795" y="1522939"/>
                <a:ext cx="0" cy="71916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rot="-4320000" flipH="1">
                <a:off x="5933025" y="1532681"/>
                <a:ext cx="0" cy="720941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 rot="8640000" flipH="1">
                <a:off x="6477715" y="1932121"/>
                <a:ext cx="0" cy="71914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 rot="-8640000" flipH="1">
                <a:off x="6049048" y="1912636"/>
                <a:ext cx="0" cy="720921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46" name="组合 152"/>
            <p:cNvGrpSpPr/>
            <p:nvPr/>
          </p:nvGrpSpPr>
          <p:grpSpPr bwMode="auto">
            <a:xfrm>
              <a:off x="14497" y="1150"/>
              <a:ext cx="2032" cy="2032"/>
              <a:chOff x="5562574" y="1276384"/>
              <a:chExt cx="1440000" cy="144000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5563174" y="1276384"/>
                <a:ext cx="1440108" cy="1440069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 flipH="1">
                <a:off x="6248687" y="1285241"/>
                <a:ext cx="0" cy="72091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 rot="4320000" flipH="1">
                <a:off x="6610044" y="1522584"/>
                <a:ext cx="0" cy="71916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 rot="-4320000" flipH="1">
                <a:off x="5934272" y="1532327"/>
                <a:ext cx="0" cy="72094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rot="8640000" flipH="1">
                <a:off x="6478962" y="1931766"/>
                <a:ext cx="0" cy="71914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/>
              <p:cNvCxnSpPr/>
              <p:nvPr/>
            </p:nvCxnSpPr>
            <p:spPr>
              <a:xfrm rot="-8640000" flipH="1">
                <a:off x="6050295" y="1912282"/>
                <a:ext cx="0" cy="72091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53" name="组合 159"/>
            <p:cNvGrpSpPr/>
            <p:nvPr/>
          </p:nvGrpSpPr>
          <p:grpSpPr bwMode="auto">
            <a:xfrm>
              <a:off x="12352" y="1155"/>
              <a:ext cx="2032" cy="2032"/>
              <a:chOff x="5562574" y="1276384"/>
              <a:chExt cx="1440000" cy="144000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5563434" y="1276383"/>
                <a:ext cx="1438337" cy="1440069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62" name="直接连接符 161"/>
              <p:cNvCxnSpPr/>
              <p:nvPr/>
            </p:nvCxnSpPr>
            <p:spPr>
              <a:xfrm flipH="1">
                <a:off x="6248947" y="1285240"/>
                <a:ext cx="0" cy="72091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rot="4320000" flipH="1">
                <a:off x="6609418" y="1523469"/>
                <a:ext cx="0" cy="717397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rot="-4320000" flipH="1">
                <a:off x="5933647" y="1533211"/>
                <a:ext cx="0" cy="71916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rot="8640000" flipH="1">
                <a:off x="6477452" y="1931765"/>
                <a:ext cx="0" cy="71914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 rot="-8640000" flipH="1">
                <a:off x="6050555" y="1912281"/>
                <a:ext cx="0" cy="72091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组合 166"/>
            <p:cNvGrpSpPr/>
            <p:nvPr/>
          </p:nvGrpSpPr>
          <p:grpSpPr>
            <a:xfrm>
              <a:off x="10170" y="1152"/>
              <a:ext cx="2032" cy="2032"/>
              <a:chOff x="5562574" y="1276384"/>
              <a:chExt cx="1440000" cy="1440000"/>
            </a:xfrm>
            <a:solidFill>
              <a:srgbClr val="06BA17"/>
            </a:solidFill>
          </p:grpSpPr>
          <p:sp>
            <p:nvSpPr>
              <p:cNvPr id="36" name="椭圆 35"/>
              <p:cNvSpPr/>
              <p:nvPr/>
            </p:nvSpPr>
            <p:spPr>
              <a:xfrm>
                <a:off x="5562574" y="1276384"/>
                <a:ext cx="1440000" cy="14400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" name="直接连接符 36"/>
              <p:cNvSpPr/>
              <p:nvPr/>
            </p:nvSpPr>
            <p:spPr>
              <a:xfrm flipH="1">
                <a:off x="6248356" y="1285909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" name="直接连接符 37"/>
              <p:cNvSpPr/>
              <p:nvPr/>
            </p:nvSpPr>
            <p:spPr>
              <a:xfrm rot="-4320000" flipH="1">
                <a:off x="5933528" y="1532441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" name="直接连接符 38"/>
              <p:cNvSpPr/>
              <p:nvPr/>
            </p:nvSpPr>
            <p:spPr>
              <a:xfrm rot="4320000" flipH="1">
                <a:off x="6609786" y="1522919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" name="直接连接符 39"/>
              <p:cNvSpPr/>
              <p:nvPr/>
            </p:nvSpPr>
            <p:spPr>
              <a:xfrm rot="-8640000" flipH="1">
                <a:off x="6050394" y="1912462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3" name="直接连接符 172"/>
              <p:cNvSpPr/>
              <p:nvPr/>
            </p:nvSpPr>
            <p:spPr>
              <a:xfrm rot="8640000" flipH="1">
                <a:off x="6479010" y="1931510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41" name="组合 173"/>
            <p:cNvGrpSpPr/>
            <p:nvPr/>
          </p:nvGrpSpPr>
          <p:grpSpPr>
            <a:xfrm>
              <a:off x="12375" y="1152"/>
              <a:ext cx="2032" cy="2032"/>
              <a:chOff x="5562574" y="1276384"/>
              <a:chExt cx="1440000" cy="1440000"/>
            </a:xfrm>
            <a:solidFill>
              <a:srgbClr val="06BA17"/>
            </a:solidFill>
          </p:grpSpPr>
          <p:sp>
            <p:nvSpPr>
              <p:cNvPr id="42" name="椭圆 41"/>
              <p:cNvSpPr/>
              <p:nvPr/>
            </p:nvSpPr>
            <p:spPr>
              <a:xfrm>
                <a:off x="5562574" y="1276384"/>
                <a:ext cx="1440000" cy="14400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3" name="直接连接符 42"/>
              <p:cNvSpPr/>
              <p:nvPr/>
            </p:nvSpPr>
            <p:spPr>
              <a:xfrm flipH="1">
                <a:off x="6248356" y="1285909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4" name="直接连接符 43"/>
              <p:cNvSpPr/>
              <p:nvPr/>
            </p:nvSpPr>
            <p:spPr>
              <a:xfrm rot="-4320000" flipH="1">
                <a:off x="5933528" y="1532441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5" name="直接连接符 44"/>
              <p:cNvSpPr/>
              <p:nvPr/>
            </p:nvSpPr>
            <p:spPr>
              <a:xfrm rot="4320000" flipH="1">
                <a:off x="6609786" y="1522919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6" name="直接连接符 45"/>
              <p:cNvSpPr/>
              <p:nvPr/>
            </p:nvSpPr>
            <p:spPr>
              <a:xfrm rot="-8640000" flipH="1">
                <a:off x="6050394" y="1912462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0" name="直接连接符 179"/>
              <p:cNvSpPr/>
              <p:nvPr/>
            </p:nvSpPr>
            <p:spPr>
              <a:xfrm rot="8640000" flipH="1">
                <a:off x="6479010" y="1931510"/>
                <a:ext cx="0" cy="72000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21562" name="左大括号"/>
            <p:cNvSpPr>
              <a:spLocks noChangeArrowheads="1"/>
            </p:cNvSpPr>
            <p:nvPr/>
          </p:nvSpPr>
          <p:spPr bwMode="auto">
            <a:xfrm rot="16200000" flipH="1">
              <a:off x="6772" y="1568"/>
              <a:ext cx="247" cy="4132"/>
            </a:xfrm>
            <a:custGeom>
              <a:avLst/>
              <a:gdLst>
                <a:gd name="T0" fmla="*/ 15 w 41"/>
                <a:gd name="T1" fmla="*/ 41 h 281"/>
                <a:gd name="T2" fmla="*/ 11 w 41"/>
                <a:gd name="T3" fmla="*/ 13 h 281"/>
                <a:gd name="T4" fmla="*/ 0 w 41"/>
                <a:gd name="T5" fmla="*/ 0 h 281"/>
                <a:gd name="T6" fmla="*/ 21 w 41"/>
                <a:gd name="T7" fmla="*/ 9 h 281"/>
                <a:gd name="T8" fmla="*/ 27 w 41"/>
                <a:gd name="T9" fmla="*/ 45 h 281"/>
                <a:gd name="T10" fmla="*/ 27 w 41"/>
                <a:gd name="T11" fmla="*/ 103 h 281"/>
                <a:gd name="T12" fmla="*/ 30 w 41"/>
                <a:gd name="T13" fmla="*/ 128 h 281"/>
                <a:gd name="T14" fmla="*/ 41 w 41"/>
                <a:gd name="T15" fmla="*/ 141 h 281"/>
                <a:gd name="T16" fmla="*/ 30 w 41"/>
                <a:gd name="T17" fmla="*/ 153 h 281"/>
                <a:gd name="T18" fmla="*/ 27 w 41"/>
                <a:gd name="T19" fmla="*/ 179 h 281"/>
                <a:gd name="T20" fmla="*/ 27 w 41"/>
                <a:gd name="T21" fmla="*/ 232 h 281"/>
                <a:gd name="T22" fmla="*/ 25 w 41"/>
                <a:gd name="T23" fmla="*/ 262 h 281"/>
                <a:gd name="T24" fmla="*/ 16 w 41"/>
                <a:gd name="T25" fmla="*/ 277 h 281"/>
                <a:gd name="T26" fmla="*/ 0 w 41"/>
                <a:gd name="T27" fmla="*/ 281 h 281"/>
                <a:gd name="T28" fmla="*/ 11 w 41"/>
                <a:gd name="T29" fmla="*/ 268 h 281"/>
                <a:gd name="T30" fmla="*/ 15 w 41"/>
                <a:gd name="T31" fmla="*/ 240 h 281"/>
                <a:gd name="T32" fmla="*/ 15 w 41"/>
                <a:gd name="T33" fmla="*/ 186 h 281"/>
                <a:gd name="T34" fmla="*/ 17 w 41"/>
                <a:gd name="T35" fmla="*/ 155 h 281"/>
                <a:gd name="T36" fmla="*/ 29 w 41"/>
                <a:gd name="T37" fmla="*/ 141 h 281"/>
                <a:gd name="T38" fmla="*/ 17 w 41"/>
                <a:gd name="T39" fmla="*/ 127 h 281"/>
                <a:gd name="T40" fmla="*/ 15 w 41"/>
                <a:gd name="T41" fmla="*/ 98 h 281"/>
                <a:gd name="T42" fmla="*/ 15 w 41"/>
                <a:gd name="T43" fmla="*/ 4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281">
                  <a:moveTo>
                    <a:pt x="15" y="41"/>
                  </a:moveTo>
                  <a:cubicBezTo>
                    <a:pt x="15" y="29"/>
                    <a:pt x="13" y="19"/>
                    <a:pt x="11" y="13"/>
                  </a:cubicBezTo>
                  <a:cubicBezTo>
                    <a:pt x="9" y="7"/>
                    <a:pt x="5" y="2"/>
                    <a:pt x="0" y="0"/>
                  </a:cubicBezTo>
                  <a:cubicBezTo>
                    <a:pt x="10" y="0"/>
                    <a:pt x="17" y="3"/>
                    <a:pt x="21" y="9"/>
                  </a:cubicBezTo>
                  <a:cubicBezTo>
                    <a:pt x="25" y="14"/>
                    <a:pt x="27" y="27"/>
                    <a:pt x="27" y="45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14"/>
                    <a:pt x="28" y="122"/>
                    <a:pt x="30" y="128"/>
                  </a:cubicBezTo>
                  <a:cubicBezTo>
                    <a:pt x="32" y="134"/>
                    <a:pt x="35" y="138"/>
                    <a:pt x="41" y="141"/>
                  </a:cubicBezTo>
                  <a:cubicBezTo>
                    <a:pt x="35" y="143"/>
                    <a:pt x="31" y="147"/>
                    <a:pt x="30" y="153"/>
                  </a:cubicBezTo>
                  <a:cubicBezTo>
                    <a:pt x="28" y="158"/>
                    <a:pt x="27" y="167"/>
                    <a:pt x="27" y="179"/>
                  </a:cubicBezTo>
                  <a:cubicBezTo>
                    <a:pt x="27" y="232"/>
                    <a:pt x="27" y="232"/>
                    <a:pt x="27" y="232"/>
                  </a:cubicBezTo>
                  <a:cubicBezTo>
                    <a:pt x="27" y="245"/>
                    <a:pt x="26" y="255"/>
                    <a:pt x="25" y="262"/>
                  </a:cubicBezTo>
                  <a:cubicBezTo>
                    <a:pt x="23" y="269"/>
                    <a:pt x="20" y="274"/>
                    <a:pt x="16" y="277"/>
                  </a:cubicBezTo>
                  <a:cubicBezTo>
                    <a:pt x="12" y="279"/>
                    <a:pt x="7" y="281"/>
                    <a:pt x="0" y="281"/>
                  </a:cubicBezTo>
                  <a:cubicBezTo>
                    <a:pt x="5" y="279"/>
                    <a:pt x="9" y="274"/>
                    <a:pt x="11" y="268"/>
                  </a:cubicBezTo>
                  <a:cubicBezTo>
                    <a:pt x="13" y="261"/>
                    <a:pt x="15" y="252"/>
                    <a:pt x="15" y="240"/>
                  </a:cubicBezTo>
                  <a:cubicBezTo>
                    <a:pt x="15" y="186"/>
                    <a:pt x="15" y="186"/>
                    <a:pt x="15" y="186"/>
                  </a:cubicBezTo>
                  <a:cubicBezTo>
                    <a:pt x="15" y="172"/>
                    <a:pt x="15" y="162"/>
                    <a:pt x="17" y="155"/>
                  </a:cubicBezTo>
                  <a:cubicBezTo>
                    <a:pt x="19" y="148"/>
                    <a:pt x="23" y="144"/>
                    <a:pt x="29" y="141"/>
                  </a:cubicBezTo>
                  <a:cubicBezTo>
                    <a:pt x="23" y="138"/>
                    <a:pt x="19" y="133"/>
                    <a:pt x="17" y="127"/>
                  </a:cubicBezTo>
                  <a:cubicBezTo>
                    <a:pt x="15" y="121"/>
                    <a:pt x="15" y="111"/>
                    <a:pt x="15" y="98"/>
                  </a:cubicBezTo>
                  <a:lnTo>
                    <a:pt x="15" y="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563" name="左大括号"/>
            <p:cNvSpPr>
              <a:spLocks noChangeArrowheads="1"/>
            </p:cNvSpPr>
            <p:nvPr/>
          </p:nvSpPr>
          <p:spPr bwMode="auto">
            <a:xfrm rot="16200000" flipH="1">
              <a:off x="13187" y="458"/>
              <a:ext cx="321" cy="6353"/>
            </a:xfrm>
            <a:custGeom>
              <a:avLst/>
              <a:gdLst>
                <a:gd name="T0" fmla="*/ 15 w 41"/>
                <a:gd name="T1" fmla="*/ 41 h 281"/>
                <a:gd name="T2" fmla="*/ 11 w 41"/>
                <a:gd name="T3" fmla="*/ 13 h 281"/>
                <a:gd name="T4" fmla="*/ 0 w 41"/>
                <a:gd name="T5" fmla="*/ 0 h 281"/>
                <a:gd name="T6" fmla="*/ 21 w 41"/>
                <a:gd name="T7" fmla="*/ 9 h 281"/>
                <a:gd name="T8" fmla="*/ 27 w 41"/>
                <a:gd name="T9" fmla="*/ 45 h 281"/>
                <a:gd name="T10" fmla="*/ 27 w 41"/>
                <a:gd name="T11" fmla="*/ 103 h 281"/>
                <a:gd name="T12" fmla="*/ 30 w 41"/>
                <a:gd name="T13" fmla="*/ 128 h 281"/>
                <a:gd name="T14" fmla="*/ 41 w 41"/>
                <a:gd name="T15" fmla="*/ 141 h 281"/>
                <a:gd name="T16" fmla="*/ 30 w 41"/>
                <a:gd name="T17" fmla="*/ 153 h 281"/>
                <a:gd name="T18" fmla="*/ 27 w 41"/>
                <a:gd name="T19" fmla="*/ 179 h 281"/>
                <a:gd name="T20" fmla="*/ 27 w 41"/>
                <a:gd name="T21" fmla="*/ 232 h 281"/>
                <a:gd name="T22" fmla="*/ 25 w 41"/>
                <a:gd name="T23" fmla="*/ 262 h 281"/>
                <a:gd name="T24" fmla="*/ 16 w 41"/>
                <a:gd name="T25" fmla="*/ 277 h 281"/>
                <a:gd name="T26" fmla="*/ 0 w 41"/>
                <a:gd name="T27" fmla="*/ 281 h 281"/>
                <a:gd name="T28" fmla="*/ 11 w 41"/>
                <a:gd name="T29" fmla="*/ 268 h 281"/>
                <a:gd name="T30" fmla="*/ 15 w 41"/>
                <a:gd name="T31" fmla="*/ 240 h 281"/>
                <a:gd name="T32" fmla="*/ 15 w 41"/>
                <a:gd name="T33" fmla="*/ 186 h 281"/>
                <a:gd name="T34" fmla="*/ 17 w 41"/>
                <a:gd name="T35" fmla="*/ 155 h 281"/>
                <a:gd name="T36" fmla="*/ 29 w 41"/>
                <a:gd name="T37" fmla="*/ 141 h 281"/>
                <a:gd name="T38" fmla="*/ 17 w 41"/>
                <a:gd name="T39" fmla="*/ 127 h 281"/>
                <a:gd name="T40" fmla="*/ 15 w 41"/>
                <a:gd name="T41" fmla="*/ 98 h 281"/>
                <a:gd name="T42" fmla="*/ 15 w 41"/>
                <a:gd name="T43" fmla="*/ 4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281">
                  <a:moveTo>
                    <a:pt x="15" y="41"/>
                  </a:moveTo>
                  <a:cubicBezTo>
                    <a:pt x="15" y="29"/>
                    <a:pt x="13" y="19"/>
                    <a:pt x="11" y="13"/>
                  </a:cubicBezTo>
                  <a:cubicBezTo>
                    <a:pt x="9" y="7"/>
                    <a:pt x="5" y="2"/>
                    <a:pt x="0" y="0"/>
                  </a:cubicBezTo>
                  <a:cubicBezTo>
                    <a:pt x="10" y="0"/>
                    <a:pt x="17" y="3"/>
                    <a:pt x="21" y="9"/>
                  </a:cubicBezTo>
                  <a:cubicBezTo>
                    <a:pt x="25" y="14"/>
                    <a:pt x="27" y="27"/>
                    <a:pt x="27" y="45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14"/>
                    <a:pt x="28" y="122"/>
                    <a:pt x="30" y="128"/>
                  </a:cubicBezTo>
                  <a:cubicBezTo>
                    <a:pt x="32" y="134"/>
                    <a:pt x="35" y="138"/>
                    <a:pt x="41" y="141"/>
                  </a:cubicBezTo>
                  <a:cubicBezTo>
                    <a:pt x="35" y="143"/>
                    <a:pt x="31" y="147"/>
                    <a:pt x="30" y="153"/>
                  </a:cubicBezTo>
                  <a:cubicBezTo>
                    <a:pt x="28" y="158"/>
                    <a:pt x="27" y="167"/>
                    <a:pt x="27" y="179"/>
                  </a:cubicBezTo>
                  <a:cubicBezTo>
                    <a:pt x="27" y="232"/>
                    <a:pt x="27" y="232"/>
                    <a:pt x="27" y="232"/>
                  </a:cubicBezTo>
                  <a:cubicBezTo>
                    <a:pt x="27" y="245"/>
                    <a:pt x="26" y="255"/>
                    <a:pt x="25" y="262"/>
                  </a:cubicBezTo>
                  <a:cubicBezTo>
                    <a:pt x="23" y="269"/>
                    <a:pt x="20" y="274"/>
                    <a:pt x="16" y="277"/>
                  </a:cubicBezTo>
                  <a:cubicBezTo>
                    <a:pt x="12" y="279"/>
                    <a:pt x="7" y="281"/>
                    <a:pt x="0" y="281"/>
                  </a:cubicBezTo>
                  <a:cubicBezTo>
                    <a:pt x="5" y="279"/>
                    <a:pt x="9" y="274"/>
                    <a:pt x="11" y="268"/>
                  </a:cubicBezTo>
                  <a:cubicBezTo>
                    <a:pt x="13" y="261"/>
                    <a:pt x="15" y="252"/>
                    <a:pt x="15" y="240"/>
                  </a:cubicBezTo>
                  <a:cubicBezTo>
                    <a:pt x="15" y="186"/>
                    <a:pt x="15" y="186"/>
                    <a:pt x="15" y="186"/>
                  </a:cubicBezTo>
                  <a:cubicBezTo>
                    <a:pt x="15" y="172"/>
                    <a:pt x="15" y="162"/>
                    <a:pt x="17" y="155"/>
                  </a:cubicBezTo>
                  <a:cubicBezTo>
                    <a:pt x="19" y="148"/>
                    <a:pt x="23" y="144"/>
                    <a:pt x="29" y="141"/>
                  </a:cubicBezTo>
                  <a:cubicBezTo>
                    <a:pt x="23" y="138"/>
                    <a:pt x="19" y="133"/>
                    <a:pt x="17" y="127"/>
                  </a:cubicBezTo>
                  <a:cubicBezTo>
                    <a:pt x="15" y="121"/>
                    <a:pt x="15" y="111"/>
                    <a:pt x="15" y="98"/>
                  </a:cubicBezTo>
                  <a:lnTo>
                    <a:pt x="15" y="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48" name="组合 186"/>
          <p:cNvGrpSpPr/>
          <p:nvPr/>
        </p:nvGrpSpPr>
        <p:grpSpPr bwMode="auto">
          <a:xfrm>
            <a:off x="4485639" y="3479854"/>
            <a:ext cx="933450" cy="830997"/>
            <a:chOff x="3409982" y="1971144"/>
            <a:chExt cx="933424" cy="830262"/>
          </a:xfrm>
        </p:grpSpPr>
        <p:grpSp>
          <p:nvGrpSpPr>
            <p:cNvPr id="21565" name="组合 184"/>
            <p:cNvGrpSpPr/>
            <p:nvPr/>
          </p:nvGrpSpPr>
          <p:grpSpPr bwMode="auto">
            <a:xfrm>
              <a:off x="3657625" y="1971144"/>
              <a:ext cx="685781" cy="830262"/>
              <a:chOff x="228715" y="1513956"/>
              <a:chExt cx="685781" cy="830262"/>
            </a:xfrm>
          </p:grpSpPr>
          <p:sp>
            <p:nvSpPr>
              <p:cNvPr id="21566" name="文本框 3"/>
              <p:cNvSpPr txBox="1">
                <a:spLocks noChangeArrowheads="1"/>
              </p:cNvSpPr>
              <p:nvPr/>
            </p:nvSpPr>
            <p:spPr bwMode="auto">
              <a:xfrm>
                <a:off x="228715" y="1513956"/>
                <a:ext cx="685781" cy="830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3</a:t>
                </a:r>
              </a:p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4</a:t>
                </a:r>
              </a:p>
            </p:txBody>
          </p:sp>
          <p:cxnSp>
            <p:nvCxnSpPr>
              <p:cNvPr id="51" name="直接连接符 50"/>
              <p:cNvCxnSpPr/>
              <p:nvPr/>
            </p:nvCxnSpPr>
            <p:spPr bwMode="auto">
              <a:xfrm flipV="1">
                <a:off x="286817" y="1929087"/>
                <a:ext cx="43178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68" name="TextBox 185"/>
            <p:cNvSpPr txBox="1">
              <a:spLocks noChangeArrowheads="1"/>
            </p:cNvSpPr>
            <p:nvPr/>
          </p:nvSpPr>
          <p:spPr bwMode="auto">
            <a:xfrm>
              <a:off x="3409982" y="2271445"/>
              <a:ext cx="380990" cy="46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grpSp>
        <p:nvGrpSpPr>
          <p:cNvPr id="53" name="组合 187"/>
          <p:cNvGrpSpPr/>
          <p:nvPr/>
        </p:nvGrpSpPr>
        <p:grpSpPr bwMode="auto">
          <a:xfrm>
            <a:off x="8030394" y="3429538"/>
            <a:ext cx="933450" cy="830997"/>
            <a:chOff x="3409982" y="1971144"/>
            <a:chExt cx="933424" cy="830262"/>
          </a:xfrm>
        </p:grpSpPr>
        <p:grpSp>
          <p:nvGrpSpPr>
            <p:cNvPr id="21570" name="组合 188"/>
            <p:cNvGrpSpPr/>
            <p:nvPr/>
          </p:nvGrpSpPr>
          <p:grpSpPr bwMode="auto">
            <a:xfrm>
              <a:off x="3657625" y="1971144"/>
              <a:ext cx="685781" cy="830262"/>
              <a:chOff x="228715" y="1513956"/>
              <a:chExt cx="685781" cy="830262"/>
            </a:xfrm>
          </p:grpSpPr>
          <p:sp>
            <p:nvSpPr>
              <p:cNvPr id="21571" name="文本框 3"/>
              <p:cNvSpPr txBox="1">
                <a:spLocks noChangeArrowheads="1"/>
              </p:cNvSpPr>
              <p:nvPr/>
            </p:nvSpPr>
            <p:spPr bwMode="auto">
              <a:xfrm>
                <a:off x="228715" y="1513956"/>
                <a:ext cx="685781" cy="830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1</a:t>
                </a:r>
              </a:p>
              <a:p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5</a:t>
                </a:r>
              </a:p>
            </p:txBody>
          </p:sp>
          <p:cxnSp>
            <p:nvCxnSpPr>
              <p:cNvPr id="56" name="直接连接符 55"/>
              <p:cNvCxnSpPr/>
              <p:nvPr/>
            </p:nvCxnSpPr>
            <p:spPr bwMode="auto">
              <a:xfrm flipV="1">
                <a:off x="273959" y="1931031"/>
                <a:ext cx="43178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73" name="TextBox 189"/>
            <p:cNvSpPr txBox="1">
              <a:spLocks noChangeArrowheads="1"/>
            </p:cNvSpPr>
            <p:nvPr/>
          </p:nvSpPr>
          <p:spPr bwMode="auto">
            <a:xfrm>
              <a:off x="3409982" y="2271445"/>
              <a:ext cx="380990" cy="46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文本框 114"/>
          <p:cNvSpPr txBox="1">
            <a:spLocks noChangeArrowheads="1"/>
          </p:cNvSpPr>
          <p:nvPr/>
        </p:nvSpPr>
        <p:spPr bwMode="auto">
          <a:xfrm>
            <a:off x="660400" y="1744664"/>
            <a:ext cx="10091737" cy="272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假分数的意义：分子比分母大或分子和分母相等的分数叫做假分数。假分数的特征：假分数大于 1 或等于 1。</a:t>
            </a:r>
          </a:p>
          <a:p>
            <a:pPr>
              <a:lnSpc>
                <a:spcPct val="250000"/>
              </a:lnSpc>
            </a:pP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带分数的意义：由整数（不包括 0）和真分数合成的数叫做带分数。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4" y="828675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文本框 5"/>
          <p:cNvSpPr txBox="1">
            <a:spLocks noChangeArrowheads="1"/>
          </p:cNvSpPr>
          <p:nvPr/>
        </p:nvSpPr>
        <p:spPr bwMode="auto">
          <a:xfrm>
            <a:off x="1208089" y="801689"/>
            <a:ext cx="1976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24579" name="文本框 7"/>
          <p:cNvSpPr txBox="1">
            <a:spLocks noChangeArrowheads="1"/>
          </p:cNvSpPr>
          <p:nvPr/>
        </p:nvSpPr>
        <p:spPr bwMode="auto">
          <a:xfrm>
            <a:off x="3373439" y="766763"/>
            <a:ext cx="8396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把假分数化成整数或带分数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223964" y="1558267"/>
            <a:ext cx="7945437" cy="864035"/>
            <a:chOff x="1693" y="2454"/>
            <a:chExt cx="12513" cy="1361"/>
          </a:xfrm>
        </p:grpSpPr>
        <p:grpSp>
          <p:nvGrpSpPr>
            <p:cNvPr id="24581" name="组合 27"/>
            <p:cNvGrpSpPr/>
            <p:nvPr/>
          </p:nvGrpSpPr>
          <p:grpSpPr bwMode="auto">
            <a:xfrm>
              <a:off x="1693" y="2628"/>
              <a:ext cx="1555" cy="1187"/>
              <a:chOff x="1277" y="3118"/>
              <a:chExt cx="1555" cy="1187"/>
            </a:xfrm>
          </p:grpSpPr>
          <p:pic>
            <p:nvPicPr>
              <p:cNvPr id="24582" name="Picture 46" descr="U1ppt题号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7" y="3118"/>
                <a:ext cx="1555" cy="1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83" name="文本框 6"/>
              <p:cNvSpPr txBox="1">
                <a:spLocks noChangeArrowheads="1"/>
              </p:cNvSpPr>
              <p:nvPr/>
            </p:nvSpPr>
            <p:spPr bwMode="auto">
              <a:xfrm>
                <a:off x="1732" y="3262"/>
                <a:ext cx="610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defTabSz="6858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defTabSz="6858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0168B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</p:txBody>
          </p:sp>
        </p:grp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758" y="2660"/>
              <a:ext cx="11448" cy="7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</a:t>
              </a:r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）把        、       化成整数。 </a:t>
              </a:r>
              <a:endPara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24585" name="组合 28"/>
            <p:cNvGrpSpPr/>
            <p:nvPr/>
          </p:nvGrpSpPr>
          <p:grpSpPr bwMode="auto">
            <a:xfrm>
              <a:off x="6005" y="2454"/>
              <a:ext cx="1124" cy="1309"/>
              <a:chOff x="-453106" y="2650101"/>
              <a:chExt cx="548771" cy="639330"/>
            </a:xfrm>
          </p:grpSpPr>
          <p:sp>
            <p:nvSpPr>
              <p:cNvPr id="13321" name="文本框 3"/>
              <p:cNvSpPr txBox="1"/>
              <p:nvPr/>
            </p:nvSpPr>
            <p:spPr>
              <a:xfrm>
                <a:off x="-380604" y="2650101"/>
                <a:ext cx="476269" cy="6393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8</a:t>
                </a:r>
              </a:p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47" name="直接连接符 46"/>
              <p:cNvCxnSpPr/>
              <p:nvPr/>
            </p:nvCxnSpPr>
            <p:spPr bwMode="auto">
              <a:xfrm flipV="1">
                <a:off x="-453106" y="2974896"/>
                <a:ext cx="43230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88" name="组合 28"/>
            <p:cNvGrpSpPr/>
            <p:nvPr/>
          </p:nvGrpSpPr>
          <p:grpSpPr bwMode="auto">
            <a:xfrm>
              <a:off x="4636" y="2469"/>
              <a:ext cx="983" cy="1309"/>
              <a:chOff x="-359484" y="2657238"/>
              <a:chExt cx="480317" cy="639330"/>
            </a:xfrm>
          </p:grpSpPr>
          <p:sp>
            <p:nvSpPr>
              <p:cNvPr id="13324" name="文本框 3"/>
              <p:cNvSpPr txBox="1"/>
              <p:nvPr/>
            </p:nvSpPr>
            <p:spPr>
              <a:xfrm>
                <a:off x="-355436" y="2657238"/>
                <a:ext cx="476269" cy="6393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50" name="直接连接符 49"/>
              <p:cNvCxnSpPr/>
              <p:nvPr/>
            </p:nvCxnSpPr>
            <p:spPr bwMode="auto">
              <a:xfrm flipV="1">
                <a:off x="-359484" y="2974706"/>
                <a:ext cx="43230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327" name="Group 27"/>
          <p:cNvGrpSpPr/>
          <p:nvPr/>
        </p:nvGrpSpPr>
        <p:grpSpPr bwMode="auto">
          <a:xfrm>
            <a:off x="1410660" y="3137241"/>
            <a:ext cx="5617871" cy="1722306"/>
            <a:chOff x="1033" y="935"/>
            <a:chExt cx="2721" cy="743"/>
          </a:xfrm>
        </p:grpSpPr>
        <p:sp>
          <p:nvSpPr>
            <p:cNvPr id="24592" name="AutoShape 27"/>
            <p:cNvSpPr>
              <a:spLocks noChangeArrowheads="1"/>
            </p:cNvSpPr>
            <p:nvPr/>
          </p:nvSpPr>
          <p:spPr bwMode="auto">
            <a:xfrm>
              <a:off x="1821" y="1031"/>
              <a:ext cx="1933" cy="241"/>
            </a:xfrm>
            <a:prstGeom prst="wedgeRoundRectCallout">
              <a:avLst>
                <a:gd name="adj1" fmla="val -54056"/>
                <a:gd name="adj2" fmla="val -18056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/>
              <a:r>
                <a:rPr lang="zh-CN" altLang="en-US" sz="2400" b="1">
                  <a:solidFill>
                    <a:srgbClr val="00B0F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根据分数与除法的关系。</a:t>
              </a:r>
            </a:p>
          </p:txBody>
        </p:sp>
        <p:pic>
          <p:nvPicPr>
            <p:cNvPr id="24593" name="Picture 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3" y="935"/>
              <a:ext cx="673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组合 22"/>
          <p:cNvGrpSpPr/>
          <p:nvPr/>
        </p:nvGrpSpPr>
        <p:grpSpPr bwMode="auto">
          <a:xfrm>
            <a:off x="7796774" y="1685712"/>
            <a:ext cx="3553491" cy="4819315"/>
            <a:chOff x="12753" y="1255"/>
            <a:chExt cx="5594" cy="7589"/>
          </a:xfrm>
        </p:grpSpPr>
        <p:grpSp>
          <p:nvGrpSpPr>
            <p:cNvPr id="12" name="组合 52"/>
            <p:cNvGrpSpPr/>
            <p:nvPr/>
          </p:nvGrpSpPr>
          <p:grpSpPr>
            <a:xfrm>
              <a:off x="14158" y="1255"/>
              <a:ext cx="2644" cy="2643"/>
              <a:chOff x="6705544" y="3028938"/>
              <a:chExt cx="1440000" cy="1440000"/>
            </a:xfrm>
            <a:solidFill>
              <a:srgbClr val="06BA17"/>
            </a:solidFill>
          </p:grpSpPr>
          <p:sp>
            <p:nvSpPr>
              <p:cNvPr id="13" name="椭圆 12"/>
              <p:cNvSpPr/>
              <p:nvPr/>
            </p:nvSpPr>
            <p:spPr>
              <a:xfrm>
                <a:off x="6705544" y="3028938"/>
                <a:ext cx="1440000" cy="14400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" name="直接连接符 14"/>
              <p:cNvSpPr/>
              <p:nvPr/>
            </p:nvSpPr>
            <p:spPr>
              <a:xfrm rot="5400000">
                <a:off x="7056726" y="3388938"/>
                <a:ext cx="72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" name="直接连接符 15"/>
              <p:cNvSpPr/>
              <p:nvPr/>
            </p:nvSpPr>
            <p:spPr>
              <a:xfrm rot="-1800000">
                <a:off x="6746211" y="3910595"/>
                <a:ext cx="72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" name="直接连接符 16"/>
              <p:cNvSpPr/>
              <p:nvPr/>
            </p:nvSpPr>
            <p:spPr>
              <a:xfrm rot="1800000">
                <a:off x="7374845" y="3920120"/>
                <a:ext cx="72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4596" name="组合 28"/>
            <p:cNvGrpSpPr/>
            <p:nvPr/>
          </p:nvGrpSpPr>
          <p:grpSpPr bwMode="auto">
            <a:xfrm>
              <a:off x="17182" y="2014"/>
              <a:ext cx="1165" cy="1309"/>
              <a:chOff x="561465" y="2789053"/>
              <a:chExt cx="568016" cy="638831"/>
            </a:xfrm>
          </p:grpSpPr>
          <p:sp>
            <p:nvSpPr>
              <p:cNvPr id="19" name="文本框 3"/>
              <p:cNvSpPr txBox="1"/>
              <p:nvPr/>
            </p:nvSpPr>
            <p:spPr>
              <a:xfrm>
                <a:off x="654021" y="2789053"/>
                <a:ext cx="475460" cy="6388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20" name="直接连接符 19"/>
              <p:cNvCxnSpPr/>
              <p:nvPr/>
            </p:nvCxnSpPr>
            <p:spPr bwMode="auto">
              <a:xfrm flipV="1">
                <a:off x="561465" y="3105297"/>
                <a:ext cx="43157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59"/>
            <p:cNvGrpSpPr/>
            <p:nvPr/>
          </p:nvGrpSpPr>
          <p:grpSpPr>
            <a:xfrm>
              <a:off x="12753" y="4221"/>
              <a:ext cx="2649" cy="2643"/>
              <a:chOff x="7464349" y="666800"/>
              <a:chExt cx="1443175" cy="1440000"/>
            </a:xfrm>
            <a:solidFill>
              <a:srgbClr val="06BA17"/>
            </a:solidFill>
          </p:grpSpPr>
          <p:sp>
            <p:nvSpPr>
              <p:cNvPr id="110" name="椭圆 109"/>
              <p:cNvSpPr/>
              <p:nvPr/>
            </p:nvSpPr>
            <p:spPr>
              <a:xfrm>
                <a:off x="7464349" y="666800"/>
                <a:ext cx="1440000" cy="14400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1" name="直接连接符 110"/>
              <p:cNvSpPr/>
              <p:nvPr/>
            </p:nvSpPr>
            <p:spPr>
              <a:xfrm rot="5400000">
                <a:off x="7461881" y="1386800"/>
                <a:ext cx="144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2" name="直接连接符 111"/>
              <p:cNvSpPr/>
              <p:nvPr/>
            </p:nvSpPr>
            <p:spPr>
              <a:xfrm>
                <a:off x="7467524" y="1384332"/>
                <a:ext cx="144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2" name="组合 59"/>
            <p:cNvGrpSpPr/>
            <p:nvPr/>
          </p:nvGrpSpPr>
          <p:grpSpPr>
            <a:xfrm>
              <a:off x="15563" y="4221"/>
              <a:ext cx="2649" cy="2643"/>
              <a:chOff x="7464349" y="666800"/>
              <a:chExt cx="1443175" cy="1440000"/>
            </a:xfrm>
            <a:solidFill>
              <a:srgbClr val="06BA17"/>
            </a:solidFill>
          </p:grpSpPr>
          <p:sp>
            <p:nvSpPr>
              <p:cNvPr id="114" name="椭圆 113"/>
              <p:cNvSpPr/>
              <p:nvPr/>
            </p:nvSpPr>
            <p:spPr>
              <a:xfrm>
                <a:off x="7464349" y="666800"/>
                <a:ext cx="1440000" cy="14400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5" name="直接连接符 114"/>
              <p:cNvSpPr/>
              <p:nvPr/>
            </p:nvSpPr>
            <p:spPr>
              <a:xfrm rot="5400000">
                <a:off x="7461881" y="1386800"/>
                <a:ext cx="144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6" name="直接连接符 115"/>
              <p:cNvSpPr/>
              <p:nvPr/>
            </p:nvSpPr>
            <p:spPr>
              <a:xfrm>
                <a:off x="7467524" y="1384332"/>
                <a:ext cx="144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24601" name="左大括号"/>
            <p:cNvSpPr>
              <a:spLocks noChangeArrowheads="1"/>
            </p:cNvSpPr>
            <p:nvPr/>
          </p:nvSpPr>
          <p:spPr bwMode="auto">
            <a:xfrm rot="16200000" flipH="1">
              <a:off x="15401" y="5618"/>
              <a:ext cx="312" cy="3123"/>
            </a:xfrm>
            <a:custGeom>
              <a:avLst/>
              <a:gdLst>
                <a:gd name="T0" fmla="*/ 15 w 41"/>
                <a:gd name="T1" fmla="*/ 41 h 281"/>
                <a:gd name="T2" fmla="*/ 11 w 41"/>
                <a:gd name="T3" fmla="*/ 13 h 281"/>
                <a:gd name="T4" fmla="*/ 0 w 41"/>
                <a:gd name="T5" fmla="*/ 0 h 281"/>
                <a:gd name="T6" fmla="*/ 21 w 41"/>
                <a:gd name="T7" fmla="*/ 9 h 281"/>
                <a:gd name="T8" fmla="*/ 27 w 41"/>
                <a:gd name="T9" fmla="*/ 45 h 281"/>
                <a:gd name="T10" fmla="*/ 27 w 41"/>
                <a:gd name="T11" fmla="*/ 103 h 281"/>
                <a:gd name="T12" fmla="*/ 30 w 41"/>
                <a:gd name="T13" fmla="*/ 128 h 281"/>
                <a:gd name="T14" fmla="*/ 41 w 41"/>
                <a:gd name="T15" fmla="*/ 141 h 281"/>
                <a:gd name="T16" fmla="*/ 30 w 41"/>
                <a:gd name="T17" fmla="*/ 153 h 281"/>
                <a:gd name="T18" fmla="*/ 27 w 41"/>
                <a:gd name="T19" fmla="*/ 179 h 281"/>
                <a:gd name="T20" fmla="*/ 27 w 41"/>
                <a:gd name="T21" fmla="*/ 232 h 281"/>
                <a:gd name="T22" fmla="*/ 25 w 41"/>
                <a:gd name="T23" fmla="*/ 262 h 281"/>
                <a:gd name="T24" fmla="*/ 16 w 41"/>
                <a:gd name="T25" fmla="*/ 277 h 281"/>
                <a:gd name="T26" fmla="*/ 0 w 41"/>
                <a:gd name="T27" fmla="*/ 281 h 281"/>
                <a:gd name="T28" fmla="*/ 11 w 41"/>
                <a:gd name="T29" fmla="*/ 268 h 281"/>
                <a:gd name="T30" fmla="*/ 15 w 41"/>
                <a:gd name="T31" fmla="*/ 240 h 281"/>
                <a:gd name="T32" fmla="*/ 15 w 41"/>
                <a:gd name="T33" fmla="*/ 186 h 281"/>
                <a:gd name="T34" fmla="*/ 17 w 41"/>
                <a:gd name="T35" fmla="*/ 155 h 281"/>
                <a:gd name="T36" fmla="*/ 29 w 41"/>
                <a:gd name="T37" fmla="*/ 141 h 281"/>
                <a:gd name="T38" fmla="*/ 17 w 41"/>
                <a:gd name="T39" fmla="*/ 127 h 281"/>
                <a:gd name="T40" fmla="*/ 15 w 41"/>
                <a:gd name="T41" fmla="*/ 98 h 281"/>
                <a:gd name="T42" fmla="*/ 15 w 41"/>
                <a:gd name="T43" fmla="*/ 4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281">
                  <a:moveTo>
                    <a:pt x="15" y="41"/>
                  </a:moveTo>
                  <a:cubicBezTo>
                    <a:pt x="15" y="29"/>
                    <a:pt x="13" y="19"/>
                    <a:pt x="11" y="13"/>
                  </a:cubicBezTo>
                  <a:cubicBezTo>
                    <a:pt x="9" y="7"/>
                    <a:pt x="5" y="2"/>
                    <a:pt x="0" y="0"/>
                  </a:cubicBezTo>
                  <a:cubicBezTo>
                    <a:pt x="10" y="0"/>
                    <a:pt x="17" y="3"/>
                    <a:pt x="21" y="9"/>
                  </a:cubicBezTo>
                  <a:cubicBezTo>
                    <a:pt x="25" y="14"/>
                    <a:pt x="27" y="27"/>
                    <a:pt x="27" y="45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14"/>
                    <a:pt x="28" y="122"/>
                    <a:pt x="30" y="128"/>
                  </a:cubicBezTo>
                  <a:cubicBezTo>
                    <a:pt x="32" y="134"/>
                    <a:pt x="35" y="138"/>
                    <a:pt x="41" y="141"/>
                  </a:cubicBezTo>
                  <a:cubicBezTo>
                    <a:pt x="35" y="143"/>
                    <a:pt x="31" y="147"/>
                    <a:pt x="30" y="153"/>
                  </a:cubicBezTo>
                  <a:cubicBezTo>
                    <a:pt x="28" y="158"/>
                    <a:pt x="27" y="167"/>
                    <a:pt x="27" y="179"/>
                  </a:cubicBezTo>
                  <a:cubicBezTo>
                    <a:pt x="27" y="232"/>
                    <a:pt x="27" y="232"/>
                    <a:pt x="27" y="232"/>
                  </a:cubicBezTo>
                  <a:cubicBezTo>
                    <a:pt x="27" y="245"/>
                    <a:pt x="26" y="255"/>
                    <a:pt x="25" y="262"/>
                  </a:cubicBezTo>
                  <a:cubicBezTo>
                    <a:pt x="23" y="269"/>
                    <a:pt x="20" y="274"/>
                    <a:pt x="16" y="277"/>
                  </a:cubicBezTo>
                  <a:cubicBezTo>
                    <a:pt x="12" y="279"/>
                    <a:pt x="7" y="281"/>
                    <a:pt x="0" y="281"/>
                  </a:cubicBezTo>
                  <a:cubicBezTo>
                    <a:pt x="5" y="279"/>
                    <a:pt x="9" y="274"/>
                    <a:pt x="11" y="268"/>
                  </a:cubicBezTo>
                  <a:cubicBezTo>
                    <a:pt x="13" y="261"/>
                    <a:pt x="15" y="252"/>
                    <a:pt x="15" y="240"/>
                  </a:cubicBezTo>
                  <a:cubicBezTo>
                    <a:pt x="15" y="186"/>
                    <a:pt x="15" y="186"/>
                    <a:pt x="15" y="186"/>
                  </a:cubicBezTo>
                  <a:cubicBezTo>
                    <a:pt x="15" y="172"/>
                    <a:pt x="15" y="162"/>
                    <a:pt x="17" y="155"/>
                  </a:cubicBezTo>
                  <a:cubicBezTo>
                    <a:pt x="19" y="148"/>
                    <a:pt x="23" y="144"/>
                    <a:pt x="29" y="141"/>
                  </a:cubicBezTo>
                  <a:cubicBezTo>
                    <a:pt x="23" y="138"/>
                    <a:pt x="19" y="133"/>
                    <a:pt x="17" y="127"/>
                  </a:cubicBezTo>
                  <a:cubicBezTo>
                    <a:pt x="15" y="121"/>
                    <a:pt x="15" y="111"/>
                    <a:pt x="15" y="98"/>
                  </a:cubicBezTo>
                  <a:lnTo>
                    <a:pt x="15" y="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24602" name="组合 28"/>
            <p:cNvGrpSpPr/>
            <p:nvPr/>
          </p:nvGrpSpPr>
          <p:grpSpPr bwMode="auto">
            <a:xfrm>
              <a:off x="15081" y="7535"/>
              <a:ext cx="1154" cy="1309"/>
              <a:chOff x="469856" y="2752216"/>
              <a:chExt cx="562759" cy="638831"/>
            </a:xfrm>
          </p:grpSpPr>
          <p:sp>
            <p:nvSpPr>
              <p:cNvPr id="13359" name="文本框 3"/>
              <p:cNvSpPr txBox="1"/>
              <p:nvPr/>
            </p:nvSpPr>
            <p:spPr>
              <a:xfrm>
                <a:off x="557155" y="2752216"/>
                <a:ext cx="475460" cy="6388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8</a:t>
                </a:r>
              </a:p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20" name="直接连接符 119"/>
              <p:cNvCxnSpPr/>
              <p:nvPr/>
            </p:nvCxnSpPr>
            <p:spPr bwMode="auto">
              <a:xfrm flipV="1">
                <a:off x="469856" y="3058122"/>
                <a:ext cx="43157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35"/>
          <p:cNvGrpSpPr/>
          <p:nvPr/>
        </p:nvGrpSpPr>
        <p:grpSpPr bwMode="auto">
          <a:xfrm>
            <a:off x="4015247" y="4437826"/>
            <a:ext cx="2080753" cy="879573"/>
            <a:chOff x="672" y="3359"/>
            <a:chExt cx="1008" cy="426"/>
          </a:xfrm>
        </p:grpSpPr>
        <p:grpSp>
          <p:nvGrpSpPr>
            <p:cNvPr id="24606" name="Group 36"/>
            <p:cNvGrpSpPr/>
            <p:nvPr/>
          </p:nvGrpSpPr>
          <p:grpSpPr bwMode="auto">
            <a:xfrm>
              <a:off x="672" y="3359"/>
              <a:ext cx="240" cy="426"/>
              <a:chOff x="576" y="2265"/>
              <a:chExt cx="240" cy="426"/>
            </a:xfrm>
          </p:grpSpPr>
          <p:sp>
            <p:nvSpPr>
              <p:cNvPr id="13338" name="Text Box 37"/>
              <p:cNvSpPr txBox="1"/>
              <p:nvPr/>
            </p:nvSpPr>
            <p:spPr>
              <a:xfrm>
                <a:off x="596" y="2265"/>
                <a:ext cx="181" cy="2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</p:txBody>
          </p:sp>
          <p:sp>
            <p:nvSpPr>
              <p:cNvPr id="75" name="Line 38"/>
              <p:cNvSpPr>
                <a:spLocks noChangeShapeType="1"/>
              </p:cNvSpPr>
              <p:nvPr/>
            </p:nvSpPr>
            <p:spPr bwMode="auto">
              <a:xfrm>
                <a:off x="576" y="2467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en-US" sz="416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340" name="Text Box 39"/>
              <p:cNvSpPr txBox="1"/>
              <p:nvPr/>
            </p:nvSpPr>
            <p:spPr>
              <a:xfrm>
                <a:off x="597" y="2467"/>
                <a:ext cx="181" cy="2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</p:txBody>
          </p:sp>
        </p:grpSp>
        <p:sp>
          <p:nvSpPr>
            <p:cNvPr id="13341" name="Text Box 40"/>
            <p:cNvSpPr txBox="1"/>
            <p:nvPr/>
          </p:nvSpPr>
          <p:spPr>
            <a:xfrm>
              <a:off x="868" y="3443"/>
              <a:ext cx="812" cy="2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 3÷3 ＝1</a:t>
              </a:r>
            </a:p>
          </p:txBody>
        </p:sp>
      </p:grpSp>
      <p:grpSp>
        <p:nvGrpSpPr>
          <p:cNvPr id="25" name="Group 41"/>
          <p:cNvGrpSpPr/>
          <p:nvPr/>
        </p:nvGrpSpPr>
        <p:grpSpPr bwMode="auto">
          <a:xfrm>
            <a:off x="4031784" y="5674421"/>
            <a:ext cx="2229359" cy="768438"/>
            <a:chOff x="2743" y="3430"/>
            <a:chExt cx="1080" cy="372"/>
          </a:xfrm>
        </p:grpSpPr>
        <p:grpSp>
          <p:nvGrpSpPr>
            <p:cNvPr id="24612" name="Group 42"/>
            <p:cNvGrpSpPr/>
            <p:nvPr/>
          </p:nvGrpSpPr>
          <p:grpSpPr bwMode="auto">
            <a:xfrm>
              <a:off x="2743" y="3430"/>
              <a:ext cx="288" cy="372"/>
              <a:chOff x="2179" y="2289"/>
              <a:chExt cx="288" cy="372"/>
            </a:xfrm>
          </p:grpSpPr>
          <p:sp>
            <p:nvSpPr>
              <p:cNvPr id="13344" name="Text Box 43"/>
              <p:cNvSpPr txBox="1"/>
              <p:nvPr/>
            </p:nvSpPr>
            <p:spPr>
              <a:xfrm>
                <a:off x="2205" y="2289"/>
                <a:ext cx="181" cy="2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8</a:t>
                </a:r>
              </a:p>
            </p:txBody>
          </p:sp>
          <p:sp>
            <p:nvSpPr>
              <p:cNvPr id="81" name="Line 44"/>
              <p:cNvSpPr>
                <a:spLocks noChangeShapeType="1"/>
              </p:cNvSpPr>
              <p:nvPr/>
            </p:nvSpPr>
            <p:spPr bwMode="auto">
              <a:xfrm>
                <a:off x="2179" y="2465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en-US" sz="416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346" name="Text Box 45"/>
              <p:cNvSpPr txBox="1"/>
              <p:nvPr/>
            </p:nvSpPr>
            <p:spPr>
              <a:xfrm>
                <a:off x="2199" y="2438"/>
                <a:ext cx="181" cy="2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</a:p>
            </p:txBody>
          </p:sp>
        </p:grpSp>
        <p:sp>
          <p:nvSpPr>
            <p:cNvPr id="13347" name="Text Box 46"/>
            <p:cNvSpPr txBox="1"/>
            <p:nvPr/>
          </p:nvSpPr>
          <p:spPr>
            <a:xfrm>
              <a:off x="2980" y="3481"/>
              <a:ext cx="843" cy="2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 8÷4 ＝2</a:t>
              </a:r>
            </a:p>
          </p:txBody>
        </p:sp>
      </p:grpSp>
      <p:sp>
        <p:nvSpPr>
          <p:cNvPr id="83" name="流程图: 可选过程 82"/>
          <p:cNvSpPr/>
          <p:nvPr/>
        </p:nvSpPr>
        <p:spPr>
          <a:xfrm>
            <a:off x="4845751" y="4439102"/>
            <a:ext cx="1311275" cy="839788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16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4" name="流程图: 可选过程 83"/>
          <p:cNvSpPr/>
          <p:nvPr/>
        </p:nvSpPr>
        <p:spPr>
          <a:xfrm>
            <a:off x="5005443" y="5568322"/>
            <a:ext cx="1292225" cy="839788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16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  <p:bldP spid="8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6"/>
          <p:cNvGrpSpPr/>
          <p:nvPr/>
        </p:nvGrpSpPr>
        <p:grpSpPr bwMode="auto">
          <a:xfrm>
            <a:off x="4995863" y="1301113"/>
            <a:ext cx="5935685" cy="1971562"/>
            <a:chOff x="4190994" y="931917"/>
            <a:chExt cx="4564063" cy="1516063"/>
          </a:xfrm>
        </p:grpSpPr>
        <p:grpSp>
          <p:nvGrpSpPr>
            <p:cNvPr id="26626" name="Group 29"/>
            <p:cNvGrpSpPr/>
            <p:nvPr/>
          </p:nvGrpSpPr>
          <p:grpSpPr bwMode="auto">
            <a:xfrm>
              <a:off x="4190994" y="931917"/>
              <a:ext cx="4564063" cy="1516063"/>
              <a:chOff x="1624" y="1972"/>
              <a:chExt cx="2875" cy="955"/>
            </a:xfrm>
          </p:grpSpPr>
          <p:sp>
            <p:nvSpPr>
              <p:cNvPr id="26627" name="AutoShape 27"/>
              <p:cNvSpPr>
                <a:spLocks noChangeArrowheads="1"/>
              </p:cNvSpPr>
              <p:nvPr/>
            </p:nvSpPr>
            <p:spPr bwMode="auto">
              <a:xfrm>
                <a:off x="1624" y="1972"/>
                <a:ext cx="1968" cy="795"/>
              </a:xfrm>
              <a:prstGeom prst="wedgeRoundRectCallout">
                <a:avLst>
                  <a:gd name="adj1" fmla="val 57986"/>
                  <a:gd name="adj2" fmla="val -23079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/>
              <a:lstStyle/>
              <a:p>
                <a:r>
                  <a:rPr lang="zh-CN" altLang="en-US" sz="2400" b="1">
                    <a:solidFill>
                      <a:srgbClr val="00B0F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根据分数的意义</a:t>
                </a:r>
              </a:p>
            </p:txBody>
          </p:sp>
          <p:pic>
            <p:nvPicPr>
              <p:cNvPr id="26628" name="Picture 2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3" y="2027"/>
                <a:ext cx="726" cy="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629" name="Group 20"/>
            <p:cNvGrpSpPr/>
            <p:nvPr/>
          </p:nvGrpSpPr>
          <p:grpSpPr bwMode="auto">
            <a:xfrm>
              <a:off x="4321185" y="1401966"/>
              <a:ext cx="1670050" cy="687387"/>
              <a:chOff x="1191" y="1446"/>
              <a:chExt cx="1052" cy="433"/>
            </a:xfrm>
          </p:grpSpPr>
          <p:sp>
            <p:nvSpPr>
              <p:cNvPr id="26630" name="Text Box 25"/>
              <p:cNvSpPr txBox="1">
                <a:spLocks noChangeArrowheads="1"/>
              </p:cNvSpPr>
              <p:nvPr/>
            </p:nvSpPr>
            <p:spPr bwMode="auto">
              <a:xfrm>
                <a:off x="1191" y="1559"/>
                <a:ext cx="330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3个</a:t>
                </a:r>
              </a:p>
            </p:txBody>
          </p:sp>
          <p:grpSp>
            <p:nvGrpSpPr>
              <p:cNvPr id="26631" name="Group 26"/>
              <p:cNvGrpSpPr/>
              <p:nvPr/>
            </p:nvGrpSpPr>
            <p:grpSpPr bwMode="auto">
              <a:xfrm>
                <a:off x="1528" y="1446"/>
                <a:ext cx="240" cy="433"/>
                <a:chOff x="543" y="2223"/>
                <a:chExt cx="240" cy="433"/>
              </a:xfrm>
            </p:grpSpPr>
            <p:sp>
              <p:nvSpPr>
                <p:cNvPr id="2663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83" y="2223"/>
                  <a:ext cx="150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1</a:t>
                  </a:r>
                </a:p>
              </p:txBody>
            </p:sp>
            <p:sp>
              <p:nvSpPr>
                <p:cNvPr id="26633" name="Line 28"/>
                <p:cNvSpPr>
                  <a:spLocks noChangeShapeType="1"/>
                </p:cNvSpPr>
                <p:nvPr/>
              </p:nvSpPr>
              <p:spPr bwMode="auto">
                <a:xfrm>
                  <a:off x="543" y="2425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663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567" y="2432"/>
                  <a:ext cx="181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3</a:t>
                  </a:r>
                </a:p>
              </p:txBody>
            </p:sp>
          </p:grpSp>
          <p:sp>
            <p:nvSpPr>
              <p:cNvPr id="26635" name="Text Box 31"/>
              <p:cNvSpPr txBox="1">
                <a:spLocks noChangeArrowheads="1"/>
              </p:cNvSpPr>
              <p:nvPr/>
            </p:nvSpPr>
            <p:spPr bwMode="auto">
              <a:xfrm>
                <a:off x="1795" y="1577"/>
                <a:ext cx="4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是</a:t>
                </a: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。</a:t>
                </a:r>
              </a:p>
            </p:txBody>
          </p:sp>
        </p:grpSp>
      </p:grpSp>
      <p:grpSp>
        <p:nvGrpSpPr>
          <p:cNvPr id="13" name="Group 15"/>
          <p:cNvGrpSpPr/>
          <p:nvPr/>
        </p:nvGrpSpPr>
        <p:grpSpPr bwMode="auto">
          <a:xfrm>
            <a:off x="3680760" y="3441968"/>
            <a:ext cx="7680864" cy="1031386"/>
            <a:chOff x="639" y="1446"/>
            <a:chExt cx="3720" cy="500"/>
          </a:xfrm>
        </p:grpSpPr>
        <p:grpSp>
          <p:nvGrpSpPr>
            <p:cNvPr id="26637" name="Group 16"/>
            <p:cNvGrpSpPr/>
            <p:nvPr/>
          </p:nvGrpSpPr>
          <p:grpSpPr bwMode="auto">
            <a:xfrm>
              <a:off x="3762" y="1461"/>
              <a:ext cx="240" cy="485"/>
              <a:chOff x="379" y="2208"/>
              <a:chExt cx="240" cy="485"/>
            </a:xfrm>
          </p:grpSpPr>
          <p:sp>
            <p:nvSpPr>
              <p:cNvPr id="26638" name="Text Box 17"/>
              <p:cNvSpPr txBox="1">
                <a:spLocks noChangeArrowheads="1"/>
              </p:cNvSpPr>
              <p:nvPr/>
            </p:nvSpPr>
            <p:spPr bwMode="auto">
              <a:xfrm>
                <a:off x="402" y="2208"/>
                <a:ext cx="181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</p:txBody>
          </p:sp>
          <p:sp>
            <p:nvSpPr>
              <p:cNvPr id="196" name="Line 18"/>
              <p:cNvSpPr>
                <a:spLocks noChangeShapeType="1"/>
              </p:cNvSpPr>
              <p:nvPr/>
            </p:nvSpPr>
            <p:spPr bwMode="auto">
              <a:xfrm>
                <a:off x="379" y="2434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en-US" sz="364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640" name="Text Box 19"/>
              <p:cNvSpPr txBox="1">
                <a:spLocks noChangeArrowheads="1"/>
              </p:cNvSpPr>
              <p:nvPr/>
            </p:nvSpPr>
            <p:spPr bwMode="auto">
              <a:xfrm>
                <a:off x="420" y="2469"/>
                <a:ext cx="181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</p:txBody>
          </p:sp>
        </p:grpSp>
        <p:grpSp>
          <p:nvGrpSpPr>
            <p:cNvPr id="26641" name="Group 20"/>
            <p:cNvGrpSpPr/>
            <p:nvPr/>
          </p:nvGrpSpPr>
          <p:grpSpPr bwMode="auto">
            <a:xfrm>
              <a:off x="639" y="1446"/>
              <a:ext cx="3720" cy="468"/>
              <a:chOff x="639" y="1446"/>
              <a:chExt cx="3720" cy="468"/>
            </a:xfrm>
          </p:grpSpPr>
          <p:grpSp>
            <p:nvGrpSpPr>
              <p:cNvPr id="26642" name="Group 21"/>
              <p:cNvGrpSpPr/>
              <p:nvPr/>
            </p:nvGrpSpPr>
            <p:grpSpPr bwMode="auto">
              <a:xfrm>
                <a:off x="639" y="1446"/>
                <a:ext cx="240" cy="458"/>
                <a:chOff x="543" y="2223"/>
                <a:chExt cx="240" cy="458"/>
              </a:xfrm>
            </p:grpSpPr>
            <p:sp>
              <p:nvSpPr>
                <p:cNvPr id="2664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61" y="2223"/>
                  <a:ext cx="181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3</a:t>
                  </a:r>
                </a:p>
              </p:txBody>
            </p:sp>
            <p:sp>
              <p:nvSpPr>
                <p:cNvPr id="193" name="Line 23"/>
                <p:cNvSpPr>
                  <a:spLocks noChangeShapeType="1"/>
                </p:cNvSpPr>
                <p:nvPr/>
              </p:nvSpPr>
              <p:spPr bwMode="auto">
                <a:xfrm>
                  <a:off x="543" y="2457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buFont typeface="Arial" panose="020B0604020202020204" pitchFamily="34" charset="0"/>
                    <a:buNone/>
                    <a:defRPr/>
                  </a:pPr>
                  <a:endParaRPr lang="zh-CN" altLang="en-US" sz="364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664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561" y="2457"/>
                  <a:ext cx="181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3</a:t>
                  </a:r>
                </a:p>
              </p:txBody>
            </p:sp>
          </p:grpSp>
          <p:sp>
            <p:nvSpPr>
              <p:cNvPr id="26646" name="Text Box 25"/>
              <p:cNvSpPr txBox="1">
                <a:spLocks noChangeArrowheads="1"/>
              </p:cNvSpPr>
              <p:nvPr/>
            </p:nvSpPr>
            <p:spPr bwMode="auto">
              <a:xfrm>
                <a:off x="933" y="1575"/>
                <a:ext cx="47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是3个</a:t>
                </a:r>
              </a:p>
            </p:txBody>
          </p:sp>
          <p:grpSp>
            <p:nvGrpSpPr>
              <p:cNvPr id="26647" name="Group 26"/>
              <p:cNvGrpSpPr/>
              <p:nvPr/>
            </p:nvGrpSpPr>
            <p:grpSpPr bwMode="auto">
              <a:xfrm>
                <a:off x="1561" y="1482"/>
                <a:ext cx="240" cy="432"/>
                <a:chOff x="576" y="2259"/>
                <a:chExt cx="240" cy="432"/>
              </a:xfrm>
            </p:grpSpPr>
            <p:sp>
              <p:nvSpPr>
                <p:cNvPr id="2664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603" y="2259"/>
                  <a:ext cx="150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4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1</a:t>
                  </a:r>
                </a:p>
              </p:txBody>
            </p:sp>
            <p:sp>
              <p:nvSpPr>
                <p:cNvPr id="190" name="Line 28"/>
                <p:cNvSpPr>
                  <a:spLocks noChangeShapeType="1"/>
                </p:cNvSpPr>
                <p:nvPr/>
              </p:nvSpPr>
              <p:spPr bwMode="auto">
                <a:xfrm>
                  <a:off x="576" y="2457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buFont typeface="Arial" panose="020B0604020202020204" pitchFamily="34" charset="0"/>
                    <a:buNone/>
                    <a:defRPr/>
                  </a:pPr>
                  <a:endParaRPr lang="zh-CN" altLang="en-US" sz="364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665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597" y="2467"/>
                  <a:ext cx="181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3</a:t>
                  </a:r>
                </a:p>
              </p:txBody>
            </p:sp>
          </p:grpSp>
          <p:sp>
            <p:nvSpPr>
              <p:cNvPr id="26651" name="Text Box 30"/>
              <p:cNvSpPr txBox="1">
                <a:spLocks noChangeArrowheads="1"/>
              </p:cNvSpPr>
              <p:nvPr/>
            </p:nvSpPr>
            <p:spPr bwMode="auto">
              <a:xfrm>
                <a:off x="1821" y="1610"/>
                <a:ext cx="23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，</a:t>
                </a:r>
              </a:p>
            </p:txBody>
          </p:sp>
          <p:sp>
            <p:nvSpPr>
              <p:cNvPr id="26652" name="Text Box 31"/>
              <p:cNvSpPr txBox="1">
                <a:spLocks noChangeArrowheads="1"/>
              </p:cNvSpPr>
              <p:nvPr/>
            </p:nvSpPr>
            <p:spPr bwMode="auto">
              <a:xfrm>
                <a:off x="1933" y="1577"/>
                <a:ext cx="1133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正好是一个圆，</a:t>
                </a:r>
              </a:p>
            </p:txBody>
          </p:sp>
          <p:sp>
            <p:nvSpPr>
              <p:cNvPr id="26653" name="Text Box 32"/>
              <p:cNvSpPr txBox="1">
                <a:spLocks noChangeArrowheads="1"/>
              </p:cNvSpPr>
              <p:nvPr/>
            </p:nvSpPr>
            <p:spPr bwMode="auto">
              <a:xfrm>
                <a:off x="3184" y="1583"/>
                <a:ext cx="38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所以</a:t>
                </a:r>
              </a:p>
            </p:txBody>
          </p:sp>
          <p:sp>
            <p:nvSpPr>
              <p:cNvPr id="26654" name="Text Box 33"/>
              <p:cNvSpPr txBox="1">
                <a:spLocks noChangeArrowheads="1"/>
              </p:cNvSpPr>
              <p:nvPr/>
            </p:nvSpPr>
            <p:spPr bwMode="auto">
              <a:xfrm>
                <a:off x="3971" y="1595"/>
                <a:ext cx="38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＝ 1</a:t>
                </a:r>
              </a:p>
            </p:txBody>
          </p:sp>
        </p:grpSp>
      </p:grpSp>
      <p:grpSp>
        <p:nvGrpSpPr>
          <p:cNvPr id="18" name="Group 47"/>
          <p:cNvGrpSpPr/>
          <p:nvPr/>
        </p:nvGrpSpPr>
        <p:grpSpPr bwMode="auto">
          <a:xfrm>
            <a:off x="3700593" y="4927372"/>
            <a:ext cx="7590910" cy="1043466"/>
            <a:chOff x="649" y="2166"/>
            <a:chExt cx="3676" cy="505"/>
          </a:xfrm>
        </p:grpSpPr>
        <p:grpSp>
          <p:nvGrpSpPr>
            <p:cNvPr id="26656" name="Group 48"/>
            <p:cNvGrpSpPr/>
            <p:nvPr/>
          </p:nvGrpSpPr>
          <p:grpSpPr bwMode="auto">
            <a:xfrm>
              <a:off x="649" y="2214"/>
              <a:ext cx="288" cy="457"/>
              <a:chOff x="2137" y="2232"/>
              <a:chExt cx="288" cy="457"/>
            </a:xfrm>
          </p:grpSpPr>
          <p:sp>
            <p:nvSpPr>
              <p:cNvPr id="26657" name="Text Box 49"/>
              <p:cNvSpPr txBox="1">
                <a:spLocks noChangeArrowheads="1"/>
              </p:cNvSpPr>
              <p:nvPr/>
            </p:nvSpPr>
            <p:spPr bwMode="auto">
              <a:xfrm>
                <a:off x="2186" y="2232"/>
                <a:ext cx="181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8</a:t>
                </a:r>
              </a:p>
            </p:txBody>
          </p:sp>
          <p:sp>
            <p:nvSpPr>
              <p:cNvPr id="214" name="Line 50"/>
              <p:cNvSpPr>
                <a:spLocks noChangeShapeType="1"/>
              </p:cNvSpPr>
              <p:nvPr/>
            </p:nvSpPr>
            <p:spPr bwMode="auto">
              <a:xfrm>
                <a:off x="2137" y="2449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en-US" sz="36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659" name="Text Box 51"/>
              <p:cNvSpPr txBox="1">
                <a:spLocks noChangeArrowheads="1"/>
              </p:cNvSpPr>
              <p:nvPr/>
            </p:nvSpPr>
            <p:spPr bwMode="auto">
              <a:xfrm>
                <a:off x="2169" y="2466"/>
                <a:ext cx="181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</a:p>
            </p:txBody>
          </p:sp>
        </p:grpSp>
        <p:sp>
          <p:nvSpPr>
            <p:cNvPr id="26660" name="Text Box 52"/>
            <p:cNvSpPr txBox="1">
              <a:spLocks noChangeArrowheads="1"/>
            </p:cNvSpPr>
            <p:nvPr/>
          </p:nvSpPr>
          <p:spPr bwMode="auto">
            <a:xfrm>
              <a:off x="993" y="2313"/>
              <a:ext cx="47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是8个</a:t>
              </a:r>
            </a:p>
          </p:txBody>
        </p:sp>
        <p:grpSp>
          <p:nvGrpSpPr>
            <p:cNvPr id="26661" name="Group 53"/>
            <p:cNvGrpSpPr/>
            <p:nvPr/>
          </p:nvGrpSpPr>
          <p:grpSpPr bwMode="auto">
            <a:xfrm>
              <a:off x="1572" y="2224"/>
              <a:ext cx="240" cy="408"/>
              <a:chOff x="612" y="2263"/>
              <a:chExt cx="240" cy="408"/>
            </a:xfrm>
          </p:grpSpPr>
          <p:sp>
            <p:nvSpPr>
              <p:cNvPr id="26662" name="Text Box 54"/>
              <p:cNvSpPr txBox="1">
                <a:spLocks noChangeArrowheads="1"/>
              </p:cNvSpPr>
              <p:nvPr/>
            </p:nvSpPr>
            <p:spPr bwMode="auto">
              <a:xfrm>
                <a:off x="636" y="2263"/>
                <a:ext cx="150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</p:txBody>
          </p:sp>
          <p:sp>
            <p:nvSpPr>
              <p:cNvPr id="211" name="Line 55"/>
              <p:cNvSpPr>
                <a:spLocks noChangeShapeType="1"/>
              </p:cNvSpPr>
              <p:nvPr/>
            </p:nvSpPr>
            <p:spPr bwMode="auto">
              <a:xfrm>
                <a:off x="612" y="24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en-US" sz="36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664" name="Text Box 56"/>
              <p:cNvSpPr txBox="1">
                <a:spLocks noChangeArrowheads="1"/>
              </p:cNvSpPr>
              <p:nvPr/>
            </p:nvSpPr>
            <p:spPr bwMode="auto">
              <a:xfrm>
                <a:off x="615" y="2448"/>
                <a:ext cx="181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</a:p>
            </p:txBody>
          </p:sp>
        </p:grpSp>
        <p:sp>
          <p:nvSpPr>
            <p:cNvPr id="26665" name="Text Box 57"/>
            <p:cNvSpPr txBox="1">
              <a:spLocks noChangeArrowheads="1"/>
            </p:cNvSpPr>
            <p:nvPr/>
          </p:nvSpPr>
          <p:spPr bwMode="auto">
            <a:xfrm>
              <a:off x="1824" y="2310"/>
              <a:ext cx="23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，</a:t>
              </a:r>
            </a:p>
          </p:txBody>
        </p:sp>
        <p:sp>
          <p:nvSpPr>
            <p:cNvPr id="26666" name="Text Box 58"/>
            <p:cNvSpPr txBox="1">
              <a:spLocks noChangeArrowheads="1"/>
            </p:cNvSpPr>
            <p:nvPr/>
          </p:nvSpPr>
          <p:spPr bwMode="auto">
            <a:xfrm>
              <a:off x="1936" y="2277"/>
              <a:ext cx="113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正好是两个圆，</a:t>
              </a:r>
            </a:p>
          </p:txBody>
        </p:sp>
        <p:sp>
          <p:nvSpPr>
            <p:cNvPr id="26667" name="Text Box 59"/>
            <p:cNvSpPr txBox="1">
              <a:spLocks noChangeArrowheads="1"/>
            </p:cNvSpPr>
            <p:nvPr/>
          </p:nvSpPr>
          <p:spPr bwMode="auto">
            <a:xfrm>
              <a:off x="3219" y="2283"/>
              <a:ext cx="3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所以</a:t>
              </a:r>
            </a:p>
          </p:txBody>
        </p:sp>
        <p:sp>
          <p:nvSpPr>
            <p:cNvPr id="26668" name="Text Box 60"/>
            <p:cNvSpPr txBox="1">
              <a:spLocks noChangeArrowheads="1"/>
            </p:cNvSpPr>
            <p:nvPr/>
          </p:nvSpPr>
          <p:spPr bwMode="auto">
            <a:xfrm>
              <a:off x="3951" y="2274"/>
              <a:ext cx="374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 2</a:t>
              </a:r>
            </a:p>
          </p:txBody>
        </p:sp>
        <p:grpSp>
          <p:nvGrpSpPr>
            <p:cNvPr id="26669" name="Group 61"/>
            <p:cNvGrpSpPr/>
            <p:nvPr/>
          </p:nvGrpSpPr>
          <p:grpSpPr bwMode="auto">
            <a:xfrm>
              <a:off x="3691" y="2166"/>
              <a:ext cx="314" cy="479"/>
              <a:chOff x="1915" y="2186"/>
              <a:chExt cx="314" cy="479"/>
            </a:xfrm>
          </p:grpSpPr>
          <p:sp>
            <p:nvSpPr>
              <p:cNvPr id="26670" name="Text Box 62"/>
              <p:cNvSpPr txBox="1">
                <a:spLocks noChangeArrowheads="1"/>
              </p:cNvSpPr>
              <p:nvPr/>
            </p:nvSpPr>
            <p:spPr bwMode="auto">
              <a:xfrm>
                <a:off x="1992" y="2186"/>
                <a:ext cx="14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8</a:t>
                </a:r>
              </a:p>
            </p:txBody>
          </p:sp>
          <p:sp>
            <p:nvSpPr>
              <p:cNvPr id="208" name="Line 63"/>
              <p:cNvSpPr>
                <a:spLocks noChangeShapeType="1"/>
              </p:cNvSpPr>
              <p:nvPr/>
            </p:nvSpPr>
            <p:spPr bwMode="auto">
              <a:xfrm>
                <a:off x="1915" y="2401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en-US" sz="36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672" name="Text Box 64"/>
              <p:cNvSpPr txBox="1">
                <a:spLocks noChangeArrowheads="1"/>
              </p:cNvSpPr>
              <p:nvPr/>
            </p:nvSpPr>
            <p:spPr bwMode="auto">
              <a:xfrm>
                <a:off x="1986" y="2442"/>
                <a:ext cx="243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 bwMode="auto">
          <a:xfrm>
            <a:off x="309584" y="1674989"/>
            <a:ext cx="3289093" cy="4352089"/>
            <a:chOff x="12753" y="1255"/>
            <a:chExt cx="5547" cy="7697"/>
          </a:xfrm>
        </p:grpSpPr>
        <p:grpSp>
          <p:nvGrpSpPr>
            <p:cNvPr id="12" name="组合 52"/>
            <p:cNvGrpSpPr/>
            <p:nvPr/>
          </p:nvGrpSpPr>
          <p:grpSpPr>
            <a:xfrm>
              <a:off x="14158" y="1255"/>
              <a:ext cx="2644" cy="2643"/>
              <a:chOff x="6705544" y="3028938"/>
              <a:chExt cx="1440000" cy="1440000"/>
            </a:xfrm>
            <a:solidFill>
              <a:srgbClr val="06BA17"/>
            </a:solidFill>
          </p:grpSpPr>
          <p:sp>
            <p:nvSpPr>
              <p:cNvPr id="3" name="椭圆 2"/>
              <p:cNvSpPr/>
              <p:nvPr/>
            </p:nvSpPr>
            <p:spPr>
              <a:xfrm>
                <a:off x="6705544" y="3028938"/>
                <a:ext cx="1440000" cy="14400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" name="直接连接符 14"/>
              <p:cNvSpPr/>
              <p:nvPr/>
            </p:nvSpPr>
            <p:spPr>
              <a:xfrm rot="5400000">
                <a:off x="7056726" y="3388938"/>
                <a:ext cx="72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" name="直接连接符 15"/>
              <p:cNvSpPr/>
              <p:nvPr/>
            </p:nvSpPr>
            <p:spPr>
              <a:xfrm rot="-1800000">
                <a:off x="6746211" y="3910595"/>
                <a:ext cx="72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" name="直接连接符 16"/>
              <p:cNvSpPr/>
              <p:nvPr/>
            </p:nvSpPr>
            <p:spPr>
              <a:xfrm rot="1800000">
                <a:off x="7374845" y="3920120"/>
                <a:ext cx="72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6675" name="组合 28"/>
            <p:cNvGrpSpPr/>
            <p:nvPr/>
          </p:nvGrpSpPr>
          <p:grpSpPr bwMode="auto">
            <a:xfrm>
              <a:off x="17181" y="1971"/>
              <a:ext cx="1119" cy="1470"/>
              <a:chOff x="561399" y="2768162"/>
              <a:chExt cx="546137" cy="717610"/>
            </a:xfrm>
          </p:grpSpPr>
          <p:sp>
            <p:nvSpPr>
              <p:cNvPr id="19" name="文本框 3"/>
              <p:cNvSpPr txBox="1"/>
              <p:nvPr/>
            </p:nvSpPr>
            <p:spPr>
              <a:xfrm>
                <a:off x="630822" y="2768162"/>
                <a:ext cx="476714" cy="7176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20" name="直接连接符 19"/>
              <p:cNvCxnSpPr/>
              <p:nvPr/>
            </p:nvCxnSpPr>
            <p:spPr bwMode="auto">
              <a:xfrm flipV="1">
                <a:off x="561399" y="3104853"/>
                <a:ext cx="43230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59"/>
            <p:cNvGrpSpPr/>
            <p:nvPr/>
          </p:nvGrpSpPr>
          <p:grpSpPr>
            <a:xfrm>
              <a:off x="12753" y="4221"/>
              <a:ext cx="2649" cy="2643"/>
              <a:chOff x="7464349" y="666800"/>
              <a:chExt cx="1443175" cy="1440000"/>
            </a:xfrm>
            <a:solidFill>
              <a:srgbClr val="06BA17"/>
            </a:solidFill>
          </p:grpSpPr>
          <p:sp>
            <p:nvSpPr>
              <p:cNvPr id="110" name="椭圆 109"/>
              <p:cNvSpPr/>
              <p:nvPr/>
            </p:nvSpPr>
            <p:spPr>
              <a:xfrm>
                <a:off x="7464349" y="666800"/>
                <a:ext cx="1440000" cy="14400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1" name="直接连接符 110"/>
              <p:cNvSpPr/>
              <p:nvPr/>
            </p:nvSpPr>
            <p:spPr>
              <a:xfrm rot="5400000">
                <a:off x="7461881" y="1386800"/>
                <a:ext cx="144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" name="直接连接符 4"/>
              <p:cNvSpPr/>
              <p:nvPr/>
            </p:nvSpPr>
            <p:spPr>
              <a:xfrm>
                <a:off x="7467524" y="1384332"/>
                <a:ext cx="144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2" name="组合 59"/>
            <p:cNvGrpSpPr/>
            <p:nvPr/>
          </p:nvGrpSpPr>
          <p:grpSpPr>
            <a:xfrm>
              <a:off x="15563" y="4221"/>
              <a:ext cx="2649" cy="2643"/>
              <a:chOff x="7464349" y="666800"/>
              <a:chExt cx="1443175" cy="1440000"/>
            </a:xfrm>
            <a:solidFill>
              <a:srgbClr val="06BA17"/>
            </a:solidFill>
          </p:grpSpPr>
          <p:sp>
            <p:nvSpPr>
              <p:cNvPr id="114" name="椭圆 113"/>
              <p:cNvSpPr/>
              <p:nvPr/>
            </p:nvSpPr>
            <p:spPr>
              <a:xfrm>
                <a:off x="7464349" y="666800"/>
                <a:ext cx="1440000" cy="14400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" name="直接连接符 5"/>
              <p:cNvSpPr/>
              <p:nvPr/>
            </p:nvSpPr>
            <p:spPr>
              <a:xfrm rot="5400000">
                <a:off x="7461881" y="1386800"/>
                <a:ext cx="144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6" name="直接连接符 115"/>
              <p:cNvSpPr/>
              <p:nvPr/>
            </p:nvSpPr>
            <p:spPr>
              <a:xfrm>
                <a:off x="7467524" y="1384332"/>
                <a:ext cx="1440000" cy="0"/>
              </a:xfrm>
              <a:prstGeom prst="line">
                <a:avLst/>
              </a:prstGeom>
              <a:grpFill/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26680" name="左大括号"/>
            <p:cNvSpPr>
              <a:spLocks noChangeArrowheads="1"/>
            </p:cNvSpPr>
            <p:nvPr/>
          </p:nvSpPr>
          <p:spPr bwMode="auto">
            <a:xfrm rot="16200000" flipH="1">
              <a:off x="15401" y="5618"/>
              <a:ext cx="312" cy="3123"/>
            </a:xfrm>
            <a:custGeom>
              <a:avLst/>
              <a:gdLst>
                <a:gd name="T0" fmla="*/ 15 w 41"/>
                <a:gd name="T1" fmla="*/ 41 h 281"/>
                <a:gd name="T2" fmla="*/ 11 w 41"/>
                <a:gd name="T3" fmla="*/ 13 h 281"/>
                <a:gd name="T4" fmla="*/ 0 w 41"/>
                <a:gd name="T5" fmla="*/ 0 h 281"/>
                <a:gd name="T6" fmla="*/ 21 w 41"/>
                <a:gd name="T7" fmla="*/ 9 h 281"/>
                <a:gd name="T8" fmla="*/ 27 w 41"/>
                <a:gd name="T9" fmla="*/ 45 h 281"/>
                <a:gd name="T10" fmla="*/ 27 w 41"/>
                <a:gd name="T11" fmla="*/ 103 h 281"/>
                <a:gd name="T12" fmla="*/ 30 w 41"/>
                <a:gd name="T13" fmla="*/ 128 h 281"/>
                <a:gd name="T14" fmla="*/ 41 w 41"/>
                <a:gd name="T15" fmla="*/ 141 h 281"/>
                <a:gd name="T16" fmla="*/ 30 w 41"/>
                <a:gd name="T17" fmla="*/ 153 h 281"/>
                <a:gd name="T18" fmla="*/ 27 w 41"/>
                <a:gd name="T19" fmla="*/ 179 h 281"/>
                <a:gd name="T20" fmla="*/ 27 w 41"/>
                <a:gd name="T21" fmla="*/ 232 h 281"/>
                <a:gd name="T22" fmla="*/ 25 w 41"/>
                <a:gd name="T23" fmla="*/ 262 h 281"/>
                <a:gd name="T24" fmla="*/ 16 w 41"/>
                <a:gd name="T25" fmla="*/ 277 h 281"/>
                <a:gd name="T26" fmla="*/ 0 w 41"/>
                <a:gd name="T27" fmla="*/ 281 h 281"/>
                <a:gd name="T28" fmla="*/ 11 w 41"/>
                <a:gd name="T29" fmla="*/ 268 h 281"/>
                <a:gd name="T30" fmla="*/ 15 w 41"/>
                <a:gd name="T31" fmla="*/ 240 h 281"/>
                <a:gd name="T32" fmla="*/ 15 w 41"/>
                <a:gd name="T33" fmla="*/ 186 h 281"/>
                <a:gd name="T34" fmla="*/ 17 w 41"/>
                <a:gd name="T35" fmla="*/ 155 h 281"/>
                <a:gd name="T36" fmla="*/ 29 w 41"/>
                <a:gd name="T37" fmla="*/ 141 h 281"/>
                <a:gd name="T38" fmla="*/ 17 w 41"/>
                <a:gd name="T39" fmla="*/ 127 h 281"/>
                <a:gd name="T40" fmla="*/ 15 w 41"/>
                <a:gd name="T41" fmla="*/ 98 h 281"/>
                <a:gd name="T42" fmla="*/ 15 w 41"/>
                <a:gd name="T43" fmla="*/ 4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281">
                  <a:moveTo>
                    <a:pt x="15" y="41"/>
                  </a:moveTo>
                  <a:cubicBezTo>
                    <a:pt x="15" y="29"/>
                    <a:pt x="13" y="19"/>
                    <a:pt x="11" y="13"/>
                  </a:cubicBezTo>
                  <a:cubicBezTo>
                    <a:pt x="9" y="7"/>
                    <a:pt x="5" y="2"/>
                    <a:pt x="0" y="0"/>
                  </a:cubicBezTo>
                  <a:cubicBezTo>
                    <a:pt x="10" y="0"/>
                    <a:pt x="17" y="3"/>
                    <a:pt x="21" y="9"/>
                  </a:cubicBezTo>
                  <a:cubicBezTo>
                    <a:pt x="25" y="14"/>
                    <a:pt x="27" y="27"/>
                    <a:pt x="27" y="45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14"/>
                    <a:pt x="28" y="122"/>
                    <a:pt x="30" y="128"/>
                  </a:cubicBezTo>
                  <a:cubicBezTo>
                    <a:pt x="32" y="134"/>
                    <a:pt x="35" y="138"/>
                    <a:pt x="41" y="141"/>
                  </a:cubicBezTo>
                  <a:cubicBezTo>
                    <a:pt x="35" y="143"/>
                    <a:pt x="31" y="147"/>
                    <a:pt x="30" y="153"/>
                  </a:cubicBezTo>
                  <a:cubicBezTo>
                    <a:pt x="28" y="158"/>
                    <a:pt x="27" y="167"/>
                    <a:pt x="27" y="179"/>
                  </a:cubicBezTo>
                  <a:cubicBezTo>
                    <a:pt x="27" y="232"/>
                    <a:pt x="27" y="232"/>
                    <a:pt x="27" y="232"/>
                  </a:cubicBezTo>
                  <a:cubicBezTo>
                    <a:pt x="27" y="245"/>
                    <a:pt x="26" y="255"/>
                    <a:pt x="25" y="262"/>
                  </a:cubicBezTo>
                  <a:cubicBezTo>
                    <a:pt x="23" y="269"/>
                    <a:pt x="20" y="274"/>
                    <a:pt x="16" y="277"/>
                  </a:cubicBezTo>
                  <a:cubicBezTo>
                    <a:pt x="12" y="279"/>
                    <a:pt x="7" y="281"/>
                    <a:pt x="0" y="281"/>
                  </a:cubicBezTo>
                  <a:cubicBezTo>
                    <a:pt x="5" y="279"/>
                    <a:pt x="9" y="274"/>
                    <a:pt x="11" y="268"/>
                  </a:cubicBezTo>
                  <a:cubicBezTo>
                    <a:pt x="13" y="261"/>
                    <a:pt x="15" y="252"/>
                    <a:pt x="15" y="240"/>
                  </a:cubicBezTo>
                  <a:cubicBezTo>
                    <a:pt x="15" y="186"/>
                    <a:pt x="15" y="186"/>
                    <a:pt x="15" y="186"/>
                  </a:cubicBezTo>
                  <a:cubicBezTo>
                    <a:pt x="15" y="172"/>
                    <a:pt x="15" y="162"/>
                    <a:pt x="17" y="155"/>
                  </a:cubicBezTo>
                  <a:cubicBezTo>
                    <a:pt x="19" y="148"/>
                    <a:pt x="23" y="144"/>
                    <a:pt x="29" y="141"/>
                  </a:cubicBezTo>
                  <a:cubicBezTo>
                    <a:pt x="23" y="138"/>
                    <a:pt x="19" y="133"/>
                    <a:pt x="17" y="127"/>
                  </a:cubicBezTo>
                  <a:cubicBezTo>
                    <a:pt x="15" y="121"/>
                    <a:pt x="15" y="111"/>
                    <a:pt x="15" y="98"/>
                  </a:cubicBezTo>
                  <a:lnTo>
                    <a:pt x="15" y="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26681" name="组合 28"/>
            <p:cNvGrpSpPr/>
            <p:nvPr/>
          </p:nvGrpSpPr>
          <p:grpSpPr bwMode="auto">
            <a:xfrm>
              <a:off x="15270" y="7482"/>
              <a:ext cx="1067" cy="1470"/>
              <a:chOff x="561840" y="2726427"/>
              <a:chExt cx="520714" cy="717610"/>
            </a:xfrm>
          </p:grpSpPr>
          <p:sp>
            <p:nvSpPr>
              <p:cNvPr id="13359" name="文本框 3"/>
              <p:cNvSpPr txBox="1"/>
              <p:nvPr/>
            </p:nvSpPr>
            <p:spPr>
              <a:xfrm>
                <a:off x="605840" y="2726427"/>
                <a:ext cx="476714" cy="7176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8</a:t>
                </a:r>
              </a:p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20" name="直接连接符 119"/>
              <p:cNvCxnSpPr/>
              <p:nvPr/>
            </p:nvCxnSpPr>
            <p:spPr bwMode="auto">
              <a:xfrm flipV="1">
                <a:off x="561840" y="3105556"/>
                <a:ext cx="43230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28"/>
          <p:cNvGrpSpPr/>
          <p:nvPr/>
        </p:nvGrpSpPr>
        <p:grpSpPr bwMode="auto">
          <a:xfrm>
            <a:off x="3025441" y="1427957"/>
            <a:ext cx="693737" cy="830998"/>
            <a:chOff x="514468" y="2812300"/>
            <a:chExt cx="533105" cy="638591"/>
          </a:xfrm>
        </p:grpSpPr>
        <p:sp>
          <p:nvSpPr>
            <p:cNvPr id="17417" name="文本框 3"/>
            <p:cNvSpPr txBox="1"/>
            <p:nvPr/>
          </p:nvSpPr>
          <p:spPr>
            <a:xfrm>
              <a:off x="571804" y="2812300"/>
              <a:ext cx="475769" cy="6385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</a:p>
            <a:p>
              <a:pPr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 bwMode="auto">
            <a:xfrm flipV="1">
              <a:off x="514468" y="3104861"/>
              <a:ext cx="43185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77" name="组合 28"/>
          <p:cNvGrpSpPr/>
          <p:nvPr/>
        </p:nvGrpSpPr>
        <p:grpSpPr bwMode="auto">
          <a:xfrm>
            <a:off x="2034841" y="1423351"/>
            <a:ext cx="669132" cy="830998"/>
            <a:chOff x="514468" y="2808761"/>
            <a:chExt cx="515467" cy="638591"/>
          </a:xfrm>
        </p:grpSpPr>
        <p:sp>
          <p:nvSpPr>
            <p:cNvPr id="17420" name="文本框 3"/>
            <p:cNvSpPr txBox="1"/>
            <p:nvPr/>
          </p:nvSpPr>
          <p:spPr>
            <a:xfrm>
              <a:off x="554214" y="2808761"/>
              <a:ext cx="475721" cy="6385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  <a:p>
              <a:pPr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 bwMode="auto">
            <a:xfrm flipV="1">
              <a:off x="514468" y="3104861"/>
              <a:ext cx="4316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AutoShape 22"/>
          <p:cNvSpPr>
            <a:spLocks noChangeArrowheads="1"/>
          </p:cNvSpPr>
          <p:nvPr/>
        </p:nvSpPr>
        <p:spPr bwMode="auto">
          <a:xfrm>
            <a:off x="780856" y="1637503"/>
            <a:ext cx="9567862" cy="1158875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）把     、          化成带分数。</a:t>
            </a:r>
          </a:p>
        </p:txBody>
      </p:sp>
      <p:grpSp>
        <p:nvGrpSpPr>
          <p:cNvPr id="5" name="组合 14"/>
          <p:cNvGrpSpPr/>
          <p:nvPr/>
        </p:nvGrpSpPr>
        <p:grpSpPr bwMode="auto">
          <a:xfrm>
            <a:off x="3678187" y="2521462"/>
            <a:ext cx="4625975" cy="2672499"/>
            <a:chOff x="2209862" y="1657374"/>
            <a:chExt cx="4487783" cy="2506987"/>
          </a:xfrm>
        </p:grpSpPr>
        <p:grpSp>
          <p:nvGrpSpPr>
            <p:cNvPr id="28682" name="组合 29"/>
            <p:cNvGrpSpPr/>
            <p:nvPr/>
          </p:nvGrpSpPr>
          <p:grpSpPr bwMode="auto">
            <a:xfrm>
              <a:off x="5257782" y="1657374"/>
              <a:ext cx="1439863" cy="1581150"/>
              <a:chOff x="428625" y="1771650"/>
              <a:chExt cx="1439863" cy="1581150"/>
            </a:xfrm>
          </p:grpSpPr>
          <p:grpSp>
            <p:nvGrpSpPr>
              <p:cNvPr id="28683" name="组合 203"/>
              <p:cNvGrpSpPr/>
              <p:nvPr/>
            </p:nvGrpSpPr>
            <p:grpSpPr bwMode="auto">
              <a:xfrm>
                <a:off x="630238" y="2632075"/>
                <a:ext cx="996950" cy="720725"/>
                <a:chOff x="629971" y="2632824"/>
                <a:chExt cx="996648" cy="720725"/>
              </a:xfrm>
            </p:grpSpPr>
            <p:sp>
              <p:nvSpPr>
                <p:cNvPr id="42" name="扇形"/>
                <p:cNvSpPr>
                  <a:spLocks noChangeAspect="1"/>
                </p:cNvSpPr>
                <p:nvPr/>
              </p:nvSpPr>
              <p:spPr bwMode="auto">
                <a:xfrm rot="1762915">
                  <a:off x="927145" y="2633147"/>
                  <a:ext cx="698983" cy="720765"/>
                </a:xfrm>
                <a:custGeom>
                  <a:avLst/>
                  <a:gdLst>
                    <a:gd name="connsiteX0" fmla="*/ 0 w 1079818"/>
                    <a:gd name="connsiteY0" fmla="*/ 0 h 1080105"/>
                    <a:gd name="connsiteX1" fmla="*/ 1079818 w 1079818"/>
                    <a:gd name="connsiteY1" fmla="*/ 0 h 1080105"/>
                    <a:gd name="connsiteX2" fmla="*/ 110134 w 1079818"/>
                    <a:gd name="connsiteY2" fmla="*/ 1074544 h 1080105"/>
                    <a:gd name="connsiteX3" fmla="*/ 0 w 1079818"/>
                    <a:gd name="connsiteY3" fmla="*/ 1080105 h 1080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818" h="1080105">
                      <a:moveTo>
                        <a:pt x="0" y="0"/>
                      </a:moveTo>
                      <a:lnTo>
                        <a:pt x="1079818" y="0"/>
                      </a:lnTo>
                      <a:cubicBezTo>
                        <a:pt x="1079818" y="559251"/>
                        <a:pt x="654791" y="1019231"/>
                        <a:pt x="110134" y="1074544"/>
                      </a:cubicBezTo>
                      <a:lnTo>
                        <a:pt x="0" y="1080105"/>
                      </a:lnTo>
                      <a:close/>
                    </a:path>
                  </a:pathLst>
                </a:custGeom>
                <a:solidFill>
                  <a:srgbClr val="06BA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340" noProof="1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43" name="扇形"/>
                <p:cNvSpPr>
                  <a:spLocks noChangeAspect="1"/>
                </p:cNvSpPr>
                <p:nvPr/>
              </p:nvSpPr>
              <p:spPr bwMode="auto">
                <a:xfrm rot="3611994">
                  <a:off x="640310" y="2625815"/>
                  <a:ext cx="699917" cy="720537"/>
                </a:xfrm>
                <a:custGeom>
                  <a:avLst/>
                  <a:gdLst>
                    <a:gd name="connsiteX0" fmla="*/ 0 w 1079818"/>
                    <a:gd name="connsiteY0" fmla="*/ 0 h 1080105"/>
                    <a:gd name="connsiteX1" fmla="*/ 1079818 w 1079818"/>
                    <a:gd name="connsiteY1" fmla="*/ 0 h 1080105"/>
                    <a:gd name="connsiteX2" fmla="*/ 110134 w 1079818"/>
                    <a:gd name="connsiteY2" fmla="*/ 1074544 h 1080105"/>
                    <a:gd name="connsiteX3" fmla="*/ 0 w 1079818"/>
                    <a:gd name="connsiteY3" fmla="*/ 1080105 h 1080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818" h="1080105">
                      <a:moveTo>
                        <a:pt x="0" y="0"/>
                      </a:moveTo>
                      <a:lnTo>
                        <a:pt x="1079818" y="0"/>
                      </a:lnTo>
                      <a:cubicBezTo>
                        <a:pt x="1079818" y="559251"/>
                        <a:pt x="654791" y="1019231"/>
                        <a:pt x="110134" y="1074544"/>
                      </a:cubicBezTo>
                      <a:lnTo>
                        <a:pt x="0" y="1080105"/>
                      </a:lnTo>
                      <a:close/>
                    </a:path>
                  </a:pathLst>
                </a:custGeom>
                <a:solidFill>
                  <a:srgbClr val="06BA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340" noProof="1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  <p:grpSp>
            <p:nvGrpSpPr>
              <p:cNvPr id="28686" name="组合 52"/>
              <p:cNvGrpSpPr/>
              <p:nvPr/>
            </p:nvGrpSpPr>
            <p:grpSpPr bwMode="auto">
              <a:xfrm>
                <a:off x="428625" y="1771650"/>
                <a:ext cx="1439863" cy="1439863"/>
                <a:chOff x="6705544" y="3028938"/>
                <a:chExt cx="1440000" cy="1440000"/>
              </a:xfrm>
            </p:grpSpPr>
            <p:cxnSp>
              <p:nvCxnSpPr>
                <p:cNvPr id="38" name="直接连接符 37"/>
                <p:cNvCxnSpPr/>
                <p:nvPr/>
              </p:nvCxnSpPr>
              <p:spPr>
                <a:xfrm rot="1800000">
                  <a:off x="7375433" y="3919555"/>
                  <a:ext cx="719284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 rot="-1800000">
                  <a:off x="6747022" y="3910619"/>
                  <a:ext cx="719284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 rot="5400000">
                  <a:off x="7056602" y="3389355"/>
                  <a:ext cx="720834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椭圆 40"/>
                <p:cNvSpPr/>
                <p:nvPr/>
              </p:nvSpPr>
              <p:spPr>
                <a:xfrm>
                  <a:off x="6705436" y="3028938"/>
                  <a:ext cx="1440108" cy="1440178"/>
                </a:xfrm>
                <a:prstGeom prst="ellipse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234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</p:grpSp>
        <p:grpSp>
          <p:nvGrpSpPr>
            <p:cNvPr id="28691" name="组合 20"/>
            <p:cNvGrpSpPr/>
            <p:nvPr/>
          </p:nvGrpSpPr>
          <p:grpSpPr bwMode="auto">
            <a:xfrm>
              <a:off x="3733822" y="1733572"/>
              <a:ext cx="1440000" cy="1440000"/>
              <a:chOff x="3733822" y="1733572"/>
              <a:chExt cx="1440000" cy="1440000"/>
            </a:xfrm>
          </p:grpSpPr>
          <p:sp>
            <p:nvSpPr>
              <p:cNvPr id="30" name="椭圆 29"/>
              <p:cNvSpPr/>
              <p:nvPr/>
            </p:nvSpPr>
            <p:spPr bwMode="auto">
              <a:xfrm>
                <a:off x="3734538" y="1733322"/>
                <a:ext cx="1439972" cy="1440040"/>
              </a:xfrm>
              <a:prstGeom prst="ellipse">
                <a:avLst/>
              </a:prstGeom>
              <a:solidFill>
                <a:srgbClr val="06BA17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grpSp>
            <p:nvGrpSpPr>
              <p:cNvPr id="28693" name="组合 52"/>
              <p:cNvGrpSpPr/>
              <p:nvPr/>
            </p:nvGrpSpPr>
            <p:grpSpPr bwMode="auto">
              <a:xfrm>
                <a:off x="3733822" y="1733572"/>
                <a:ext cx="1439863" cy="1439863"/>
                <a:chOff x="6705544" y="3028938"/>
                <a:chExt cx="1440000" cy="1440000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 rot="1800000">
                  <a:off x="7376257" y="3919305"/>
                  <a:ext cx="720824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16"/>
                <p:cNvCxnSpPr/>
                <p:nvPr/>
              </p:nvCxnSpPr>
              <p:spPr>
                <a:xfrm rot="-1800000">
                  <a:off x="6747847" y="3910369"/>
                  <a:ext cx="720824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rot="5400000">
                  <a:off x="7057426" y="3389105"/>
                  <a:ext cx="720834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椭圆 34"/>
                <p:cNvSpPr/>
                <p:nvPr/>
              </p:nvSpPr>
              <p:spPr>
                <a:xfrm>
                  <a:off x="6706260" y="3028688"/>
                  <a:ext cx="1441648" cy="1440177"/>
                </a:xfrm>
                <a:prstGeom prst="ellipse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234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</p:grpSp>
        <p:grpSp>
          <p:nvGrpSpPr>
            <p:cNvPr id="28698" name="组合 22"/>
            <p:cNvGrpSpPr/>
            <p:nvPr/>
          </p:nvGrpSpPr>
          <p:grpSpPr bwMode="auto">
            <a:xfrm>
              <a:off x="2209862" y="1733572"/>
              <a:ext cx="1440000" cy="1440000"/>
              <a:chOff x="3733822" y="1733572"/>
              <a:chExt cx="1440000" cy="1440000"/>
            </a:xfrm>
          </p:grpSpPr>
          <p:sp>
            <p:nvSpPr>
              <p:cNvPr id="23" name="椭圆 22"/>
              <p:cNvSpPr/>
              <p:nvPr/>
            </p:nvSpPr>
            <p:spPr bwMode="auto">
              <a:xfrm>
                <a:off x="3733822" y="1733322"/>
                <a:ext cx="1439972" cy="1440040"/>
              </a:xfrm>
              <a:prstGeom prst="ellipse">
                <a:avLst/>
              </a:prstGeom>
              <a:solidFill>
                <a:srgbClr val="06BA17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grpSp>
            <p:nvGrpSpPr>
              <p:cNvPr id="28700" name="组合 52"/>
              <p:cNvGrpSpPr/>
              <p:nvPr/>
            </p:nvGrpSpPr>
            <p:grpSpPr bwMode="auto">
              <a:xfrm>
                <a:off x="3733822" y="1733572"/>
                <a:ext cx="1439863" cy="1439863"/>
                <a:chOff x="6705544" y="3028938"/>
                <a:chExt cx="1440000" cy="1440000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 rot="1800000">
                  <a:off x="7375541" y="3919305"/>
                  <a:ext cx="719283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 rot="-1800000">
                  <a:off x="6747130" y="3910369"/>
                  <a:ext cx="719283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 rot="5400000">
                  <a:off x="7056710" y="3389105"/>
                  <a:ext cx="720834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椭圆 27"/>
                <p:cNvSpPr/>
                <p:nvPr/>
              </p:nvSpPr>
              <p:spPr>
                <a:xfrm>
                  <a:off x="6705544" y="3028688"/>
                  <a:ext cx="1440109" cy="1440177"/>
                </a:xfrm>
                <a:prstGeom prst="ellipse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234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</p:grpSp>
        <p:sp>
          <p:nvSpPr>
            <p:cNvPr id="28705" name="左大括号"/>
            <p:cNvSpPr>
              <a:spLocks noChangeArrowheads="1"/>
            </p:cNvSpPr>
            <p:nvPr/>
          </p:nvSpPr>
          <p:spPr bwMode="auto">
            <a:xfrm rot="16200000" flipH="1">
              <a:off x="4373035" y="1491386"/>
              <a:ext cx="142552" cy="3722953"/>
            </a:xfrm>
            <a:custGeom>
              <a:avLst/>
              <a:gdLst>
                <a:gd name="T0" fmla="*/ 15 w 41"/>
                <a:gd name="T1" fmla="*/ 41 h 281"/>
                <a:gd name="T2" fmla="*/ 11 w 41"/>
                <a:gd name="T3" fmla="*/ 13 h 281"/>
                <a:gd name="T4" fmla="*/ 0 w 41"/>
                <a:gd name="T5" fmla="*/ 0 h 281"/>
                <a:gd name="T6" fmla="*/ 21 w 41"/>
                <a:gd name="T7" fmla="*/ 9 h 281"/>
                <a:gd name="T8" fmla="*/ 27 w 41"/>
                <a:gd name="T9" fmla="*/ 45 h 281"/>
                <a:gd name="T10" fmla="*/ 27 w 41"/>
                <a:gd name="T11" fmla="*/ 103 h 281"/>
                <a:gd name="T12" fmla="*/ 30 w 41"/>
                <a:gd name="T13" fmla="*/ 128 h 281"/>
                <a:gd name="T14" fmla="*/ 41 w 41"/>
                <a:gd name="T15" fmla="*/ 141 h 281"/>
                <a:gd name="T16" fmla="*/ 30 w 41"/>
                <a:gd name="T17" fmla="*/ 153 h 281"/>
                <a:gd name="T18" fmla="*/ 27 w 41"/>
                <a:gd name="T19" fmla="*/ 179 h 281"/>
                <a:gd name="T20" fmla="*/ 27 w 41"/>
                <a:gd name="T21" fmla="*/ 232 h 281"/>
                <a:gd name="T22" fmla="*/ 25 w 41"/>
                <a:gd name="T23" fmla="*/ 262 h 281"/>
                <a:gd name="T24" fmla="*/ 16 w 41"/>
                <a:gd name="T25" fmla="*/ 277 h 281"/>
                <a:gd name="T26" fmla="*/ 0 w 41"/>
                <a:gd name="T27" fmla="*/ 281 h 281"/>
                <a:gd name="T28" fmla="*/ 11 w 41"/>
                <a:gd name="T29" fmla="*/ 268 h 281"/>
                <a:gd name="T30" fmla="*/ 15 w 41"/>
                <a:gd name="T31" fmla="*/ 240 h 281"/>
                <a:gd name="T32" fmla="*/ 15 w 41"/>
                <a:gd name="T33" fmla="*/ 186 h 281"/>
                <a:gd name="T34" fmla="*/ 17 w 41"/>
                <a:gd name="T35" fmla="*/ 155 h 281"/>
                <a:gd name="T36" fmla="*/ 29 w 41"/>
                <a:gd name="T37" fmla="*/ 141 h 281"/>
                <a:gd name="T38" fmla="*/ 17 w 41"/>
                <a:gd name="T39" fmla="*/ 127 h 281"/>
                <a:gd name="T40" fmla="*/ 15 w 41"/>
                <a:gd name="T41" fmla="*/ 98 h 281"/>
                <a:gd name="T42" fmla="*/ 15 w 41"/>
                <a:gd name="T43" fmla="*/ 4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281">
                  <a:moveTo>
                    <a:pt x="15" y="41"/>
                  </a:moveTo>
                  <a:cubicBezTo>
                    <a:pt x="15" y="29"/>
                    <a:pt x="13" y="19"/>
                    <a:pt x="11" y="13"/>
                  </a:cubicBezTo>
                  <a:cubicBezTo>
                    <a:pt x="9" y="7"/>
                    <a:pt x="5" y="2"/>
                    <a:pt x="0" y="0"/>
                  </a:cubicBezTo>
                  <a:cubicBezTo>
                    <a:pt x="10" y="0"/>
                    <a:pt x="17" y="3"/>
                    <a:pt x="21" y="9"/>
                  </a:cubicBezTo>
                  <a:cubicBezTo>
                    <a:pt x="25" y="14"/>
                    <a:pt x="27" y="27"/>
                    <a:pt x="27" y="45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14"/>
                    <a:pt x="28" y="122"/>
                    <a:pt x="30" y="128"/>
                  </a:cubicBezTo>
                  <a:cubicBezTo>
                    <a:pt x="32" y="134"/>
                    <a:pt x="35" y="138"/>
                    <a:pt x="41" y="141"/>
                  </a:cubicBezTo>
                  <a:cubicBezTo>
                    <a:pt x="35" y="143"/>
                    <a:pt x="31" y="147"/>
                    <a:pt x="30" y="153"/>
                  </a:cubicBezTo>
                  <a:cubicBezTo>
                    <a:pt x="28" y="158"/>
                    <a:pt x="27" y="167"/>
                    <a:pt x="27" y="179"/>
                  </a:cubicBezTo>
                  <a:cubicBezTo>
                    <a:pt x="27" y="232"/>
                    <a:pt x="27" y="232"/>
                    <a:pt x="27" y="232"/>
                  </a:cubicBezTo>
                  <a:cubicBezTo>
                    <a:pt x="27" y="245"/>
                    <a:pt x="26" y="255"/>
                    <a:pt x="25" y="262"/>
                  </a:cubicBezTo>
                  <a:cubicBezTo>
                    <a:pt x="23" y="269"/>
                    <a:pt x="20" y="274"/>
                    <a:pt x="16" y="277"/>
                  </a:cubicBezTo>
                  <a:cubicBezTo>
                    <a:pt x="12" y="279"/>
                    <a:pt x="7" y="281"/>
                    <a:pt x="0" y="281"/>
                  </a:cubicBezTo>
                  <a:cubicBezTo>
                    <a:pt x="5" y="279"/>
                    <a:pt x="9" y="274"/>
                    <a:pt x="11" y="268"/>
                  </a:cubicBezTo>
                  <a:cubicBezTo>
                    <a:pt x="13" y="261"/>
                    <a:pt x="15" y="252"/>
                    <a:pt x="15" y="240"/>
                  </a:cubicBezTo>
                  <a:cubicBezTo>
                    <a:pt x="15" y="186"/>
                    <a:pt x="15" y="186"/>
                    <a:pt x="15" y="186"/>
                  </a:cubicBezTo>
                  <a:cubicBezTo>
                    <a:pt x="15" y="172"/>
                    <a:pt x="15" y="162"/>
                    <a:pt x="17" y="155"/>
                  </a:cubicBezTo>
                  <a:cubicBezTo>
                    <a:pt x="19" y="148"/>
                    <a:pt x="23" y="144"/>
                    <a:pt x="29" y="141"/>
                  </a:cubicBezTo>
                  <a:cubicBezTo>
                    <a:pt x="23" y="138"/>
                    <a:pt x="19" y="133"/>
                    <a:pt x="17" y="127"/>
                  </a:cubicBezTo>
                  <a:cubicBezTo>
                    <a:pt x="15" y="121"/>
                    <a:pt x="15" y="111"/>
                    <a:pt x="15" y="98"/>
                  </a:cubicBezTo>
                  <a:lnTo>
                    <a:pt x="15" y="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28706" name="组合 28"/>
            <p:cNvGrpSpPr/>
            <p:nvPr/>
          </p:nvGrpSpPr>
          <p:grpSpPr bwMode="auto">
            <a:xfrm>
              <a:off x="4275105" y="3384829"/>
              <a:ext cx="491284" cy="779532"/>
              <a:chOff x="465205" y="2775244"/>
              <a:chExt cx="491284" cy="779531"/>
            </a:xfrm>
          </p:grpSpPr>
          <p:sp>
            <p:nvSpPr>
              <p:cNvPr id="17449" name="文本框 3"/>
              <p:cNvSpPr txBox="1"/>
              <p:nvPr/>
            </p:nvSpPr>
            <p:spPr>
              <a:xfrm>
                <a:off x="479065" y="2775244"/>
                <a:ext cx="477424" cy="7795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7</a:t>
                </a:r>
              </a:p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 bwMode="auto">
              <a:xfrm flipV="1">
                <a:off x="465205" y="3154841"/>
                <a:ext cx="43276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9" name="Text Box 46"/>
          <p:cNvSpPr txBox="1">
            <a:spLocks noChangeArrowheads="1"/>
          </p:cNvSpPr>
          <p:nvPr/>
        </p:nvSpPr>
        <p:spPr bwMode="auto">
          <a:xfrm>
            <a:off x="4795838" y="5321300"/>
            <a:ext cx="2081019" cy="461665"/>
          </a:xfrm>
          <a:prstGeom prst="rect">
            <a:avLst/>
          </a:prstGeom>
          <a:noFill/>
          <a:ln w="25400">
            <a:solidFill>
              <a:srgbClr val="00B0F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÷</a:t>
            </a: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＝2</a:t>
            </a: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……1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4872039" y="4663307"/>
            <a:ext cx="2016899" cy="461665"/>
          </a:xfrm>
          <a:prstGeom prst="rect">
            <a:avLst/>
          </a:prstGeom>
          <a:noFill/>
          <a:ln w="25400">
            <a:solidFill>
              <a:srgbClr val="00B0F0"/>
            </a:solidFill>
            <a:prstDash val="dash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÷</a:t>
            </a: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＝</a:t>
            </a: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1……1</a:t>
            </a:r>
          </a:p>
        </p:txBody>
      </p:sp>
      <p:sp>
        <p:nvSpPr>
          <p:cNvPr id="46" name="流程图: 可选过程 45"/>
          <p:cNvSpPr/>
          <p:nvPr/>
        </p:nvSpPr>
        <p:spPr>
          <a:xfrm>
            <a:off x="5668671" y="2253714"/>
            <a:ext cx="1368425" cy="839787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5" name="组合 46"/>
          <p:cNvGrpSpPr/>
          <p:nvPr/>
        </p:nvGrpSpPr>
        <p:grpSpPr bwMode="auto">
          <a:xfrm>
            <a:off x="5253038" y="2099492"/>
            <a:ext cx="3458007" cy="1117834"/>
            <a:chOff x="1600490" y="5429148"/>
            <a:chExt cx="2658218" cy="860008"/>
          </a:xfrm>
        </p:grpSpPr>
        <p:sp>
          <p:nvSpPr>
            <p:cNvPr id="30724" name="Text Box 45"/>
            <p:cNvSpPr txBox="1">
              <a:spLocks noChangeArrowheads="1"/>
            </p:cNvSpPr>
            <p:nvPr/>
          </p:nvSpPr>
          <p:spPr bwMode="auto">
            <a:xfrm>
              <a:off x="3865853" y="5933973"/>
              <a:ext cx="287361" cy="355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  <p:sp>
          <p:nvSpPr>
            <p:cNvPr id="30725" name="Text Box 43"/>
            <p:cNvSpPr txBox="1">
              <a:spLocks noChangeArrowheads="1"/>
            </p:cNvSpPr>
            <p:nvPr/>
          </p:nvSpPr>
          <p:spPr bwMode="auto">
            <a:xfrm>
              <a:off x="3865853" y="5429148"/>
              <a:ext cx="238071" cy="355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  <p:sp>
          <p:nvSpPr>
            <p:cNvPr id="50" name="Line 44"/>
            <p:cNvSpPr>
              <a:spLocks noChangeShapeType="1"/>
            </p:cNvSpPr>
            <p:nvPr/>
          </p:nvSpPr>
          <p:spPr bwMode="auto">
            <a:xfrm>
              <a:off x="3801083" y="5875530"/>
              <a:ext cx="4576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sz="416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0727" name="Text Box 46"/>
            <p:cNvSpPr txBox="1">
              <a:spLocks noChangeArrowheads="1"/>
            </p:cNvSpPr>
            <p:nvPr/>
          </p:nvSpPr>
          <p:spPr bwMode="auto">
            <a:xfrm>
              <a:off x="1600490" y="5667669"/>
              <a:ext cx="1287949" cy="355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 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÷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＝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grpSp>
        <p:nvGrpSpPr>
          <p:cNvPr id="6" name="组合 51"/>
          <p:cNvGrpSpPr/>
          <p:nvPr/>
        </p:nvGrpSpPr>
        <p:grpSpPr bwMode="auto">
          <a:xfrm>
            <a:off x="2346326" y="2128069"/>
            <a:ext cx="2906712" cy="1136629"/>
            <a:chOff x="543203" y="5502174"/>
            <a:chExt cx="2233530" cy="874177"/>
          </a:xfrm>
        </p:grpSpPr>
        <p:grpSp>
          <p:nvGrpSpPr>
            <p:cNvPr id="30729" name="组合 4"/>
            <p:cNvGrpSpPr/>
            <p:nvPr/>
          </p:nvGrpSpPr>
          <p:grpSpPr bwMode="auto">
            <a:xfrm>
              <a:off x="2319292" y="5502174"/>
              <a:ext cx="457441" cy="874177"/>
              <a:chOff x="1154813" y="5465661"/>
              <a:chExt cx="457441" cy="874177"/>
            </a:xfrm>
          </p:grpSpPr>
          <p:sp>
            <p:nvSpPr>
              <p:cNvPr id="30730" name="Text Box 43"/>
              <p:cNvSpPr txBox="1">
                <a:spLocks noChangeArrowheads="1"/>
              </p:cNvSpPr>
              <p:nvPr/>
            </p:nvSpPr>
            <p:spPr bwMode="auto">
              <a:xfrm>
                <a:off x="1235500" y="5465661"/>
                <a:ext cx="287245" cy="355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6</a:t>
                </a:r>
              </a:p>
            </p:txBody>
          </p:sp>
          <p:sp>
            <p:nvSpPr>
              <p:cNvPr id="56" name="Line 44"/>
              <p:cNvSpPr>
                <a:spLocks noChangeShapeType="1"/>
              </p:cNvSpPr>
              <p:nvPr/>
            </p:nvSpPr>
            <p:spPr bwMode="auto">
              <a:xfrm>
                <a:off x="1154813" y="5897912"/>
                <a:ext cx="45744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en-US" sz="416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732" name="Text Box 45"/>
              <p:cNvSpPr txBox="1">
                <a:spLocks noChangeArrowheads="1"/>
              </p:cNvSpPr>
              <p:nvPr/>
            </p:nvSpPr>
            <p:spPr bwMode="auto">
              <a:xfrm>
                <a:off x="1225978" y="5984773"/>
                <a:ext cx="287245" cy="355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</p:txBody>
          </p:sp>
        </p:grpSp>
        <p:sp>
          <p:nvSpPr>
            <p:cNvPr id="30733" name="Text Box 46"/>
            <p:cNvSpPr txBox="1">
              <a:spLocks noChangeArrowheads="1"/>
            </p:cNvSpPr>
            <p:nvPr/>
          </p:nvSpPr>
          <p:spPr bwMode="auto">
            <a:xfrm>
              <a:off x="543203" y="5729186"/>
              <a:ext cx="1087885" cy="355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想一想：</a:t>
              </a:r>
            </a:p>
          </p:txBody>
        </p:sp>
      </p:grpSp>
      <p:cxnSp>
        <p:nvCxnSpPr>
          <p:cNvPr id="66" name="直接箭头连接符 65"/>
          <p:cNvCxnSpPr/>
          <p:nvPr/>
        </p:nvCxnSpPr>
        <p:spPr>
          <a:xfrm>
            <a:off x="6352882" y="3217326"/>
            <a:ext cx="0" cy="11525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4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文本框 114"/>
          <p:cNvSpPr txBox="1">
            <a:spLocks noChangeArrowheads="1"/>
          </p:cNvSpPr>
          <p:nvPr/>
        </p:nvSpPr>
        <p:spPr bwMode="auto">
          <a:xfrm>
            <a:off x="660400" y="1953179"/>
            <a:ext cx="10858499" cy="29516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buFont typeface="+mj-lt"/>
              <a:buNone/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zh-CN" dirty="0">
                <a:sym typeface="OPPOSans R" panose="00020600040101010101" pitchFamily="18" charset="-122"/>
              </a:rPr>
              <a:t>把假分数化成整数或带分数，根据分数与除法的关系，用分子除以分母：</a:t>
            </a:r>
          </a:p>
          <a:p>
            <a:pPr>
              <a:lnSpc>
                <a:spcPct val="200000"/>
              </a:lnSpc>
            </a:pPr>
            <a:r>
              <a:rPr lang="zh-CN" altLang="zh-CN" dirty="0">
                <a:sym typeface="OPPOSans R" panose="00020600040101010101" pitchFamily="18" charset="-122"/>
              </a:rPr>
              <a:t>（1）如果能整除，那么商就是所要化成的整数。</a:t>
            </a:r>
          </a:p>
          <a:p>
            <a:pPr>
              <a:lnSpc>
                <a:spcPct val="200000"/>
              </a:lnSpc>
            </a:pPr>
            <a:r>
              <a:rPr lang="zh-CN" altLang="zh-CN" dirty="0">
                <a:sym typeface="OPPOSans R" panose="00020600040101010101" pitchFamily="18" charset="-122"/>
              </a:rPr>
              <a:t>（2）如果不能整除，那么商是带分数的整数部分，余数是带分数的分数部分的分子，分母不变。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2"/>
          <p:cNvSpPr txBox="1">
            <a:spLocks noChangeArrowheads="1"/>
          </p:cNvSpPr>
          <p:nvPr/>
        </p:nvSpPr>
        <p:spPr bwMode="auto">
          <a:xfrm>
            <a:off x="660400" y="1716041"/>
            <a:ext cx="5238955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把下面的假分数化成带分数或整数。</a:t>
            </a:r>
          </a:p>
        </p:txBody>
      </p:sp>
      <p:grpSp>
        <p:nvGrpSpPr>
          <p:cNvPr id="33798" name="组合 33"/>
          <p:cNvGrpSpPr/>
          <p:nvPr/>
        </p:nvGrpSpPr>
        <p:grpSpPr bwMode="auto">
          <a:xfrm>
            <a:off x="1446213" y="2874723"/>
            <a:ext cx="741362" cy="998537"/>
            <a:chOff x="-85726" y="132153"/>
            <a:chExt cx="741686" cy="928377"/>
          </a:xfrm>
        </p:grpSpPr>
        <p:sp>
          <p:nvSpPr>
            <p:cNvPr id="33799" name="TextBox 21"/>
            <p:cNvSpPr txBox="1">
              <a:spLocks noChangeArrowheads="1"/>
            </p:cNvSpPr>
            <p:nvPr/>
          </p:nvSpPr>
          <p:spPr bwMode="auto">
            <a:xfrm>
              <a:off x="-85726" y="132153"/>
              <a:ext cx="741686" cy="92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15</a:t>
              </a:r>
            </a:p>
            <a:p>
              <a:pPr algn="ctr"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33800" name="直接连接符 22"/>
            <p:cNvCxnSpPr>
              <a:cxnSpLocks noChangeShapeType="1"/>
            </p:cNvCxnSpPr>
            <p:nvPr/>
          </p:nvCxnSpPr>
          <p:spPr bwMode="auto">
            <a:xfrm>
              <a:off x="0" y="500066"/>
              <a:ext cx="5760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801" name="组合 33"/>
          <p:cNvGrpSpPr/>
          <p:nvPr/>
        </p:nvGrpSpPr>
        <p:grpSpPr bwMode="auto">
          <a:xfrm>
            <a:off x="2786063" y="2880250"/>
            <a:ext cx="741362" cy="998537"/>
            <a:chOff x="-85726" y="137292"/>
            <a:chExt cx="741686" cy="928377"/>
          </a:xfrm>
        </p:grpSpPr>
        <p:sp>
          <p:nvSpPr>
            <p:cNvPr id="33802" name="TextBox 21"/>
            <p:cNvSpPr txBox="1">
              <a:spLocks noChangeArrowheads="1"/>
            </p:cNvSpPr>
            <p:nvPr/>
          </p:nvSpPr>
          <p:spPr bwMode="auto">
            <a:xfrm>
              <a:off x="-85726" y="137292"/>
              <a:ext cx="741686" cy="92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8</a:t>
              </a:r>
            </a:p>
            <a:p>
              <a:pPr algn="ctr"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  <p:cxnSp>
          <p:nvCxnSpPr>
            <p:cNvPr id="33803" name="直接连接符 22"/>
            <p:cNvCxnSpPr>
              <a:cxnSpLocks noChangeShapeType="1"/>
            </p:cNvCxnSpPr>
            <p:nvPr/>
          </p:nvCxnSpPr>
          <p:spPr bwMode="auto">
            <a:xfrm>
              <a:off x="0" y="500066"/>
              <a:ext cx="5760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804" name="组合 33"/>
          <p:cNvGrpSpPr/>
          <p:nvPr/>
        </p:nvGrpSpPr>
        <p:grpSpPr bwMode="auto">
          <a:xfrm>
            <a:off x="4125913" y="2880251"/>
            <a:ext cx="741362" cy="998537"/>
            <a:chOff x="-85726" y="137293"/>
            <a:chExt cx="741686" cy="928377"/>
          </a:xfrm>
        </p:grpSpPr>
        <p:sp>
          <p:nvSpPr>
            <p:cNvPr id="33805" name="TextBox 21"/>
            <p:cNvSpPr txBox="1">
              <a:spLocks noChangeArrowheads="1"/>
            </p:cNvSpPr>
            <p:nvPr/>
          </p:nvSpPr>
          <p:spPr bwMode="auto">
            <a:xfrm>
              <a:off x="-85726" y="137293"/>
              <a:ext cx="741686" cy="92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21</a:t>
              </a:r>
            </a:p>
            <a:p>
              <a:pPr algn="ctr"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33806" name="直接连接符 22"/>
            <p:cNvCxnSpPr>
              <a:cxnSpLocks noChangeShapeType="1"/>
            </p:cNvCxnSpPr>
            <p:nvPr/>
          </p:nvCxnSpPr>
          <p:spPr bwMode="auto">
            <a:xfrm>
              <a:off x="0" y="500066"/>
              <a:ext cx="5760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807" name="组合 33"/>
          <p:cNvGrpSpPr/>
          <p:nvPr/>
        </p:nvGrpSpPr>
        <p:grpSpPr bwMode="auto">
          <a:xfrm>
            <a:off x="5465763" y="2862920"/>
            <a:ext cx="741362" cy="998537"/>
            <a:chOff x="-85726" y="121179"/>
            <a:chExt cx="741686" cy="928377"/>
          </a:xfrm>
        </p:grpSpPr>
        <p:sp>
          <p:nvSpPr>
            <p:cNvPr id="33808" name="TextBox 21"/>
            <p:cNvSpPr txBox="1">
              <a:spLocks noChangeArrowheads="1"/>
            </p:cNvSpPr>
            <p:nvPr/>
          </p:nvSpPr>
          <p:spPr bwMode="auto">
            <a:xfrm>
              <a:off x="-85726" y="121179"/>
              <a:ext cx="741686" cy="92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50</a:t>
              </a:r>
            </a:p>
            <a:p>
              <a:pPr algn="ctr"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33809" name="直接连接符 22"/>
            <p:cNvCxnSpPr>
              <a:cxnSpLocks noChangeShapeType="1"/>
            </p:cNvCxnSpPr>
            <p:nvPr/>
          </p:nvCxnSpPr>
          <p:spPr bwMode="auto">
            <a:xfrm>
              <a:off x="0" y="500066"/>
              <a:ext cx="5760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810" name="组合 33"/>
          <p:cNvGrpSpPr/>
          <p:nvPr/>
        </p:nvGrpSpPr>
        <p:grpSpPr bwMode="auto">
          <a:xfrm>
            <a:off x="6805613" y="2874723"/>
            <a:ext cx="741362" cy="998537"/>
            <a:chOff x="-85726" y="132153"/>
            <a:chExt cx="741686" cy="928377"/>
          </a:xfrm>
        </p:grpSpPr>
        <p:sp>
          <p:nvSpPr>
            <p:cNvPr id="33811" name="TextBox 21"/>
            <p:cNvSpPr txBox="1">
              <a:spLocks noChangeArrowheads="1"/>
            </p:cNvSpPr>
            <p:nvPr/>
          </p:nvSpPr>
          <p:spPr bwMode="auto">
            <a:xfrm>
              <a:off x="-85726" y="132153"/>
              <a:ext cx="741686" cy="92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43</a:t>
              </a:r>
            </a:p>
            <a:p>
              <a:pPr algn="ctr"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12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33812" name="直接连接符 22"/>
            <p:cNvCxnSpPr>
              <a:cxnSpLocks noChangeShapeType="1"/>
            </p:cNvCxnSpPr>
            <p:nvPr/>
          </p:nvCxnSpPr>
          <p:spPr bwMode="auto">
            <a:xfrm>
              <a:off x="0" y="500066"/>
              <a:ext cx="5760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813" name="组合 33"/>
          <p:cNvGrpSpPr/>
          <p:nvPr/>
        </p:nvGrpSpPr>
        <p:grpSpPr bwMode="auto">
          <a:xfrm>
            <a:off x="8145463" y="2822367"/>
            <a:ext cx="741362" cy="998537"/>
            <a:chOff x="-85726" y="-51854"/>
            <a:chExt cx="741686" cy="928377"/>
          </a:xfrm>
        </p:grpSpPr>
        <p:sp>
          <p:nvSpPr>
            <p:cNvPr id="33814" name="TextBox 21"/>
            <p:cNvSpPr txBox="1">
              <a:spLocks noChangeArrowheads="1"/>
            </p:cNvSpPr>
            <p:nvPr/>
          </p:nvSpPr>
          <p:spPr bwMode="auto">
            <a:xfrm>
              <a:off x="-85726" y="-51854"/>
              <a:ext cx="741686" cy="92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69</a:t>
              </a:r>
            </a:p>
            <a:p>
              <a:pPr algn="ctr" eaLnBrk="0" hangingPunct="0"/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20</a:t>
              </a:r>
              <a:endPara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33815" name="直接连接符 22"/>
            <p:cNvCxnSpPr>
              <a:cxnSpLocks noChangeShapeType="1"/>
            </p:cNvCxnSpPr>
            <p:nvPr/>
          </p:nvCxnSpPr>
          <p:spPr bwMode="auto">
            <a:xfrm>
              <a:off x="2597" y="324661"/>
              <a:ext cx="5760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816" name="组合 33"/>
          <p:cNvGrpSpPr/>
          <p:nvPr/>
        </p:nvGrpSpPr>
        <p:grpSpPr bwMode="auto">
          <a:xfrm>
            <a:off x="9485313" y="2867224"/>
            <a:ext cx="741362" cy="998537"/>
            <a:chOff x="-85726" y="-51854"/>
            <a:chExt cx="741686" cy="928377"/>
          </a:xfrm>
        </p:grpSpPr>
        <p:sp>
          <p:nvSpPr>
            <p:cNvPr id="33817" name="TextBox 21"/>
            <p:cNvSpPr txBox="1">
              <a:spLocks noChangeArrowheads="1"/>
            </p:cNvSpPr>
            <p:nvPr/>
          </p:nvSpPr>
          <p:spPr bwMode="auto">
            <a:xfrm>
              <a:off x="-85726" y="-51854"/>
              <a:ext cx="741686" cy="92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30</a:t>
              </a:r>
            </a:p>
            <a:p>
              <a:pPr algn="ctr" eaLnBrk="0" hangingPunct="0"/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15</a:t>
              </a:r>
              <a:endPara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33818" name="直接连接符 22"/>
            <p:cNvCxnSpPr>
              <a:cxnSpLocks noChangeShapeType="1"/>
            </p:cNvCxnSpPr>
            <p:nvPr/>
          </p:nvCxnSpPr>
          <p:spPr bwMode="auto">
            <a:xfrm>
              <a:off x="0" y="324661"/>
              <a:ext cx="6559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组合 26"/>
          <p:cNvGrpSpPr/>
          <p:nvPr/>
        </p:nvGrpSpPr>
        <p:grpSpPr bwMode="auto">
          <a:xfrm>
            <a:off x="1293813" y="3935186"/>
            <a:ext cx="1077912" cy="999173"/>
            <a:chOff x="1832" y="8428"/>
            <a:chExt cx="1696" cy="1573"/>
          </a:xfrm>
        </p:grpSpPr>
        <p:grpSp>
          <p:nvGrpSpPr>
            <p:cNvPr id="33820" name="组合 33"/>
            <p:cNvGrpSpPr/>
            <p:nvPr/>
          </p:nvGrpSpPr>
          <p:grpSpPr bwMode="auto">
            <a:xfrm>
              <a:off x="2360" y="8428"/>
              <a:ext cx="1168" cy="1573"/>
              <a:chOff x="-99696" y="135393"/>
              <a:chExt cx="741686" cy="928377"/>
            </a:xfrm>
          </p:grpSpPr>
          <p:sp>
            <p:nvSpPr>
              <p:cNvPr id="33821" name="TextBox 21"/>
              <p:cNvSpPr txBox="1">
                <a:spLocks noChangeArrowheads="1"/>
              </p:cNvSpPr>
              <p:nvPr/>
            </p:nvSpPr>
            <p:spPr bwMode="auto">
              <a:xfrm>
                <a:off x="-99696" y="135393"/>
                <a:ext cx="741686" cy="928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 algn="ctr" eaLnBrk="0" hangingPunct="0"/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</a:p>
            </p:txBody>
          </p:sp>
          <p:cxnSp>
            <p:nvCxnSpPr>
              <p:cNvPr id="33822" name="直接连接符 22"/>
              <p:cNvCxnSpPr>
                <a:cxnSpLocks noChangeShapeType="1"/>
              </p:cNvCxnSpPr>
              <p:nvPr/>
            </p:nvCxnSpPr>
            <p:spPr bwMode="auto">
              <a:xfrm>
                <a:off x="55880" y="500066"/>
                <a:ext cx="3960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823" name="TextBox 21"/>
            <p:cNvSpPr txBox="1">
              <a:spLocks noChangeArrowheads="1"/>
            </p:cNvSpPr>
            <p:nvPr/>
          </p:nvSpPr>
          <p:spPr bwMode="auto">
            <a:xfrm>
              <a:off x="1832" y="8586"/>
              <a:ext cx="899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2536826" y="3935186"/>
            <a:ext cx="1076325" cy="999173"/>
            <a:chOff x="1832" y="8428"/>
            <a:chExt cx="1696" cy="1573"/>
          </a:xfrm>
        </p:grpSpPr>
        <p:grpSp>
          <p:nvGrpSpPr>
            <p:cNvPr id="33825" name="组合 33"/>
            <p:cNvGrpSpPr/>
            <p:nvPr/>
          </p:nvGrpSpPr>
          <p:grpSpPr bwMode="auto">
            <a:xfrm>
              <a:off x="2360" y="8428"/>
              <a:ext cx="1168" cy="1573"/>
              <a:chOff x="-99696" y="133466"/>
              <a:chExt cx="741686" cy="928377"/>
            </a:xfrm>
          </p:grpSpPr>
          <p:sp>
            <p:nvSpPr>
              <p:cNvPr id="33826" name="TextBox 21"/>
              <p:cNvSpPr txBox="1">
                <a:spLocks noChangeArrowheads="1"/>
              </p:cNvSpPr>
              <p:nvPr/>
            </p:nvSpPr>
            <p:spPr bwMode="auto">
              <a:xfrm>
                <a:off x="-99696" y="133466"/>
                <a:ext cx="741686" cy="928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  <a:p>
                <a:pPr algn="ctr" eaLnBrk="0" hangingPunct="0"/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</p:txBody>
          </p:sp>
          <p:cxnSp>
            <p:nvCxnSpPr>
              <p:cNvPr id="33827" name="直接连接符 22"/>
              <p:cNvCxnSpPr>
                <a:cxnSpLocks noChangeShapeType="1"/>
              </p:cNvCxnSpPr>
              <p:nvPr/>
            </p:nvCxnSpPr>
            <p:spPr bwMode="auto">
              <a:xfrm>
                <a:off x="55880" y="500066"/>
                <a:ext cx="3960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828" name="TextBox 21"/>
            <p:cNvSpPr txBox="1">
              <a:spLocks noChangeArrowheads="1"/>
            </p:cNvSpPr>
            <p:nvPr/>
          </p:nvSpPr>
          <p:spPr bwMode="auto">
            <a:xfrm>
              <a:off x="1832" y="8586"/>
              <a:ext cx="899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4302125" y="4032597"/>
            <a:ext cx="5715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grpSp>
        <p:nvGrpSpPr>
          <p:cNvPr id="38" name="组合 37"/>
          <p:cNvGrpSpPr/>
          <p:nvPr/>
        </p:nvGrpSpPr>
        <p:grpSpPr bwMode="auto">
          <a:xfrm>
            <a:off x="5284789" y="3935186"/>
            <a:ext cx="1076325" cy="999173"/>
            <a:chOff x="1832" y="8428"/>
            <a:chExt cx="1696" cy="1573"/>
          </a:xfrm>
        </p:grpSpPr>
        <p:grpSp>
          <p:nvGrpSpPr>
            <p:cNvPr id="33831" name="组合 33"/>
            <p:cNvGrpSpPr/>
            <p:nvPr/>
          </p:nvGrpSpPr>
          <p:grpSpPr bwMode="auto">
            <a:xfrm>
              <a:off x="2360" y="8428"/>
              <a:ext cx="1168" cy="1573"/>
              <a:chOff x="-99696" y="133465"/>
              <a:chExt cx="741686" cy="928377"/>
            </a:xfrm>
          </p:grpSpPr>
          <p:sp>
            <p:nvSpPr>
              <p:cNvPr id="33832" name="TextBox 21"/>
              <p:cNvSpPr txBox="1">
                <a:spLocks noChangeArrowheads="1"/>
              </p:cNvSpPr>
              <p:nvPr/>
            </p:nvSpPr>
            <p:spPr bwMode="auto">
              <a:xfrm>
                <a:off x="-99696" y="133465"/>
                <a:ext cx="741686" cy="928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  <a:p>
                <a:pPr algn="ctr" eaLnBrk="0" hangingPunct="0"/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9</a:t>
                </a:r>
              </a:p>
            </p:txBody>
          </p:sp>
          <p:cxnSp>
            <p:nvCxnSpPr>
              <p:cNvPr id="33833" name="直接连接符 22"/>
              <p:cNvCxnSpPr>
                <a:cxnSpLocks noChangeShapeType="1"/>
              </p:cNvCxnSpPr>
              <p:nvPr/>
            </p:nvCxnSpPr>
            <p:spPr bwMode="auto">
              <a:xfrm>
                <a:off x="55880" y="500066"/>
                <a:ext cx="3960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834" name="TextBox 21"/>
            <p:cNvSpPr txBox="1">
              <a:spLocks noChangeArrowheads="1"/>
            </p:cNvSpPr>
            <p:nvPr/>
          </p:nvSpPr>
          <p:spPr bwMode="auto">
            <a:xfrm>
              <a:off x="1832" y="8586"/>
              <a:ext cx="899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</p:grpSp>
      <p:grpSp>
        <p:nvGrpSpPr>
          <p:cNvPr id="43" name="组合 42"/>
          <p:cNvGrpSpPr/>
          <p:nvPr/>
        </p:nvGrpSpPr>
        <p:grpSpPr bwMode="auto">
          <a:xfrm>
            <a:off x="6711951" y="3934870"/>
            <a:ext cx="1076325" cy="999172"/>
            <a:chOff x="1832" y="8425"/>
            <a:chExt cx="1696" cy="1573"/>
          </a:xfrm>
        </p:grpSpPr>
        <p:grpSp>
          <p:nvGrpSpPr>
            <p:cNvPr id="33836" name="组合 33"/>
            <p:cNvGrpSpPr/>
            <p:nvPr/>
          </p:nvGrpSpPr>
          <p:grpSpPr bwMode="auto">
            <a:xfrm>
              <a:off x="2360" y="8425"/>
              <a:ext cx="1168" cy="1573"/>
              <a:chOff x="-99696" y="131990"/>
              <a:chExt cx="741686" cy="928377"/>
            </a:xfrm>
          </p:grpSpPr>
          <p:sp>
            <p:nvSpPr>
              <p:cNvPr id="33837" name="TextBox 21"/>
              <p:cNvSpPr txBox="1">
                <a:spLocks noChangeArrowheads="1"/>
              </p:cNvSpPr>
              <p:nvPr/>
            </p:nvSpPr>
            <p:spPr bwMode="auto">
              <a:xfrm>
                <a:off x="-99696" y="131990"/>
                <a:ext cx="741686" cy="928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7</a:t>
                </a:r>
              </a:p>
              <a:p>
                <a:pPr algn="ctr" eaLnBrk="0" hangingPunct="0"/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12</a:t>
                </a:r>
              </a:p>
            </p:txBody>
          </p:sp>
          <p:cxnSp>
            <p:nvCxnSpPr>
              <p:cNvPr id="33838" name="直接连接符 22"/>
              <p:cNvCxnSpPr>
                <a:cxnSpLocks noChangeShapeType="1"/>
              </p:cNvCxnSpPr>
              <p:nvPr/>
            </p:nvCxnSpPr>
            <p:spPr bwMode="auto">
              <a:xfrm>
                <a:off x="55880" y="500066"/>
                <a:ext cx="3960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839" name="TextBox 21"/>
            <p:cNvSpPr txBox="1">
              <a:spLocks noChangeArrowheads="1"/>
            </p:cNvSpPr>
            <p:nvPr/>
          </p:nvSpPr>
          <p:spPr bwMode="auto">
            <a:xfrm>
              <a:off x="1832" y="8586"/>
              <a:ext cx="899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</p:grpSp>
      <p:grpSp>
        <p:nvGrpSpPr>
          <p:cNvPr id="48" name="组合 47"/>
          <p:cNvGrpSpPr/>
          <p:nvPr/>
        </p:nvGrpSpPr>
        <p:grpSpPr bwMode="auto">
          <a:xfrm>
            <a:off x="8064501" y="3934870"/>
            <a:ext cx="1076325" cy="999172"/>
            <a:chOff x="1832" y="8425"/>
            <a:chExt cx="1696" cy="1573"/>
          </a:xfrm>
        </p:grpSpPr>
        <p:grpSp>
          <p:nvGrpSpPr>
            <p:cNvPr id="33841" name="组合 33"/>
            <p:cNvGrpSpPr/>
            <p:nvPr/>
          </p:nvGrpSpPr>
          <p:grpSpPr bwMode="auto">
            <a:xfrm>
              <a:off x="2360" y="8425"/>
              <a:ext cx="1168" cy="1573"/>
              <a:chOff x="-99696" y="131696"/>
              <a:chExt cx="741686" cy="928377"/>
            </a:xfrm>
          </p:grpSpPr>
          <p:sp>
            <p:nvSpPr>
              <p:cNvPr id="33842" name="TextBox 21"/>
              <p:cNvSpPr txBox="1">
                <a:spLocks noChangeArrowheads="1"/>
              </p:cNvSpPr>
              <p:nvPr/>
            </p:nvSpPr>
            <p:spPr bwMode="auto">
              <a:xfrm>
                <a:off x="-99696" y="131696"/>
                <a:ext cx="741686" cy="928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9</a:t>
                </a:r>
              </a:p>
              <a:p>
                <a:pPr algn="ctr" eaLnBrk="0" hangingPunct="0"/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20</a:t>
                </a:r>
              </a:p>
            </p:txBody>
          </p:sp>
          <p:cxnSp>
            <p:nvCxnSpPr>
              <p:cNvPr id="33843" name="直接连接符 22"/>
              <p:cNvCxnSpPr>
                <a:cxnSpLocks noChangeShapeType="1"/>
              </p:cNvCxnSpPr>
              <p:nvPr/>
            </p:nvCxnSpPr>
            <p:spPr bwMode="auto">
              <a:xfrm>
                <a:off x="55880" y="500066"/>
                <a:ext cx="3960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844" name="TextBox 21"/>
            <p:cNvSpPr txBox="1">
              <a:spLocks noChangeArrowheads="1"/>
            </p:cNvSpPr>
            <p:nvPr/>
          </p:nvSpPr>
          <p:spPr bwMode="auto">
            <a:xfrm>
              <a:off x="1832" y="8586"/>
              <a:ext cx="899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</p:grpSp>
      <p:sp>
        <p:nvSpPr>
          <p:cNvPr id="58" name="TextBox 21"/>
          <p:cNvSpPr txBox="1">
            <a:spLocks noChangeArrowheads="1"/>
          </p:cNvSpPr>
          <p:nvPr/>
        </p:nvSpPr>
        <p:spPr bwMode="auto">
          <a:xfrm>
            <a:off x="9656763" y="4032597"/>
            <a:ext cx="569912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561499" y="2265046"/>
            <a:ext cx="11069003" cy="206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掌握真分数、假分数和带分数的意义及特征，能正确辨别真分数和假分数。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20000"/>
              </a:lnSpc>
            </a:pP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理解真分数、假分数和带分数的意义。  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 bwMode="auto">
          <a:xfrm>
            <a:off x="976313" y="3429000"/>
            <a:ext cx="10542587" cy="1646240"/>
            <a:chOff x="1378" y="6563"/>
            <a:chExt cx="16602" cy="2594"/>
          </a:xfrm>
        </p:grpSpPr>
        <p:pic>
          <p:nvPicPr>
            <p:cNvPr id="34819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" y="6563"/>
              <a:ext cx="2269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0" name="文本框 5"/>
            <p:cNvSpPr txBox="1">
              <a:spLocks noChangeArrowheads="1"/>
            </p:cNvSpPr>
            <p:nvPr/>
          </p:nvSpPr>
          <p:spPr bwMode="auto">
            <a:xfrm>
              <a:off x="1378" y="6834"/>
              <a:ext cx="16602" cy="2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此题错在没有理解假分数的概念。假分数的特征是分子比分母大或分子和分母相等，所以假分数大于或等于 1。</a:t>
              </a: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675153" y="1862461"/>
            <a:ext cx="1160462" cy="50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√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675153" y="1862461"/>
            <a:ext cx="1162050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</a:p>
        </p:txBody>
      </p:sp>
      <p:sp>
        <p:nvSpPr>
          <p:cNvPr id="34823" name="文本框 3"/>
          <p:cNvSpPr txBox="1">
            <a:spLocks noChangeArrowheads="1"/>
          </p:cNvSpPr>
          <p:nvPr/>
        </p:nvSpPr>
        <p:spPr bwMode="auto">
          <a:xfrm>
            <a:off x="919164" y="1833254"/>
            <a:ext cx="10298112" cy="108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判断：真分数都小于 1，假分数都大于 1。  （       ）                                    </a:t>
            </a:r>
          </a:p>
          <a:p>
            <a:pPr>
              <a:lnSpc>
                <a:spcPct val="14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                                             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483834" y="1979711"/>
            <a:ext cx="2486025" cy="46166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解答错误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3" grpId="0" bldLvl="0" animBg="1"/>
      <p:bldP spid="3" grpId="1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2"/>
          <p:cNvSpPr txBox="1">
            <a:spLocks noChangeArrowheads="1"/>
          </p:cNvSpPr>
          <p:nvPr/>
        </p:nvSpPr>
        <p:spPr bwMode="auto">
          <a:xfrm>
            <a:off x="795031" y="1472314"/>
            <a:ext cx="10919440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把一个图形看作单位“1”，用分数表示出各图涂色部分的大小，再读一读。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endParaRPr lang="zh-CN" altLang="en-US" sz="2400" dirty="0">
              <a:solidFill>
                <a:srgbClr val="00B0F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35843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359143"/>
            <a:ext cx="10690225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807777" y="3881735"/>
          <a:ext cx="48780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r:id="rId4" imgW="228600" imgH="393700" progId="Equation.DSMT4">
                  <p:embed/>
                </p:oleObj>
              </mc:Choice>
              <mc:Fallback>
                <p:oleObj r:id="rId4" imgW="228600" imgH="3937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777" y="3881735"/>
                        <a:ext cx="48780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8448185" y="3881735"/>
          <a:ext cx="5152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r:id="rId6" imgW="241300" imgH="393700" progId="Equation.DSMT4">
                  <p:embed/>
                </p:oleObj>
              </mc:Choice>
              <mc:Fallback>
                <p:oleObj r:id="rId6" imgW="241300" imgH="3937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8185" y="3881735"/>
                        <a:ext cx="5152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927123" y="5134451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一又四分之三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734198" y="5134451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三又六分之五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2"/>
          <p:cNvSpPr txBox="1">
            <a:spLocks noChangeArrowheads="1"/>
          </p:cNvSpPr>
          <p:nvPr/>
        </p:nvSpPr>
        <p:spPr bwMode="auto">
          <a:xfrm>
            <a:off x="949427" y="1254999"/>
            <a:ext cx="959167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P55 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T3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36866" name="矩形 10"/>
          <p:cNvSpPr>
            <a:spLocks noChangeArrowheads="1"/>
          </p:cNvSpPr>
          <p:nvPr/>
        </p:nvSpPr>
        <p:spPr bwMode="auto">
          <a:xfrm>
            <a:off x="1066800" y="3594713"/>
            <a:ext cx="10058400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个人平均分，每人分           杯，也就 是</a:t>
            </a:r>
            <a:r>
              <a:rPr lang="zh-CN" altLang="en-US" sz="2400" u="sng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杯。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个人平均分，每人分</a:t>
            </a:r>
            <a:r>
              <a:rPr lang="zh-CN" altLang="en-US" sz="2400" u="sng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杯。</a:t>
            </a:r>
          </a:p>
        </p:txBody>
      </p:sp>
      <p:pic>
        <p:nvPicPr>
          <p:cNvPr id="36867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195" y="1741351"/>
            <a:ext cx="2691899" cy="14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68" name="对象 1"/>
          <p:cNvGraphicFramePr>
            <a:graphicFrameLocks noChangeAspect="1"/>
          </p:cNvGraphicFramePr>
          <p:nvPr/>
        </p:nvGraphicFramePr>
        <p:xfrm>
          <a:off x="8571183" y="3262517"/>
          <a:ext cx="1064160" cy="109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r:id="rId4" imgW="381000" imgH="393700" progId="Equation.DSMT4">
                  <p:embed/>
                </p:oleObj>
              </mc:Choice>
              <mc:Fallback>
                <p:oleObj r:id="rId4" imgW="381000" imgH="3937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1183" y="3262517"/>
                        <a:ext cx="1064160" cy="1098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8915718" y="3262314"/>
            <a:ext cx="373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8735695" y="3899344"/>
            <a:ext cx="373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072421" y="3833024"/>
            <a:ext cx="56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1282" y="4321673"/>
          <a:ext cx="355905" cy="610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r:id="rId6" imgW="228600" imgH="393700" progId="Equation.DSMT4">
                  <p:embed/>
                </p:oleObj>
              </mc:Choice>
              <mc:Fallback>
                <p:oleObj r:id="rId6" imgW="228600" imgH="3937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282" y="4321673"/>
                        <a:ext cx="355905" cy="610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2"/>
          <p:cNvSpPr txBox="1">
            <a:spLocks noChangeArrowheads="1"/>
          </p:cNvSpPr>
          <p:nvPr/>
        </p:nvSpPr>
        <p:spPr bwMode="auto">
          <a:xfrm>
            <a:off x="807062" y="1500337"/>
            <a:ext cx="9590088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 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这板药能吃多少天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？（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用带分数表示出来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pic>
        <p:nvPicPr>
          <p:cNvPr id="37890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653" y="2773630"/>
            <a:ext cx="4965990" cy="217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024655" y="2873954"/>
          <a:ext cx="2301540" cy="923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r:id="rId4" imgW="977900" imgH="393700" progId="Equation.DSMT4">
                  <p:embed/>
                </p:oleObj>
              </mc:Choice>
              <mc:Fallback>
                <p:oleObj r:id="rId4" imgW="977900" imgH="3937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655" y="2873954"/>
                        <a:ext cx="2301540" cy="923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组合 9"/>
          <p:cNvGrpSpPr/>
          <p:nvPr/>
        </p:nvGrpSpPr>
        <p:grpSpPr bwMode="auto">
          <a:xfrm>
            <a:off x="1586299" y="2571595"/>
            <a:ext cx="5076825" cy="2262177"/>
            <a:chOff x="2852" y="4496"/>
            <a:chExt cx="7994" cy="3563"/>
          </a:xfrm>
        </p:grpSpPr>
        <p:sp>
          <p:nvSpPr>
            <p:cNvPr id="37893" name="矩形 5"/>
            <p:cNvSpPr>
              <a:spLocks noChangeArrowheads="1"/>
            </p:cNvSpPr>
            <p:nvPr/>
          </p:nvSpPr>
          <p:spPr bwMode="auto">
            <a:xfrm>
              <a:off x="2852" y="4496"/>
              <a:ext cx="7994" cy="3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300000"/>
                </a:lnSpc>
              </a:pPr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                     (</a:t>
              </a:r>
              <a:r>
                <a: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天</a:t>
              </a:r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)</a:t>
              </a:r>
            </a:p>
            <a:p>
              <a:pPr eaLnBrk="0" hangingPunct="0">
                <a:lnSpc>
                  <a:spcPct val="30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答：这板药能吃     天。</a:t>
              </a:r>
            </a:p>
          </p:txBody>
        </p:sp>
        <p:pic>
          <p:nvPicPr>
            <p:cNvPr id="37894" name="图片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6" y="6903"/>
              <a:ext cx="840" cy="1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2"/>
          <p:cNvSpPr txBox="1">
            <a:spLocks noChangeArrowheads="1"/>
          </p:cNvSpPr>
          <p:nvPr/>
        </p:nvSpPr>
        <p:spPr bwMode="auto">
          <a:xfrm>
            <a:off x="957725" y="1773228"/>
            <a:ext cx="9590088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  把一个物体看作单位“1”，用分数表示下面各图涂色部分的大小。</a:t>
            </a:r>
            <a:endParaRPr lang="zh-CN" altLang="en-US" sz="2400" dirty="0">
              <a:solidFill>
                <a:srgbClr val="00B0F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5" name="组合 84"/>
          <p:cNvGrpSpPr/>
          <p:nvPr/>
        </p:nvGrpSpPr>
        <p:grpSpPr bwMode="auto">
          <a:xfrm>
            <a:off x="1582739" y="3127375"/>
            <a:ext cx="9413875" cy="1548224"/>
            <a:chOff x="609704" y="2980487"/>
            <a:chExt cx="7772830" cy="1081549"/>
          </a:xfrm>
        </p:grpSpPr>
        <p:grpSp>
          <p:nvGrpSpPr>
            <p:cNvPr id="38915" name="组合 69"/>
            <p:cNvGrpSpPr/>
            <p:nvPr/>
          </p:nvGrpSpPr>
          <p:grpSpPr bwMode="auto">
            <a:xfrm>
              <a:off x="4481523" y="2980487"/>
              <a:ext cx="3901011" cy="360016"/>
              <a:chOff x="4481523" y="2800344"/>
              <a:chExt cx="3901011" cy="360016"/>
            </a:xfrm>
          </p:grpSpPr>
          <p:sp>
            <p:nvSpPr>
              <p:cNvPr id="61" name="圆柱形 60"/>
              <p:cNvSpPr/>
              <p:nvPr/>
            </p:nvSpPr>
            <p:spPr>
              <a:xfrm rot="5400000">
                <a:off x="4949663" y="2332381"/>
                <a:ext cx="360420" cy="1296345"/>
              </a:xfrm>
              <a:prstGeom prst="can">
                <a:avLst/>
              </a:prstGeom>
              <a:solidFill>
                <a:srgbClr val="E1B884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2" name="圆柱形 61"/>
              <p:cNvSpPr/>
              <p:nvPr/>
            </p:nvSpPr>
            <p:spPr>
              <a:xfrm rot="5400000">
                <a:off x="6259116" y="2332381"/>
                <a:ext cx="360420" cy="1296346"/>
              </a:xfrm>
              <a:prstGeom prst="can">
                <a:avLst/>
              </a:prstGeom>
              <a:solidFill>
                <a:srgbClr val="E1B884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grpSp>
            <p:nvGrpSpPr>
              <p:cNvPr id="38918" name="组合 68"/>
              <p:cNvGrpSpPr/>
              <p:nvPr/>
            </p:nvGrpSpPr>
            <p:grpSpPr bwMode="auto">
              <a:xfrm>
                <a:off x="7086534" y="2800344"/>
                <a:ext cx="1296000" cy="360016"/>
                <a:chOff x="5871564" y="1733572"/>
                <a:chExt cx="1337980" cy="360016"/>
              </a:xfrm>
            </p:grpSpPr>
            <p:sp>
              <p:nvSpPr>
                <p:cNvPr id="63" name="圆柱形 62"/>
                <p:cNvSpPr/>
                <p:nvPr/>
              </p:nvSpPr>
              <p:spPr>
                <a:xfrm rot="5400000">
                  <a:off x="5942696" y="1662083"/>
                  <a:ext cx="360420" cy="503399"/>
                </a:xfrm>
                <a:prstGeom prst="can">
                  <a:avLst/>
                </a:prstGeom>
                <a:solidFill>
                  <a:srgbClr val="E1B884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40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64" name="圆柱形 63"/>
                <p:cNvSpPr/>
                <p:nvPr/>
              </p:nvSpPr>
              <p:spPr>
                <a:xfrm rot="5400000">
                  <a:off x="6358136" y="1662083"/>
                  <a:ext cx="360420" cy="503399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40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68" name="圆柱形 67"/>
                <p:cNvSpPr/>
                <p:nvPr/>
              </p:nvSpPr>
              <p:spPr>
                <a:xfrm rot="5400000">
                  <a:off x="6777634" y="1662083"/>
                  <a:ext cx="360420" cy="503399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40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</p:grpSp>
        <p:grpSp>
          <p:nvGrpSpPr>
            <p:cNvPr id="38922" name="组合 83"/>
            <p:cNvGrpSpPr/>
            <p:nvPr/>
          </p:nvGrpSpPr>
          <p:grpSpPr bwMode="auto">
            <a:xfrm>
              <a:off x="609704" y="2980487"/>
              <a:ext cx="3336100" cy="530448"/>
              <a:chOff x="609704" y="2980487"/>
              <a:chExt cx="3336100" cy="530448"/>
            </a:xfrm>
          </p:grpSpPr>
          <p:grpSp>
            <p:nvGrpSpPr>
              <p:cNvPr id="38923" name="组合 59"/>
              <p:cNvGrpSpPr/>
              <p:nvPr/>
            </p:nvGrpSpPr>
            <p:grpSpPr bwMode="auto">
              <a:xfrm>
                <a:off x="609704" y="2980487"/>
                <a:ext cx="3336100" cy="378052"/>
                <a:chOff x="1353632" y="2795058"/>
                <a:chExt cx="3336100" cy="378052"/>
              </a:xfrm>
            </p:grpSpPr>
            <p:sp>
              <p:nvSpPr>
                <p:cNvPr id="41" name="立方体 40"/>
                <p:cNvSpPr/>
                <p:nvPr/>
              </p:nvSpPr>
              <p:spPr>
                <a:xfrm>
                  <a:off x="1353632" y="2812802"/>
                  <a:ext cx="863793" cy="360421"/>
                </a:xfrm>
                <a:prstGeom prst="cube">
                  <a:avLst/>
                </a:prstGeom>
                <a:solidFill>
                  <a:srgbClr val="E1B884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40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44" name="立方体 43"/>
                <p:cNvSpPr/>
                <p:nvPr/>
              </p:nvSpPr>
              <p:spPr>
                <a:xfrm>
                  <a:off x="2209560" y="2799494"/>
                  <a:ext cx="863794" cy="360421"/>
                </a:xfrm>
                <a:prstGeom prst="cube">
                  <a:avLst/>
                </a:prstGeom>
                <a:solidFill>
                  <a:srgbClr val="E1B884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40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47" name="立方体 46"/>
                <p:cNvSpPr/>
                <p:nvPr/>
              </p:nvSpPr>
              <p:spPr>
                <a:xfrm>
                  <a:off x="3047139" y="2799494"/>
                  <a:ext cx="863793" cy="360421"/>
                </a:xfrm>
                <a:prstGeom prst="cube">
                  <a:avLst/>
                </a:prstGeom>
                <a:solidFill>
                  <a:srgbClr val="E1B884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40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grpSp>
              <p:nvGrpSpPr>
                <p:cNvPr id="38927" name="组合 57"/>
                <p:cNvGrpSpPr/>
                <p:nvPr/>
              </p:nvGrpSpPr>
              <p:grpSpPr bwMode="auto">
                <a:xfrm>
                  <a:off x="3914842" y="2795058"/>
                  <a:ext cx="774890" cy="361047"/>
                  <a:chOff x="2819446" y="2799297"/>
                  <a:chExt cx="774890" cy="361047"/>
                </a:xfrm>
              </p:grpSpPr>
              <p:sp>
                <p:nvSpPr>
                  <p:cNvPr id="48" name="立方体 47"/>
                  <p:cNvSpPr/>
                  <p:nvPr/>
                </p:nvSpPr>
                <p:spPr>
                  <a:xfrm>
                    <a:off x="2819468" y="2800406"/>
                    <a:ext cx="431241" cy="355984"/>
                  </a:xfrm>
                  <a:prstGeom prst="cube">
                    <a:avLst/>
                  </a:prstGeom>
                  <a:solidFill>
                    <a:srgbClr val="E1B884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buFont typeface="Arial" panose="020B0604020202020204" pitchFamily="34" charset="0"/>
                      <a:buNone/>
                      <a:defRPr/>
                    </a:pPr>
                    <a:endParaRPr lang="zh-CN" altLang="en-US" sz="400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endParaRPr>
                  </a:p>
                </p:txBody>
              </p:sp>
              <p:sp>
                <p:nvSpPr>
                  <p:cNvPr id="55" name="立方体 54"/>
                  <p:cNvSpPr/>
                  <p:nvPr/>
                </p:nvSpPr>
                <p:spPr>
                  <a:xfrm>
                    <a:off x="3161577" y="2799297"/>
                    <a:ext cx="432552" cy="355984"/>
                  </a:xfrm>
                  <a:prstGeom prst="cube">
                    <a:avLst/>
                  </a:prstGeom>
                  <a:solidFill>
                    <a:schemeClr val="bg1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buFont typeface="Arial" panose="020B0604020202020204" pitchFamily="34" charset="0"/>
                      <a:buNone/>
                      <a:defRPr/>
                    </a:pPr>
                    <a:endParaRPr lang="zh-CN" altLang="en-US" sz="400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endParaRPr>
                  </a:p>
                </p:txBody>
              </p:sp>
            </p:grpSp>
          </p:grpSp>
          <p:sp>
            <p:nvSpPr>
              <p:cNvPr id="38930" name="左大括号"/>
              <p:cNvSpPr>
                <a:spLocks noChangeArrowheads="1"/>
              </p:cNvSpPr>
              <p:nvPr/>
            </p:nvSpPr>
            <p:spPr bwMode="auto">
              <a:xfrm rot="16200000" flipH="1">
                <a:off x="2257490" y="1872678"/>
                <a:ext cx="76198" cy="3200316"/>
              </a:xfrm>
              <a:custGeom>
                <a:avLst/>
                <a:gdLst>
                  <a:gd name="T0" fmla="*/ 15 w 41"/>
                  <a:gd name="T1" fmla="*/ 41 h 281"/>
                  <a:gd name="T2" fmla="*/ 11 w 41"/>
                  <a:gd name="T3" fmla="*/ 13 h 281"/>
                  <a:gd name="T4" fmla="*/ 0 w 41"/>
                  <a:gd name="T5" fmla="*/ 0 h 281"/>
                  <a:gd name="T6" fmla="*/ 21 w 41"/>
                  <a:gd name="T7" fmla="*/ 9 h 281"/>
                  <a:gd name="T8" fmla="*/ 27 w 41"/>
                  <a:gd name="T9" fmla="*/ 45 h 281"/>
                  <a:gd name="T10" fmla="*/ 27 w 41"/>
                  <a:gd name="T11" fmla="*/ 103 h 281"/>
                  <a:gd name="T12" fmla="*/ 30 w 41"/>
                  <a:gd name="T13" fmla="*/ 128 h 281"/>
                  <a:gd name="T14" fmla="*/ 41 w 41"/>
                  <a:gd name="T15" fmla="*/ 141 h 281"/>
                  <a:gd name="T16" fmla="*/ 30 w 41"/>
                  <a:gd name="T17" fmla="*/ 153 h 281"/>
                  <a:gd name="T18" fmla="*/ 27 w 41"/>
                  <a:gd name="T19" fmla="*/ 179 h 281"/>
                  <a:gd name="T20" fmla="*/ 27 w 41"/>
                  <a:gd name="T21" fmla="*/ 232 h 281"/>
                  <a:gd name="T22" fmla="*/ 25 w 41"/>
                  <a:gd name="T23" fmla="*/ 262 h 281"/>
                  <a:gd name="T24" fmla="*/ 16 w 41"/>
                  <a:gd name="T25" fmla="*/ 277 h 281"/>
                  <a:gd name="T26" fmla="*/ 0 w 41"/>
                  <a:gd name="T27" fmla="*/ 281 h 281"/>
                  <a:gd name="T28" fmla="*/ 11 w 41"/>
                  <a:gd name="T29" fmla="*/ 268 h 281"/>
                  <a:gd name="T30" fmla="*/ 15 w 41"/>
                  <a:gd name="T31" fmla="*/ 240 h 281"/>
                  <a:gd name="T32" fmla="*/ 15 w 41"/>
                  <a:gd name="T33" fmla="*/ 186 h 281"/>
                  <a:gd name="T34" fmla="*/ 17 w 41"/>
                  <a:gd name="T35" fmla="*/ 155 h 281"/>
                  <a:gd name="T36" fmla="*/ 29 w 41"/>
                  <a:gd name="T37" fmla="*/ 141 h 281"/>
                  <a:gd name="T38" fmla="*/ 17 w 41"/>
                  <a:gd name="T39" fmla="*/ 127 h 281"/>
                  <a:gd name="T40" fmla="*/ 15 w 41"/>
                  <a:gd name="T41" fmla="*/ 98 h 281"/>
                  <a:gd name="T42" fmla="*/ 15 w 41"/>
                  <a:gd name="T43" fmla="*/ 4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" h="281">
                    <a:moveTo>
                      <a:pt x="15" y="41"/>
                    </a:moveTo>
                    <a:cubicBezTo>
                      <a:pt x="15" y="29"/>
                      <a:pt x="13" y="19"/>
                      <a:pt x="11" y="13"/>
                    </a:cubicBezTo>
                    <a:cubicBezTo>
                      <a:pt x="9" y="7"/>
                      <a:pt x="5" y="2"/>
                      <a:pt x="0" y="0"/>
                    </a:cubicBezTo>
                    <a:cubicBezTo>
                      <a:pt x="10" y="0"/>
                      <a:pt x="17" y="3"/>
                      <a:pt x="21" y="9"/>
                    </a:cubicBezTo>
                    <a:cubicBezTo>
                      <a:pt x="25" y="14"/>
                      <a:pt x="27" y="27"/>
                      <a:pt x="27" y="45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7" y="114"/>
                      <a:pt x="28" y="122"/>
                      <a:pt x="30" y="128"/>
                    </a:cubicBezTo>
                    <a:cubicBezTo>
                      <a:pt x="32" y="134"/>
                      <a:pt x="35" y="138"/>
                      <a:pt x="41" y="141"/>
                    </a:cubicBezTo>
                    <a:cubicBezTo>
                      <a:pt x="35" y="143"/>
                      <a:pt x="31" y="147"/>
                      <a:pt x="30" y="153"/>
                    </a:cubicBezTo>
                    <a:cubicBezTo>
                      <a:pt x="28" y="158"/>
                      <a:pt x="27" y="167"/>
                      <a:pt x="27" y="179"/>
                    </a:cubicBezTo>
                    <a:cubicBezTo>
                      <a:pt x="27" y="232"/>
                      <a:pt x="27" y="232"/>
                      <a:pt x="27" y="232"/>
                    </a:cubicBezTo>
                    <a:cubicBezTo>
                      <a:pt x="27" y="245"/>
                      <a:pt x="26" y="255"/>
                      <a:pt x="25" y="262"/>
                    </a:cubicBezTo>
                    <a:cubicBezTo>
                      <a:pt x="23" y="269"/>
                      <a:pt x="20" y="274"/>
                      <a:pt x="16" y="277"/>
                    </a:cubicBezTo>
                    <a:cubicBezTo>
                      <a:pt x="12" y="279"/>
                      <a:pt x="7" y="281"/>
                      <a:pt x="0" y="281"/>
                    </a:cubicBezTo>
                    <a:cubicBezTo>
                      <a:pt x="5" y="279"/>
                      <a:pt x="9" y="274"/>
                      <a:pt x="11" y="268"/>
                    </a:cubicBezTo>
                    <a:cubicBezTo>
                      <a:pt x="13" y="261"/>
                      <a:pt x="15" y="252"/>
                      <a:pt x="15" y="240"/>
                    </a:cubicBezTo>
                    <a:cubicBezTo>
                      <a:pt x="15" y="186"/>
                      <a:pt x="15" y="186"/>
                      <a:pt x="15" y="186"/>
                    </a:cubicBezTo>
                    <a:cubicBezTo>
                      <a:pt x="15" y="172"/>
                      <a:pt x="15" y="162"/>
                      <a:pt x="17" y="155"/>
                    </a:cubicBezTo>
                    <a:cubicBezTo>
                      <a:pt x="19" y="148"/>
                      <a:pt x="23" y="144"/>
                      <a:pt x="29" y="141"/>
                    </a:cubicBezTo>
                    <a:cubicBezTo>
                      <a:pt x="23" y="138"/>
                      <a:pt x="19" y="133"/>
                      <a:pt x="17" y="127"/>
                    </a:cubicBezTo>
                    <a:cubicBezTo>
                      <a:pt x="15" y="121"/>
                      <a:pt x="15" y="111"/>
                      <a:pt x="15" y="98"/>
                    </a:cubicBezTo>
                    <a:lnTo>
                      <a:pt x="15" y="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38931" name="左大括号"/>
            <p:cNvSpPr>
              <a:spLocks noChangeArrowheads="1"/>
            </p:cNvSpPr>
            <p:nvPr/>
          </p:nvSpPr>
          <p:spPr bwMode="auto">
            <a:xfrm rot="16200000" flipH="1">
              <a:off x="6410274" y="1710757"/>
              <a:ext cx="76198" cy="3505108"/>
            </a:xfrm>
            <a:custGeom>
              <a:avLst/>
              <a:gdLst>
                <a:gd name="T0" fmla="*/ 15 w 41"/>
                <a:gd name="T1" fmla="*/ 41 h 281"/>
                <a:gd name="T2" fmla="*/ 11 w 41"/>
                <a:gd name="T3" fmla="*/ 13 h 281"/>
                <a:gd name="T4" fmla="*/ 0 w 41"/>
                <a:gd name="T5" fmla="*/ 0 h 281"/>
                <a:gd name="T6" fmla="*/ 21 w 41"/>
                <a:gd name="T7" fmla="*/ 9 h 281"/>
                <a:gd name="T8" fmla="*/ 27 w 41"/>
                <a:gd name="T9" fmla="*/ 45 h 281"/>
                <a:gd name="T10" fmla="*/ 27 w 41"/>
                <a:gd name="T11" fmla="*/ 103 h 281"/>
                <a:gd name="T12" fmla="*/ 30 w 41"/>
                <a:gd name="T13" fmla="*/ 128 h 281"/>
                <a:gd name="T14" fmla="*/ 41 w 41"/>
                <a:gd name="T15" fmla="*/ 141 h 281"/>
                <a:gd name="T16" fmla="*/ 30 w 41"/>
                <a:gd name="T17" fmla="*/ 153 h 281"/>
                <a:gd name="T18" fmla="*/ 27 w 41"/>
                <a:gd name="T19" fmla="*/ 179 h 281"/>
                <a:gd name="T20" fmla="*/ 27 w 41"/>
                <a:gd name="T21" fmla="*/ 232 h 281"/>
                <a:gd name="T22" fmla="*/ 25 w 41"/>
                <a:gd name="T23" fmla="*/ 262 h 281"/>
                <a:gd name="T24" fmla="*/ 16 w 41"/>
                <a:gd name="T25" fmla="*/ 277 h 281"/>
                <a:gd name="T26" fmla="*/ 0 w 41"/>
                <a:gd name="T27" fmla="*/ 281 h 281"/>
                <a:gd name="T28" fmla="*/ 11 w 41"/>
                <a:gd name="T29" fmla="*/ 268 h 281"/>
                <a:gd name="T30" fmla="*/ 15 w 41"/>
                <a:gd name="T31" fmla="*/ 240 h 281"/>
                <a:gd name="T32" fmla="*/ 15 w 41"/>
                <a:gd name="T33" fmla="*/ 186 h 281"/>
                <a:gd name="T34" fmla="*/ 17 w 41"/>
                <a:gd name="T35" fmla="*/ 155 h 281"/>
                <a:gd name="T36" fmla="*/ 29 w 41"/>
                <a:gd name="T37" fmla="*/ 141 h 281"/>
                <a:gd name="T38" fmla="*/ 17 w 41"/>
                <a:gd name="T39" fmla="*/ 127 h 281"/>
                <a:gd name="T40" fmla="*/ 15 w 41"/>
                <a:gd name="T41" fmla="*/ 98 h 281"/>
                <a:gd name="T42" fmla="*/ 15 w 41"/>
                <a:gd name="T43" fmla="*/ 4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281">
                  <a:moveTo>
                    <a:pt x="15" y="41"/>
                  </a:moveTo>
                  <a:cubicBezTo>
                    <a:pt x="15" y="29"/>
                    <a:pt x="13" y="19"/>
                    <a:pt x="11" y="13"/>
                  </a:cubicBezTo>
                  <a:cubicBezTo>
                    <a:pt x="9" y="7"/>
                    <a:pt x="5" y="2"/>
                    <a:pt x="0" y="0"/>
                  </a:cubicBezTo>
                  <a:cubicBezTo>
                    <a:pt x="10" y="0"/>
                    <a:pt x="17" y="3"/>
                    <a:pt x="21" y="9"/>
                  </a:cubicBezTo>
                  <a:cubicBezTo>
                    <a:pt x="25" y="14"/>
                    <a:pt x="27" y="27"/>
                    <a:pt x="27" y="45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14"/>
                    <a:pt x="28" y="122"/>
                    <a:pt x="30" y="128"/>
                  </a:cubicBezTo>
                  <a:cubicBezTo>
                    <a:pt x="32" y="134"/>
                    <a:pt x="35" y="138"/>
                    <a:pt x="41" y="141"/>
                  </a:cubicBezTo>
                  <a:cubicBezTo>
                    <a:pt x="35" y="143"/>
                    <a:pt x="31" y="147"/>
                    <a:pt x="30" y="153"/>
                  </a:cubicBezTo>
                  <a:cubicBezTo>
                    <a:pt x="28" y="158"/>
                    <a:pt x="27" y="167"/>
                    <a:pt x="27" y="179"/>
                  </a:cubicBezTo>
                  <a:cubicBezTo>
                    <a:pt x="27" y="232"/>
                    <a:pt x="27" y="232"/>
                    <a:pt x="27" y="232"/>
                  </a:cubicBezTo>
                  <a:cubicBezTo>
                    <a:pt x="27" y="245"/>
                    <a:pt x="26" y="255"/>
                    <a:pt x="25" y="262"/>
                  </a:cubicBezTo>
                  <a:cubicBezTo>
                    <a:pt x="23" y="269"/>
                    <a:pt x="20" y="274"/>
                    <a:pt x="16" y="277"/>
                  </a:cubicBezTo>
                  <a:cubicBezTo>
                    <a:pt x="12" y="279"/>
                    <a:pt x="7" y="281"/>
                    <a:pt x="0" y="281"/>
                  </a:cubicBezTo>
                  <a:cubicBezTo>
                    <a:pt x="5" y="279"/>
                    <a:pt x="9" y="274"/>
                    <a:pt x="11" y="268"/>
                  </a:cubicBezTo>
                  <a:cubicBezTo>
                    <a:pt x="13" y="261"/>
                    <a:pt x="15" y="252"/>
                    <a:pt x="15" y="240"/>
                  </a:cubicBezTo>
                  <a:cubicBezTo>
                    <a:pt x="15" y="186"/>
                    <a:pt x="15" y="186"/>
                    <a:pt x="15" y="186"/>
                  </a:cubicBezTo>
                  <a:cubicBezTo>
                    <a:pt x="15" y="172"/>
                    <a:pt x="15" y="162"/>
                    <a:pt x="17" y="155"/>
                  </a:cubicBezTo>
                  <a:cubicBezTo>
                    <a:pt x="19" y="148"/>
                    <a:pt x="23" y="144"/>
                    <a:pt x="29" y="141"/>
                  </a:cubicBezTo>
                  <a:cubicBezTo>
                    <a:pt x="23" y="138"/>
                    <a:pt x="19" y="133"/>
                    <a:pt x="17" y="127"/>
                  </a:cubicBezTo>
                  <a:cubicBezTo>
                    <a:pt x="15" y="121"/>
                    <a:pt x="15" y="111"/>
                    <a:pt x="15" y="98"/>
                  </a:cubicBezTo>
                  <a:lnTo>
                    <a:pt x="15" y="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8932" name="TextBox 72"/>
            <p:cNvSpPr txBox="1">
              <a:spLocks noChangeArrowheads="1"/>
            </p:cNvSpPr>
            <p:nvPr/>
          </p:nvSpPr>
          <p:spPr bwMode="auto">
            <a:xfrm>
              <a:off x="1371684" y="3739529"/>
              <a:ext cx="6781622" cy="32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           ）                                       （            ）</a:t>
              </a:r>
            </a:p>
          </p:txBody>
        </p:sp>
      </p:grpSp>
      <p:grpSp>
        <p:nvGrpSpPr>
          <p:cNvPr id="12" name="组合 77"/>
          <p:cNvGrpSpPr/>
          <p:nvPr/>
        </p:nvGrpSpPr>
        <p:grpSpPr bwMode="auto">
          <a:xfrm>
            <a:off x="2981917" y="4014671"/>
            <a:ext cx="804735" cy="830997"/>
            <a:chOff x="1510110" y="4049641"/>
            <a:chExt cx="804414" cy="830262"/>
          </a:xfrm>
        </p:grpSpPr>
        <p:sp>
          <p:nvSpPr>
            <p:cNvPr id="38934" name="TextBox 73"/>
            <p:cNvSpPr txBox="1">
              <a:spLocks noChangeArrowheads="1"/>
            </p:cNvSpPr>
            <p:nvPr/>
          </p:nvSpPr>
          <p:spPr bwMode="auto">
            <a:xfrm>
              <a:off x="1510110" y="4263841"/>
              <a:ext cx="380990" cy="46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  <p:grpSp>
          <p:nvGrpSpPr>
            <p:cNvPr id="38935" name="组合 74"/>
            <p:cNvGrpSpPr/>
            <p:nvPr/>
          </p:nvGrpSpPr>
          <p:grpSpPr bwMode="auto">
            <a:xfrm>
              <a:off x="1857506" y="4049641"/>
              <a:ext cx="457018" cy="830262"/>
              <a:chOff x="5943625" y="3012297"/>
              <a:chExt cx="457018" cy="830262"/>
            </a:xfrm>
          </p:grpSpPr>
          <p:sp>
            <p:nvSpPr>
              <p:cNvPr id="38936" name="TextBox 75"/>
              <p:cNvSpPr txBox="1">
                <a:spLocks noChangeArrowheads="1"/>
              </p:cNvSpPr>
              <p:nvPr/>
            </p:nvSpPr>
            <p:spPr bwMode="auto">
              <a:xfrm>
                <a:off x="6019653" y="3012297"/>
                <a:ext cx="380990" cy="830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 eaLnBrk="0" hangingPunct="0"/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  <a:endParaRPr lang="zh-CN" altLang="en-US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77" name="直接连接符 76"/>
              <p:cNvCxnSpPr/>
              <p:nvPr/>
            </p:nvCxnSpPr>
            <p:spPr>
              <a:xfrm>
                <a:off x="5943625" y="3421736"/>
                <a:ext cx="45701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85"/>
          <p:cNvGrpSpPr/>
          <p:nvPr/>
        </p:nvGrpSpPr>
        <p:grpSpPr bwMode="auto">
          <a:xfrm>
            <a:off x="8091151" y="4067908"/>
            <a:ext cx="838613" cy="830997"/>
            <a:chOff x="1810875" y="2926003"/>
            <a:chExt cx="837685" cy="830262"/>
          </a:xfrm>
        </p:grpSpPr>
        <p:sp>
          <p:nvSpPr>
            <p:cNvPr id="38939" name="TextBox 86"/>
            <p:cNvSpPr txBox="1">
              <a:spLocks noChangeArrowheads="1"/>
            </p:cNvSpPr>
            <p:nvPr/>
          </p:nvSpPr>
          <p:spPr bwMode="auto">
            <a:xfrm>
              <a:off x="1810875" y="3110505"/>
              <a:ext cx="380990" cy="46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  <p:grpSp>
          <p:nvGrpSpPr>
            <p:cNvPr id="38940" name="组合 87"/>
            <p:cNvGrpSpPr/>
            <p:nvPr/>
          </p:nvGrpSpPr>
          <p:grpSpPr bwMode="auto">
            <a:xfrm>
              <a:off x="2191865" y="2926003"/>
              <a:ext cx="456695" cy="830262"/>
              <a:chOff x="6277984" y="1888659"/>
              <a:chExt cx="456695" cy="830262"/>
            </a:xfrm>
          </p:grpSpPr>
          <p:sp>
            <p:nvSpPr>
              <p:cNvPr id="38941" name="TextBox 88"/>
              <p:cNvSpPr txBox="1">
                <a:spLocks noChangeArrowheads="1"/>
              </p:cNvSpPr>
              <p:nvPr/>
            </p:nvSpPr>
            <p:spPr bwMode="auto">
              <a:xfrm>
                <a:off x="6353689" y="1888659"/>
                <a:ext cx="380990" cy="830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 eaLnBrk="0" hangingPunct="0"/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  <a:endPara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>
                <a:off x="6277984" y="2265184"/>
                <a:ext cx="45669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539063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0400" y="2334226"/>
            <a:ext cx="10858500" cy="1705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+mj-lt"/>
              <a:buNone/>
            </a:pPr>
            <a:r>
              <a:rPr lang="en-US" altLang="zh-CN" sz="2400" b="1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</a:t>
            </a:r>
            <a:r>
              <a:rPr lang="zh-CN" altLang="zh-CN" sz="2400" b="1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分子比分母小的分数叫做真分数。真分数小于 1。</a:t>
            </a:r>
          </a:p>
          <a:p>
            <a:pPr marL="288290" indent="-457200">
              <a:lnSpc>
                <a:spcPct val="150000"/>
              </a:lnSpc>
            </a:pPr>
            <a:r>
              <a:rPr lang="en-US" altLang="zh-CN" sz="2400" b="1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</a:t>
            </a:r>
            <a:r>
              <a:rPr lang="zh-CN" altLang="zh-CN" sz="2400" b="1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假分数的意义：分子比分母大或分子和分母相等的分数叫做假分数。假分数的特征：假分数大于 1 或等于 1。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539063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5" name="文本框 114"/>
          <p:cNvSpPr txBox="1">
            <a:spLocks noChangeArrowheads="1"/>
          </p:cNvSpPr>
          <p:nvPr/>
        </p:nvSpPr>
        <p:spPr bwMode="auto">
          <a:xfrm>
            <a:off x="760824" y="2514553"/>
            <a:ext cx="10091737" cy="597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buFont typeface="+mj-lt"/>
              <a:buNone/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sym typeface="OPPOSans R" panose="00020600040101010101" pitchFamily="18" charset="-122"/>
              </a:rPr>
              <a:t>3</a:t>
            </a:r>
            <a:r>
              <a:rPr lang="zh-CN" altLang="zh-CN" dirty="0">
                <a:sym typeface="OPPOSans R" panose="00020600040101010101" pitchFamily="18" charset="-122"/>
              </a:rPr>
              <a:t>. 带分数的意义：由整数（不包括 0）和真分数合成的数叫做带分数。</a:t>
            </a:r>
          </a:p>
        </p:txBody>
      </p:sp>
      <p:sp>
        <p:nvSpPr>
          <p:cNvPr id="6" name="文本框 114"/>
          <p:cNvSpPr txBox="1">
            <a:spLocks noChangeArrowheads="1"/>
          </p:cNvSpPr>
          <p:nvPr/>
        </p:nvSpPr>
        <p:spPr bwMode="auto">
          <a:xfrm>
            <a:off x="760824" y="3429000"/>
            <a:ext cx="10091737" cy="2259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buFont typeface="+mj-lt"/>
              <a:buNone/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sym typeface="OPPOSans R" panose="00020600040101010101" pitchFamily="18" charset="-122"/>
              </a:rPr>
              <a:t>4.</a:t>
            </a:r>
            <a:r>
              <a:rPr lang="zh-CN" altLang="zh-CN" dirty="0">
                <a:sym typeface="OPPOSans R" panose="00020600040101010101" pitchFamily="18" charset="-122"/>
              </a:rPr>
              <a:t>把假分数化成整数或带分数，根据分数与除法的关系，用分子除以分母：</a:t>
            </a:r>
          </a:p>
          <a:p>
            <a:r>
              <a:rPr lang="zh-CN" altLang="zh-CN" dirty="0">
                <a:sym typeface="OPPOSans R" panose="00020600040101010101" pitchFamily="18" charset="-122"/>
              </a:rPr>
              <a:t> （1）如果能整除，那么商就是所要化成的整数。</a:t>
            </a:r>
          </a:p>
          <a:p>
            <a:r>
              <a:rPr lang="zh-CN" altLang="zh-CN" dirty="0">
                <a:sym typeface="OPPOSans R" panose="00020600040101010101" pitchFamily="18" charset="-122"/>
              </a:rPr>
              <a:t> （2）如果不能整除，那么商是带分数的整数部分，余数是带分数的分数部分的分子，分母不变。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"/>
          <p:cNvGrpSpPr/>
          <p:nvPr/>
        </p:nvGrpSpPr>
        <p:grpSpPr bwMode="auto">
          <a:xfrm>
            <a:off x="1501776" y="1651793"/>
            <a:ext cx="9217025" cy="3960813"/>
            <a:chOff x="2107" y="2820"/>
            <a:chExt cx="14514" cy="6236"/>
          </a:xfrm>
        </p:grpSpPr>
        <p:sp>
          <p:nvSpPr>
            <p:cNvPr id="4" name="矩形 3"/>
            <p:cNvSpPr/>
            <p:nvPr/>
          </p:nvSpPr>
          <p:spPr>
            <a:xfrm>
              <a:off x="2107" y="2820"/>
              <a:ext cx="14514" cy="623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02" y="3091"/>
              <a:ext cx="13724" cy="5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32051" y="2801530"/>
            <a:ext cx="69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：完成教材相关练习</a:t>
            </a:r>
            <a:r>
              <a:rPr lang="zh-CN" altLang="en-US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432051" y="4033430"/>
            <a:ext cx="7546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：完成对应的练习题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1"/>
          <p:cNvSpPr txBox="1">
            <a:spLocks noChangeArrowheads="1"/>
          </p:cNvSpPr>
          <p:nvPr/>
        </p:nvSpPr>
        <p:spPr bwMode="auto">
          <a:xfrm>
            <a:off x="1047750" y="1390651"/>
            <a:ext cx="10244138" cy="56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填一填。</a:t>
            </a:r>
          </a:p>
        </p:txBody>
      </p:sp>
      <p:pic>
        <p:nvPicPr>
          <p:cNvPr id="717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1" y="2386014"/>
            <a:ext cx="920432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文本框 11"/>
          <p:cNvSpPr txBox="1">
            <a:spLocks noChangeArrowheads="1"/>
          </p:cNvSpPr>
          <p:nvPr/>
        </p:nvSpPr>
        <p:spPr bwMode="auto">
          <a:xfrm>
            <a:off x="3495676" y="2566697"/>
            <a:ext cx="739775" cy="87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235701" y="2853717"/>
            <a:ext cx="741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131175" y="2853717"/>
            <a:ext cx="833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sp>
        <p:nvSpPr>
          <p:cNvPr id="4" name="文本框 11"/>
          <p:cNvSpPr txBox="1">
            <a:spLocks noChangeArrowheads="1"/>
          </p:cNvSpPr>
          <p:nvPr/>
        </p:nvSpPr>
        <p:spPr bwMode="auto">
          <a:xfrm>
            <a:off x="3930651" y="3909378"/>
            <a:ext cx="981075" cy="76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37</a:t>
            </a:r>
          </a:p>
          <a:p>
            <a:pPr algn="ctr">
              <a:lnSpc>
                <a:spcPct val="9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40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648576" y="4060221"/>
            <a:ext cx="741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9542464" y="4060221"/>
            <a:ext cx="833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8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4" y="1276564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197928" y="1337832"/>
            <a:ext cx="197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3304541" y="1337832"/>
            <a:ext cx="4864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真分数的意义和特征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965200" y="1933575"/>
            <a:ext cx="1106488" cy="992188"/>
            <a:chOff x="631889" y="1065590"/>
            <a:chExt cx="863600" cy="658812"/>
          </a:xfrm>
        </p:grpSpPr>
        <p:pic>
          <p:nvPicPr>
            <p:cNvPr id="8198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89" y="1065590"/>
              <a:ext cx="863600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文本框 26"/>
            <p:cNvSpPr txBox="1">
              <a:spLocks noChangeArrowheads="1"/>
            </p:cNvSpPr>
            <p:nvPr/>
          </p:nvSpPr>
          <p:spPr bwMode="auto">
            <a:xfrm>
              <a:off x="930020" y="1241723"/>
              <a:ext cx="563735" cy="306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2227264" y="2076450"/>
            <a:ext cx="729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分别涂色表示下面各分数。</a:t>
            </a:r>
          </a:p>
        </p:txBody>
      </p:sp>
      <p:sp>
        <p:nvSpPr>
          <p:cNvPr id="54" name="Rectangle 27"/>
          <p:cNvSpPr>
            <a:spLocks noChangeArrowheads="1"/>
          </p:cNvSpPr>
          <p:nvPr/>
        </p:nvSpPr>
        <p:spPr bwMode="auto">
          <a:xfrm>
            <a:off x="2325688" y="2704812"/>
            <a:ext cx="7537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说一说把什么作为单位“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”。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7780339" y="3557589"/>
            <a:ext cx="337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把整个圆作为单位“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”。</a:t>
            </a:r>
          </a:p>
        </p:txBody>
      </p:sp>
      <p:grpSp>
        <p:nvGrpSpPr>
          <p:cNvPr id="4" name="组合 27"/>
          <p:cNvGrpSpPr/>
          <p:nvPr/>
        </p:nvGrpSpPr>
        <p:grpSpPr bwMode="auto">
          <a:xfrm>
            <a:off x="2733676" y="3489325"/>
            <a:ext cx="842963" cy="914400"/>
            <a:chOff x="7467524" y="3111358"/>
            <a:chExt cx="843001" cy="914618"/>
          </a:xfrm>
        </p:grpSpPr>
        <p:sp>
          <p:nvSpPr>
            <p:cNvPr id="29" name="扇形"/>
            <p:cNvSpPr>
              <a:spLocks noChangeAspect="1"/>
            </p:cNvSpPr>
            <p:nvPr/>
          </p:nvSpPr>
          <p:spPr bwMode="auto">
            <a:xfrm rot="16260000">
              <a:off x="7477776" y="3101106"/>
              <a:ext cx="700255" cy="720757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0" name="扇形"/>
            <p:cNvSpPr>
              <a:spLocks noChangeAspect="1"/>
            </p:cNvSpPr>
            <p:nvPr/>
          </p:nvSpPr>
          <p:spPr bwMode="auto">
            <a:xfrm rot="17954738">
              <a:off x="7600019" y="3315470"/>
              <a:ext cx="700254" cy="720757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5" name="组合 30"/>
          <p:cNvGrpSpPr/>
          <p:nvPr/>
        </p:nvGrpSpPr>
        <p:grpSpPr bwMode="auto">
          <a:xfrm>
            <a:off x="3848101" y="3498851"/>
            <a:ext cx="1420813" cy="1419225"/>
            <a:chOff x="7471974" y="677258"/>
            <a:chExt cx="1421432" cy="1418599"/>
          </a:xfrm>
        </p:grpSpPr>
        <p:sp>
          <p:nvSpPr>
            <p:cNvPr id="32" name="扇形"/>
            <p:cNvSpPr/>
            <p:nvPr/>
          </p:nvSpPr>
          <p:spPr bwMode="auto">
            <a:xfrm rot="16200000">
              <a:off x="8191733" y="676950"/>
              <a:ext cx="701366" cy="701981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5" name="扇形"/>
            <p:cNvSpPr/>
            <p:nvPr/>
          </p:nvSpPr>
          <p:spPr bwMode="auto">
            <a:xfrm>
              <a:off x="8191425" y="1394491"/>
              <a:ext cx="701981" cy="701366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6" name="扇形"/>
            <p:cNvSpPr/>
            <p:nvPr/>
          </p:nvSpPr>
          <p:spPr bwMode="auto">
            <a:xfrm rot="5400000">
              <a:off x="7472282" y="1394184"/>
              <a:ext cx="701366" cy="701981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6" name="组合 36"/>
          <p:cNvGrpSpPr/>
          <p:nvPr/>
        </p:nvGrpSpPr>
        <p:grpSpPr bwMode="auto">
          <a:xfrm>
            <a:off x="5638801" y="3355976"/>
            <a:ext cx="1344613" cy="1692275"/>
            <a:chOff x="7344496" y="470054"/>
            <a:chExt cx="1344476" cy="1692157"/>
          </a:xfrm>
        </p:grpSpPr>
        <p:sp>
          <p:nvSpPr>
            <p:cNvPr id="39" name="扇形"/>
            <p:cNvSpPr/>
            <p:nvPr/>
          </p:nvSpPr>
          <p:spPr bwMode="auto">
            <a:xfrm rot="9000000">
              <a:off x="7344496" y="828804"/>
              <a:ext cx="720652" cy="720675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0" name="扇形"/>
            <p:cNvSpPr/>
            <p:nvPr/>
          </p:nvSpPr>
          <p:spPr bwMode="auto">
            <a:xfrm rot="14400000">
              <a:off x="7968309" y="470066"/>
              <a:ext cx="720675" cy="720652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2" name="扇形"/>
            <p:cNvSpPr/>
            <p:nvPr/>
          </p:nvSpPr>
          <p:spPr bwMode="auto">
            <a:xfrm rot="1820035">
              <a:off x="7960383" y="1441536"/>
              <a:ext cx="720652" cy="720675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3" name="扇形"/>
            <p:cNvSpPr/>
            <p:nvPr/>
          </p:nvSpPr>
          <p:spPr bwMode="auto">
            <a:xfrm rot="3612963">
              <a:off x="7694493" y="1435992"/>
              <a:ext cx="719087" cy="720652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7" name="组合 44"/>
          <p:cNvGrpSpPr/>
          <p:nvPr/>
        </p:nvGrpSpPr>
        <p:grpSpPr bwMode="auto">
          <a:xfrm>
            <a:off x="2009776" y="3470275"/>
            <a:ext cx="5210175" cy="2612708"/>
            <a:chOff x="1143090" y="1333532"/>
            <a:chExt cx="5210037" cy="2612695"/>
          </a:xfrm>
        </p:grpSpPr>
        <p:grpSp>
          <p:nvGrpSpPr>
            <p:cNvPr id="8216" name="组合 52"/>
            <p:cNvGrpSpPr/>
            <p:nvPr/>
          </p:nvGrpSpPr>
          <p:grpSpPr bwMode="auto">
            <a:xfrm>
              <a:off x="1143090" y="1333532"/>
              <a:ext cx="1440000" cy="1440000"/>
              <a:chOff x="6705544" y="3028938"/>
              <a:chExt cx="1440000" cy="1440000"/>
            </a:xfrm>
          </p:grpSpPr>
          <p:cxnSp>
            <p:nvCxnSpPr>
              <p:cNvPr id="73" name="直接连接符 72"/>
              <p:cNvCxnSpPr/>
              <p:nvPr/>
            </p:nvCxnSpPr>
            <p:spPr>
              <a:xfrm rot="1800000">
                <a:off x="7375451" y="3919521"/>
                <a:ext cx="71911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rot="-1800000">
                <a:off x="6746818" y="3909996"/>
                <a:ext cx="71911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rot="5400000">
                <a:off x="7056364" y="3389299"/>
                <a:ext cx="720721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椭圆 75"/>
              <p:cNvSpPr/>
              <p:nvPr/>
            </p:nvSpPr>
            <p:spPr>
              <a:xfrm>
                <a:off x="6705544" y="3028938"/>
                <a:ext cx="1439825" cy="1439855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8221" name="组合 59"/>
            <p:cNvGrpSpPr/>
            <p:nvPr/>
          </p:nvGrpSpPr>
          <p:grpSpPr bwMode="auto">
            <a:xfrm>
              <a:off x="2971842" y="1352582"/>
              <a:ext cx="1443175" cy="1440000"/>
              <a:chOff x="7464349" y="666800"/>
              <a:chExt cx="1443175" cy="1440000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7464349" y="666800"/>
                <a:ext cx="1439825" cy="1439855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 rot="5400000">
                <a:off x="7461952" y="1386728"/>
                <a:ext cx="1439855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7467524" y="1384346"/>
                <a:ext cx="1439825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25" name="组合 63"/>
            <p:cNvGrpSpPr/>
            <p:nvPr/>
          </p:nvGrpSpPr>
          <p:grpSpPr bwMode="auto">
            <a:xfrm>
              <a:off x="4888942" y="1339784"/>
              <a:ext cx="1464185" cy="1440000"/>
              <a:chOff x="7467524" y="590602"/>
              <a:chExt cx="1464185" cy="1440000"/>
            </a:xfrm>
          </p:grpSpPr>
          <p:cxnSp>
            <p:nvCxnSpPr>
              <p:cNvPr id="66" name="直接连接符 65"/>
              <p:cNvCxnSpPr/>
              <p:nvPr/>
            </p:nvCxnSpPr>
            <p:spPr>
              <a:xfrm rot="5400000">
                <a:off x="7510125" y="1310628"/>
                <a:ext cx="1439855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椭圆 66"/>
              <p:cNvSpPr/>
              <p:nvPr/>
            </p:nvSpPr>
            <p:spPr>
              <a:xfrm>
                <a:off x="7468073" y="590700"/>
                <a:ext cx="1439825" cy="1439855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4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68" name="直接连接符 67"/>
              <p:cNvCxnSpPr/>
              <p:nvPr/>
            </p:nvCxnSpPr>
            <p:spPr>
              <a:xfrm rot="1800000">
                <a:off x="7476011" y="1309834"/>
                <a:ext cx="1439824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rot="-1800000">
                <a:off x="7491885" y="1332059"/>
                <a:ext cx="1439824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30" name="组合 28"/>
            <p:cNvGrpSpPr/>
            <p:nvPr/>
          </p:nvGrpSpPr>
          <p:grpSpPr bwMode="auto">
            <a:xfrm>
              <a:off x="1647901" y="3039035"/>
              <a:ext cx="535489" cy="830993"/>
              <a:chOff x="562077" y="2734243"/>
              <a:chExt cx="535489" cy="830992"/>
            </a:xfrm>
          </p:grpSpPr>
          <p:sp>
            <p:nvSpPr>
              <p:cNvPr id="8231" name="文本框 3"/>
              <p:cNvSpPr txBox="1">
                <a:spLocks noChangeArrowheads="1"/>
              </p:cNvSpPr>
              <p:nvPr/>
            </p:nvSpPr>
            <p:spPr bwMode="auto">
              <a:xfrm>
                <a:off x="621329" y="2734243"/>
                <a:ext cx="476237" cy="830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  <a:endPara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65" name="直接连接符 64"/>
              <p:cNvCxnSpPr/>
              <p:nvPr/>
            </p:nvCxnSpPr>
            <p:spPr bwMode="auto">
              <a:xfrm flipV="1">
                <a:off x="562077" y="3105180"/>
                <a:ext cx="43178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33" name="组合 28"/>
            <p:cNvGrpSpPr/>
            <p:nvPr/>
          </p:nvGrpSpPr>
          <p:grpSpPr bwMode="auto">
            <a:xfrm>
              <a:off x="3457603" y="3115234"/>
              <a:ext cx="535489" cy="830993"/>
              <a:chOff x="562079" y="2734244"/>
              <a:chExt cx="535489" cy="830992"/>
            </a:xfrm>
          </p:grpSpPr>
          <p:sp>
            <p:nvSpPr>
              <p:cNvPr id="8234" name="文本框 3"/>
              <p:cNvSpPr txBox="1">
                <a:spLocks noChangeArrowheads="1"/>
              </p:cNvSpPr>
              <p:nvPr/>
            </p:nvSpPr>
            <p:spPr bwMode="auto">
              <a:xfrm>
                <a:off x="621331" y="2734244"/>
                <a:ext cx="476237" cy="830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  <a:p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  <a:endPara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63" name="直接连接符 62"/>
              <p:cNvCxnSpPr/>
              <p:nvPr/>
            </p:nvCxnSpPr>
            <p:spPr bwMode="auto">
              <a:xfrm flipV="1">
                <a:off x="562079" y="3105181"/>
                <a:ext cx="43178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36" name="组合 28"/>
            <p:cNvGrpSpPr/>
            <p:nvPr/>
          </p:nvGrpSpPr>
          <p:grpSpPr bwMode="auto">
            <a:xfrm>
              <a:off x="5438751" y="3086659"/>
              <a:ext cx="535489" cy="830993"/>
              <a:chOff x="562079" y="2734244"/>
              <a:chExt cx="535489" cy="830992"/>
            </a:xfrm>
          </p:grpSpPr>
          <p:sp>
            <p:nvSpPr>
              <p:cNvPr id="8237" name="文本框 3"/>
              <p:cNvSpPr txBox="1">
                <a:spLocks noChangeArrowheads="1"/>
              </p:cNvSpPr>
              <p:nvPr/>
            </p:nvSpPr>
            <p:spPr bwMode="auto">
              <a:xfrm>
                <a:off x="621331" y="2734244"/>
                <a:ext cx="476237" cy="830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  <a:p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6</a:t>
                </a:r>
                <a:endPara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61" name="直接连接符 60"/>
              <p:cNvCxnSpPr/>
              <p:nvPr/>
            </p:nvCxnSpPr>
            <p:spPr bwMode="auto">
              <a:xfrm flipV="1">
                <a:off x="562079" y="3105181"/>
                <a:ext cx="43178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3"/>
          <p:cNvGrpSpPr/>
          <p:nvPr/>
        </p:nvGrpSpPr>
        <p:grpSpPr bwMode="auto">
          <a:xfrm>
            <a:off x="3490913" y="1521205"/>
            <a:ext cx="5210175" cy="2650268"/>
            <a:chOff x="1143090" y="1219234"/>
            <a:chExt cx="5210037" cy="2650253"/>
          </a:xfrm>
        </p:grpSpPr>
        <p:grpSp>
          <p:nvGrpSpPr>
            <p:cNvPr id="11266" name="组合 51"/>
            <p:cNvGrpSpPr/>
            <p:nvPr/>
          </p:nvGrpSpPr>
          <p:grpSpPr bwMode="auto">
            <a:xfrm>
              <a:off x="1866972" y="1352582"/>
              <a:ext cx="843001" cy="914618"/>
              <a:chOff x="7467524" y="3111358"/>
              <a:chExt cx="843001" cy="914618"/>
            </a:xfrm>
          </p:grpSpPr>
          <p:sp>
            <p:nvSpPr>
              <p:cNvPr id="89" name="扇形"/>
              <p:cNvSpPr>
                <a:spLocks noChangeAspect="1"/>
              </p:cNvSpPr>
              <p:nvPr/>
            </p:nvSpPr>
            <p:spPr bwMode="auto">
              <a:xfrm rot="16260000">
                <a:off x="7477835" y="3101047"/>
                <a:ext cx="700083" cy="720706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0" name="扇形"/>
              <p:cNvSpPr>
                <a:spLocks noChangeAspect="1"/>
              </p:cNvSpPr>
              <p:nvPr/>
            </p:nvSpPr>
            <p:spPr bwMode="auto">
              <a:xfrm rot="17954738">
                <a:off x="7600069" y="3315358"/>
                <a:ext cx="700084" cy="720706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1269" name="组合 58"/>
            <p:cNvGrpSpPr/>
            <p:nvPr/>
          </p:nvGrpSpPr>
          <p:grpSpPr bwMode="auto">
            <a:xfrm>
              <a:off x="2981367" y="1362107"/>
              <a:ext cx="1421432" cy="1418599"/>
              <a:chOff x="7471974" y="677258"/>
              <a:chExt cx="1421432" cy="1418599"/>
            </a:xfrm>
          </p:grpSpPr>
          <p:sp>
            <p:nvSpPr>
              <p:cNvPr id="86" name="扇形"/>
              <p:cNvSpPr/>
              <p:nvPr/>
            </p:nvSpPr>
            <p:spPr bwMode="auto">
              <a:xfrm rot="16200000">
                <a:off x="8191084" y="677266"/>
                <a:ext cx="701671" cy="701656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7" name="扇形"/>
              <p:cNvSpPr/>
              <p:nvPr/>
            </p:nvSpPr>
            <p:spPr bwMode="auto">
              <a:xfrm>
                <a:off x="8191092" y="1394805"/>
                <a:ext cx="701656" cy="701671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8" name="扇形"/>
              <p:cNvSpPr/>
              <p:nvPr/>
            </p:nvSpPr>
            <p:spPr bwMode="auto">
              <a:xfrm rot="5400000">
                <a:off x="7471966" y="1394812"/>
                <a:ext cx="701671" cy="701656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1273" name="组合 72"/>
            <p:cNvGrpSpPr/>
            <p:nvPr/>
          </p:nvGrpSpPr>
          <p:grpSpPr bwMode="auto">
            <a:xfrm>
              <a:off x="4772019" y="1219234"/>
              <a:ext cx="1344476" cy="1692157"/>
              <a:chOff x="7344496" y="470054"/>
              <a:chExt cx="1344476" cy="1692157"/>
            </a:xfrm>
          </p:grpSpPr>
          <p:sp>
            <p:nvSpPr>
              <p:cNvPr id="82" name="扇形"/>
              <p:cNvSpPr/>
              <p:nvPr/>
            </p:nvSpPr>
            <p:spPr bwMode="auto">
              <a:xfrm rot="9000000">
                <a:off x="7344496" y="828827"/>
                <a:ext cx="720706" cy="720721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3" name="扇形"/>
              <p:cNvSpPr/>
              <p:nvPr/>
            </p:nvSpPr>
            <p:spPr bwMode="auto">
              <a:xfrm rot="14400000">
                <a:off x="7968360" y="470062"/>
                <a:ext cx="720721" cy="720706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4" name="扇形"/>
              <p:cNvSpPr/>
              <p:nvPr/>
            </p:nvSpPr>
            <p:spPr bwMode="auto">
              <a:xfrm rot="1820035">
                <a:off x="7960430" y="1441598"/>
                <a:ext cx="720706" cy="720721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5" name="扇形"/>
              <p:cNvSpPr/>
              <p:nvPr/>
            </p:nvSpPr>
            <p:spPr bwMode="auto">
              <a:xfrm rot="3612963">
                <a:off x="7694523" y="1436049"/>
                <a:ext cx="719134" cy="720706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rgbClr val="06BA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1278" name="组合 82"/>
            <p:cNvGrpSpPr/>
            <p:nvPr/>
          </p:nvGrpSpPr>
          <p:grpSpPr bwMode="auto">
            <a:xfrm>
              <a:off x="1143090" y="1333532"/>
              <a:ext cx="5210037" cy="2535955"/>
              <a:chOff x="1143090" y="1333532"/>
              <a:chExt cx="5210037" cy="2535955"/>
            </a:xfrm>
          </p:grpSpPr>
          <p:grpSp>
            <p:nvGrpSpPr>
              <p:cNvPr id="11279" name="组合 52"/>
              <p:cNvGrpSpPr/>
              <p:nvPr/>
            </p:nvGrpSpPr>
            <p:grpSpPr bwMode="auto">
              <a:xfrm>
                <a:off x="1143090" y="1333532"/>
                <a:ext cx="1440000" cy="1440000"/>
                <a:chOff x="6705544" y="3028938"/>
                <a:chExt cx="1440000" cy="1440000"/>
              </a:xfrm>
            </p:grpSpPr>
            <p:cxnSp>
              <p:nvCxnSpPr>
                <p:cNvPr id="78" name="直接连接符 77"/>
                <p:cNvCxnSpPr/>
                <p:nvPr/>
              </p:nvCxnSpPr>
              <p:spPr>
                <a:xfrm rot="1800000">
                  <a:off x="7375451" y="3919521"/>
                  <a:ext cx="719119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 rot="-1800000">
                  <a:off x="6746818" y="3909996"/>
                  <a:ext cx="719119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 rot="5400000">
                  <a:off x="7056364" y="3389300"/>
                  <a:ext cx="720721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椭圆 80"/>
                <p:cNvSpPr/>
                <p:nvPr/>
              </p:nvSpPr>
              <p:spPr>
                <a:xfrm>
                  <a:off x="6705544" y="3028939"/>
                  <a:ext cx="1439825" cy="1439854"/>
                </a:xfrm>
                <a:prstGeom prst="ellipse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40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  <p:grpSp>
            <p:nvGrpSpPr>
              <p:cNvPr id="11284" name="组合 59"/>
              <p:cNvGrpSpPr/>
              <p:nvPr/>
            </p:nvGrpSpPr>
            <p:grpSpPr bwMode="auto">
              <a:xfrm>
                <a:off x="2971842" y="1352582"/>
                <a:ext cx="1443175" cy="1440000"/>
                <a:chOff x="7464349" y="666800"/>
                <a:chExt cx="1443175" cy="1440000"/>
              </a:xfrm>
            </p:grpSpPr>
            <p:sp>
              <p:nvSpPr>
                <p:cNvPr id="75" name="椭圆 74"/>
                <p:cNvSpPr/>
                <p:nvPr/>
              </p:nvSpPr>
              <p:spPr>
                <a:xfrm>
                  <a:off x="7464349" y="666801"/>
                  <a:ext cx="1439825" cy="1439854"/>
                </a:xfrm>
                <a:prstGeom prst="ellipse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40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cxnSp>
              <p:nvCxnSpPr>
                <p:cNvPr id="76" name="直接连接符 75"/>
                <p:cNvCxnSpPr/>
                <p:nvPr/>
              </p:nvCxnSpPr>
              <p:spPr>
                <a:xfrm rot="5400000">
                  <a:off x="7461953" y="1386728"/>
                  <a:ext cx="1439854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/>
              </p:nvCxnSpPr>
              <p:spPr>
                <a:xfrm>
                  <a:off x="7467524" y="1384347"/>
                  <a:ext cx="1439825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88" name="组合 63"/>
              <p:cNvGrpSpPr/>
              <p:nvPr/>
            </p:nvGrpSpPr>
            <p:grpSpPr bwMode="auto">
              <a:xfrm>
                <a:off x="4888942" y="1339784"/>
                <a:ext cx="1464185" cy="1440000"/>
                <a:chOff x="7467524" y="590602"/>
                <a:chExt cx="1464185" cy="1440000"/>
              </a:xfrm>
            </p:grpSpPr>
            <p:cxnSp>
              <p:nvCxnSpPr>
                <p:cNvPr id="71" name="直接连接符 70"/>
                <p:cNvCxnSpPr/>
                <p:nvPr/>
              </p:nvCxnSpPr>
              <p:spPr>
                <a:xfrm rot="5400000">
                  <a:off x="7510126" y="1310628"/>
                  <a:ext cx="1439854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椭圆 71"/>
                <p:cNvSpPr/>
                <p:nvPr/>
              </p:nvSpPr>
              <p:spPr>
                <a:xfrm>
                  <a:off x="7468073" y="590701"/>
                  <a:ext cx="1439825" cy="1439854"/>
                </a:xfrm>
                <a:prstGeom prst="ellipse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40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cxnSp>
              <p:nvCxnSpPr>
                <p:cNvPr id="73" name="直接连接符 72"/>
                <p:cNvCxnSpPr/>
                <p:nvPr/>
              </p:nvCxnSpPr>
              <p:spPr>
                <a:xfrm rot="1800000">
                  <a:off x="7476011" y="1309834"/>
                  <a:ext cx="1439824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 rot="-1800000">
                  <a:off x="7491885" y="1332059"/>
                  <a:ext cx="1439824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93" name="组合 28"/>
              <p:cNvGrpSpPr/>
              <p:nvPr/>
            </p:nvGrpSpPr>
            <p:grpSpPr bwMode="auto">
              <a:xfrm>
                <a:off x="1647901" y="3038494"/>
                <a:ext cx="534219" cy="830993"/>
                <a:chOff x="562077" y="2733701"/>
                <a:chExt cx="534219" cy="830992"/>
              </a:xfrm>
            </p:grpSpPr>
            <p:sp>
              <p:nvSpPr>
                <p:cNvPr id="11294" name="文本框 3"/>
                <p:cNvSpPr txBox="1">
                  <a:spLocks noChangeArrowheads="1"/>
                </p:cNvSpPr>
                <p:nvPr/>
              </p:nvSpPr>
              <p:spPr bwMode="auto">
                <a:xfrm>
                  <a:off x="620059" y="2733701"/>
                  <a:ext cx="476237" cy="8309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4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1</a:t>
                  </a:r>
                </a:p>
                <a:p>
                  <a:r>
                    <a:rPr lang="en-US" altLang="zh-CN" sz="24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3</a:t>
                  </a:r>
                  <a:endPara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cxnSp>
              <p:nvCxnSpPr>
                <p:cNvPr id="70" name="直接连接符 69"/>
                <p:cNvCxnSpPr/>
                <p:nvPr/>
              </p:nvCxnSpPr>
              <p:spPr bwMode="auto">
                <a:xfrm flipV="1">
                  <a:off x="562077" y="3105179"/>
                  <a:ext cx="43178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96" name="组合 28"/>
              <p:cNvGrpSpPr/>
              <p:nvPr/>
            </p:nvGrpSpPr>
            <p:grpSpPr bwMode="auto">
              <a:xfrm>
                <a:off x="3457603" y="3038493"/>
                <a:ext cx="534219" cy="830993"/>
                <a:chOff x="562079" y="2657502"/>
                <a:chExt cx="534219" cy="830992"/>
              </a:xfrm>
            </p:grpSpPr>
            <p:sp>
              <p:nvSpPr>
                <p:cNvPr id="11297" name="文本框 3"/>
                <p:cNvSpPr txBox="1">
                  <a:spLocks noChangeArrowheads="1"/>
                </p:cNvSpPr>
                <p:nvPr/>
              </p:nvSpPr>
              <p:spPr bwMode="auto">
                <a:xfrm>
                  <a:off x="620061" y="2657502"/>
                  <a:ext cx="476237" cy="8309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3</a:t>
                  </a:r>
                </a:p>
                <a:p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4</a:t>
                  </a:r>
                  <a:endPara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cxnSp>
              <p:nvCxnSpPr>
                <p:cNvPr id="68" name="直接连接符 67"/>
                <p:cNvCxnSpPr/>
                <p:nvPr/>
              </p:nvCxnSpPr>
              <p:spPr bwMode="auto">
                <a:xfrm flipV="1">
                  <a:off x="562079" y="3105181"/>
                  <a:ext cx="43178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99" name="组合 28"/>
              <p:cNvGrpSpPr/>
              <p:nvPr/>
            </p:nvGrpSpPr>
            <p:grpSpPr bwMode="auto">
              <a:xfrm>
                <a:off x="5438751" y="3038493"/>
                <a:ext cx="534219" cy="830992"/>
                <a:chOff x="562079" y="2686078"/>
                <a:chExt cx="534219" cy="830991"/>
              </a:xfrm>
            </p:grpSpPr>
            <p:sp>
              <p:nvSpPr>
                <p:cNvPr id="11300" name="文本框 3"/>
                <p:cNvSpPr txBox="1">
                  <a:spLocks noChangeArrowheads="1"/>
                </p:cNvSpPr>
                <p:nvPr/>
              </p:nvSpPr>
              <p:spPr bwMode="auto">
                <a:xfrm>
                  <a:off x="620061" y="2686078"/>
                  <a:ext cx="476237" cy="8309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5</a:t>
                  </a:r>
                </a:p>
                <a:p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6</a:t>
                  </a:r>
                  <a:endPara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cxnSp>
              <p:nvCxnSpPr>
                <p:cNvPr id="66" name="直接连接符 65"/>
                <p:cNvCxnSpPr/>
                <p:nvPr/>
              </p:nvCxnSpPr>
              <p:spPr bwMode="auto">
                <a:xfrm flipV="1">
                  <a:off x="562079" y="3105180"/>
                  <a:ext cx="43178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616076" y="4308065"/>
            <a:ext cx="9693275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比较每个分数中分子和分母的大小，再看看这些分数比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大还是比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小。</a:t>
            </a:r>
          </a:p>
        </p:txBody>
      </p:sp>
      <p:sp>
        <p:nvSpPr>
          <p:cNvPr id="3" name="AutoShape 22"/>
          <p:cNvSpPr>
            <a:spLocks noChangeArrowheads="1"/>
          </p:cNvSpPr>
          <p:nvPr/>
        </p:nvSpPr>
        <p:spPr bwMode="auto">
          <a:xfrm>
            <a:off x="1654970" y="5123001"/>
            <a:ext cx="118475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分子比分母小的分数叫做真分数。真分数小于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文本框 1"/>
          <p:cNvSpPr txBox="1">
            <a:spLocks noChangeArrowheads="1"/>
          </p:cNvSpPr>
          <p:nvPr/>
        </p:nvSpPr>
        <p:spPr bwMode="auto">
          <a:xfrm>
            <a:off x="1344612" y="2831849"/>
            <a:ext cx="9502775" cy="735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buFont typeface="+mj-lt"/>
              <a:buNone/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en-US" altLang="zh-CN" dirty="0">
                <a:sym typeface="OPPOSans R" panose="00020600040101010101" pitchFamily="18" charset="-122"/>
              </a:rPr>
              <a:t>        </a:t>
            </a:r>
            <a:r>
              <a:rPr lang="zh-CN" altLang="zh-CN" dirty="0">
                <a:sym typeface="OPPOSans R" panose="00020600040101010101" pitchFamily="18" charset="-122"/>
              </a:rPr>
              <a:t>分子比分母小的分数叫做真分数。真分数小于 1。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2"/>
          <p:cNvSpPr txBox="1">
            <a:spLocks noChangeArrowheads="1"/>
          </p:cNvSpPr>
          <p:nvPr/>
        </p:nvSpPr>
        <p:spPr bwMode="auto">
          <a:xfrm>
            <a:off x="1266818" y="1964762"/>
            <a:ext cx="9693275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下面的分数中哪些是真分数？哪些是假分数？在直线上表示出来。</a:t>
            </a:r>
          </a:p>
        </p:txBody>
      </p:sp>
      <p:grpSp>
        <p:nvGrpSpPr>
          <p:cNvPr id="13318" name="组合 104"/>
          <p:cNvGrpSpPr/>
          <p:nvPr/>
        </p:nvGrpSpPr>
        <p:grpSpPr bwMode="auto">
          <a:xfrm>
            <a:off x="788988" y="4460874"/>
            <a:ext cx="10444162" cy="720427"/>
            <a:chOff x="304912" y="3371760"/>
            <a:chExt cx="8640000" cy="766914"/>
          </a:xfrm>
        </p:grpSpPr>
        <p:cxnSp>
          <p:nvCxnSpPr>
            <p:cNvPr id="76" name="直接箭头连接符 75"/>
            <p:cNvCxnSpPr/>
            <p:nvPr/>
          </p:nvCxnSpPr>
          <p:spPr>
            <a:xfrm>
              <a:off x="304912" y="3638770"/>
              <a:ext cx="8640000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876184" y="3395419"/>
              <a:ext cx="0" cy="251801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1398865" y="3385279"/>
              <a:ext cx="0" cy="25349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1920234" y="3390350"/>
              <a:ext cx="0" cy="25349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2446854" y="3390350"/>
              <a:ext cx="0" cy="25349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2968223" y="3381900"/>
              <a:ext cx="0" cy="251801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3490904" y="3385279"/>
              <a:ext cx="0" cy="25349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4021465" y="3381900"/>
              <a:ext cx="0" cy="251801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4542832" y="3381900"/>
              <a:ext cx="0" cy="251801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5065514" y="3376830"/>
              <a:ext cx="0" cy="25180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5592135" y="3376830"/>
              <a:ext cx="0" cy="25180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6114817" y="3385279"/>
              <a:ext cx="0" cy="25349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6637498" y="3371760"/>
              <a:ext cx="0" cy="251801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2" name="TextBox 92"/>
            <p:cNvSpPr txBox="1">
              <a:spLocks noChangeArrowheads="1"/>
            </p:cNvSpPr>
            <p:nvPr/>
          </p:nvSpPr>
          <p:spPr bwMode="auto">
            <a:xfrm>
              <a:off x="700200" y="3562324"/>
              <a:ext cx="380990" cy="491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b="1">
                  <a:solidFill>
                    <a:srgbClr val="7030A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</a:t>
              </a:r>
            </a:p>
          </p:txBody>
        </p:sp>
        <p:sp>
          <p:nvSpPr>
            <p:cNvPr id="13333" name="TextBox 93"/>
            <p:cNvSpPr txBox="1">
              <a:spLocks noChangeArrowheads="1"/>
            </p:cNvSpPr>
            <p:nvPr/>
          </p:nvSpPr>
          <p:spPr bwMode="auto">
            <a:xfrm>
              <a:off x="3829074" y="3571847"/>
              <a:ext cx="380990" cy="491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b="1">
                  <a:solidFill>
                    <a:srgbClr val="7030A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  <p:sp>
          <p:nvSpPr>
            <p:cNvPr id="13334" name="TextBox 94"/>
            <p:cNvSpPr txBox="1">
              <a:spLocks noChangeArrowheads="1"/>
            </p:cNvSpPr>
            <p:nvPr/>
          </p:nvSpPr>
          <p:spPr bwMode="auto">
            <a:xfrm>
              <a:off x="7031931" y="3647219"/>
              <a:ext cx="380990" cy="491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b="1" dirty="0">
                  <a:solidFill>
                    <a:srgbClr val="7030A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  <p:cxnSp>
          <p:nvCxnSpPr>
            <p:cNvPr id="98" name="直接连接符 97"/>
            <p:cNvCxnSpPr/>
            <p:nvPr/>
          </p:nvCxnSpPr>
          <p:spPr>
            <a:xfrm>
              <a:off x="7164118" y="3390350"/>
              <a:ext cx="0" cy="25349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7685487" y="3385279"/>
              <a:ext cx="0" cy="25349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8212108" y="3385279"/>
              <a:ext cx="0" cy="25349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4"/>
          <p:cNvSpPr txBox="1">
            <a:spLocks noChangeArrowheads="1"/>
          </p:cNvSpPr>
          <p:nvPr/>
        </p:nvSpPr>
        <p:spPr bwMode="auto">
          <a:xfrm>
            <a:off x="1647826" y="3800476"/>
            <a:ext cx="177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（真）</a:t>
            </a:r>
          </a:p>
        </p:txBody>
      </p:sp>
      <p:sp>
        <p:nvSpPr>
          <p:cNvPr id="29" name="文本框 5"/>
          <p:cNvSpPr txBox="1">
            <a:spLocks noChangeArrowheads="1"/>
          </p:cNvSpPr>
          <p:nvPr/>
        </p:nvSpPr>
        <p:spPr bwMode="auto">
          <a:xfrm>
            <a:off x="4643438" y="3787776"/>
            <a:ext cx="1776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（真）</a:t>
            </a:r>
          </a:p>
        </p:txBody>
      </p:sp>
      <p:sp>
        <p:nvSpPr>
          <p:cNvPr id="30" name="文本框 6"/>
          <p:cNvSpPr txBox="1">
            <a:spLocks noChangeArrowheads="1"/>
          </p:cNvSpPr>
          <p:nvPr/>
        </p:nvSpPr>
        <p:spPr bwMode="auto">
          <a:xfrm>
            <a:off x="5786438" y="3800476"/>
            <a:ext cx="1776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（真）</a:t>
            </a:r>
          </a:p>
        </p:txBody>
      </p:sp>
      <p:sp>
        <p:nvSpPr>
          <p:cNvPr id="31" name="文本框 7"/>
          <p:cNvSpPr txBox="1">
            <a:spLocks noChangeArrowheads="1"/>
          </p:cNvSpPr>
          <p:nvPr/>
        </p:nvSpPr>
        <p:spPr bwMode="auto">
          <a:xfrm>
            <a:off x="2562226" y="3792539"/>
            <a:ext cx="177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（假）</a:t>
            </a:r>
          </a:p>
        </p:txBody>
      </p:sp>
      <p:sp>
        <p:nvSpPr>
          <p:cNvPr id="32" name="文本框 8"/>
          <p:cNvSpPr txBox="1">
            <a:spLocks noChangeArrowheads="1"/>
          </p:cNvSpPr>
          <p:nvPr/>
        </p:nvSpPr>
        <p:spPr bwMode="auto">
          <a:xfrm>
            <a:off x="3606800" y="3787776"/>
            <a:ext cx="177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（假）</a:t>
            </a:r>
          </a:p>
        </p:txBody>
      </p:sp>
      <p:sp>
        <p:nvSpPr>
          <p:cNvPr id="33" name="文本框 9"/>
          <p:cNvSpPr txBox="1">
            <a:spLocks noChangeArrowheads="1"/>
          </p:cNvSpPr>
          <p:nvPr/>
        </p:nvSpPr>
        <p:spPr bwMode="auto">
          <a:xfrm>
            <a:off x="6897688" y="3787776"/>
            <a:ext cx="1776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（假）</a:t>
            </a:r>
          </a:p>
        </p:txBody>
      </p:sp>
      <p:sp>
        <p:nvSpPr>
          <p:cNvPr id="34" name="文本框 10"/>
          <p:cNvSpPr txBox="1">
            <a:spLocks noChangeArrowheads="1"/>
          </p:cNvSpPr>
          <p:nvPr/>
        </p:nvSpPr>
        <p:spPr bwMode="auto">
          <a:xfrm>
            <a:off x="8080375" y="3800476"/>
            <a:ext cx="177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（假）</a:t>
            </a:r>
          </a:p>
        </p:txBody>
      </p:sp>
      <p:grpSp>
        <p:nvGrpSpPr>
          <p:cNvPr id="13345" name="组合 26"/>
          <p:cNvGrpSpPr/>
          <p:nvPr/>
        </p:nvGrpSpPr>
        <p:grpSpPr bwMode="auto">
          <a:xfrm>
            <a:off x="1948829" y="2871848"/>
            <a:ext cx="500062" cy="928687"/>
            <a:chOff x="0" y="97154"/>
            <a:chExt cx="500066" cy="928694"/>
          </a:xfrm>
        </p:grpSpPr>
        <p:sp>
          <p:nvSpPr>
            <p:cNvPr id="13346" name="TextBox 10"/>
            <p:cNvSpPr txBox="1">
              <a:spLocks noChangeArrowheads="1"/>
            </p:cNvSpPr>
            <p:nvPr/>
          </p:nvSpPr>
          <p:spPr bwMode="auto">
            <a:xfrm>
              <a:off x="0" y="97154"/>
              <a:ext cx="500066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  <a:p>
              <a:pPr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3347" name="直接连接符 11"/>
            <p:cNvCxnSpPr>
              <a:cxnSpLocks noChangeShapeType="1"/>
            </p:cNvCxnSpPr>
            <p:nvPr/>
          </p:nvCxnSpPr>
          <p:spPr bwMode="auto">
            <a:xfrm>
              <a:off x="0" y="500066"/>
              <a:ext cx="3571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348" name="组合 27"/>
          <p:cNvGrpSpPr/>
          <p:nvPr/>
        </p:nvGrpSpPr>
        <p:grpSpPr bwMode="auto">
          <a:xfrm>
            <a:off x="2863229" y="2869008"/>
            <a:ext cx="500062" cy="928688"/>
            <a:chOff x="-15240" y="93364"/>
            <a:chExt cx="500066" cy="928694"/>
          </a:xfrm>
        </p:grpSpPr>
        <p:sp>
          <p:nvSpPr>
            <p:cNvPr id="13349" name="TextBox 13"/>
            <p:cNvSpPr txBox="1">
              <a:spLocks noChangeArrowheads="1"/>
            </p:cNvSpPr>
            <p:nvPr/>
          </p:nvSpPr>
          <p:spPr bwMode="auto">
            <a:xfrm>
              <a:off x="-15240" y="93364"/>
              <a:ext cx="500066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  <a:p>
              <a:pPr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3350" name="直接连接符 14"/>
            <p:cNvCxnSpPr>
              <a:cxnSpLocks noChangeShapeType="1"/>
            </p:cNvCxnSpPr>
            <p:nvPr/>
          </p:nvCxnSpPr>
          <p:spPr bwMode="auto">
            <a:xfrm>
              <a:off x="0" y="500066"/>
              <a:ext cx="3571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351" name="组合 30"/>
          <p:cNvGrpSpPr/>
          <p:nvPr/>
        </p:nvGrpSpPr>
        <p:grpSpPr bwMode="auto">
          <a:xfrm>
            <a:off x="3877642" y="2869008"/>
            <a:ext cx="500063" cy="928688"/>
            <a:chOff x="0" y="93364"/>
            <a:chExt cx="500066" cy="928694"/>
          </a:xfrm>
        </p:grpSpPr>
        <p:sp>
          <p:nvSpPr>
            <p:cNvPr id="13352" name="TextBox 15"/>
            <p:cNvSpPr txBox="1">
              <a:spLocks noChangeArrowheads="1"/>
            </p:cNvSpPr>
            <p:nvPr/>
          </p:nvSpPr>
          <p:spPr bwMode="auto">
            <a:xfrm>
              <a:off x="0" y="93364"/>
              <a:ext cx="500066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  <a:p>
              <a:pPr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3353" name="直接连接符 16"/>
            <p:cNvCxnSpPr>
              <a:cxnSpLocks noChangeShapeType="1"/>
            </p:cNvCxnSpPr>
            <p:nvPr/>
          </p:nvCxnSpPr>
          <p:spPr bwMode="auto">
            <a:xfrm>
              <a:off x="0" y="500066"/>
              <a:ext cx="3571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354" name="组合 31"/>
          <p:cNvGrpSpPr/>
          <p:nvPr/>
        </p:nvGrpSpPr>
        <p:grpSpPr bwMode="auto">
          <a:xfrm>
            <a:off x="4949204" y="2877611"/>
            <a:ext cx="500062" cy="928688"/>
            <a:chOff x="0" y="101967"/>
            <a:chExt cx="500066" cy="928694"/>
          </a:xfrm>
        </p:grpSpPr>
        <p:sp>
          <p:nvSpPr>
            <p:cNvPr id="13355" name="TextBox 17"/>
            <p:cNvSpPr txBox="1">
              <a:spLocks noChangeArrowheads="1"/>
            </p:cNvSpPr>
            <p:nvPr/>
          </p:nvSpPr>
          <p:spPr bwMode="auto">
            <a:xfrm>
              <a:off x="0" y="101967"/>
              <a:ext cx="500066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  <a:p>
              <a:pPr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3356" name="直接连接符 18"/>
            <p:cNvCxnSpPr>
              <a:cxnSpLocks noChangeShapeType="1"/>
            </p:cNvCxnSpPr>
            <p:nvPr/>
          </p:nvCxnSpPr>
          <p:spPr bwMode="auto">
            <a:xfrm>
              <a:off x="0" y="500066"/>
              <a:ext cx="3571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357" name="组合 32"/>
          <p:cNvGrpSpPr/>
          <p:nvPr/>
        </p:nvGrpSpPr>
        <p:grpSpPr bwMode="auto">
          <a:xfrm>
            <a:off x="6092204" y="2888875"/>
            <a:ext cx="500062" cy="928688"/>
            <a:chOff x="0" y="113232"/>
            <a:chExt cx="500066" cy="928694"/>
          </a:xfrm>
        </p:grpSpPr>
        <p:sp>
          <p:nvSpPr>
            <p:cNvPr id="13358" name="TextBox 19"/>
            <p:cNvSpPr txBox="1">
              <a:spLocks noChangeArrowheads="1"/>
            </p:cNvSpPr>
            <p:nvPr/>
          </p:nvSpPr>
          <p:spPr bwMode="auto">
            <a:xfrm>
              <a:off x="0" y="113232"/>
              <a:ext cx="500066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  <a:p>
              <a:pPr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3359" name="直接连接符 20"/>
            <p:cNvCxnSpPr>
              <a:cxnSpLocks noChangeShapeType="1"/>
            </p:cNvCxnSpPr>
            <p:nvPr/>
          </p:nvCxnSpPr>
          <p:spPr bwMode="auto">
            <a:xfrm>
              <a:off x="0" y="500066"/>
              <a:ext cx="3571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360" name="组合 33"/>
          <p:cNvGrpSpPr/>
          <p:nvPr/>
        </p:nvGrpSpPr>
        <p:grpSpPr bwMode="auto">
          <a:xfrm>
            <a:off x="7163767" y="2869008"/>
            <a:ext cx="500063" cy="928688"/>
            <a:chOff x="0" y="93364"/>
            <a:chExt cx="500066" cy="928694"/>
          </a:xfrm>
        </p:grpSpPr>
        <p:sp>
          <p:nvSpPr>
            <p:cNvPr id="13361" name="TextBox 21"/>
            <p:cNvSpPr txBox="1">
              <a:spLocks noChangeArrowheads="1"/>
            </p:cNvSpPr>
            <p:nvPr/>
          </p:nvSpPr>
          <p:spPr bwMode="auto">
            <a:xfrm>
              <a:off x="0" y="93364"/>
              <a:ext cx="500066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  <a:p>
              <a:pPr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3362" name="直接连接符 22"/>
            <p:cNvCxnSpPr>
              <a:cxnSpLocks noChangeShapeType="1"/>
            </p:cNvCxnSpPr>
            <p:nvPr/>
          </p:nvCxnSpPr>
          <p:spPr bwMode="auto">
            <a:xfrm>
              <a:off x="0" y="500066"/>
              <a:ext cx="3571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363" name="组合 34"/>
          <p:cNvGrpSpPr/>
          <p:nvPr/>
        </p:nvGrpSpPr>
        <p:grpSpPr bwMode="auto">
          <a:xfrm>
            <a:off x="8178180" y="2846765"/>
            <a:ext cx="642937" cy="928688"/>
            <a:chOff x="14605" y="71121"/>
            <a:chExt cx="642942" cy="928694"/>
          </a:xfrm>
        </p:grpSpPr>
        <p:sp>
          <p:nvSpPr>
            <p:cNvPr id="13364" name="TextBox 23"/>
            <p:cNvSpPr txBox="1">
              <a:spLocks noChangeArrowheads="1"/>
            </p:cNvSpPr>
            <p:nvPr/>
          </p:nvSpPr>
          <p:spPr bwMode="auto">
            <a:xfrm>
              <a:off x="14605" y="71121"/>
              <a:ext cx="642942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13</a:t>
              </a:r>
            </a:p>
            <a:p>
              <a:pPr algn="ctr" eaLnBrk="0" hangingPunct="0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3365" name="直接连接符 24"/>
            <p:cNvCxnSpPr>
              <a:cxnSpLocks noChangeShapeType="1"/>
            </p:cNvCxnSpPr>
            <p:nvPr/>
          </p:nvCxnSpPr>
          <p:spPr bwMode="auto">
            <a:xfrm>
              <a:off x="142876" y="500066"/>
              <a:ext cx="3571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组合 5"/>
          <p:cNvGrpSpPr/>
          <p:nvPr/>
        </p:nvGrpSpPr>
        <p:grpSpPr bwMode="auto">
          <a:xfrm>
            <a:off x="1905000" y="4762501"/>
            <a:ext cx="2998788" cy="929323"/>
            <a:chOff x="2765" y="7354"/>
            <a:chExt cx="4723" cy="1464"/>
          </a:xfrm>
        </p:grpSpPr>
        <p:grpSp>
          <p:nvGrpSpPr>
            <p:cNvPr id="13367" name="组合 26"/>
            <p:cNvGrpSpPr/>
            <p:nvPr/>
          </p:nvGrpSpPr>
          <p:grpSpPr bwMode="auto">
            <a:xfrm>
              <a:off x="3758" y="7354"/>
              <a:ext cx="788" cy="1463"/>
              <a:chOff x="0" y="-106681"/>
              <a:chExt cx="500061" cy="928694"/>
            </a:xfrm>
          </p:grpSpPr>
          <p:sp>
            <p:nvSpPr>
              <p:cNvPr id="13368" name="TextBox 10"/>
              <p:cNvSpPr txBox="1">
                <a:spLocks noChangeArrowheads="1"/>
              </p:cNvSpPr>
              <p:nvPr/>
            </p:nvSpPr>
            <p:spPr bwMode="auto">
              <a:xfrm>
                <a:off x="5" y="-106681"/>
                <a:ext cx="500056" cy="928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 eaLnBrk="0" hangingPunct="0"/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  <a:endParaRPr lang="zh-CN" altLang="en-US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3369" name="直接连接符 11"/>
              <p:cNvCxnSpPr>
                <a:cxnSpLocks noChangeShapeType="1"/>
              </p:cNvCxnSpPr>
              <p:nvPr/>
            </p:nvCxnSpPr>
            <p:spPr bwMode="auto">
              <a:xfrm>
                <a:off x="0" y="305178"/>
                <a:ext cx="35719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370" name="组合 31"/>
            <p:cNvGrpSpPr/>
            <p:nvPr/>
          </p:nvGrpSpPr>
          <p:grpSpPr bwMode="auto">
            <a:xfrm>
              <a:off x="2765" y="7354"/>
              <a:ext cx="788" cy="1463"/>
              <a:chOff x="-25400" y="-97155"/>
              <a:chExt cx="500056" cy="928694"/>
            </a:xfrm>
          </p:grpSpPr>
          <p:sp>
            <p:nvSpPr>
              <p:cNvPr id="13371" name="TextBox 17"/>
              <p:cNvSpPr txBox="1">
                <a:spLocks noChangeArrowheads="1"/>
              </p:cNvSpPr>
              <p:nvPr/>
            </p:nvSpPr>
            <p:spPr bwMode="auto">
              <a:xfrm>
                <a:off x="-25400" y="-97155"/>
                <a:ext cx="500056" cy="928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 eaLnBrk="0" hangingPunct="0"/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6</a:t>
                </a:r>
                <a:endParaRPr lang="zh-CN" altLang="en-US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3372" name="直接连接符 18"/>
              <p:cNvCxnSpPr>
                <a:cxnSpLocks noChangeShapeType="1"/>
              </p:cNvCxnSpPr>
              <p:nvPr/>
            </p:nvCxnSpPr>
            <p:spPr bwMode="auto">
              <a:xfrm>
                <a:off x="0" y="289620"/>
                <a:ext cx="35719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373" name="组合 32"/>
            <p:cNvGrpSpPr/>
            <p:nvPr/>
          </p:nvGrpSpPr>
          <p:grpSpPr bwMode="auto">
            <a:xfrm>
              <a:off x="6679" y="7355"/>
              <a:ext cx="809" cy="1463"/>
              <a:chOff x="-13010" y="-88900"/>
              <a:chExt cx="513076" cy="928694"/>
            </a:xfrm>
          </p:grpSpPr>
          <p:sp>
            <p:nvSpPr>
              <p:cNvPr id="13374" name="TextBox 19"/>
              <p:cNvSpPr txBox="1">
                <a:spLocks noChangeArrowheads="1"/>
              </p:cNvSpPr>
              <p:nvPr/>
            </p:nvSpPr>
            <p:spPr bwMode="auto">
              <a:xfrm>
                <a:off x="10" y="-88900"/>
                <a:ext cx="500056" cy="928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  <a:p>
                <a:pPr eaLnBrk="0" hangingPunct="0"/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6</a:t>
                </a:r>
                <a:endParaRPr lang="zh-CN" altLang="en-US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3375" name="直接连接符 20"/>
              <p:cNvCxnSpPr>
                <a:cxnSpLocks noChangeShapeType="1"/>
              </p:cNvCxnSpPr>
              <p:nvPr/>
            </p:nvCxnSpPr>
            <p:spPr bwMode="auto">
              <a:xfrm>
                <a:off x="-13010" y="322324"/>
                <a:ext cx="35719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7" name="组合 6"/>
          <p:cNvGrpSpPr/>
          <p:nvPr/>
        </p:nvGrpSpPr>
        <p:grpSpPr bwMode="auto">
          <a:xfrm>
            <a:off x="5070474" y="4762501"/>
            <a:ext cx="4988561" cy="1093887"/>
            <a:chOff x="7749" y="7501"/>
            <a:chExt cx="7857" cy="1721"/>
          </a:xfrm>
        </p:grpSpPr>
        <p:grpSp>
          <p:nvGrpSpPr>
            <p:cNvPr id="13377" name="组合 27"/>
            <p:cNvGrpSpPr/>
            <p:nvPr/>
          </p:nvGrpSpPr>
          <p:grpSpPr bwMode="auto">
            <a:xfrm>
              <a:off x="7749" y="7759"/>
              <a:ext cx="788" cy="1463"/>
              <a:chOff x="-3191" y="-303733"/>
              <a:chExt cx="500056" cy="928687"/>
            </a:xfrm>
          </p:grpSpPr>
          <p:sp>
            <p:nvSpPr>
              <p:cNvPr id="13378" name="TextBox 13"/>
              <p:cNvSpPr txBox="1">
                <a:spLocks noChangeArrowheads="1"/>
              </p:cNvSpPr>
              <p:nvPr/>
            </p:nvSpPr>
            <p:spPr bwMode="auto">
              <a:xfrm>
                <a:off x="-3191" y="-303733"/>
                <a:ext cx="500056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en-US" altLang="zh-CN" sz="2400" b="1" dirty="0">
                    <a:solidFill>
                      <a:srgbClr val="0000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  <a:p>
                <a:pPr eaLnBrk="0" hangingPunct="0"/>
                <a:r>
                  <a:rPr lang="en-US" altLang="zh-CN" sz="2400" b="1" dirty="0">
                    <a:solidFill>
                      <a:srgbClr val="0000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  <a:endParaRPr lang="zh-CN" altLang="en-US" sz="2400" b="1" dirty="0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3379" name="直接连接符 14"/>
              <p:cNvCxnSpPr>
                <a:cxnSpLocks noChangeShapeType="1"/>
              </p:cNvCxnSpPr>
              <p:nvPr/>
            </p:nvCxnSpPr>
            <p:spPr bwMode="auto">
              <a:xfrm>
                <a:off x="54008" y="108756"/>
                <a:ext cx="357190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380" name="组合 30"/>
            <p:cNvGrpSpPr/>
            <p:nvPr/>
          </p:nvGrpSpPr>
          <p:grpSpPr bwMode="auto">
            <a:xfrm>
              <a:off x="11753" y="7501"/>
              <a:ext cx="788" cy="1463"/>
              <a:chOff x="-12694" y="-76200"/>
              <a:chExt cx="500056" cy="928687"/>
            </a:xfrm>
          </p:grpSpPr>
          <p:sp>
            <p:nvSpPr>
              <p:cNvPr id="13381" name="TextBox 15"/>
              <p:cNvSpPr txBox="1">
                <a:spLocks noChangeArrowheads="1"/>
              </p:cNvSpPr>
              <p:nvPr/>
            </p:nvSpPr>
            <p:spPr bwMode="auto">
              <a:xfrm>
                <a:off x="-12694" y="-76200"/>
                <a:ext cx="500056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en-US" altLang="zh-CN" sz="2400" b="1">
                    <a:solidFill>
                      <a:srgbClr val="0000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  <a:p>
                <a:pPr eaLnBrk="0" hangingPunct="0"/>
                <a:r>
                  <a:rPr lang="en-US" altLang="zh-CN" sz="2400" b="1">
                    <a:solidFill>
                      <a:srgbClr val="0000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  <a:endParaRPr lang="zh-CN" altLang="en-US" sz="2400" b="1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3382" name="直接连接符 16"/>
              <p:cNvCxnSpPr>
                <a:cxnSpLocks noChangeShapeType="1"/>
              </p:cNvCxnSpPr>
              <p:nvPr/>
            </p:nvCxnSpPr>
            <p:spPr bwMode="auto">
              <a:xfrm>
                <a:off x="-12694" y="305434"/>
                <a:ext cx="357190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383" name="组合 33"/>
            <p:cNvGrpSpPr/>
            <p:nvPr/>
          </p:nvGrpSpPr>
          <p:grpSpPr bwMode="auto">
            <a:xfrm>
              <a:off x="8738" y="7501"/>
              <a:ext cx="792" cy="1463"/>
              <a:chOff x="-2651" y="-76197"/>
              <a:chExt cx="502710" cy="928687"/>
            </a:xfrm>
          </p:grpSpPr>
          <p:sp>
            <p:nvSpPr>
              <p:cNvPr id="13384" name="TextBox 21"/>
              <p:cNvSpPr txBox="1">
                <a:spLocks noChangeArrowheads="1"/>
              </p:cNvSpPr>
              <p:nvPr/>
            </p:nvSpPr>
            <p:spPr bwMode="auto">
              <a:xfrm>
                <a:off x="3" y="-76197"/>
                <a:ext cx="500056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en-US" altLang="zh-CN" sz="2400" b="1">
                    <a:solidFill>
                      <a:srgbClr val="0000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7</a:t>
                </a:r>
              </a:p>
              <a:p>
                <a:pPr eaLnBrk="0" hangingPunct="0"/>
                <a:r>
                  <a:rPr lang="en-US" altLang="zh-CN" sz="2400" b="1">
                    <a:solidFill>
                      <a:srgbClr val="0000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6</a:t>
                </a:r>
                <a:endParaRPr lang="zh-CN" altLang="en-US" sz="2400" b="1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3385" name="直接连接符 22"/>
              <p:cNvCxnSpPr>
                <a:cxnSpLocks noChangeShapeType="1"/>
              </p:cNvCxnSpPr>
              <p:nvPr/>
            </p:nvCxnSpPr>
            <p:spPr bwMode="auto">
              <a:xfrm>
                <a:off x="-2651" y="340631"/>
                <a:ext cx="357190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386" name="组合 34"/>
            <p:cNvGrpSpPr/>
            <p:nvPr/>
          </p:nvGrpSpPr>
          <p:grpSpPr bwMode="auto">
            <a:xfrm>
              <a:off x="14593" y="7501"/>
              <a:ext cx="1013" cy="1463"/>
              <a:chOff x="12713" y="-88898"/>
              <a:chExt cx="642929" cy="928687"/>
            </a:xfrm>
          </p:grpSpPr>
          <p:sp>
            <p:nvSpPr>
              <p:cNvPr id="13387" name="TextBox 23"/>
              <p:cNvSpPr txBox="1">
                <a:spLocks noChangeArrowheads="1"/>
              </p:cNvSpPr>
              <p:nvPr/>
            </p:nvSpPr>
            <p:spPr bwMode="auto">
              <a:xfrm>
                <a:off x="12713" y="-88898"/>
                <a:ext cx="642929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altLang="zh-CN" sz="2400" b="1">
                    <a:solidFill>
                      <a:srgbClr val="0000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13</a:t>
                </a:r>
              </a:p>
              <a:p>
                <a:pPr algn="ctr" eaLnBrk="0" hangingPunct="0"/>
                <a:r>
                  <a:rPr lang="en-US" altLang="zh-CN" sz="2400" b="1">
                    <a:solidFill>
                      <a:srgbClr val="0000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6</a:t>
                </a:r>
                <a:endParaRPr lang="zh-CN" altLang="en-US" sz="2400" b="1">
                  <a:solidFill>
                    <a:srgbClr val="0000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3388" name="直接连接符 24"/>
              <p:cNvCxnSpPr>
                <a:cxnSpLocks noChangeShapeType="1"/>
              </p:cNvCxnSpPr>
              <p:nvPr/>
            </p:nvCxnSpPr>
            <p:spPr bwMode="auto">
              <a:xfrm>
                <a:off x="155582" y="327273"/>
                <a:ext cx="357190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" y="1307170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文本框 5"/>
          <p:cNvSpPr txBox="1">
            <a:spLocks noChangeArrowheads="1"/>
          </p:cNvSpPr>
          <p:nvPr/>
        </p:nvSpPr>
        <p:spPr bwMode="auto">
          <a:xfrm>
            <a:off x="984501" y="1280184"/>
            <a:ext cx="1976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15363" name="文本框 7"/>
          <p:cNvSpPr txBox="1">
            <a:spLocks noChangeArrowheads="1"/>
          </p:cNvSpPr>
          <p:nvPr/>
        </p:nvSpPr>
        <p:spPr bwMode="auto">
          <a:xfrm>
            <a:off x="3021012" y="1373487"/>
            <a:ext cx="8396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假分数的意义和特征、带分数的意义及读写法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765006" y="2037715"/>
            <a:ext cx="10928672" cy="1657350"/>
            <a:chOff x="2544" y="3209"/>
            <a:chExt cx="17210" cy="2610"/>
          </a:xfrm>
        </p:grpSpPr>
        <p:sp>
          <p:nvSpPr>
            <p:cNvPr id="15365" name="Rectangle 2"/>
            <p:cNvSpPr>
              <a:spLocks noChangeArrowheads="1"/>
            </p:cNvSpPr>
            <p:nvPr/>
          </p:nvSpPr>
          <p:spPr bwMode="auto">
            <a:xfrm>
              <a:off x="2832" y="3209"/>
              <a:ext cx="16922" cy="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  </a:t>
              </a:r>
              <a:r>
                <a:rPr lang="zh-CN" altLang="en-US" sz="2400" b="1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把一个圆作为单位“1”。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400" b="1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（1）4 个           是几分之几？在下图中涂色表示。</a:t>
              </a:r>
            </a:p>
          </p:txBody>
        </p:sp>
        <p:grpSp>
          <p:nvGrpSpPr>
            <p:cNvPr id="15366" name="组合 27"/>
            <p:cNvGrpSpPr/>
            <p:nvPr/>
          </p:nvGrpSpPr>
          <p:grpSpPr bwMode="auto">
            <a:xfrm>
              <a:off x="2544" y="3324"/>
              <a:ext cx="1555" cy="1187"/>
              <a:chOff x="2129" y="3815"/>
              <a:chExt cx="1555" cy="1187"/>
            </a:xfrm>
          </p:grpSpPr>
          <p:pic>
            <p:nvPicPr>
              <p:cNvPr id="15367" name="Picture 46" descr="U1ppt题号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9" y="3815"/>
                <a:ext cx="1555" cy="1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68" name="文本框 6"/>
              <p:cNvSpPr txBox="1">
                <a:spLocks noChangeArrowheads="1"/>
              </p:cNvSpPr>
              <p:nvPr/>
            </p:nvSpPr>
            <p:spPr bwMode="auto">
              <a:xfrm>
                <a:off x="2584" y="3959"/>
                <a:ext cx="610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defTabSz="6858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defTabSz="6858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0168B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</a:p>
            </p:txBody>
          </p:sp>
        </p:grpSp>
        <p:grpSp>
          <p:nvGrpSpPr>
            <p:cNvPr id="15369" name="组合 7"/>
            <p:cNvGrpSpPr/>
            <p:nvPr/>
          </p:nvGrpSpPr>
          <p:grpSpPr bwMode="auto">
            <a:xfrm>
              <a:off x="5047" y="4511"/>
              <a:ext cx="1260" cy="1308"/>
              <a:chOff x="8797" y="5662"/>
              <a:chExt cx="1262" cy="1307"/>
            </a:xfrm>
          </p:grpSpPr>
          <p:sp>
            <p:nvSpPr>
              <p:cNvPr id="15370" name="文本框 3"/>
              <p:cNvSpPr txBox="1">
                <a:spLocks noChangeArrowheads="1"/>
              </p:cNvSpPr>
              <p:nvPr/>
            </p:nvSpPr>
            <p:spPr bwMode="auto">
              <a:xfrm>
                <a:off x="9117" y="5662"/>
                <a:ext cx="590" cy="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  <a:endPara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</p:txBody>
          </p:sp>
          <p:sp>
            <p:nvSpPr>
              <p:cNvPr id="15371" name="文本框 5"/>
              <p:cNvSpPr txBox="1">
                <a:spLocks noChangeArrowheads="1"/>
              </p:cNvSpPr>
              <p:nvPr/>
            </p:nvSpPr>
            <p:spPr bwMode="auto">
              <a:xfrm>
                <a:off x="8797" y="5999"/>
                <a:ext cx="1262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——</a:t>
                </a:r>
                <a:endPara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sp>
        <p:nvSpPr>
          <p:cNvPr id="15372" name="左大括号"/>
          <p:cNvSpPr>
            <a:spLocks noChangeArrowheads="1"/>
          </p:cNvSpPr>
          <p:nvPr/>
        </p:nvSpPr>
        <p:spPr bwMode="auto">
          <a:xfrm rot="16200000" flipH="1">
            <a:off x="5950060" y="3661288"/>
            <a:ext cx="203200" cy="3041650"/>
          </a:xfrm>
          <a:custGeom>
            <a:avLst/>
            <a:gdLst>
              <a:gd name="T0" fmla="*/ 15 w 41"/>
              <a:gd name="T1" fmla="*/ 41 h 281"/>
              <a:gd name="T2" fmla="*/ 11 w 41"/>
              <a:gd name="T3" fmla="*/ 13 h 281"/>
              <a:gd name="T4" fmla="*/ 0 w 41"/>
              <a:gd name="T5" fmla="*/ 0 h 281"/>
              <a:gd name="T6" fmla="*/ 21 w 41"/>
              <a:gd name="T7" fmla="*/ 9 h 281"/>
              <a:gd name="T8" fmla="*/ 27 w 41"/>
              <a:gd name="T9" fmla="*/ 45 h 281"/>
              <a:gd name="T10" fmla="*/ 27 w 41"/>
              <a:gd name="T11" fmla="*/ 103 h 281"/>
              <a:gd name="T12" fmla="*/ 30 w 41"/>
              <a:gd name="T13" fmla="*/ 128 h 281"/>
              <a:gd name="T14" fmla="*/ 41 w 41"/>
              <a:gd name="T15" fmla="*/ 141 h 281"/>
              <a:gd name="T16" fmla="*/ 30 w 41"/>
              <a:gd name="T17" fmla="*/ 153 h 281"/>
              <a:gd name="T18" fmla="*/ 27 w 41"/>
              <a:gd name="T19" fmla="*/ 179 h 281"/>
              <a:gd name="T20" fmla="*/ 27 w 41"/>
              <a:gd name="T21" fmla="*/ 232 h 281"/>
              <a:gd name="T22" fmla="*/ 25 w 41"/>
              <a:gd name="T23" fmla="*/ 262 h 281"/>
              <a:gd name="T24" fmla="*/ 16 w 41"/>
              <a:gd name="T25" fmla="*/ 277 h 281"/>
              <a:gd name="T26" fmla="*/ 0 w 41"/>
              <a:gd name="T27" fmla="*/ 281 h 281"/>
              <a:gd name="T28" fmla="*/ 11 w 41"/>
              <a:gd name="T29" fmla="*/ 268 h 281"/>
              <a:gd name="T30" fmla="*/ 15 w 41"/>
              <a:gd name="T31" fmla="*/ 240 h 281"/>
              <a:gd name="T32" fmla="*/ 15 w 41"/>
              <a:gd name="T33" fmla="*/ 186 h 281"/>
              <a:gd name="T34" fmla="*/ 17 w 41"/>
              <a:gd name="T35" fmla="*/ 155 h 281"/>
              <a:gd name="T36" fmla="*/ 29 w 41"/>
              <a:gd name="T37" fmla="*/ 141 h 281"/>
              <a:gd name="T38" fmla="*/ 17 w 41"/>
              <a:gd name="T39" fmla="*/ 127 h 281"/>
              <a:gd name="T40" fmla="*/ 15 w 41"/>
              <a:gd name="T41" fmla="*/ 98 h 281"/>
              <a:gd name="T42" fmla="*/ 15 w 41"/>
              <a:gd name="T43" fmla="*/ 4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373" name="Rectangle 27"/>
          <p:cNvSpPr>
            <a:spLocks noChangeArrowheads="1"/>
          </p:cNvSpPr>
          <p:nvPr/>
        </p:nvSpPr>
        <p:spPr bwMode="auto">
          <a:xfrm>
            <a:off x="5208698" y="5656775"/>
            <a:ext cx="1662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（      ）</a:t>
            </a:r>
          </a:p>
        </p:txBody>
      </p:sp>
      <p:grpSp>
        <p:nvGrpSpPr>
          <p:cNvPr id="5" name="组合 36"/>
          <p:cNvGrpSpPr/>
          <p:nvPr/>
        </p:nvGrpSpPr>
        <p:grpSpPr bwMode="auto">
          <a:xfrm>
            <a:off x="5799245" y="5522264"/>
            <a:ext cx="385763" cy="830997"/>
            <a:chOff x="3961785" y="3941819"/>
            <a:chExt cx="386378" cy="830798"/>
          </a:xfrm>
        </p:grpSpPr>
        <p:sp>
          <p:nvSpPr>
            <p:cNvPr id="15375" name="文本框 42"/>
            <p:cNvSpPr txBox="1">
              <a:spLocks noChangeArrowheads="1"/>
            </p:cNvSpPr>
            <p:nvPr/>
          </p:nvSpPr>
          <p:spPr bwMode="auto">
            <a:xfrm>
              <a:off x="3962400" y="3941819"/>
              <a:ext cx="385763" cy="830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  <a:p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endPara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3961785" y="4357219"/>
              <a:ext cx="38637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37"/>
          <p:cNvGrpSpPr/>
          <p:nvPr/>
        </p:nvGrpSpPr>
        <p:grpSpPr bwMode="auto">
          <a:xfrm>
            <a:off x="4594335" y="4378839"/>
            <a:ext cx="1047750" cy="777875"/>
            <a:chOff x="2287778" y="1824693"/>
            <a:chExt cx="1047107" cy="777757"/>
          </a:xfrm>
        </p:grpSpPr>
        <p:sp>
          <p:nvSpPr>
            <p:cNvPr id="39" name="扇形"/>
            <p:cNvSpPr>
              <a:spLocks noChangeAspect="1"/>
            </p:cNvSpPr>
            <p:nvPr/>
          </p:nvSpPr>
          <p:spPr bwMode="auto">
            <a:xfrm rot="1920000">
              <a:off x="2635227" y="1834217"/>
              <a:ext cx="699658" cy="768233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0" name="扇形"/>
            <p:cNvSpPr>
              <a:spLocks noChangeAspect="1"/>
            </p:cNvSpPr>
            <p:nvPr/>
          </p:nvSpPr>
          <p:spPr bwMode="auto">
            <a:xfrm rot="4041810">
              <a:off x="2322520" y="1789951"/>
              <a:ext cx="699981" cy="769464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7" name="组合 51"/>
          <p:cNvGrpSpPr/>
          <p:nvPr/>
        </p:nvGrpSpPr>
        <p:grpSpPr bwMode="auto">
          <a:xfrm>
            <a:off x="5164248" y="3583500"/>
            <a:ext cx="842963" cy="914400"/>
            <a:chOff x="7467524" y="3111358"/>
            <a:chExt cx="843001" cy="914618"/>
          </a:xfrm>
        </p:grpSpPr>
        <p:sp>
          <p:nvSpPr>
            <p:cNvPr id="42" name="扇形"/>
            <p:cNvSpPr>
              <a:spLocks noChangeAspect="1"/>
            </p:cNvSpPr>
            <p:nvPr/>
          </p:nvSpPr>
          <p:spPr bwMode="auto">
            <a:xfrm rot="16260000">
              <a:off x="7477776" y="3101106"/>
              <a:ext cx="700255" cy="720757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3" name="扇形"/>
            <p:cNvSpPr>
              <a:spLocks noChangeAspect="1"/>
            </p:cNvSpPr>
            <p:nvPr/>
          </p:nvSpPr>
          <p:spPr bwMode="auto">
            <a:xfrm rot="17954738">
              <a:off x="7600019" y="3315470"/>
              <a:ext cx="700254" cy="720757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8" name="组合 51"/>
          <p:cNvGrpSpPr/>
          <p:nvPr/>
        </p:nvGrpSpPr>
        <p:grpSpPr bwMode="auto">
          <a:xfrm rot="14489794">
            <a:off x="4315729" y="3566832"/>
            <a:ext cx="842963" cy="914400"/>
            <a:chOff x="7467524" y="3111358"/>
            <a:chExt cx="843001" cy="914618"/>
          </a:xfrm>
        </p:grpSpPr>
        <p:sp>
          <p:nvSpPr>
            <p:cNvPr id="45" name="扇形"/>
            <p:cNvSpPr>
              <a:spLocks noChangeAspect="1"/>
            </p:cNvSpPr>
            <p:nvPr/>
          </p:nvSpPr>
          <p:spPr bwMode="auto">
            <a:xfrm rot="16260000">
              <a:off x="7477682" y="3096440"/>
              <a:ext cx="700254" cy="720757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6" name="扇形"/>
            <p:cNvSpPr>
              <a:spLocks noChangeAspect="1"/>
            </p:cNvSpPr>
            <p:nvPr/>
          </p:nvSpPr>
          <p:spPr bwMode="auto">
            <a:xfrm rot="17954738">
              <a:off x="7599078" y="3308734"/>
              <a:ext cx="700255" cy="720757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5386" name="组合 52"/>
          <p:cNvGrpSpPr/>
          <p:nvPr/>
        </p:nvGrpSpPr>
        <p:grpSpPr bwMode="auto">
          <a:xfrm>
            <a:off x="4440348" y="3564451"/>
            <a:ext cx="1439863" cy="1439863"/>
            <a:chOff x="6705544" y="3028938"/>
            <a:chExt cx="1440000" cy="1440000"/>
          </a:xfrm>
        </p:grpSpPr>
        <p:cxnSp>
          <p:nvCxnSpPr>
            <p:cNvPr id="60" name="直接连接符 59"/>
            <p:cNvCxnSpPr/>
            <p:nvPr/>
          </p:nvCxnSpPr>
          <p:spPr>
            <a:xfrm rot="1800000">
              <a:off x="7375533" y="3919611"/>
              <a:ext cx="719206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rot="-1800000">
              <a:off x="6746823" y="3910085"/>
              <a:ext cx="719206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rot="5400000">
              <a:off x="7056414" y="3389335"/>
              <a:ext cx="720794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椭圆 65"/>
            <p:cNvSpPr/>
            <p:nvPr/>
          </p:nvSpPr>
          <p:spPr>
            <a:xfrm>
              <a:off x="6705544" y="3028938"/>
              <a:ext cx="1440000" cy="1440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9" name="组合 51"/>
          <p:cNvGrpSpPr/>
          <p:nvPr/>
        </p:nvGrpSpPr>
        <p:grpSpPr bwMode="auto">
          <a:xfrm rot="14489794">
            <a:off x="6248510" y="3580325"/>
            <a:ext cx="844550" cy="914400"/>
            <a:chOff x="7467524" y="3111358"/>
            <a:chExt cx="843001" cy="914618"/>
          </a:xfrm>
        </p:grpSpPr>
        <p:sp>
          <p:nvSpPr>
            <p:cNvPr id="68" name="扇形"/>
            <p:cNvSpPr>
              <a:spLocks noChangeAspect="1"/>
            </p:cNvSpPr>
            <p:nvPr/>
          </p:nvSpPr>
          <p:spPr bwMode="auto">
            <a:xfrm rot="16260000">
              <a:off x="7487027" y="3095927"/>
              <a:ext cx="700255" cy="720987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9" name="扇形"/>
            <p:cNvSpPr>
              <a:spLocks noChangeAspect="1"/>
            </p:cNvSpPr>
            <p:nvPr/>
          </p:nvSpPr>
          <p:spPr bwMode="auto">
            <a:xfrm rot="17954738">
              <a:off x="7599661" y="3309789"/>
              <a:ext cx="700255" cy="719403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5394" name="组合 52"/>
          <p:cNvGrpSpPr/>
          <p:nvPr/>
        </p:nvGrpSpPr>
        <p:grpSpPr bwMode="auto">
          <a:xfrm>
            <a:off x="6359635" y="3573976"/>
            <a:ext cx="1439862" cy="1439863"/>
            <a:chOff x="6686494" y="3028938"/>
            <a:chExt cx="1440000" cy="1440000"/>
          </a:xfrm>
        </p:grpSpPr>
        <p:cxnSp>
          <p:nvCxnSpPr>
            <p:cNvPr id="71" name="直接连接符 70"/>
            <p:cNvCxnSpPr/>
            <p:nvPr/>
          </p:nvCxnSpPr>
          <p:spPr>
            <a:xfrm rot="1800000">
              <a:off x="7375535" y="3919611"/>
              <a:ext cx="719206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rot="-1800000">
              <a:off x="6746825" y="3910085"/>
              <a:ext cx="719206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rot="5400000">
              <a:off x="7056417" y="3389335"/>
              <a:ext cx="720794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椭圆 73"/>
            <p:cNvSpPr/>
            <p:nvPr/>
          </p:nvSpPr>
          <p:spPr>
            <a:xfrm>
              <a:off x="6686494" y="3028938"/>
              <a:ext cx="1440000" cy="1440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7"/>
          <p:cNvSpPr>
            <a:spLocks noChangeArrowheads="1"/>
          </p:cNvSpPr>
          <p:nvPr/>
        </p:nvSpPr>
        <p:spPr bwMode="auto">
          <a:xfrm>
            <a:off x="794545" y="1645967"/>
            <a:ext cx="10383838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）分别涂色表示下面各分数，并比较每个分数中分子和分母的大小。</a:t>
            </a:r>
          </a:p>
        </p:txBody>
      </p:sp>
      <p:grpSp>
        <p:nvGrpSpPr>
          <p:cNvPr id="17410" name="组合 28"/>
          <p:cNvGrpSpPr/>
          <p:nvPr/>
        </p:nvGrpSpPr>
        <p:grpSpPr bwMode="auto">
          <a:xfrm>
            <a:off x="1790700" y="4985176"/>
            <a:ext cx="476250" cy="830997"/>
            <a:chOff x="562081" y="2702926"/>
            <a:chExt cx="476250" cy="830797"/>
          </a:xfrm>
        </p:grpSpPr>
        <p:sp>
          <p:nvSpPr>
            <p:cNvPr id="17411" name="文本框 3"/>
            <p:cNvSpPr txBox="1">
              <a:spLocks noChangeArrowheads="1"/>
            </p:cNvSpPr>
            <p:nvPr/>
          </p:nvSpPr>
          <p:spPr bwMode="auto">
            <a:xfrm>
              <a:off x="562081" y="2702926"/>
              <a:ext cx="476250" cy="83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  <a:p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08" name="直接连接符 107"/>
            <p:cNvCxnSpPr/>
            <p:nvPr/>
          </p:nvCxnSpPr>
          <p:spPr bwMode="auto">
            <a:xfrm flipV="1">
              <a:off x="562081" y="3105628"/>
              <a:ext cx="431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3" name="组合 28"/>
          <p:cNvGrpSpPr/>
          <p:nvPr/>
        </p:nvGrpSpPr>
        <p:grpSpPr bwMode="auto">
          <a:xfrm>
            <a:off x="4531242" y="4985176"/>
            <a:ext cx="520184" cy="830997"/>
            <a:chOff x="489572" y="2465070"/>
            <a:chExt cx="520184" cy="830798"/>
          </a:xfrm>
        </p:grpSpPr>
        <p:sp>
          <p:nvSpPr>
            <p:cNvPr id="17414" name="文本框 3"/>
            <p:cNvSpPr txBox="1">
              <a:spLocks noChangeArrowheads="1"/>
            </p:cNvSpPr>
            <p:nvPr/>
          </p:nvSpPr>
          <p:spPr bwMode="auto">
            <a:xfrm>
              <a:off x="533506" y="2465070"/>
              <a:ext cx="476250" cy="830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  <a:endPara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11" name="直接连接符 110"/>
            <p:cNvCxnSpPr/>
            <p:nvPr/>
          </p:nvCxnSpPr>
          <p:spPr bwMode="auto">
            <a:xfrm flipV="1">
              <a:off x="489572" y="2880469"/>
              <a:ext cx="431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6" name="组合 28"/>
          <p:cNvGrpSpPr/>
          <p:nvPr/>
        </p:nvGrpSpPr>
        <p:grpSpPr bwMode="auto">
          <a:xfrm>
            <a:off x="8755063" y="4985176"/>
            <a:ext cx="685800" cy="830997"/>
            <a:chOff x="635103" y="2733957"/>
            <a:chExt cx="685782" cy="831260"/>
          </a:xfrm>
        </p:grpSpPr>
        <p:sp>
          <p:nvSpPr>
            <p:cNvPr id="17417" name="文本框 3"/>
            <p:cNvSpPr txBox="1">
              <a:spLocks noChangeArrowheads="1"/>
            </p:cNvSpPr>
            <p:nvPr/>
          </p:nvSpPr>
          <p:spPr bwMode="auto">
            <a:xfrm>
              <a:off x="635103" y="2733957"/>
              <a:ext cx="685782" cy="83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11</a:t>
              </a:r>
            </a:p>
            <a:p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5</a:t>
              </a:r>
              <a:endPara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14" name="直接连接符 113"/>
            <p:cNvCxnSpPr/>
            <p:nvPr/>
          </p:nvCxnSpPr>
          <p:spPr bwMode="auto">
            <a:xfrm flipV="1">
              <a:off x="635103" y="3104793"/>
              <a:ext cx="43178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114"/>
          <p:cNvGrpSpPr/>
          <p:nvPr/>
        </p:nvGrpSpPr>
        <p:grpSpPr bwMode="auto">
          <a:xfrm>
            <a:off x="9420225" y="2990851"/>
            <a:ext cx="711200" cy="741363"/>
            <a:chOff x="5393314" y="1200186"/>
            <a:chExt cx="795062" cy="827001"/>
          </a:xfrm>
        </p:grpSpPr>
        <p:sp>
          <p:nvSpPr>
            <p:cNvPr id="116" name="扇形"/>
            <p:cNvSpPr/>
            <p:nvPr/>
          </p:nvSpPr>
          <p:spPr bwMode="auto">
            <a:xfrm rot="10800000">
              <a:off x="5485598" y="1200186"/>
              <a:ext cx="702778" cy="701268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 rot="17281658">
              <a:off x="5664191" y="1536721"/>
              <a:ext cx="219589" cy="7613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7" name="组合 58"/>
          <p:cNvGrpSpPr/>
          <p:nvPr/>
        </p:nvGrpSpPr>
        <p:grpSpPr bwMode="auto">
          <a:xfrm>
            <a:off x="4711701" y="3003550"/>
            <a:ext cx="1274763" cy="1271588"/>
            <a:chOff x="7471974" y="677258"/>
            <a:chExt cx="1421432" cy="1418599"/>
          </a:xfrm>
        </p:grpSpPr>
        <p:sp>
          <p:nvSpPr>
            <p:cNvPr id="119" name="扇形"/>
            <p:cNvSpPr/>
            <p:nvPr/>
          </p:nvSpPr>
          <p:spPr bwMode="auto">
            <a:xfrm rot="16200000">
              <a:off x="8191366" y="676547"/>
              <a:ext cx="701330" cy="702751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0" name="扇形"/>
            <p:cNvSpPr/>
            <p:nvPr/>
          </p:nvSpPr>
          <p:spPr bwMode="auto">
            <a:xfrm>
              <a:off x="8190655" y="1394527"/>
              <a:ext cx="702751" cy="701330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1" name="扇形"/>
            <p:cNvSpPr/>
            <p:nvPr/>
          </p:nvSpPr>
          <p:spPr bwMode="auto">
            <a:xfrm rot="5400000">
              <a:off x="7472685" y="1393817"/>
              <a:ext cx="701330" cy="702751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06B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8" name="组合 59"/>
          <p:cNvGrpSpPr/>
          <p:nvPr/>
        </p:nvGrpSpPr>
        <p:grpSpPr>
          <a:xfrm>
            <a:off x="3355256" y="3003505"/>
            <a:ext cx="1293131" cy="1290286"/>
            <a:chOff x="7464349" y="666800"/>
            <a:chExt cx="1443175" cy="1440000"/>
          </a:xfrm>
          <a:solidFill>
            <a:srgbClr val="06BA17"/>
          </a:solidFill>
        </p:grpSpPr>
        <p:sp>
          <p:nvSpPr>
            <p:cNvPr id="123" name="椭圆 122"/>
            <p:cNvSpPr/>
            <p:nvPr/>
          </p:nvSpPr>
          <p:spPr>
            <a:xfrm>
              <a:off x="7464349" y="666800"/>
              <a:ext cx="1440000" cy="1440000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4" name="直接连接符 123"/>
            <p:cNvSpPr/>
            <p:nvPr/>
          </p:nvSpPr>
          <p:spPr>
            <a:xfrm rot="5400000">
              <a:off x="7461881" y="1386800"/>
              <a:ext cx="1440000" cy="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5" name="直接连接符 124"/>
            <p:cNvSpPr/>
            <p:nvPr/>
          </p:nvSpPr>
          <p:spPr>
            <a:xfrm>
              <a:off x="7467524" y="1384332"/>
              <a:ext cx="1440000" cy="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9" name="组合 52"/>
          <p:cNvGrpSpPr/>
          <p:nvPr/>
        </p:nvGrpSpPr>
        <p:grpSpPr bwMode="auto">
          <a:xfrm>
            <a:off x="1265239" y="2989264"/>
            <a:ext cx="1290637" cy="1290637"/>
            <a:chOff x="6705544" y="3028938"/>
            <a:chExt cx="1440000" cy="1440000"/>
          </a:xfrm>
        </p:grpSpPr>
        <p:cxnSp>
          <p:nvCxnSpPr>
            <p:cNvPr id="127" name="直接连接符 126"/>
            <p:cNvCxnSpPr/>
            <p:nvPr/>
          </p:nvCxnSpPr>
          <p:spPr>
            <a:xfrm rot="1800000">
              <a:off x="7375065" y="3919860"/>
              <a:ext cx="719115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 rot="-1800000">
              <a:off x="6746281" y="3911005"/>
              <a:ext cx="719115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 rot="5400000">
              <a:off x="7057131" y="3389381"/>
              <a:ext cx="720885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椭圆 129"/>
            <p:cNvSpPr/>
            <p:nvPr/>
          </p:nvSpPr>
          <p:spPr>
            <a:xfrm>
              <a:off x="6705544" y="3028938"/>
              <a:ext cx="1440000" cy="1440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0" name="组合 59"/>
          <p:cNvGrpSpPr/>
          <p:nvPr/>
        </p:nvGrpSpPr>
        <p:grpSpPr bwMode="auto">
          <a:xfrm>
            <a:off x="3363913" y="2995614"/>
            <a:ext cx="1293812" cy="1290637"/>
            <a:chOff x="7464349" y="666800"/>
            <a:chExt cx="1443175" cy="1440000"/>
          </a:xfrm>
        </p:grpSpPr>
        <p:sp>
          <p:nvSpPr>
            <p:cNvPr id="132" name="椭圆 131"/>
            <p:cNvSpPr/>
            <p:nvPr/>
          </p:nvSpPr>
          <p:spPr>
            <a:xfrm>
              <a:off x="7464349" y="666800"/>
              <a:ext cx="1439633" cy="144000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33" name="直接连接符 132"/>
            <p:cNvCxnSpPr/>
            <p:nvPr/>
          </p:nvCxnSpPr>
          <p:spPr>
            <a:xfrm rot="5400000">
              <a:off x="7461509" y="1386801"/>
              <a:ext cx="1440000" cy="0"/>
            </a:xfrm>
            <a:prstGeom prst="line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>
              <a:off x="7467891" y="1384143"/>
              <a:ext cx="1439633" cy="0"/>
            </a:xfrm>
            <a:prstGeom prst="line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椭圆 134"/>
            <p:cNvSpPr/>
            <p:nvPr/>
          </p:nvSpPr>
          <p:spPr>
            <a:xfrm>
              <a:off x="7464349" y="666800"/>
              <a:ext cx="1439633" cy="1440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1" name="组合 52"/>
          <p:cNvGrpSpPr/>
          <p:nvPr/>
        </p:nvGrpSpPr>
        <p:grpSpPr>
          <a:xfrm>
            <a:off x="1266301" y="2984805"/>
            <a:ext cx="1290286" cy="1290286"/>
            <a:chOff x="6705544" y="3028938"/>
            <a:chExt cx="1440000" cy="1440000"/>
          </a:xfrm>
          <a:solidFill>
            <a:srgbClr val="06BA17"/>
          </a:solidFill>
        </p:grpSpPr>
        <p:sp>
          <p:nvSpPr>
            <p:cNvPr id="137" name="椭圆 136"/>
            <p:cNvSpPr/>
            <p:nvPr/>
          </p:nvSpPr>
          <p:spPr>
            <a:xfrm>
              <a:off x="6705544" y="3028938"/>
              <a:ext cx="1440000" cy="1440000"/>
            </a:xfrm>
            <a:prstGeom prst="ellipse">
              <a:avLst/>
            </a:prstGeom>
            <a:grp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8" name="直接连接符 137"/>
            <p:cNvSpPr/>
            <p:nvPr/>
          </p:nvSpPr>
          <p:spPr>
            <a:xfrm rot="5400000">
              <a:off x="7056726" y="3388938"/>
              <a:ext cx="720000" cy="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9" name="直接连接符 138"/>
            <p:cNvSpPr/>
            <p:nvPr/>
          </p:nvSpPr>
          <p:spPr>
            <a:xfrm rot="-1800000">
              <a:off x="6746211" y="3910595"/>
              <a:ext cx="720000" cy="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0" name="直接连接符 139"/>
            <p:cNvSpPr/>
            <p:nvPr/>
          </p:nvSpPr>
          <p:spPr>
            <a:xfrm rot="1800000">
              <a:off x="7374845" y="3920120"/>
              <a:ext cx="720000" cy="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7438" name="组合 59"/>
          <p:cNvGrpSpPr/>
          <p:nvPr/>
        </p:nvGrpSpPr>
        <p:grpSpPr bwMode="auto">
          <a:xfrm>
            <a:off x="4697413" y="2995614"/>
            <a:ext cx="1293812" cy="1290637"/>
            <a:chOff x="7464349" y="666800"/>
            <a:chExt cx="1443175" cy="1440000"/>
          </a:xfrm>
        </p:grpSpPr>
        <p:sp>
          <p:nvSpPr>
            <p:cNvPr id="142" name="椭圆 141"/>
            <p:cNvSpPr/>
            <p:nvPr/>
          </p:nvSpPr>
          <p:spPr>
            <a:xfrm>
              <a:off x="7464349" y="666800"/>
              <a:ext cx="1439633" cy="144000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43" name="直接连接符 142"/>
            <p:cNvCxnSpPr/>
            <p:nvPr/>
          </p:nvCxnSpPr>
          <p:spPr>
            <a:xfrm rot="5400000">
              <a:off x="7461509" y="1386801"/>
              <a:ext cx="1440000" cy="0"/>
            </a:xfrm>
            <a:prstGeom prst="line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>
              <a:off x="7467891" y="1384143"/>
              <a:ext cx="1439633" cy="0"/>
            </a:xfrm>
            <a:prstGeom prst="line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椭圆 144"/>
            <p:cNvSpPr/>
            <p:nvPr/>
          </p:nvSpPr>
          <p:spPr>
            <a:xfrm>
              <a:off x="7464349" y="666800"/>
              <a:ext cx="1439633" cy="1440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3" name="组合 145"/>
          <p:cNvGrpSpPr/>
          <p:nvPr/>
        </p:nvGrpSpPr>
        <p:grpSpPr bwMode="auto">
          <a:xfrm>
            <a:off x="6759575" y="2992439"/>
            <a:ext cx="1290638" cy="1290637"/>
            <a:chOff x="5562574" y="1276384"/>
            <a:chExt cx="1440000" cy="1440000"/>
          </a:xfrm>
        </p:grpSpPr>
        <p:sp>
          <p:nvSpPr>
            <p:cNvPr id="147" name="椭圆 146"/>
            <p:cNvSpPr/>
            <p:nvPr/>
          </p:nvSpPr>
          <p:spPr>
            <a:xfrm>
              <a:off x="5562574" y="1276384"/>
              <a:ext cx="1440000" cy="144000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48" name="直接连接符 147"/>
            <p:cNvCxnSpPr/>
            <p:nvPr/>
          </p:nvCxnSpPr>
          <p:spPr>
            <a:xfrm flipH="1">
              <a:off x="6248036" y="1285240"/>
              <a:ext cx="0" cy="720886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 rot="4320000" flipH="1">
              <a:off x="6609364" y="1522583"/>
              <a:ext cx="0" cy="719114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 rot="-4320000" flipH="1">
              <a:off x="5933645" y="1532325"/>
              <a:ext cx="0" cy="720886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 rot="8640000" flipH="1">
              <a:off x="6478294" y="1931735"/>
              <a:ext cx="0" cy="719115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 rot="-8640000" flipH="1">
              <a:off x="6049659" y="1912251"/>
              <a:ext cx="0" cy="720886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50" name="组合 152"/>
          <p:cNvGrpSpPr/>
          <p:nvPr/>
        </p:nvGrpSpPr>
        <p:grpSpPr bwMode="auto">
          <a:xfrm>
            <a:off x="9502775" y="2990850"/>
            <a:ext cx="1290638" cy="1290638"/>
            <a:chOff x="5562574" y="1276384"/>
            <a:chExt cx="1440000" cy="1440000"/>
          </a:xfrm>
        </p:grpSpPr>
        <p:sp>
          <p:nvSpPr>
            <p:cNvPr id="154" name="椭圆 153"/>
            <p:cNvSpPr/>
            <p:nvPr/>
          </p:nvSpPr>
          <p:spPr>
            <a:xfrm>
              <a:off x="5562574" y="1276384"/>
              <a:ext cx="1440000" cy="1440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55" name="直接连接符 154"/>
            <p:cNvCxnSpPr/>
            <p:nvPr/>
          </p:nvCxnSpPr>
          <p:spPr>
            <a:xfrm flipH="1">
              <a:off x="6248036" y="1285241"/>
              <a:ext cx="0" cy="720885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 rot="4320000" flipH="1">
              <a:off x="6609364" y="1522583"/>
              <a:ext cx="0" cy="719114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>
            <a:xfrm rot="-4320000" flipH="1">
              <a:off x="5933645" y="1532324"/>
              <a:ext cx="0" cy="720886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/>
            <p:nvPr/>
          </p:nvCxnSpPr>
          <p:spPr>
            <a:xfrm rot="8640000" flipH="1">
              <a:off x="6478294" y="1931734"/>
              <a:ext cx="0" cy="719114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-8640000" flipH="1">
              <a:off x="6049659" y="1912251"/>
              <a:ext cx="0" cy="720885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59"/>
          <p:cNvGrpSpPr/>
          <p:nvPr/>
        </p:nvGrpSpPr>
        <p:grpSpPr bwMode="auto">
          <a:xfrm>
            <a:off x="8140700" y="2994025"/>
            <a:ext cx="1290638" cy="1290638"/>
            <a:chOff x="5562574" y="1276384"/>
            <a:chExt cx="1440000" cy="1440000"/>
          </a:xfrm>
        </p:grpSpPr>
        <p:sp>
          <p:nvSpPr>
            <p:cNvPr id="161" name="椭圆 160"/>
            <p:cNvSpPr/>
            <p:nvPr/>
          </p:nvSpPr>
          <p:spPr>
            <a:xfrm>
              <a:off x="5562574" y="1276384"/>
              <a:ext cx="1440000" cy="144000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62" name="直接连接符 161"/>
            <p:cNvCxnSpPr/>
            <p:nvPr/>
          </p:nvCxnSpPr>
          <p:spPr>
            <a:xfrm flipH="1">
              <a:off x="6248036" y="1285241"/>
              <a:ext cx="0" cy="720885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/>
            <p:nvPr/>
          </p:nvCxnSpPr>
          <p:spPr>
            <a:xfrm rot="4320000" flipH="1">
              <a:off x="6609364" y="1522583"/>
              <a:ext cx="0" cy="719114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/>
            <p:nvPr/>
          </p:nvCxnSpPr>
          <p:spPr>
            <a:xfrm rot="-4320000" flipH="1">
              <a:off x="5933645" y="1532324"/>
              <a:ext cx="0" cy="720886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8640000" flipH="1">
              <a:off x="6478294" y="1931734"/>
              <a:ext cx="0" cy="719114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/>
          </p:nvCxnSpPr>
          <p:spPr>
            <a:xfrm rot="-8640000" flipH="1">
              <a:off x="6049659" y="1912251"/>
              <a:ext cx="0" cy="720885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66"/>
          <p:cNvGrpSpPr/>
          <p:nvPr/>
        </p:nvGrpSpPr>
        <p:grpSpPr>
          <a:xfrm>
            <a:off x="6754494" y="2992431"/>
            <a:ext cx="1290286" cy="1290286"/>
            <a:chOff x="5562574" y="1276384"/>
            <a:chExt cx="1440000" cy="1440000"/>
          </a:xfrm>
          <a:solidFill>
            <a:srgbClr val="06BA17"/>
          </a:solidFill>
        </p:grpSpPr>
        <p:sp>
          <p:nvSpPr>
            <p:cNvPr id="168" name="椭圆 167"/>
            <p:cNvSpPr/>
            <p:nvPr/>
          </p:nvSpPr>
          <p:spPr>
            <a:xfrm>
              <a:off x="5562574" y="1276384"/>
              <a:ext cx="1440000" cy="144000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9" name="直接连接符 168"/>
            <p:cNvSpPr/>
            <p:nvPr/>
          </p:nvSpPr>
          <p:spPr>
            <a:xfrm flipH="1">
              <a:off x="6248356" y="1285909"/>
              <a:ext cx="0" cy="72000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0" name="直接连接符 169"/>
            <p:cNvSpPr/>
            <p:nvPr/>
          </p:nvSpPr>
          <p:spPr>
            <a:xfrm rot="-4320000" flipH="1">
              <a:off x="5933528" y="1532441"/>
              <a:ext cx="0" cy="72000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1" name="直接连接符 170"/>
            <p:cNvSpPr/>
            <p:nvPr/>
          </p:nvSpPr>
          <p:spPr>
            <a:xfrm rot="4320000" flipH="1">
              <a:off x="6609786" y="1522919"/>
              <a:ext cx="0" cy="72000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2" name="直接连接符 171"/>
            <p:cNvSpPr/>
            <p:nvPr/>
          </p:nvSpPr>
          <p:spPr>
            <a:xfrm rot="-8640000" flipH="1">
              <a:off x="6050394" y="1912462"/>
              <a:ext cx="0" cy="72000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3" name="直接连接符 172"/>
            <p:cNvSpPr/>
            <p:nvPr/>
          </p:nvSpPr>
          <p:spPr>
            <a:xfrm rot="8640000" flipH="1">
              <a:off x="6479010" y="1931510"/>
              <a:ext cx="0" cy="72000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7" name="组合 173"/>
          <p:cNvGrpSpPr/>
          <p:nvPr/>
        </p:nvGrpSpPr>
        <p:grpSpPr>
          <a:xfrm>
            <a:off x="8154636" y="2992431"/>
            <a:ext cx="1290286" cy="1290286"/>
            <a:chOff x="5562574" y="1276384"/>
            <a:chExt cx="1440000" cy="1440000"/>
          </a:xfrm>
          <a:solidFill>
            <a:srgbClr val="06BA17"/>
          </a:solidFill>
        </p:grpSpPr>
        <p:sp>
          <p:nvSpPr>
            <p:cNvPr id="175" name="椭圆 174"/>
            <p:cNvSpPr/>
            <p:nvPr/>
          </p:nvSpPr>
          <p:spPr>
            <a:xfrm>
              <a:off x="5562574" y="1276384"/>
              <a:ext cx="1440000" cy="144000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6" name="直接连接符 175"/>
            <p:cNvSpPr/>
            <p:nvPr/>
          </p:nvSpPr>
          <p:spPr>
            <a:xfrm flipH="1">
              <a:off x="6248356" y="1285909"/>
              <a:ext cx="0" cy="72000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7" name="直接连接符 176"/>
            <p:cNvSpPr/>
            <p:nvPr/>
          </p:nvSpPr>
          <p:spPr>
            <a:xfrm rot="-4320000" flipH="1">
              <a:off x="5933528" y="1532441"/>
              <a:ext cx="0" cy="72000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8" name="直接连接符 177"/>
            <p:cNvSpPr/>
            <p:nvPr/>
          </p:nvSpPr>
          <p:spPr>
            <a:xfrm rot="4320000" flipH="1">
              <a:off x="6609786" y="1522919"/>
              <a:ext cx="0" cy="72000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9" name="直接连接符 178"/>
            <p:cNvSpPr/>
            <p:nvPr/>
          </p:nvSpPr>
          <p:spPr>
            <a:xfrm rot="-8640000" flipH="1">
              <a:off x="6050394" y="1912462"/>
              <a:ext cx="0" cy="72000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0" name="直接连接符 179"/>
            <p:cNvSpPr/>
            <p:nvPr/>
          </p:nvSpPr>
          <p:spPr>
            <a:xfrm rot="8640000" flipH="1">
              <a:off x="6479010" y="1931510"/>
              <a:ext cx="0" cy="720000"/>
            </a:xfrm>
            <a:prstGeom prst="line">
              <a:avLst/>
            </a:prstGeom>
            <a:grp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7466" name="左大括号"/>
          <p:cNvSpPr>
            <a:spLocks noChangeArrowheads="1"/>
          </p:cNvSpPr>
          <p:nvPr/>
        </p:nvSpPr>
        <p:spPr bwMode="auto">
          <a:xfrm rot="16200000" flipH="1">
            <a:off x="4598989" y="3255964"/>
            <a:ext cx="155575" cy="2625725"/>
          </a:xfrm>
          <a:custGeom>
            <a:avLst/>
            <a:gdLst>
              <a:gd name="T0" fmla="*/ 15 w 41"/>
              <a:gd name="T1" fmla="*/ 41 h 281"/>
              <a:gd name="T2" fmla="*/ 11 w 41"/>
              <a:gd name="T3" fmla="*/ 13 h 281"/>
              <a:gd name="T4" fmla="*/ 0 w 41"/>
              <a:gd name="T5" fmla="*/ 0 h 281"/>
              <a:gd name="T6" fmla="*/ 21 w 41"/>
              <a:gd name="T7" fmla="*/ 9 h 281"/>
              <a:gd name="T8" fmla="*/ 27 w 41"/>
              <a:gd name="T9" fmla="*/ 45 h 281"/>
              <a:gd name="T10" fmla="*/ 27 w 41"/>
              <a:gd name="T11" fmla="*/ 103 h 281"/>
              <a:gd name="T12" fmla="*/ 30 w 41"/>
              <a:gd name="T13" fmla="*/ 128 h 281"/>
              <a:gd name="T14" fmla="*/ 41 w 41"/>
              <a:gd name="T15" fmla="*/ 141 h 281"/>
              <a:gd name="T16" fmla="*/ 30 w 41"/>
              <a:gd name="T17" fmla="*/ 153 h 281"/>
              <a:gd name="T18" fmla="*/ 27 w 41"/>
              <a:gd name="T19" fmla="*/ 179 h 281"/>
              <a:gd name="T20" fmla="*/ 27 w 41"/>
              <a:gd name="T21" fmla="*/ 232 h 281"/>
              <a:gd name="T22" fmla="*/ 25 w 41"/>
              <a:gd name="T23" fmla="*/ 262 h 281"/>
              <a:gd name="T24" fmla="*/ 16 w 41"/>
              <a:gd name="T25" fmla="*/ 277 h 281"/>
              <a:gd name="T26" fmla="*/ 0 w 41"/>
              <a:gd name="T27" fmla="*/ 281 h 281"/>
              <a:gd name="T28" fmla="*/ 11 w 41"/>
              <a:gd name="T29" fmla="*/ 268 h 281"/>
              <a:gd name="T30" fmla="*/ 15 w 41"/>
              <a:gd name="T31" fmla="*/ 240 h 281"/>
              <a:gd name="T32" fmla="*/ 15 w 41"/>
              <a:gd name="T33" fmla="*/ 186 h 281"/>
              <a:gd name="T34" fmla="*/ 17 w 41"/>
              <a:gd name="T35" fmla="*/ 155 h 281"/>
              <a:gd name="T36" fmla="*/ 29 w 41"/>
              <a:gd name="T37" fmla="*/ 141 h 281"/>
              <a:gd name="T38" fmla="*/ 17 w 41"/>
              <a:gd name="T39" fmla="*/ 127 h 281"/>
              <a:gd name="T40" fmla="*/ 15 w 41"/>
              <a:gd name="T41" fmla="*/ 98 h 281"/>
              <a:gd name="T42" fmla="*/ 15 w 41"/>
              <a:gd name="T43" fmla="*/ 4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467" name="左大括号"/>
          <p:cNvSpPr>
            <a:spLocks noChangeArrowheads="1"/>
          </p:cNvSpPr>
          <p:nvPr/>
        </p:nvSpPr>
        <p:spPr bwMode="auto">
          <a:xfrm rot="16200000" flipH="1">
            <a:off x="8674100" y="2555875"/>
            <a:ext cx="204788" cy="4033838"/>
          </a:xfrm>
          <a:custGeom>
            <a:avLst/>
            <a:gdLst>
              <a:gd name="T0" fmla="*/ 15 w 41"/>
              <a:gd name="T1" fmla="*/ 41 h 281"/>
              <a:gd name="T2" fmla="*/ 11 w 41"/>
              <a:gd name="T3" fmla="*/ 13 h 281"/>
              <a:gd name="T4" fmla="*/ 0 w 41"/>
              <a:gd name="T5" fmla="*/ 0 h 281"/>
              <a:gd name="T6" fmla="*/ 21 w 41"/>
              <a:gd name="T7" fmla="*/ 9 h 281"/>
              <a:gd name="T8" fmla="*/ 27 w 41"/>
              <a:gd name="T9" fmla="*/ 45 h 281"/>
              <a:gd name="T10" fmla="*/ 27 w 41"/>
              <a:gd name="T11" fmla="*/ 103 h 281"/>
              <a:gd name="T12" fmla="*/ 30 w 41"/>
              <a:gd name="T13" fmla="*/ 128 h 281"/>
              <a:gd name="T14" fmla="*/ 41 w 41"/>
              <a:gd name="T15" fmla="*/ 141 h 281"/>
              <a:gd name="T16" fmla="*/ 30 w 41"/>
              <a:gd name="T17" fmla="*/ 153 h 281"/>
              <a:gd name="T18" fmla="*/ 27 w 41"/>
              <a:gd name="T19" fmla="*/ 179 h 281"/>
              <a:gd name="T20" fmla="*/ 27 w 41"/>
              <a:gd name="T21" fmla="*/ 232 h 281"/>
              <a:gd name="T22" fmla="*/ 25 w 41"/>
              <a:gd name="T23" fmla="*/ 262 h 281"/>
              <a:gd name="T24" fmla="*/ 16 w 41"/>
              <a:gd name="T25" fmla="*/ 277 h 281"/>
              <a:gd name="T26" fmla="*/ 0 w 41"/>
              <a:gd name="T27" fmla="*/ 281 h 281"/>
              <a:gd name="T28" fmla="*/ 11 w 41"/>
              <a:gd name="T29" fmla="*/ 268 h 281"/>
              <a:gd name="T30" fmla="*/ 15 w 41"/>
              <a:gd name="T31" fmla="*/ 240 h 281"/>
              <a:gd name="T32" fmla="*/ 15 w 41"/>
              <a:gd name="T33" fmla="*/ 186 h 281"/>
              <a:gd name="T34" fmla="*/ 17 w 41"/>
              <a:gd name="T35" fmla="*/ 155 h 281"/>
              <a:gd name="T36" fmla="*/ 29 w 41"/>
              <a:gd name="T37" fmla="*/ 141 h 281"/>
              <a:gd name="T38" fmla="*/ 17 w 41"/>
              <a:gd name="T39" fmla="*/ 127 h 281"/>
              <a:gd name="T40" fmla="*/ 15 w 41"/>
              <a:gd name="T41" fmla="*/ 98 h 281"/>
              <a:gd name="T42" fmla="*/ 15 w 41"/>
              <a:gd name="T43" fmla="*/ 4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007配色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C9769"/>
      </a:accent1>
      <a:accent2>
        <a:srgbClr val="FFC283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1058</Words>
  <Application>Microsoft Office PowerPoint</Application>
  <PresentationFormat>宽屏</PresentationFormat>
  <Paragraphs>281</Paragraphs>
  <Slides>27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Calibri</vt:lpstr>
      <vt:lpstr>黑体</vt:lpstr>
      <vt:lpstr>FandolFang R</vt:lpstr>
      <vt:lpstr>OPPOSans R</vt:lpstr>
      <vt:lpstr>OPPOSans H</vt:lpstr>
      <vt:lpstr>Arial</vt:lpstr>
      <vt:lpstr>宋体</vt:lpstr>
      <vt:lpstr>www.2ppt.com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478</cp:revision>
  <dcterms:created xsi:type="dcterms:W3CDTF">2020-07-01T00:49:00Z</dcterms:created>
  <dcterms:modified xsi:type="dcterms:W3CDTF">2023-01-17T01:34:51Z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A202AE648CFF437195FEFFDB5292426D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