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60" r:id="rId5"/>
    <p:sldId id="259" r:id="rId6"/>
    <p:sldId id="261" r:id="rId7"/>
    <p:sldId id="266" r:id="rId8"/>
    <p:sldId id="262" r:id="rId9"/>
    <p:sldId id="263" r:id="rId10"/>
    <p:sldId id="264" r:id="rId11"/>
    <p:sldId id="265" r:id="rId12"/>
    <p:sldId id="268" r:id="rId13"/>
    <p:sldId id="269" r:id="rId14"/>
    <p:sldId id="270" r:id="rId15"/>
    <p:sldId id="276" r:id="rId16"/>
    <p:sldId id="278" r:id="rId17"/>
    <p:sldId id="277" r:id="rId18"/>
    <p:sldId id="279" r:id="rId19"/>
    <p:sldId id="280" r:id="rId20"/>
    <p:sldId id="273" r:id="rId21"/>
    <p:sldId id="275" r:id="rId22"/>
    <p:sldId id="281" r:id="rId23"/>
    <p:sldId id="282" r:id="rId2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Black" panose="020B0A040201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660"/>
  </p:normalViewPr>
  <p:slideViewPr>
    <p:cSldViewPr>
      <p:cViewPr>
        <p:scale>
          <a:sx n="100" d="100"/>
          <a:sy n="100" d="100"/>
        </p:scale>
        <p:origin x="-198"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ea typeface="宋体" panose="02010600030101010101" pitchFamily="2" charset="-122"/>
              </a:defRPr>
            </a:lvl1pPr>
          </a:lstStyle>
          <a:p>
            <a:pPr>
              <a:defRPr/>
            </a:pPr>
            <a:endParaRPr lang="en-US" altLang="zh-CN"/>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a:latin typeface="Arial" panose="020B0604020202020204" pitchFamily="34" charset="0"/>
                <a:ea typeface="宋体" panose="02010600030101010101" pitchFamily="2" charset="-122"/>
              </a:defRPr>
            </a:lvl1pPr>
          </a:lstStyle>
          <a:p>
            <a:pPr>
              <a:defRPr/>
            </a:pPr>
            <a:fld id="{F2AA316C-835B-4ADD-A811-0F2207529689}"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2AA316C-835B-4ADD-A811-0F2207529689}" type="slidenum">
              <a:rPr lang="en-US" altLang="zh-CN" smtClean="0"/>
              <a:t>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409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fld id="{EC5EFDAB-FB40-4403-A142-906237BBE029}" type="slidenum">
              <a:rPr lang="en-US" altLang="zh-CN" smtClean="0">
                <a:latin typeface="Arial" panose="020B0604020202020204" pitchFamily="34" charset="0"/>
              </a:rPr>
              <a:t>14</a:t>
            </a:fld>
            <a:endParaRPr lang="en-US" altLang="zh-C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a typeface="宋体" panose="02010600030101010101" pitchFamily="2" charset="-122"/>
            </a:endParaRPr>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fld id="{61FDDF50-711B-4816-A45B-94DE496C3D33}" type="slidenum">
              <a:rPr lang="en-US" altLang="zh-CN" smtClean="0">
                <a:latin typeface="Arial" panose="020B0604020202020204" pitchFamily="34" charset="0"/>
              </a:rPr>
              <a:t>16</a:t>
            </a:fld>
            <a:endParaRPr lang="en-US" altLang="zh-C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1510" name="Rectangle 6"/>
          <p:cNvSpPr>
            <a:spLocks noGrp="1" noChangeArrowheads="1"/>
          </p:cNvSpPr>
          <p:nvPr>
            <p:ph type="ctrTitle"/>
          </p:nvPr>
        </p:nvSpPr>
        <p:spPr>
          <a:xfrm>
            <a:off x="685800" y="2130425"/>
            <a:ext cx="7772400" cy="1227138"/>
          </a:xfrm>
        </p:spPr>
        <p:txBody>
          <a:bodyPr/>
          <a:lstStyle>
            <a:lvl1pPr algn="ctr">
              <a:defRPr sz="4000" b="1">
                <a:solidFill>
                  <a:schemeClr val="tx1"/>
                </a:solidFill>
              </a:defRPr>
            </a:lvl1pPr>
          </a:lstStyle>
          <a:p>
            <a:r>
              <a:rPr lang="zh-CN" altLang="en-US" smtClean="0"/>
              <a:t>单击此处编辑母版标题样式</a:t>
            </a:r>
            <a:endParaRPr lang="zh-CN"/>
          </a:p>
        </p:txBody>
      </p:sp>
      <p:sp>
        <p:nvSpPr>
          <p:cNvPr id="21511" name="Rectangle 7"/>
          <p:cNvSpPr>
            <a:spLocks noGrp="1" noChangeArrowheads="1"/>
          </p:cNvSpPr>
          <p:nvPr>
            <p:ph type="subTitle" idx="1"/>
          </p:nvPr>
        </p:nvSpPr>
        <p:spPr>
          <a:xfrm>
            <a:off x="1403350" y="3502025"/>
            <a:ext cx="6400800" cy="1079500"/>
          </a:xfrm>
        </p:spPr>
        <p:txBody>
          <a:bodyPr/>
          <a:lstStyle>
            <a:lvl1pPr marL="0" indent="0" algn="ctr">
              <a:buFontTx/>
              <a:buNone/>
              <a:defRPr sz="3200"/>
            </a:lvl1pPr>
          </a:lstStyle>
          <a:p>
            <a:r>
              <a:rPr lang="zh-CN" altLang="en-US" smtClean="0"/>
              <a:t>单击此处编辑母版副标题样式</a:t>
            </a:r>
            <a:endParaRPr lang="zh-CN"/>
          </a:p>
        </p:txBody>
      </p:sp>
      <p:sp>
        <p:nvSpPr>
          <p:cNvPr id="5" name="Rectangle 3"/>
          <p:cNvSpPr>
            <a:spLocks noGrp="1" noChangeArrowheads="1"/>
          </p:cNvSpPr>
          <p:nvPr>
            <p:ph type="dt" sz="half" idx="10"/>
          </p:nvPr>
        </p:nvSpPr>
        <p:spPr/>
        <p:txBody>
          <a:bodyPr/>
          <a:lstStyle>
            <a:lvl1pPr>
              <a:defRPr smtClean="0"/>
            </a:lvl1pPr>
          </a:lstStyle>
          <a:p>
            <a:pPr>
              <a:defRPr/>
            </a:pPr>
            <a:fld id="{C728F429-EB8D-4417-899E-4ED08BAB5C09}" type="datetime1">
              <a:rPr lang="zh-CN" altLang="en-US"/>
              <a:t>2023-01-17</a:t>
            </a:fld>
            <a:endParaRPr lang="en-US"/>
          </a:p>
        </p:txBody>
      </p:sp>
      <p:sp>
        <p:nvSpPr>
          <p:cNvPr id="6" name="Rectangle 4"/>
          <p:cNvSpPr>
            <a:spLocks noGrp="1" noChangeArrowheads="1"/>
          </p:cNvSpPr>
          <p:nvPr>
            <p:ph type="ftr" sz="quarter" idx="11"/>
          </p:nvPr>
        </p:nvSpPr>
        <p:spPr/>
        <p:txBody>
          <a:bodyPr/>
          <a:lstStyle>
            <a:lvl1pPr>
              <a:defRPr smtClean="0"/>
            </a:lvl1pPr>
          </a:lstStyle>
          <a:p>
            <a:pPr>
              <a:defRPr/>
            </a:pPr>
            <a:endParaRPr lang="en-US"/>
          </a:p>
        </p:txBody>
      </p:sp>
      <p:sp>
        <p:nvSpPr>
          <p:cNvPr id="7" name="Rectangle 5"/>
          <p:cNvSpPr>
            <a:spLocks noGrp="1" noChangeArrowheads="1"/>
          </p:cNvSpPr>
          <p:nvPr>
            <p:ph type="sldNum" sz="quarter" idx="12"/>
          </p:nvPr>
        </p:nvSpPr>
        <p:spPr/>
        <p:txBody>
          <a:bodyPr/>
          <a:lstStyle>
            <a:lvl1pPr>
              <a:defRPr smtClean="0"/>
            </a:lvl1pPr>
          </a:lstStyle>
          <a:p>
            <a:pPr>
              <a:defRPr/>
            </a:pPr>
            <a:fld id="{2BD788B6-C61E-4811-B239-2141C8DC10FB}" type="slidenum">
              <a:rPr lang="zh-CN" altLang="en-US"/>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077B96A5-C92A-4B7E-AC14-33AE1D1DE0AD}"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6BE0354C-314A-4512-A60F-519524BE565E}" type="slidenum">
              <a:rPr lang="zh-CN" altLang="en-US"/>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0"/>
            <a:ext cx="2058987"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0"/>
            <a:ext cx="6027738"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C28D96AE-DA70-416E-ADF3-50FA9569EDC9}"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778C95B9-C7B5-4E67-A84F-3A8103B65F80}" type="slidenum">
              <a:rPr lang="zh-CN" altLang="en-US"/>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0"/>
            <a:ext cx="8239125"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A1BC0228-438D-4545-B087-08CE6456A22D}" type="datetime1">
              <a:rPr lang="zh-CN" altLang="en-US"/>
              <a:t>2023-01-17</a:t>
            </a:fld>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BA79275F-CAAD-4E02-93D6-757D48685B61}" type="slidenum">
              <a:rPr lang="zh-CN" altLang="en-US"/>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301625"/>
            <a:ext cx="7772400" cy="146208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endParaRPr lang="zh-CN" altLang="en-US" noProof="0" smtClean="0"/>
          </a:p>
        </p:txBody>
      </p:sp>
      <p:sp>
        <p:nvSpPr>
          <p:cNvPr id="4" name="Rectangle 139"/>
          <p:cNvSpPr>
            <a:spLocks noGrp="1" noChangeArrowheads="1"/>
          </p:cNvSpPr>
          <p:nvPr>
            <p:ph type="dt" sz="half" idx="10"/>
          </p:nvPr>
        </p:nvSpPr>
        <p:spPr/>
        <p:txBody>
          <a:bodyPr/>
          <a:lstStyle>
            <a:lvl1pPr>
              <a:defRPr/>
            </a:lvl1pPr>
          </a:lstStyle>
          <a:p>
            <a:pPr>
              <a:defRPr/>
            </a:pPr>
            <a:endParaRPr lang="en-US" altLang="zh-CN"/>
          </a:p>
        </p:txBody>
      </p:sp>
      <p:sp>
        <p:nvSpPr>
          <p:cNvPr id="5" name="Rectangle 140"/>
          <p:cNvSpPr>
            <a:spLocks noGrp="1" noChangeArrowheads="1"/>
          </p:cNvSpPr>
          <p:nvPr>
            <p:ph type="ftr" sz="quarter" idx="11"/>
          </p:nvPr>
        </p:nvSpPr>
        <p:spPr/>
        <p:txBody>
          <a:bodyPr/>
          <a:lstStyle>
            <a:lvl1pPr>
              <a:defRPr/>
            </a:lvl1pPr>
          </a:lstStyle>
          <a:p>
            <a:pPr>
              <a:defRPr/>
            </a:pPr>
            <a:endParaRPr lang="en-US" altLang="zh-CN"/>
          </a:p>
        </p:txBody>
      </p:sp>
      <p:sp>
        <p:nvSpPr>
          <p:cNvPr id="6" name="Rectangle 141"/>
          <p:cNvSpPr>
            <a:spLocks noGrp="1" noChangeArrowheads="1"/>
          </p:cNvSpPr>
          <p:nvPr>
            <p:ph type="sldNum" sz="quarter" idx="12"/>
          </p:nvPr>
        </p:nvSpPr>
        <p:spPr/>
        <p:txBody>
          <a:bodyPr/>
          <a:lstStyle>
            <a:lvl1pPr>
              <a:defRPr/>
            </a:lvl1pPr>
          </a:lstStyle>
          <a:p>
            <a:pPr>
              <a:defRPr/>
            </a:pPr>
            <a:fld id="{49BC5E8E-87A4-4840-BF9A-7089D0CBC06E}" type="slidenum">
              <a:rPr lang="en-US" altLang="zh-CN"/>
              <a:t>‹#›</a:t>
            </a:fld>
            <a:endParaRPr lang="en-US" altLang="zh-CN"/>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p:txBody>
          <a:bodyPr/>
          <a:lstStyle>
            <a:lvl1pPr>
              <a:defRPr/>
            </a:lvl1pPr>
          </a:lstStyle>
          <a:p>
            <a:pPr>
              <a:defRPr/>
            </a:pPr>
            <a:fld id="{1633BF9E-84A8-4426-9F6A-560606408AEF}" type="datetime1">
              <a:rPr lang="zh-CN" altLang="en-US"/>
              <a:t>2023-01-17</a:t>
            </a:fld>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7224C889-4F02-492F-92C1-494B1B064A8F}" type="slidenum">
              <a:rPr lang="zh-CN" altLang="en-US"/>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6667BA96-9DE3-4D43-A98C-204E995E7387}" type="slidenum">
              <a:rPr lang="zh-CN" altLang="en-US"/>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fld id="{68656933-7327-4180-8ADF-ED0390BAA6BE}"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FEF7479D-90B4-4963-A064-B24B50C3B6E7}" type="slidenum">
              <a:rPr lang="zh-CN" altLang="en-US"/>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p:txBody>
          <a:bodyPr/>
          <a:lstStyle>
            <a:lvl1pPr>
              <a:defRPr/>
            </a:lvl1pPr>
          </a:lstStyle>
          <a:p>
            <a:pPr>
              <a:defRPr/>
            </a:pPr>
            <a:fld id="{0192F0F3-613F-4AE1-89C2-3C8265CFF729}" type="datetime1">
              <a:rPr lang="zh-CN" altLang="en-US"/>
              <a:t>2023-01-17</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F81A14FF-EC6F-49A4-BCFC-99BD8363FD79}" type="slidenum">
              <a:rPr lang="zh-CN" altLang="en-US"/>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fld id="{B4296FD2-CDC8-4403-9BDC-FED1A032E2F5}" type="datetime1">
              <a:rPr lang="zh-CN" altLang="en-US"/>
              <a:t>2023-01-17</a:t>
            </a:fld>
            <a:endParaRPr lang="en-US"/>
          </a:p>
        </p:txBody>
      </p:sp>
      <p:sp>
        <p:nvSpPr>
          <p:cNvPr id="4" name="Rectangle 7"/>
          <p:cNvSpPr>
            <a:spLocks noGrp="1" noChangeArrowheads="1"/>
          </p:cNvSpPr>
          <p:nvPr>
            <p:ph type="ftr" sz="quarter" idx="11"/>
          </p:nvPr>
        </p:nvSpPr>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a:lvl1pPr>
          </a:lstStyle>
          <a:p>
            <a:pPr>
              <a:defRPr/>
            </a:pPr>
            <a:fld id="{E4267D2A-FD2A-46A5-BD34-2FABB8474485}" type="slidenum">
              <a:rPr lang="zh-CN" altLang="en-US"/>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BF23B6F1-5A30-43F1-B3F6-03ED8B271922}" type="datetime1">
              <a:rPr lang="zh-CN" altLang="en-US"/>
              <a:t>2023-01-17</a:t>
            </a:fld>
            <a:endParaRPr lang="en-US"/>
          </a:p>
        </p:txBody>
      </p:sp>
      <p:sp>
        <p:nvSpPr>
          <p:cNvPr id="3" name="Rectangle 7"/>
          <p:cNvSpPr>
            <a:spLocks noGrp="1" noChangeArrowheads="1"/>
          </p:cNvSpPr>
          <p:nvPr>
            <p:ph type="ftr" sz="quarter" idx="11"/>
          </p:nvPr>
        </p:nvSpPr>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a:lvl1pPr>
          </a:lstStyle>
          <a:p>
            <a:pPr>
              <a:defRPr/>
            </a:pPr>
            <a:fld id="{B48299E2-584A-4678-9FB1-1E227E3DE79F}" type="slidenum">
              <a:rPr lang="zh-CN" altLang="en-US"/>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9C3D1502-E73D-4674-A3A0-BC5D0DED4420}"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62CC69C0-18AD-4807-AA1F-382EE3287ED6}" type="slidenum">
              <a:rPr lang="zh-CN" altLang="en-US"/>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p:txBody>
          <a:bodyPr/>
          <a:lstStyle>
            <a:lvl1pPr>
              <a:defRPr/>
            </a:lvl1pPr>
          </a:lstStyle>
          <a:p>
            <a:pPr>
              <a:defRPr/>
            </a:pPr>
            <a:fld id="{880558C8-F8A7-4A1B-828C-C5D65B05894F}" type="datetime1">
              <a:rPr lang="zh-CN" altLang="en-US"/>
              <a:t>2023-01-17</a:t>
            </a:fld>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44AF4FA1-C6EB-458D-9CAD-709787598C71}" type="slidenum">
              <a:rPr lang="zh-CN" altLang="en-US"/>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email"/>
          <a:srcRect/>
          <a:stretch>
            <a:fillRect/>
          </a:stretch>
        </a:blipFill>
        <a:effectLst/>
      </p:bgPr>
    </p:bg>
    <p:spTree>
      <p:nvGrpSpPr>
        <p:cNvPr id="1" name=""/>
        <p:cNvGrpSpPr/>
        <p:nvPr/>
      </p:nvGrpSpPr>
      <p:grpSpPr>
        <a:xfrm>
          <a:off x="0" y="0"/>
          <a:ext cx="0" cy="0"/>
          <a:chOff x="0" y="0"/>
          <a:chExt cx="0" cy="0"/>
        </a:xfrm>
      </p:grpSpPr>
      <p:sp>
        <p:nvSpPr>
          <p:cNvPr id="20482" name="矩形 7"/>
          <p:cNvSpPr>
            <a:spLocks noChangeArrowheads="1"/>
          </p:cNvSpPr>
          <p:nvPr/>
        </p:nvSpPr>
        <p:spPr bwMode="auto">
          <a:xfrm>
            <a:off x="-180340" y="1052513"/>
            <a:ext cx="9144000" cy="5472112"/>
          </a:xfrm>
          <a:prstGeom prst="rect">
            <a:avLst/>
          </a:prstGeom>
          <a:solidFill>
            <a:schemeClr val="bg1"/>
          </a:solidFill>
          <a:ln w="9525">
            <a:noFill/>
            <a:miter lim="800000"/>
          </a:ln>
        </p:spPr>
        <p:txBody>
          <a:bodyPr anchor="ctr"/>
          <a:lstStyle/>
          <a:p>
            <a:pPr algn="ctr" eaLnBrk="0" hangingPunct="0">
              <a:buFont typeface="Arial" panose="020B0604020202020204" pitchFamily="34" charset="0"/>
              <a:buNone/>
              <a:defRPr/>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3" name="矩形 8"/>
          <p:cNvSpPr>
            <a:spLocks noChangeArrowheads="1"/>
          </p:cNvSpPr>
          <p:nvPr/>
        </p:nvSpPr>
        <p:spPr bwMode="auto">
          <a:xfrm>
            <a:off x="0" y="908050"/>
            <a:ext cx="9144000" cy="144463"/>
          </a:xfrm>
          <a:prstGeom prst="rect">
            <a:avLst/>
          </a:prstGeom>
          <a:solidFill>
            <a:srgbClr val="FFC000"/>
          </a:solidFill>
          <a:ln w="9525">
            <a:noFill/>
            <a:miter lim="800000"/>
          </a:ln>
        </p:spPr>
        <p:txBody>
          <a:bodyPr anchor="ctr"/>
          <a:lstStyle/>
          <a:p>
            <a:pPr algn="ctr" eaLnBrk="0" hangingPunct="0">
              <a:buFont typeface="Arial" panose="020B0604020202020204" pitchFamily="34" charset="0"/>
              <a:buNone/>
              <a:defRPr/>
            </a:pPr>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4" name="Rectangle 4"/>
          <p:cNvSpPr>
            <a:spLocks noGrp="1" noChangeArrowheads="1"/>
          </p:cNvSpPr>
          <p:nvPr>
            <p:ph type="title"/>
          </p:nvPr>
        </p:nvSpPr>
        <p:spPr bwMode="auto">
          <a:xfrm>
            <a:off x="4667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5365" name="Rectangle 5"/>
          <p:cNvSpPr>
            <a:spLocks noGrp="1" noChangeArrowheads="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486" name="Rectangle 6"/>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35AC39C-43E0-4B5C-AF03-B54BF8DFF9D1}" type="datetime1">
              <a:rPr lang="zh-CN" altLang="en-US"/>
              <a:t>2023-01-17</a:t>
            </a:fld>
            <a:endParaRPr lang="en-US"/>
          </a:p>
        </p:txBody>
      </p:sp>
      <p:sp>
        <p:nvSpPr>
          <p:cNvPr id="20487"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en-US"/>
          </a:p>
        </p:txBody>
      </p:sp>
      <p:sp>
        <p:nvSpPr>
          <p:cNvPr id="20488" name="Rectangle 8"/>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9A9A0240-5B3A-49F3-BD70-C4AD68FE68F5}" type="slidenum">
              <a:rPr lang="zh-CN" alt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3200">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1081360" y="1052736"/>
            <a:ext cx="6956425" cy="1123950"/>
          </a:xfrm>
        </p:spPr>
        <p:txBody>
          <a:bodyPr/>
          <a:lstStyle/>
          <a:p>
            <a:pPr algn="ctr" eaLnBrk="1" hangingPunct="1"/>
            <a:r>
              <a:rPr lang="en-US" altLang="zh-CN" sz="4000" b="1" dirty="0" smtClean="0">
                <a:solidFill>
                  <a:srgbClr val="FF0000"/>
                </a:solidFill>
                <a:latin typeface="Times New Roman" panose="02020603050405020304" pitchFamily="18" charset="0"/>
                <a:cs typeface="Times New Roman" panose="02020603050405020304" pitchFamily="18" charset="0"/>
              </a:rPr>
              <a:t>Unit 5 </a:t>
            </a:r>
            <a:r>
              <a:rPr lang="en-US" altLang="zh-CN" sz="4000" b="1" dirty="0">
                <a:solidFill>
                  <a:srgbClr val="FF0000"/>
                </a:solidFill>
                <a:latin typeface="Times New Roman" panose="02020603050405020304" pitchFamily="18" charset="0"/>
                <a:cs typeface="Times New Roman" panose="02020603050405020304" pitchFamily="18" charset="0"/>
              </a:rPr>
              <a:t>Topic 2 </a:t>
            </a:r>
            <a:endParaRPr lang="en-US" altLang="zh-CN" sz="4000" b="1" dirty="0" smtClean="0">
              <a:solidFill>
                <a:srgbClr val="FF0000"/>
              </a:solidFill>
              <a:latin typeface="Times New Roman" panose="02020603050405020304" pitchFamily="18" charset="0"/>
              <a:cs typeface="Times New Roman" panose="02020603050405020304" pitchFamily="18" charset="0"/>
            </a:endParaRPr>
          </a:p>
        </p:txBody>
      </p:sp>
      <p:sp>
        <p:nvSpPr>
          <p:cNvPr id="14338" name="Rectangle 3"/>
          <p:cNvSpPr>
            <a:spLocks noGrp="1" noChangeArrowheads="1"/>
          </p:cNvSpPr>
          <p:nvPr>
            <p:ph type="subTitle" idx="1"/>
          </p:nvPr>
        </p:nvSpPr>
        <p:spPr>
          <a:xfrm>
            <a:off x="0" y="2276872"/>
            <a:ext cx="9144000" cy="864096"/>
          </a:xfrm>
        </p:spPr>
        <p:txBody>
          <a:bodyPr/>
          <a:lstStyle/>
          <a:p>
            <a:pPr eaLnBrk="1" hangingPunct="1"/>
            <a:r>
              <a:rPr lang="en-US" altLang="zh-CN" sz="4400" b="1" dirty="0" smtClean="0">
                <a:solidFill>
                  <a:srgbClr val="FF0000"/>
                </a:solidFill>
                <a:latin typeface="Times New Roman" panose="02020603050405020304" pitchFamily="18" charset="0"/>
                <a:cs typeface="Times New Roman" panose="02020603050405020304" pitchFamily="18" charset="0"/>
              </a:rPr>
              <a:t>He is really the pride of China.</a:t>
            </a:r>
          </a:p>
        </p:txBody>
      </p:sp>
      <p:sp>
        <p:nvSpPr>
          <p:cNvPr id="14340" name="Text Box 5"/>
          <p:cNvSpPr txBox="1">
            <a:spLocks noChangeArrowheads="1"/>
          </p:cNvSpPr>
          <p:nvPr/>
        </p:nvSpPr>
        <p:spPr bwMode="auto">
          <a:xfrm>
            <a:off x="3203848" y="3717032"/>
            <a:ext cx="2711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eaLnBrk="1" hangingPunct="1"/>
            <a:r>
              <a:rPr lang="en-US" altLang="zh-CN" sz="3600" b="1" dirty="0">
                <a:solidFill>
                  <a:srgbClr val="FF0000"/>
                </a:solidFill>
                <a:latin typeface="Times New Roman" panose="02020603050405020304" pitchFamily="18" charset="0"/>
                <a:cs typeface="Times New Roman" panose="02020603050405020304" pitchFamily="18" charset="0"/>
              </a:rPr>
              <a:t>   Section D</a:t>
            </a:r>
          </a:p>
        </p:txBody>
      </p:sp>
      <p:sp>
        <p:nvSpPr>
          <p:cNvPr id="5" name="矩形 4"/>
          <p:cNvSpPr/>
          <p:nvPr/>
        </p:nvSpPr>
        <p:spPr>
          <a:xfrm>
            <a:off x="2912327" y="5373216"/>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557338"/>
            <a:ext cx="8748712" cy="1462087"/>
          </a:xfrm>
        </p:spPr>
        <p:txBody>
          <a:bodyPr>
            <a:normAutofit fontScale="90000"/>
          </a:bodyPr>
          <a:lstStyle/>
          <a:p>
            <a:pPr eaLnBrk="1" hangingPunct="1"/>
            <a:r>
              <a:rPr lang="zh-CN" altLang="en-US" sz="3200" b="1" dirty="0" smtClean="0">
                <a:solidFill>
                  <a:schemeClr val="folHlink"/>
                </a:solidFill>
                <a:latin typeface="Times New Roman" panose="02020603050405020304" pitchFamily="18" charset="0"/>
                <a:cs typeface="Times New Roman" panose="02020603050405020304" pitchFamily="18" charset="0"/>
              </a:rPr>
              <a:t>     </a:t>
            </a:r>
            <a:r>
              <a:rPr lang="zh-CN" altLang="en-US" sz="3200" b="1" dirty="0" smtClean="0">
                <a:latin typeface="Times New Roman" panose="02020603050405020304" pitchFamily="18" charset="0"/>
                <a:cs typeface="Times New Roman" panose="02020603050405020304" pitchFamily="18" charset="0"/>
              </a:rPr>
              <a:t>　　　　　　　　　　　　</a:t>
            </a:r>
            <a:br>
              <a:rPr lang="zh-CN" altLang="en-US" sz="3200" b="1" dirty="0" smtClean="0">
                <a:latin typeface="Times New Roman" panose="02020603050405020304" pitchFamily="18" charset="0"/>
                <a:cs typeface="Times New Roman" panose="02020603050405020304" pitchFamily="18" charset="0"/>
              </a:rPr>
            </a:br>
            <a:r>
              <a:rPr lang="en-US" altLang="zh-CN" sz="3200" b="1" dirty="0" smtClean="0">
                <a:solidFill>
                  <a:schemeClr val="folHlink"/>
                </a:solidFill>
                <a:latin typeface="Times New Roman" panose="02020603050405020304" pitchFamily="18" charset="0"/>
                <a:cs typeface="Times New Roman" panose="02020603050405020304" pitchFamily="18" charset="0"/>
              </a:rPr>
              <a:t>Fireworks</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smtClean="0">
                <a:solidFill>
                  <a:srgbClr val="00B0F0"/>
                </a:solidFill>
                <a:latin typeface="Times New Roman" panose="02020603050405020304" pitchFamily="18" charset="0"/>
                <a:cs typeface="Times New Roman" panose="02020603050405020304" pitchFamily="18" charset="0"/>
              </a:rPr>
              <a:t>are made from </a:t>
            </a:r>
            <a:r>
              <a:rPr lang="en-US" altLang="zh-CN" sz="3200" b="1" dirty="0" smtClean="0">
                <a:solidFill>
                  <a:schemeClr val="folHlink"/>
                </a:solidFill>
                <a:latin typeface="Times New Roman" panose="02020603050405020304" pitchFamily="18" charset="0"/>
                <a:cs typeface="Times New Roman" panose="02020603050405020304" pitchFamily="18" charset="0"/>
              </a:rPr>
              <a:t>gunpowder</a:t>
            </a:r>
            <a:r>
              <a:rPr lang="en-US" altLang="zh-CN" sz="3200" b="1" dirty="0" smtClean="0">
                <a:solidFill>
                  <a:srgbClr val="00B0F0"/>
                </a:solidFill>
                <a:latin typeface="Times New Roman" panose="02020603050405020304" pitchFamily="18" charset="0"/>
                <a:cs typeface="Times New Roman" panose="02020603050405020304" pitchFamily="18" charset="0"/>
              </a:rPr>
              <a:t>.</a:t>
            </a:r>
            <a:r>
              <a:rPr lang="en-US" altLang="zh-CN" sz="3200" b="1" dirty="0" smtClean="0">
                <a:latin typeface="Times New Roman" panose="02020603050405020304" pitchFamily="18" charset="0"/>
                <a:cs typeface="Times New Roman" panose="02020603050405020304" pitchFamily="18" charset="0"/>
              </a:rPr>
              <a:t/>
            </a:r>
            <a:br>
              <a:rPr lang="en-US" altLang="zh-CN" sz="3200" b="1" dirty="0" smtClean="0">
                <a:latin typeface="Times New Roman" panose="02020603050405020304" pitchFamily="18" charset="0"/>
                <a:cs typeface="Times New Roman" panose="02020603050405020304" pitchFamily="18" charset="0"/>
              </a:rPr>
            </a:br>
            <a:r>
              <a:rPr lang="zh-CN" altLang="en-US" sz="3200" b="1" dirty="0" smtClean="0">
                <a:latin typeface="Times New Roman" panose="02020603050405020304" pitchFamily="18" charset="0"/>
                <a:cs typeface="Times New Roman" panose="02020603050405020304" pitchFamily="18" charset="0"/>
              </a:rPr>
              <a:t>　　　　　　　　　　　　　　　   </a:t>
            </a:r>
            <a:endParaRPr lang="zh-CN" altLang="en-US" sz="3200" b="1" dirty="0" smtClean="0">
              <a:solidFill>
                <a:schemeClr val="folHlink"/>
              </a:solidFill>
              <a:latin typeface="Times New Roman" panose="02020603050405020304" pitchFamily="18" charset="0"/>
              <a:cs typeface="Times New Roman" panose="02020603050405020304" pitchFamily="18" charset="0"/>
            </a:endParaRPr>
          </a:p>
        </p:txBody>
      </p:sp>
      <p:pic>
        <p:nvPicPr>
          <p:cNvPr id="23555" name="Picture 4" descr="2006110908012128882"/>
          <p:cNvPicPr>
            <a:picLocks noGrp="1" noChangeAspect="1" noChangeArrowheads="1"/>
          </p:cNvPicPr>
          <p:nvPr>
            <p:ph idx="1"/>
          </p:nvPr>
        </p:nvPicPr>
        <p:blipFill>
          <a:blip r:embed="rId2" cstate="email"/>
          <a:srcRect/>
          <a:stretch>
            <a:fillRect/>
          </a:stretch>
        </p:blipFill>
        <p:spPr>
          <a:xfrm>
            <a:off x="928688" y="4071938"/>
            <a:ext cx="5083175" cy="2024062"/>
          </a:xfrm>
          <a:noFill/>
        </p:spPr>
      </p:pic>
      <p:sp>
        <p:nvSpPr>
          <p:cNvPr id="2" name="椭圆 1"/>
          <p:cNvSpPr/>
          <p:nvPr/>
        </p:nvSpPr>
        <p:spPr>
          <a:xfrm>
            <a:off x="468313" y="981075"/>
            <a:ext cx="136683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chemeClr val="bg1"/>
                </a:solidFill>
              </a:rPr>
              <a:t>n.</a:t>
            </a:r>
            <a:r>
              <a:rPr lang="zh-CN" altLang="en-US" sz="2000" b="1" dirty="0">
                <a:solidFill>
                  <a:schemeClr val="bg1"/>
                </a:solidFill>
              </a:rPr>
              <a:t>烟花</a:t>
            </a:r>
          </a:p>
        </p:txBody>
      </p:sp>
      <p:sp>
        <p:nvSpPr>
          <p:cNvPr id="3" name="椭圆 2"/>
          <p:cNvSpPr/>
          <p:nvPr/>
        </p:nvSpPr>
        <p:spPr>
          <a:xfrm>
            <a:off x="6156325" y="3141663"/>
            <a:ext cx="1439863" cy="503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chemeClr val="bg1"/>
                </a:solidFill>
              </a:rPr>
              <a:t>n.</a:t>
            </a:r>
            <a:r>
              <a:rPr lang="zh-CN" altLang="en-US" sz="2000" b="1" dirty="0">
                <a:solidFill>
                  <a:schemeClr val="bg1"/>
                </a:solidFill>
              </a:rPr>
              <a:t>火药</a:t>
            </a:r>
          </a:p>
        </p:txBody>
      </p:sp>
      <p:cxnSp>
        <p:nvCxnSpPr>
          <p:cNvPr id="5" name="直接连接符 4"/>
          <p:cNvCxnSpPr/>
          <p:nvPr/>
        </p:nvCxnSpPr>
        <p:spPr>
          <a:xfrm flipH="1">
            <a:off x="1116013" y="1438275"/>
            <a:ext cx="215900" cy="6953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6588125" y="2492375"/>
            <a:ext cx="325438" cy="6492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0"/>
          <p:cNvSpPr>
            <a:spLocks noChangeArrowheads="1"/>
          </p:cNvSpPr>
          <p:nvPr/>
        </p:nvSpPr>
        <p:spPr bwMode="auto">
          <a:xfrm>
            <a:off x="323850" y="620713"/>
            <a:ext cx="792163" cy="576262"/>
          </a:xfrm>
          <a:prstGeom prst="ellipse">
            <a:avLst/>
          </a:prstGeom>
          <a:solidFill>
            <a:schemeClr val="accent4">
              <a:lumMod val="20000"/>
              <a:lumOff val="80000"/>
            </a:schemeClr>
          </a:solidFill>
          <a:ln w="9525">
            <a:solidFill>
              <a:schemeClr val="tx1"/>
            </a:solidFill>
            <a:round/>
          </a:ln>
          <a:effectLst/>
        </p:spPr>
        <p:txBody>
          <a:bodyPr wrap="none" anchor="ctr"/>
          <a:lstStyle/>
          <a:p>
            <a:pPr eaLnBrk="1" hangingPunct="1">
              <a:defRPr/>
            </a:pPr>
            <a:r>
              <a:rPr lang="en-US" altLang="zh-CN" sz="32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1a</a:t>
            </a:r>
            <a:endParaRPr lang="zh-CN" altLang="en-US" sz="32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315" name="Rectangle 2"/>
          <p:cNvSpPr>
            <a:spLocks noGrp="1" noChangeArrowheads="1"/>
          </p:cNvSpPr>
          <p:nvPr>
            <p:ph type="title"/>
          </p:nvPr>
        </p:nvSpPr>
        <p:spPr>
          <a:xfrm>
            <a:off x="1088039" y="0"/>
            <a:ext cx="8210550" cy="2143125"/>
          </a:xfrm>
        </p:spPr>
        <p:txBody>
          <a:bodyPr/>
          <a:lstStyle/>
          <a:p>
            <a:pPr eaLnBrk="1" hangingPunct="1">
              <a:defRPr/>
            </a:pP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Look at the pictures and match the </a:t>
            </a:r>
            <a:b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b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Four Great Inventions of ancient China </a:t>
            </a:r>
            <a:b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b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with them. </a:t>
            </a:r>
          </a:p>
        </p:txBody>
      </p:sp>
      <p:sp>
        <p:nvSpPr>
          <p:cNvPr id="21507" name="Rectangle 3"/>
          <p:cNvSpPr>
            <a:spLocks noGrp="1" noChangeArrowheads="1"/>
          </p:cNvSpPr>
          <p:nvPr>
            <p:ph idx="1"/>
          </p:nvPr>
        </p:nvSpPr>
        <p:spPr>
          <a:xfrm>
            <a:off x="323850" y="2257425"/>
            <a:ext cx="9144000" cy="4114800"/>
          </a:xfrm>
        </p:spPr>
        <p:txBody>
          <a:bodyPr/>
          <a:lstStyle/>
          <a:p>
            <a:pPr marL="0" indent="0" eaLnBrk="1" hangingPunct="1">
              <a:buFontTx/>
              <a:buNone/>
              <a:defRPr/>
            </a:pPr>
            <a:r>
              <a:rPr lang="en-US" altLang="zh-CN" sz="2800" b="1" dirty="0" smtClean="0">
                <a:solidFill>
                  <a:srgbClr val="FF0000"/>
                </a:solidFill>
                <a:latin typeface="Times New Roman" panose="02020603050405020304" pitchFamily="18" charset="0"/>
                <a:cs typeface="Times New Roman" panose="02020603050405020304" pitchFamily="18" charset="0"/>
              </a:rPr>
              <a:t>     A. gunpowder                B. printing       </a:t>
            </a:r>
          </a:p>
          <a:p>
            <a:pPr marL="0" indent="0" eaLnBrk="1" hangingPunct="1">
              <a:buFontTx/>
              <a:buNone/>
              <a:defRPr/>
            </a:pPr>
            <a:r>
              <a:rPr lang="en-US" altLang="zh-CN" sz="2800" b="1" dirty="0" smtClean="0">
                <a:solidFill>
                  <a:srgbClr val="FF0000"/>
                </a:solidFill>
                <a:latin typeface="Times New Roman" panose="02020603050405020304" pitchFamily="18" charset="0"/>
                <a:cs typeface="Times New Roman" panose="02020603050405020304" pitchFamily="18" charset="0"/>
              </a:rPr>
              <a:t>     C. paper-making            D. compass</a:t>
            </a:r>
          </a:p>
          <a:p>
            <a:pPr marL="609600" indent="-609600" eaLnBrk="1" hangingPunct="1">
              <a:defRPr/>
            </a:pPr>
            <a:endParaRPr lang="en-US" altLang="zh-CN" sz="2800" b="1" dirty="0" smtClean="0">
              <a:solidFill>
                <a:srgbClr val="FF0000"/>
              </a:solidFill>
              <a:latin typeface="Times New Roman" panose="02020603050405020304" pitchFamily="18" charset="0"/>
              <a:cs typeface="Times New Roman" panose="02020603050405020304" pitchFamily="18" charset="0"/>
            </a:endParaRPr>
          </a:p>
        </p:txBody>
      </p:sp>
      <p:pic>
        <p:nvPicPr>
          <p:cNvPr id="24581" name="Picture 10" descr="造纸"/>
          <p:cNvPicPr>
            <a:picLocks noChangeAspect="1" noChangeArrowheads="1"/>
          </p:cNvPicPr>
          <p:nvPr/>
        </p:nvPicPr>
        <p:blipFill>
          <a:blip r:embed="rId2" cstate="email"/>
          <a:srcRect/>
          <a:stretch>
            <a:fillRect/>
          </a:stretch>
        </p:blipFill>
        <p:spPr bwMode="auto">
          <a:xfrm>
            <a:off x="2759075" y="3676650"/>
            <a:ext cx="17557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descr="指南针"/>
          <p:cNvPicPr>
            <a:picLocks noChangeAspect="1" noChangeArrowheads="1"/>
          </p:cNvPicPr>
          <p:nvPr/>
        </p:nvPicPr>
        <p:blipFill>
          <a:blip r:embed="rId3" cstate="email"/>
          <a:srcRect/>
          <a:stretch>
            <a:fillRect/>
          </a:stretch>
        </p:blipFill>
        <p:spPr bwMode="auto">
          <a:xfrm>
            <a:off x="574675" y="3676650"/>
            <a:ext cx="1909763"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活字印"/>
          <p:cNvPicPr>
            <a:picLocks noChangeAspect="1" noChangeArrowheads="1"/>
          </p:cNvPicPr>
          <p:nvPr/>
        </p:nvPicPr>
        <p:blipFill>
          <a:blip r:embed="rId4" cstate="email"/>
          <a:srcRect/>
          <a:stretch>
            <a:fillRect/>
          </a:stretch>
        </p:blipFill>
        <p:spPr bwMode="auto">
          <a:xfrm>
            <a:off x="6875463" y="3676650"/>
            <a:ext cx="18383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3" descr="火药"/>
          <p:cNvPicPr>
            <a:picLocks noChangeAspect="1" noChangeArrowheads="1"/>
          </p:cNvPicPr>
          <p:nvPr/>
        </p:nvPicPr>
        <p:blipFill>
          <a:blip r:embed="rId5" cstate="email"/>
          <a:srcRect/>
          <a:stretch>
            <a:fillRect/>
          </a:stretch>
        </p:blipFill>
        <p:spPr bwMode="auto">
          <a:xfrm>
            <a:off x="4787900" y="3676650"/>
            <a:ext cx="17684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74" name="Text Box 22"/>
          <p:cNvSpPr txBox="1">
            <a:spLocks noChangeArrowheads="1"/>
          </p:cNvSpPr>
          <p:nvPr/>
        </p:nvSpPr>
        <p:spPr bwMode="auto">
          <a:xfrm>
            <a:off x="646113" y="3795713"/>
            <a:ext cx="469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eaLnBrk="1" hangingPunct="1"/>
            <a:r>
              <a:rPr lang="en-US" altLang="zh-CN" sz="3200" b="1">
                <a:solidFill>
                  <a:schemeClr val="folHlink"/>
                </a:solidFill>
                <a:latin typeface="Times New Roman" panose="02020603050405020304" pitchFamily="18" charset="0"/>
                <a:cs typeface="Times New Roman" panose="02020603050405020304" pitchFamily="18" charset="0"/>
              </a:rPr>
              <a:t>D</a:t>
            </a:r>
          </a:p>
        </p:txBody>
      </p:sp>
      <p:sp>
        <p:nvSpPr>
          <p:cNvPr id="151575" name="Text Box 23"/>
          <p:cNvSpPr txBox="1">
            <a:spLocks noChangeArrowheads="1"/>
          </p:cNvSpPr>
          <p:nvPr/>
        </p:nvSpPr>
        <p:spPr bwMode="auto">
          <a:xfrm>
            <a:off x="2771775" y="3789363"/>
            <a:ext cx="66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eaLnBrk="1" hangingPunct="1"/>
            <a:r>
              <a:rPr lang="en-US" altLang="zh-CN" sz="3200" b="1">
                <a:solidFill>
                  <a:schemeClr val="folHlink"/>
                </a:solidFill>
                <a:latin typeface="Times New Roman" panose="02020603050405020304" pitchFamily="18" charset="0"/>
                <a:cs typeface="Times New Roman" panose="02020603050405020304" pitchFamily="18" charset="0"/>
              </a:rPr>
              <a:t>C</a:t>
            </a:r>
          </a:p>
        </p:txBody>
      </p:sp>
      <p:sp>
        <p:nvSpPr>
          <p:cNvPr id="151576" name="Text Box 24"/>
          <p:cNvSpPr txBox="1">
            <a:spLocks noChangeArrowheads="1"/>
          </p:cNvSpPr>
          <p:nvPr/>
        </p:nvSpPr>
        <p:spPr bwMode="auto">
          <a:xfrm>
            <a:off x="4721225" y="3838575"/>
            <a:ext cx="642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eaLnBrk="1" hangingPunct="1"/>
            <a:r>
              <a:rPr lang="en-US" altLang="zh-CN" sz="3200" b="1">
                <a:solidFill>
                  <a:schemeClr val="folHlink"/>
                </a:solidFill>
                <a:latin typeface="Times New Roman" panose="02020603050405020304" pitchFamily="18" charset="0"/>
                <a:cs typeface="Times New Roman" panose="02020603050405020304" pitchFamily="18" charset="0"/>
              </a:rPr>
              <a:t> A</a:t>
            </a:r>
          </a:p>
        </p:txBody>
      </p:sp>
      <p:sp>
        <p:nvSpPr>
          <p:cNvPr id="151577" name="Text Box 25"/>
          <p:cNvSpPr txBox="1">
            <a:spLocks noChangeArrowheads="1"/>
          </p:cNvSpPr>
          <p:nvPr/>
        </p:nvSpPr>
        <p:spPr bwMode="auto">
          <a:xfrm>
            <a:off x="6911975" y="3792538"/>
            <a:ext cx="539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eaLnBrk="1" hangingPunct="1"/>
            <a:r>
              <a:rPr lang="en-US" altLang="zh-CN" sz="3200" b="1">
                <a:solidFill>
                  <a:schemeClr val="folHlink"/>
                </a:solidFill>
                <a:latin typeface="Times New Roman" panose="02020603050405020304" pitchFamily="18" charset="0"/>
                <a:cs typeface="Times New Roman" panose="02020603050405020304" pitchFamily="18" charset="0"/>
              </a:rPr>
              <a:t>B</a:t>
            </a:r>
          </a:p>
        </p:txBody>
      </p:sp>
      <p:sp>
        <p:nvSpPr>
          <p:cNvPr id="24589" name="Oval 15"/>
          <p:cNvSpPr>
            <a:spLocks noChangeArrowheads="1"/>
          </p:cNvSpPr>
          <p:nvPr/>
        </p:nvSpPr>
        <p:spPr bwMode="auto">
          <a:xfrm>
            <a:off x="574675" y="3767138"/>
            <a:ext cx="576263" cy="606425"/>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
        <p:nvSpPr>
          <p:cNvPr id="24590" name="Oval 17"/>
          <p:cNvSpPr>
            <a:spLocks noChangeArrowheads="1"/>
          </p:cNvSpPr>
          <p:nvPr/>
        </p:nvSpPr>
        <p:spPr bwMode="auto">
          <a:xfrm>
            <a:off x="2771775" y="3789363"/>
            <a:ext cx="504825" cy="549275"/>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
        <p:nvSpPr>
          <p:cNvPr id="24591" name="Oval 18"/>
          <p:cNvSpPr>
            <a:spLocks noChangeArrowheads="1"/>
          </p:cNvSpPr>
          <p:nvPr/>
        </p:nvSpPr>
        <p:spPr bwMode="auto">
          <a:xfrm>
            <a:off x="4840288" y="3862388"/>
            <a:ext cx="523875" cy="514350"/>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
        <p:nvSpPr>
          <p:cNvPr id="24592" name="Oval 19"/>
          <p:cNvSpPr>
            <a:spLocks noChangeArrowheads="1"/>
          </p:cNvSpPr>
          <p:nvPr/>
        </p:nvSpPr>
        <p:spPr bwMode="auto">
          <a:xfrm>
            <a:off x="6877050" y="3789363"/>
            <a:ext cx="539750" cy="525462"/>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1574">
                                            <p:txEl>
                                              <p:pRg st="0" end="0"/>
                                            </p:txEl>
                                          </p:spTgt>
                                        </p:tgtEl>
                                        <p:attrNameLst>
                                          <p:attrName>style.visibility</p:attrName>
                                        </p:attrNameLst>
                                      </p:cBhvr>
                                      <p:to>
                                        <p:strVal val="visible"/>
                                      </p:to>
                                    </p:set>
                                    <p:animEffect transition="in" filter="blinds(horizontal)">
                                      <p:cBhvr>
                                        <p:cTn id="7" dur="500"/>
                                        <p:tgtEl>
                                          <p:spTgt spid="1515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1575">
                                            <p:txEl>
                                              <p:pRg st="0" end="0"/>
                                            </p:txEl>
                                          </p:spTgt>
                                        </p:tgtEl>
                                        <p:attrNameLst>
                                          <p:attrName>style.visibility</p:attrName>
                                        </p:attrNameLst>
                                      </p:cBhvr>
                                      <p:to>
                                        <p:strVal val="visible"/>
                                      </p:to>
                                    </p:set>
                                    <p:animEffect transition="in" filter="blinds(horizontal)">
                                      <p:cBhvr>
                                        <p:cTn id="12" dur="500"/>
                                        <p:tgtEl>
                                          <p:spTgt spid="1515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1576">
                                            <p:txEl>
                                              <p:pRg st="0" end="0"/>
                                            </p:txEl>
                                          </p:spTgt>
                                        </p:tgtEl>
                                        <p:attrNameLst>
                                          <p:attrName>style.visibility</p:attrName>
                                        </p:attrNameLst>
                                      </p:cBhvr>
                                      <p:to>
                                        <p:strVal val="visible"/>
                                      </p:to>
                                    </p:set>
                                    <p:animEffect transition="in" filter="blinds(horizontal)">
                                      <p:cBhvr>
                                        <p:cTn id="17" dur="500"/>
                                        <p:tgtEl>
                                          <p:spTgt spid="15157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1577">
                                            <p:txEl>
                                              <p:pRg st="0" end="0"/>
                                            </p:txEl>
                                          </p:spTgt>
                                        </p:tgtEl>
                                        <p:attrNameLst>
                                          <p:attrName>style.visibility</p:attrName>
                                        </p:attrNameLst>
                                      </p:cBhvr>
                                      <p:to>
                                        <p:strVal val="visible"/>
                                      </p:to>
                                    </p:set>
                                    <p:animEffect transition="in" filter="blinds(horizontal)">
                                      <p:cBhvr>
                                        <p:cTn id="22" dur="500"/>
                                        <p:tgtEl>
                                          <p:spTgt spid="1515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357188" y="620713"/>
            <a:ext cx="758825" cy="576262"/>
          </a:xfrm>
          <a:prstGeom prst="ellipse">
            <a:avLst/>
          </a:prstGeom>
          <a:solidFill>
            <a:schemeClr val="accent4">
              <a:lumMod val="20000"/>
              <a:lumOff val="80000"/>
            </a:schemeClr>
          </a:solidFill>
          <a:ln w="9525">
            <a:solidFill>
              <a:schemeClr val="tx1"/>
            </a:solidFill>
            <a:round/>
          </a:ln>
          <a:effectLst/>
        </p:spPr>
        <p:txBody>
          <a:bodyPr wrap="none" anchor="ctr"/>
          <a:lstStyle/>
          <a:p>
            <a:pPr eaLnBrk="1" hangingPunct="1">
              <a:defRPr/>
            </a:pPr>
            <a:r>
              <a:rPr lang="en-US" altLang="zh-CN" sz="28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1a</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340" name="Rectangle 4"/>
          <p:cNvSpPr>
            <a:spLocks noGrp="1" noChangeArrowheads="1"/>
          </p:cNvSpPr>
          <p:nvPr>
            <p:ph type="title"/>
          </p:nvPr>
        </p:nvSpPr>
        <p:spPr>
          <a:xfrm>
            <a:off x="1357313" y="260350"/>
            <a:ext cx="7786687" cy="1822450"/>
          </a:xfrm>
        </p:spPr>
        <p:txBody>
          <a:bodyPr/>
          <a:lstStyle/>
          <a:p>
            <a:pPr eaLnBrk="1" hangingPunct="1">
              <a:defRPr/>
            </a:pP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Fill in the blanks with the names of the Four Great Inventions. </a:t>
            </a:r>
          </a:p>
        </p:txBody>
      </p:sp>
      <p:sp>
        <p:nvSpPr>
          <p:cNvPr id="14339" name="Rectangle 3"/>
          <p:cNvSpPr>
            <a:spLocks noGrp="1" noChangeArrowheads="1"/>
          </p:cNvSpPr>
          <p:nvPr>
            <p:ph idx="1"/>
          </p:nvPr>
        </p:nvSpPr>
        <p:spPr>
          <a:xfrm>
            <a:off x="500063" y="2214563"/>
            <a:ext cx="8353425" cy="4132262"/>
          </a:xfrm>
        </p:spPr>
        <p:txBody>
          <a:bodyPr/>
          <a:lstStyle/>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        A. gunpowder                B. printing     </a:t>
            </a: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        C. paper-making            D. compass</a:t>
            </a:r>
          </a:p>
          <a:p>
            <a:pPr marL="533400" indent="-533400" eaLnBrk="1" hangingPunct="1">
              <a:lnSpc>
                <a:spcPct val="80000"/>
              </a:lnSpc>
              <a:buFontTx/>
              <a:buNone/>
              <a:defRPr/>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___________  It was a great gift to the world from</a:t>
            </a: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ancient China. Before it was invented, sailors had to</a:t>
            </a: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depend on the star to find the right direction. After</a:t>
            </a: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it was invented, the oceans were open to sail. And</a:t>
            </a:r>
          </a:p>
          <a:p>
            <a:pPr marL="533400" indent="-533400"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many discoveries were made with its help. </a:t>
            </a:r>
          </a:p>
          <a:p>
            <a:pPr marL="533400" indent="-533400" eaLnBrk="1" hangingPunct="1">
              <a:lnSpc>
                <a:spcPct val="80000"/>
              </a:lnSpc>
              <a:buFontTx/>
              <a:buNone/>
              <a:defRPr/>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24582" name="WordArt 6"/>
          <p:cNvSpPr>
            <a:spLocks noChangeArrowheads="1" noChangeShapeType="1" noTextEdit="1"/>
          </p:cNvSpPr>
          <p:nvPr/>
        </p:nvSpPr>
        <p:spPr bwMode="auto">
          <a:xfrm>
            <a:off x="565150" y="3322638"/>
            <a:ext cx="1506538" cy="39211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SlantUp">
              <a:avLst>
                <a:gd name="adj" fmla="val 0"/>
              </a:avLst>
            </a:prstTxWarp>
          </a:bodyPr>
          <a:lstStyle/>
          <a:p>
            <a:r>
              <a:rPr lang="en-US" altLang="zh-CN" sz="3600" b="1" kern="10">
                <a:solidFill>
                  <a:srgbClr val="7030A0"/>
                </a:solidFill>
                <a:latin typeface="Times New Roman" panose="02020603050405020304"/>
                <a:cs typeface="Times New Roman" panose="02020603050405020304"/>
              </a:rPr>
              <a:t>compass</a:t>
            </a:r>
            <a:endParaRPr lang="zh-CN" altLang="en-US" sz="3600" b="1" kern="10">
              <a:solidFill>
                <a:srgbClr val="7030A0"/>
              </a:solidFill>
              <a:latin typeface="Times New Roman" panose="02020603050405020304"/>
              <a:cs typeface="Times New Roman" panose="020206030504050203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arn(inHorizontal)">
                                      <p:cBhvr>
                                        <p:cTn id="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a:xfrm>
            <a:off x="1088039" y="692696"/>
            <a:ext cx="7786687" cy="1454150"/>
          </a:xfrm>
        </p:spPr>
        <p:txBody>
          <a:bodyPr/>
          <a:lstStyle/>
          <a:p>
            <a:pPr eaLnBrk="1" hangingPunct="1">
              <a:defRPr/>
            </a:pP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Fill in the blanks with the names of the Four Great Inventions. </a:t>
            </a:r>
          </a:p>
        </p:txBody>
      </p:sp>
      <p:sp>
        <p:nvSpPr>
          <p:cNvPr id="15364" name="Rectangle 3"/>
          <p:cNvSpPr>
            <a:spLocks noGrp="1" noChangeArrowheads="1"/>
          </p:cNvSpPr>
          <p:nvPr>
            <p:ph idx="1"/>
          </p:nvPr>
        </p:nvSpPr>
        <p:spPr>
          <a:xfrm>
            <a:off x="395288" y="2349500"/>
            <a:ext cx="8426450" cy="4114800"/>
          </a:xfrm>
        </p:spPr>
        <p:txBody>
          <a:bodyPr/>
          <a:lstStyle/>
          <a:p>
            <a:pPr eaLnBrk="1" hangingPunct="1">
              <a:lnSpc>
                <a:spcPct val="80000"/>
              </a:lnSpc>
              <a:buFontTx/>
              <a:buNone/>
              <a:defRPr/>
            </a:pPr>
            <a:r>
              <a:rPr lang="en-US" altLang="zh-CN" sz="2800" b="1" dirty="0" smtClean="0">
                <a:solidFill>
                  <a:srgbClr val="FF0000"/>
                </a:solidFill>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A. gunpowder               B. printing     </a:t>
            </a:r>
          </a:p>
          <a:p>
            <a:pPr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       C. paper-making           D. compass</a:t>
            </a:r>
          </a:p>
          <a:p>
            <a:pPr eaLnBrk="1" hangingPunct="1">
              <a:lnSpc>
                <a:spcPct val="80000"/>
              </a:lnSpc>
              <a:buFontTx/>
              <a:buNone/>
              <a:defRPr/>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80000"/>
              </a:lnSpc>
              <a:buFontTx/>
              <a:buNone/>
              <a:defRPr/>
            </a:pPr>
            <a:r>
              <a:rPr lang="en-US" altLang="zh-CN" sz="2400" b="1" dirty="0" smtClean="0">
                <a:solidFill>
                  <a:srgbClr val="FF0000"/>
                </a:solidFill>
                <a:latin typeface="Times New Roman" panose="02020603050405020304" pitchFamily="18" charset="0"/>
                <a:cs typeface="Times New Roman" panose="02020603050405020304" pitchFamily="18" charset="0"/>
              </a:rPr>
              <a:t>___________  </a:t>
            </a:r>
            <a:r>
              <a:rPr lang="en-US" altLang="zh-CN" sz="2200" b="1" dirty="0" smtClean="0">
                <a:solidFill>
                  <a:srgbClr val="FF0000"/>
                </a:solidFill>
                <a:latin typeface="Times New Roman" panose="02020603050405020304" pitchFamily="18" charset="0"/>
                <a:cs typeface="Times New Roman" panose="02020603050405020304" pitchFamily="18" charset="0"/>
              </a:rPr>
              <a:t>It is one of the greatest inventions. It is</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said that in the 3rd century a Chinese man wrote</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about how to make it. At first, it was used for making</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fireworks. At the end of the Tang dynasty, people</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began to use it in wars. The method of making it was</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brought to the Arab world and Europe in the 13th and</a:t>
            </a:r>
          </a:p>
          <a:p>
            <a:pPr eaLnBrk="1" hangingPunct="1">
              <a:lnSpc>
                <a:spcPct val="80000"/>
              </a:lnSpc>
              <a:buFontTx/>
              <a:buNone/>
              <a:defRPr/>
            </a:pPr>
            <a:r>
              <a:rPr lang="en-US" altLang="zh-CN" sz="2200" b="1" dirty="0" smtClean="0">
                <a:solidFill>
                  <a:srgbClr val="FF0000"/>
                </a:solidFill>
                <a:latin typeface="Times New Roman" panose="02020603050405020304" pitchFamily="18" charset="0"/>
                <a:cs typeface="Times New Roman" panose="02020603050405020304" pitchFamily="18" charset="0"/>
              </a:rPr>
              <a:t>14th centuries.</a:t>
            </a:r>
          </a:p>
        </p:txBody>
      </p:sp>
      <p:sp>
        <p:nvSpPr>
          <p:cNvPr id="25606" name="WordArt 6"/>
          <p:cNvSpPr>
            <a:spLocks noChangeArrowheads="1" noChangeShapeType="1" noTextEdit="1"/>
          </p:cNvSpPr>
          <p:nvPr/>
        </p:nvSpPr>
        <p:spPr bwMode="auto">
          <a:xfrm>
            <a:off x="468313" y="3281082"/>
            <a:ext cx="1808069" cy="507958"/>
          </a:xfrm>
          <a:prstGeom prst="rect">
            <a:avLst/>
          </a:prstGeom>
        </p:spPr>
        <p:txBody>
          <a:bodyPr wrap="none" fromWordArt="1">
            <a:prstTxWarp prst="textSlantUp">
              <a:avLst>
                <a:gd name="adj" fmla="val 0"/>
              </a:avLst>
            </a:prstTxWarp>
          </a:bodyPr>
          <a:lstStyle/>
          <a:p>
            <a:pPr algn="ctr">
              <a:defRPr/>
            </a:pPr>
            <a:r>
              <a:rPr lang="en-US" altLang="zh-CN" sz="36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gunpowder</a:t>
            </a:r>
            <a:r>
              <a:rPr lang="en-US" altLang="zh-CN" sz="3600" b="1" kern="10" dirty="0">
                <a:ln w="9525">
                  <a:solidFill>
                    <a:srgbClr val="CC99FF"/>
                  </a:solidFill>
                  <a:rou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600" b="1" kern="10" dirty="0">
              <a:ln w="9525">
                <a:solidFill>
                  <a:srgbClr val="CC99FF"/>
                </a:solidFill>
                <a:rou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Oval 5"/>
          <p:cNvSpPr>
            <a:spLocks noChangeArrowheads="1"/>
          </p:cNvSpPr>
          <p:nvPr/>
        </p:nvSpPr>
        <p:spPr bwMode="auto">
          <a:xfrm>
            <a:off x="357188" y="620713"/>
            <a:ext cx="758825" cy="576262"/>
          </a:xfrm>
          <a:prstGeom prst="ellipse">
            <a:avLst/>
          </a:prstGeom>
          <a:solidFill>
            <a:schemeClr val="accent4">
              <a:lumMod val="20000"/>
              <a:lumOff val="80000"/>
            </a:schemeClr>
          </a:solidFill>
          <a:ln w="9525">
            <a:solidFill>
              <a:schemeClr val="tx1"/>
            </a:solidFill>
            <a:round/>
          </a:ln>
          <a:effectLst/>
        </p:spPr>
        <p:txBody>
          <a:bodyPr wrap="none" anchor="ctr"/>
          <a:lstStyle/>
          <a:p>
            <a:pPr eaLnBrk="1" hangingPunct="1">
              <a:defRPr/>
            </a:pPr>
            <a:r>
              <a:rPr lang="en-US" altLang="zh-CN" sz="28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1a</a:t>
            </a:r>
            <a:endParaRPr lang="zh-CN" altLang="en-US" sz="28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arn(inHorizontal)">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0063" y="842963"/>
            <a:ext cx="8393112" cy="1073150"/>
          </a:xfrm>
        </p:spPr>
        <p:txBody>
          <a:bodyPr/>
          <a:lstStyle/>
          <a:p>
            <a:pPr eaLnBrk="1" hangingPunct="1">
              <a:defRPr/>
            </a:pPr>
            <a:r>
              <a:rPr lang="en-US" altLang="zh-CN" sz="3200" b="1" dirty="0" smtClean="0">
                <a:solidFill>
                  <a:schemeClr val="bg2">
                    <a:lumMod val="60000"/>
                    <a:lumOff val="40000"/>
                  </a:schemeClr>
                </a:solidFill>
                <a:latin typeface="Times New Roman" panose="02020603050405020304" pitchFamily="18" charset="0"/>
                <a:cs typeface="Times New Roman" panose="02020603050405020304" pitchFamily="18" charset="0"/>
              </a:rPr>
              <a:t>        </a:t>
            </a: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Fill in the blanks with the names of the Four Great Inventions. </a:t>
            </a:r>
          </a:p>
        </p:txBody>
      </p:sp>
      <p:sp>
        <p:nvSpPr>
          <p:cNvPr id="27651" name="Rectangle 3"/>
          <p:cNvSpPr>
            <a:spLocks noGrp="1" noChangeArrowheads="1"/>
          </p:cNvSpPr>
          <p:nvPr>
            <p:ph idx="1"/>
          </p:nvPr>
        </p:nvSpPr>
        <p:spPr>
          <a:xfrm>
            <a:off x="466725" y="2420938"/>
            <a:ext cx="8425755" cy="4103687"/>
          </a:xfrm>
        </p:spPr>
        <p:txBody>
          <a:bodyPr/>
          <a:lstStyle/>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A. gunpowder               B. printing     </a:t>
            </a:r>
          </a:p>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C. paper-making           D. compass</a:t>
            </a:r>
          </a:p>
          <a:p>
            <a:pPr eaLnBrk="1" hangingPunct="1">
              <a:lnSpc>
                <a:spcPct val="9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______________ </a:t>
            </a:r>
            <a:r>
              <a:rPr lang="en-US" altLang="zh-CN" sz="2200" b="1" dirty="0" smtClean="0">
                <a:solidFill>
                  <a:srgbClr val="FF0000"/>
                </a:solidFill>
                <a:latin typeface="Times New Roman" panose="02020603050405020304" pitchFamily="18" charset="0"/>
                <a:cs typeface="Times New Roman" panose="02020603050405020304" pitchFamily="18" charset="0"/>
              </a:rPr>
              <a:t>Before it was invented, the ancient </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Chinese carved characters on animal bones and </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stones. China was the first country in the world to</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make it. During the Western Han dynasty, it was</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made in some places in China, and was developed in</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the Eastern Han dynasty by </a:t>
            </a:r>
            <a:r>
              <a:rPr lang="en-US" altLang="zh-CN" sz="2200" b="1" dirty="0" err="1" smtClean="0">
                <a:solidFill>
                  <a:srgbClr val="FF0000"/>
                </a:solidFill>
                <a:latin typeface="Times New Roman" panose="02020603050405020304" pitchFamily="18" charset="0"/>
                <a:cs typeface="Times New Roman" panose="02020603050405020304" pitchFamily="18" charset="0"/>
              </a:rPr>
              <a:t>Cai</a:t>
            </a:r>
            <a:r>
              <a:rPr lang="en-US" altLang="zh-CN" sz="2200" b="1" dirty="0" smtClean="0">
                <a:solidFill>
                  <a:srgbClr val="FF0000"/>
                </a:solidFill>
                <a:latin typeface="Times New Roman" panose="02020603050405020304" pitchFamily="18" charset="0"/>
                <a:cs typeface="Times New Roman" panose="02020603050405020304" pitchFamily="18" charset="0"/>
              </a:rPr>
              <a:t> </a:t>
            </a:r>
            <a:r>
              <a:rPr lang="en-US" altLang="zh-CN" sz="2200" b="1" dirty="0" err="1" smtClean="0">
                <a:solidFill>
                  <a:srgbClr val="FF0000"/>
                </a:solidFill>
                <a:latin typeface="Times New Roman" panose="02020603050405020304" pitchFamily="18" charset="0"/>
                <a:cs typeface="Times New Roman" panose="02020603050405020304" pitchFamily="18" charset="0"/>
              </a:rPr>
              <a:t>Lun</a:t>
            </a:r>
            <a:r>
              <a:rPr lang="en-US" altLang="zh-CN" sz="2200" b="1" dirty="0" smtClean="0">
                <a:solidFill>
                  <a:srgbClr val="FF0000"/>
                </a:solidFill>
                <a:latin typeface="Times New Roman" panose="02020603050405020304" pitchFamily="18" charset="0"/>
                <a:cs typeface="Times New Roman" panose="02020603050405020304" pitchFamily="18" charset="0"/>
              </a:rPr>
              <a:t>. He made it with</a:t>
            </a:r>
          </a:p>
          <a:p>
            <a:pPr eaLnBrk="1" hangingPunct="1">
              <a:lnSpc>
                <a:spcPct val="9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bark, ropes and rags. </a:t>
            </a:r>
          </a:p>
        </p:txBody>
      </p:sp>
      <p:sp>
        <p:nvSpPr>
          <p:cNvPr id="26628" name="WordArt 4"/>
          <p:cNvSpPr>
            <a:spLocks noChangeArrowheads="1" noChangeShapeType="1" noTextEdit="1"/>
          </p:cNvSpPr>
          <p:nvPr/>
        </p:nvSpPr>
        <p:spPr bwMode="auto">
          <a:xfrm>
            <a:off x="612309" y="3502832"/>
            <a:ext cx="2180128" cy="432817"/>
          </a:xfrm>
          <a:prstGeom prst="rect">
            <a:avLst/>
          </a:prstGeom>
        </p:spPr>
        <p:txBody>
          <a:bodyPr wrap="none" fromWordArt="1">
            <a:prstTxWarp prst="textSlantUp">
              <a:avLst>
                <a:gd name="adj" fmla="val 0"/>
              </a:avLst>
            </a:prstTxWarp>
          </a:bodyPr>
          <a:lstStyle/>
          <a:p>
            <a:pPr algn="ctr">
              <a:defRPr/>
            </a:pPr>
            <a:r>
              <a:rPr lang="en-US" altLang="zh-CN" sz="36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paper-making</a:t>
            </a:r>
            <a:r>
              <a:rPr lang="en-US" altLang="zh-CN" sz="3600" b="1"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600" b="1" kern="10" dirty="0">
              <a:ln w="9525">
                <a:solidFill>
                  <a:srgbClr val="CC99FF"/>
                </a:solidFill>
                <a:round/>
              </a:ln>
              <a:gradFill rotWithShape="1">
                <a:gsLst>
                  <a:gs pos="0">
                    <a:srgbClr val="6600CC"/>
                  </a:gs>
                  <a:gs pos="100000">
                    <a:srgbClr val="CC00CC"/>
                  </a:gs>
                </a:gsLst>
                <a:lin ang="4980000" scaled="1"/>
              </a:gradFill>
              <a:effectLst>
                <a:outerShdw dist="53882" dir="2700000" algn="ctr" rotWithShape="0">
                  <a:srgbClr val="9999FF">
                    <a:alpha val="79999"/>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653" name="Oval 5"/>
          <p:cNvSpPr>
            <a:spLocks noChangeArrowheads="1"/>
          </p:cNvSpPr>
          <p:nvPr/>
        </p:nvSpPr>
        <p:spPr bwMode="auto">
          <a:xfrm>
            <a:off x="468313" y="765175"/>
            <a:ext cx="725487" cy="576263"/>
          </a:xfrm>
          <a:prstGeom prst="ellipse">
            <a:avLst/>
          </a:prstGeom>
          <a:solidFill>
            <a:schemeClr val="accent1"/>
          </a:solidFill>
          <a:ln w="9525">
            <a:solidFill>
              <a:schemeClr val="tx1"/>
            </a:solidFill>
            <a:round/>
          </a:ln>
        </p:spPr>
        <p:txBody>
          <a:bodyPr wrap="none" anchor="ctr"/>
          <a:lstStyle/>
          <a:p>
            <a:pPr algn="ctr" eaLnBrk="1" hangingPunct="1"/>
            <a:r>
              <a:rPr lang="en-US" altLang="zh-CN" sz="3200" b="1">
                <a:solidFill>
                  <a:schemeClr val="tx2"/>
                </a:solidFill>
                <a:latin typeface="Times New Roman" panose="02020603050405020304" pitchFamily="18" charset="0"/>
                <a:cs typeface="Times New Roman" panose="02020603050405020304" pitchFamily="18" charset="0"/>
              </a:rPr>
              <a:t>1a</a:t>
            </a:r>
            <a:endParaRPr lang="zh-CN" altLang="en-US" sz="3200" b="1">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625" y="404813"/>
            <a:ext cx="8535988" cy="1871662"/>
          </a:xfrm>
        </p:spPr>
        <p:txBody>
          <a:bodyPr/>
          <a:lstStyle/>
          <a:p>
            <a:pPr eaLnBrk="1" hangingPunct="1">
              <a:defRPr/>
            </a:pPr>
            <a:r>
              <a:rPr lang="en-US" altLang="zh-CN" sz="3200" b="1" dirty="0" smtClean="0">
                <a:solidFill>
                  <a:schemeClr val="bg2">
                    <a:lumMod val="60000"/>
                    <a:lumOff val="40000"/>
                  </a:schemeClr>
                </a:solidFill>
                <a:latin typeface="Times New Roman" panose="02020603050405020304" pitchFamily="18" charset="0"/>
                <a:cs typeface="Times New Roman" panose="02020603050405020304" pitchFamily="18" charset="0"/>
              </a:rPr>
              <a:t>        F</a:t>
            </a: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ill in the blanks with the names of the Four Great Inventions. </a:t>
            </a:r>
          </a:p>
        </p:txBody>
      </p:sp>
      <p:sp>
        <p:nvSpPr>
          <p:cNvPr id="28675" name="Rectangle 3"/>
          <p:cNvSpPr>
            <a:spLocks noGrp="1" noChangeArrowheads="1"/>
          </p:cNvSpPr>
          <p:nvPr>
            <p:ph idx="1"/>
          </p:nvPr>
        </p:nvSpPr>
        <p:spPr>
          <a:xfrm>
            <a:off x="107950" y="2276475"/>
            <a:ext cx="8783638" cy="4114800"/>
          </a:xfrm>
        </p:spPr>
        <p:txBody>
          <a:bodyPr/>
          <a:lstStyle/>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A. gunpowder              B. printing     </a:t>
            </a:r>
          </a:p>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C. paper-making          D. compass</a:t>
            </a:r>
          </a:p>
          <a:p>
            <a:pPr eaLnBrk="1" hangingPunct="1">
              <a:lnSpc>
                <a:spcPct val="9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___________ </a:t>
            </a:r>
            <a:r>
              <a:rPr lang="en-US" altLang="zh-CN" sz="2200" b="1" dirty="0" smtClean="0">
                <a:solidFill>
                  <a:srgbClr val="FF0000"/>
                </a:solidFill>
                <a:latin typeface="Times New Roman" panose="02020603050405020304" pitchFamily="18" charset="0"/>
                <a:cs typeface="Times New Roman" panose="02020603050405020304" pitchFamily="18" charset="0"/>
              </a:rPr>
              <a:t>It was developed in the Song dynasty by Bi Sheng. He carved characters on pieces of clay or wood, and then brushed ink on them. After the characters were printed on paper, the pieces of clay or wood could be used again. Later this technology spread to Korea, Japan and Europe. It was the basic method used at that time. </a:t>
            </a:r>
          </a:p>
        </p:txBody>
      </p:sp>
      <p:sp>
        <p:nvSpPr>
          <p:cNvPr id="32772" name="WordArt 4"/>
          <p:cNvSpPr>
            <a:spLocks noChangeArrowheads="1" noChangeShapeType="1" noTextEdit="1"/>
          </p:cNvSpPr>
          <p:nvPr/>
        </p:nvSpPr>
        <p:spPr bwMode="auto">
          <a:xfrm>
            <a:off x="628650" y="3316288"/>
            <a:ext cx="1422400" cy="48577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SlantUp">
              <a:avLst>
                <a:gd name="adj" fmla="val 0"/>
              </a:avLst>
            </a:prstTxWarp>
          </a:bodyPr>
          <a:lstStyle/>
          <a:p>
            <a:pPr algn="ctr"/>
            <a:r>
              <a:rPr lang="en-US" altLang="zh-CN" sz="3600" b="1" kern="10">
                <a:solidFill>
                  <a:srgbClr val="7030A0"/>
                </a:solidFill>
                <a:latin typeface="Times New Roman" panose="02020603050405020304"/>
                <a:cs typeface="Times New Roman" panose="02020603050405020304"/>
              </a:rPr>
              <a:t>printing</a:t>
            </a:r>
            <a:endParaRPr lang="zh-CN" altLang="en-US" sz="3600" b="1" kern="10">
              <a:solidFill>
                <a:srgbClr val="7030A0"/>
              </a:solidFill>
              <a:latin typeface="Times New Roman" panose="02020603050405020304"/>
              <a:cs typeface="Times New Roman" panose="02020603050405020304"/>
            </a:endParaRPr>
          </a:p>
        </p:txBody>
      </p:sp>
      <p:sp>
        <p:nvSpPr>
          <p:cNvPr id="28677" name="Oval 5"/>
          <p:cNvSpPr>
            <a:spLocks noChangeArrowheads="1"/>
          </p:cNvSpPr>
          <p:nvPr/>
        </p:nvSpPr>
        <p:spPr bwMode="auto">
          <a:xfrm>
            <a:off x="323850" y="642938"/>
            <a:ext cx="811213" cy="663575"/>
          </a:xfrm>
          <a:prstGeom prst="ellipse">
            <a:avLst/>
          </a:prstGeom>
          <a:solidFill>
            <a:schemeClr val="accent1"/>
          </a:solidFill>
          <a:ln w="9525">
            <a:solidFill>
              <a:schemeClr val="tx1"/>
            </a:solidFill>
            <a:round/>
          </a:ln>
        </p:spPr>
        <p:txBody>
          <a:bodyPr wrap="none" anchor="ctr"/>
          <a:lstStyle/>
          <a:p>
            <a:pPr algn="ctr" eaLnBrk="1" hangingPunct="1"/>
            <a:r>
              <a:rPr lang="en-US" altLang="zh-CN" sz="3200" b="1">
                <a:solidFill>
                  <a:schemeClr val="tx2"/>
                </a:solidFill>
                <a:latin typeface="Times New Roman" panose="02020603050405020304" pitchFamily="18" charset="0"/>
                <a:cs typeface="Times New Roman" panose="02020603050405020304" pitchFamily="18" charset="0"/>
              </a:rPr>
              <a:t>1a</a:t>
            </a:r>
            <a:endParaRPr lang="zh-CN" altLang="en-US" sz="3200" b="1">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50825" y="692150"/>
            <a:ext cx="792163" cy="647700"/>
          </a:xfrm>
          <a:prstGeom prst="ellipse">
            <a:avLst/>
          </a:prstGeom>
          <a:solidFill>
            <a:schemeClr val="accent4">
              <a:lumMod val="20000"/>
              <a:lumOff val="80000"/>
            </a:schemeClr>
          </a:solidFill>
          <a:ln w="9525">
            <a:solidFill>
              <a:schemeClr val="tx1"/>
            </a:solidFill>
            <a:round/>
          </a:ln>
          <a:effectLst/>
        </p:spPr>
        <p:txBody>
          <a:bodyPr wrap="none" anchor="ctr"/>
          <a:lstStyle/>
          <a:p>
            <a:pPr eaLnBrk="1" hangingPunct="1">
              <a:defRPr/>
            </a:pP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700" name="Rectangle 4"/>
          <p:cNvSpPr>
            <a:spLocks noGrp="1" noChangeArrowheads="1"/>
          </p:cNvSpPr>
          <p:nvPr>
            <p:ph type="title"/>
          </p:nvPr>
        </p:nvSpPr>
        <p:spPr>
          <a:xfrm>
            <a:off x="357188" y="500063"/>
            <a:ext cx="8215312" cy="1589087"/>
          </a:xfrm>
          <a:noFill/>
        </p:spPr>
        <p:txBody>
          <a:bodyPr/>
          <a:lstStyle/>
          <a:p>
            <a:pPr eaLnBrk="1" hangingPunct="1"/>
            <a:r>
              <a:rPr lang="en-US" altLang="zh-CN" sz="3200" b="1" dirty="0" smtClean="0">
                <a:solidFill>
                  <a:srgbClr val="FF0000"/>
                </a:solidFill>
                <a:latin typeface="Times New Roman" panose="02020603050405020304" pitchFamily="18" charset="0"/>
                <a:cs typeface="Times New Roman" panose="02020603050405020304" pitchFamily="18" charset="0"/>
              </a:rPr>
              <a:t>1b       Read 1a and answer the following questions.</a:t>
            </a:r>
          </a:p>
        </p:txBody>
      </p:sp>
      <p:sp>
        <p:nvSpPr>
          <p:cNvPr id="34819" name="Rectangle 3"/>
          <p:cNvSpPr>
            <a:spLocks noGrp="1" noChangeArrowheads="1"/>
          </p:cNvSpPr>
          <p:nvPr>
            <p:ph idx="1"/>
          </p:nvPr>
        </p:nvSpPr>
        <p:spPr>
          <a:xfrm>
            <a:off x="395288" y="2060575"/>
            <a:ext cx="8497887" cy="4127500"/>
          </a:xfrm>
        </p:spPr>
        <p:txBody>
          <a:bodyPr>
            <a:normAutofit fontScale="92500" lnSpcReduction="10000"/>
          </a:bodyPr>
          <a:lstStyle/>
          <a:p>
            <a:pPr marL="533400" indent="-533400" eaLnBrk="1" hangingPunct="1">
              <a:lnSpc>
                <a:spcPct val="80000"/>
              </a:lnSpc>
              <a:buFontTx/>
              <a:buNone/>
            </a:pPr>
            <a:r>
              <a:rPr lang="en-US" altLang="zh-CN" sz="600" b="1" dirty="0" smtClean="0">
                <a:latin typeface="Times New Roman" panose="02020603050405020304" pitchFamily="18" charset="0"/>
                <a:cs typeface="Times New Roman" panose="02020603050405020304" pitchFamily="18" charset="0"/>
              </a:rPr>
              <a:t>                      </a:t>
            </a:r>
            <a:endParaRPr lang="en-US" altLang="zh-CN" sz="1600" b="1" dirty="0" smtClean="0">
              <a:latin typeface="Times New Roman" panose="02020603050405020304" pitchFamily="18" charset="0"/>
              <a:cs typeface="Times New Roman" panose="02020603050405020304" pitchFamily="18" charset="0"/>
            </a:endParaRPr>
          </a:p>
          <a:p>
            <a:pPr marL="533400" indent="-533400" eaLnBrk="1" hangingPunct="1">
              <a:lnSpc>
                <a:spcPct val="80000"/>
              </a:lnSpc>
              <a:buFontTx/>
              <a:buNone/>
            </a:pPr>
            <a:endParaRPr lang="en-US" altLang="zh-CN" sz="1800" b="1" dirty="0" smtClean="0">
              <a:latin typeface="Times New Roman" panose="02020603050405020304" pitchFamily="18" charset="0"/>
              <a:cs typeface="Times New Roman" panose="02020603050405020304" pitchFamily="18" charset="0"/>
            </a:endParaRPr>
          </a:p>
          <a:p>
            <a:pPr marL="533400" indent="-533400" eaLnBrk="1" hangingPunct="1">
              <a:lnSpc>
                <a:spcPct val="80000"/>
              </a:lnSpc>
              <a:buFontTx/>
              <a:buNone/>
            </a:pPr>
            <a:r>
              <a:rPr lang="en-US" altLang="zh-CN" sz="1800" b="1" dirty="0" smtClean="0">
                <a:solidFill>
                  <a:srgbClr val="00B0F0"/>
                </a:solidFill>
                <a:latin typeface="Times New Roman" panose="02020603050405020304" pitchFamily="18" charset="0"/>
                <a:cs typeface="Times New Roman" panose="02020603050405020304" pitchFamily="18" charset="0"/>
              </a:rPr>
              <a:t>____________  </a:t>
            </a:r>
            <a:r>
              <a:rPr lang="en-US" altLang="zh-CN" sz="2400" b="1" dirty="0" smtClean="0">
                <a:solidFill>
                  <a:srgbClr val="00B0F0"/>
                </a:solidFill>
                <a:latin typeface="Times New Roman" panose="02020603050405020304" pitchFamily="18" charset="0"/>
                <a:cs typeface="Times New Roman" panose="02020603050405020304" pitchFamily="18" charset="0"/>
              </a:rPr>
              <a:t>It was a great gift to the world from ancient</a:t>
            </a:r>
          </a:p>
          <a:p>
            <a:pPr marL="533400" indent="-5334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China. Before it was invented, sailors had to depend</a:t>
            </a:r>
          </a:p>
          <a:p>
            <a:pPr marL="533400" indent="-5334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on the stars to find the right direction. After it was </a:t>
            </a:r>
          </a:p>
          <a:p>
            <a:pPr marL="533400" indent="-5334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invented, the oceans were open to sail. And many </a:t>
            </a:r>
          </a:p>
          <a:p>
            <a:pPr marL="533400" indent="-5334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Discoveries were made with its help.</a:t>
            </a:r>
          </a:p>
          <a:p>
            <a:pPr marL="533400" indent="-533400"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marL="533400" indent="-5334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1.  How did the sailors find the right direction before the    </a:t>
            </a:r>
          </a:p>
          <a:p>
            <a:pPr marL="533400" indent="-5334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compass was invented? </a:t>
            </a:r>
          </a:p>
          <a:p>
            <a:pPr marL="533400" indent="-533400" eaLnBrk="1" hangingPunct="1">
              <a:lnSpc>
                <a:spcPct val="80000"/>
              </a:lnSpc>
              <a:buFontTx/>
              <a:buNone/>
            </a:pPr>
            <a:endParaRPr lang="en-US" altLang="zh-CN" sz="2400" b="1" u="sng" dirty="0" smtClean="0">
              <a:solidFill>
                <a:srgbClr val="FF0000"/>
              </a:solidFill>
              <a:latin typeface="Times New Roman" panose="02020603050405020304" pitchFamily="18" charset="0"/>
              <a:cs typeface="Times New Roman" panose="02020603050405020304" pitchFamily="18" charset="0"/>
            </a:endParaRPr>
          </a:p>
          <a:p>
            <a:pPr marL="533400" indent="-5334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Sailors had to depend on the star to find the right</a:t>
            </a:r>
          </a:p>
          <a:p>
            <a:pPr marL="533400" indent="-5334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direction.</a:t>
            </a:r>
          </a:p>
          <a:p>
            <a:pPr marL="533400" indent="-5334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a:t>
            </a:r>
          </a:p>
        </p:txBody>
      </p:sp>
      <p:sp>
        <p:nvSpPr>
          <p:cNvPr id="18437" name="WordArt 5"/>
          <p:cNvSpPr>
            <a:spLocks noChangeArrowheads="1" noChangeShapeType="1" noTextEdit="1"/>
          </p:cNvSpPr>
          <p:nvPr/>
        </p:nvSpPr>
        <p:spPr bwMode="auto">
          <a:xfrm>
            <a:off x="575469" y="2420888"/>
            <a:ext cx="1267643" cy="303636"/>
          </a:xfrm>
          <a:prstGeom prst="rect">
            <a:avLst/>
          </a:prstGeom>
        </p:spPr>
        <p:txBody>
          <a:bodyPr wrap="none" fromWordArt="1">
            <a:prstTxWarp prst="textSlantUp">
              <a:avLst>
                <a:gd name="adj" fmla="val 926"/>
              </a:avLst>
            </a:prstTxWarp>
          </a:bodyPr>
          <a:lstStyle/>
          <a:p>
            <a:pPr algn="ctr">
              <a:defRPr/>
            </a:pPr>
            <a:r>
              <a:rPr lang="en-US" altLang="zh-CN" sz="200" b="1" kern="10" dirty="0">
                <a:ln w="9525">
                  <a:solidFill>
                    <a:srgbClr val="CC99FF"/>
                  </a:solidFill>
                  <a:round/>
                </a:ln>
                <a:solidFill>
                  <a:srgbClr val="7030A0"/>
                </a:solidFill>
                <a:latin typeface="Times New Roman" panose="02020603050405020304" pitchFamily="18" charset="0"/>
                <a:ea typeface="+mj-ea"/>
                <a:cs typeface="Times New Roman" panose="02020603050405020304" pitchFamily="18" charset="0"/>
              </a:rPr>
              <a:t>compas</a:t>
            </a:r>
            <a:r>
              <a:rPr lang="en-US" altLang="zh-CN" sz="200" b="1" kern="10" dirty="0">
                <a:ln w="9525">
                  <a:solidFill>
                    <a:srgbClr val="CC99FF"/>
                  </a:solidFill>
                  <a:round/>
                </a:ln>
                <a:gradFill rotWithShape="1">
                  <a:gsLst>
                    <a:gs pos="0">
                      <a:srgbClr val="6600CC"/>
                    </a:gs>
                    <a:gs pos="100000">
                      <a:srgbClr val="CC00CC"/>
                    </a:gs>
                  </a:gsLst>
                  <a:lin ang="5160000" scaled="1"/>
                </a:gra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s</a:t>
            </a:r>
            <a:endParaRPr lang="zh-CN" altLang="en-US" sz="200" b="1" kern="10" dirty="0">
              <a:ln w="9525">
                <a:solidFill>
                  <a:srgbClr val="CC99FF"/>
                </a:solidFill>
                <a:round/>
              </a:ln>
              <a:gradFill rotWithShape="1">
                <a:gsLst>
                  <a:gs pos="0">
                    <a:srgbClr val="6600CC"/>
                  </a:gs>
                  <a:gs pos="100000">
                    <a:srgbClr val="CC00CC"/>
                  </a:gs>
                </a:gsLst>
                <a:lin ang="5160000" scaled="1"/>
              </a:gra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animEffect transition="in" filter="fade">
                                      <p:cBhvr>
                                        <p:cTn id="7" dur="1000"/>
                                        <p:tgtEl>
                                          <p:spTgt spid="34819">
                                            <p:txEl>
                                              <p:pRg st="2" end="2"/>
                                            </p:txEl>
                                          </p:spTgt>
                                        </p:tgtEl>
                                      </p:cBhvr>
                                    </p:animEffect>
                                    <p:anim calcmode="lin" valueType="num">
                                      <p:cBhvr>
                                        <p:cTn id="8"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3" end="3"/>
                                            </p:txEl>
                                          </p:spTgt>
                                        </p:tgtEl>
                                        <p:attrNameLst>
                                          <p:attrName>style.visibility</p:attrName>
                                        </p:attrNameLst>
                                      </p:cBhvr>
                                      <p:to>
                                        <p:strVal val="visible"/>
                                      </p:to>
                                    </p:set>
                                    <p:animEffect transition="in" filter="fade">
                                      <p:cBhvr>
                                        <p:cTn id="12" dur="1000"/>
                                        <p:tgtEl>
                                          <p:spTgt spid="34819">
                                            <p:txEl>
                                              <p:pRg st="3" end="3"/>
                                            </p:txEl>
                                          </p:spTgt>
                                        </p:tgtEl>
                                      </p:cBhvr>
                                    </p:animEffect>
                                    <p:anim calcmode="lin" valueType="num">
                                      <p:cBhvr>
                                        <p:cTn id="13"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animEffect transition="in" filter="fade">
                                      <p:cBhvr>
                                        <p:cTn id="17" dur="1000"/>
                                        <p:tgtEl>
                                          <p:spTgt spid="34819">
                                            <p:txEl>
                                              <p:pRg st="4" end="4"/>
                                            </p:txEl>
                                          </p:spTgt>
                                        </p:tgtEl>
                                      </p:cBhvr>
                                    </p:animEffect>
                                    <p:anim calcmode="lin" valueType="num">
                                      <p:cBhvr>
                                        <p:cTn id="18"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fade">
                                      <p:cBhvr>
                                        <p:cTn id="22" dur="1000"/>
                                        <p:tgtEl>
                                          <p:spTgt spid="34819">
                                            <p:txEl>
                                              <p:pRg st="5" end="5"/>
                                            </p:txEl>
                                          </p:spTgt>
                                        </p:tgtEl>
                                      </p:cBhvr>
                                    </p:animEffect>
                                    <p:anim calcmode="lin" valueType="num">
                                      <p:cBhvr>
                                        <p:cTn id="23"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fade">
                                      <p:cBhvr>
                                        <p:cTn id="27" dur="1000"/>
                                        <p:tgtEl>
                                          <p:spTgt spid="34819">
                                            <p:txEl>
                                              <p:pRg st="6" end="6"/>
                                            </p:txEl>
                                          </p:spTgt>
                                        </p:tgtEl>
                                      </p:cBhvr>
                                    </p:animEffect>
                                    <p:anim calcmode="lin" valueType="num">
                                      <p:cBhvr>
                                        <p:cTn id="28"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8437"/>
                                        </p:tgtEl>
                                        <p:attrNameLst>
                                          <p:attrName>style.visibility</p:attrName>
                                        </p:attrNameLst>
                                      </p:cBhvr>
                                      <p:to>
                                        <p:strVal val="visible"/>
                                      </p:to>
                                    </p:set>
                                    <p:anim calcmode="lin" valueType="num">
                                      <p:cBhvr>
                                        <p:cTn id="34" dur="500" fill="hold"/>
                                        <p:tgtEl>
                                          <p:spTgt spid="18437"/>
                                        </p:tgtEl>
                                        <p:attrNameLst>
                                          <p:attrName>ppt_w</p:attrName>
                                        </p:attrNameLst>
                                      </p:cBhvr>
                                      <p:tavLst>
                                        <p:tav tm="0">
                                          <p:val>
                                            <p:fltVal val="0"/>
                                          </p:val>
                                        </p:tav>
                                        <p:tav tm="100000">
                                          <p:val>
                                            <p:strVal val="#ppt_w"/>
                                          </p:val>
                                        </p:tav>
                                      </p:tavLst>
                                    </p:anim>
                                    <p:anim calcmode="lin" valueType="num">
                                      <p:cBhvr>
                                        <p:cTn id="35" dur="500" fill="hold"/>
                                        <p:tgtEl>
                                          <p:spTgt spid="18437"/>
                                        </p:tgtEl>
                                        <p:attrNameLst>
                                          <p:attrName>ppt_h</p:attrName>
                                        </p:attrNameLst>
                                      </p:cBhvr>
                                      <p:tavLst>
                                        <p:tav tm="0">
                                          <p:val>
                                            <p:fltVal val="0"/>
                                          </p:val>
                                        </p:tav>
                                        <p:tav tm="100000">
                                          <p:val>
                                            <p:strVal val="#ppt_h"/>
                                          </p:val>
                                        </p:tav>
                                      </p:tavLst>
                                    </p:anim>
                                    <p:animEffect transition="in" filter="fade">
                                      <p:cBhvr>
                                        <p:cTn id="36" dur="500"/>
                                        <p:tgtEl>
                                          <p:spTgt spid="1843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4819">
                                            <p:txEl>
                                              <p:pRg st="8" end="8"/>
                                            </p:txEl>
                                          </p:spTgt>
                                        </p:tgtEl>
                                        <p:attrNameLst>
                                          <p:attrName>style.visibility</p:attrName>
                                        </p:attrNameLst>
                                      </p:cBhvr>
                                      <p:to>
                                        <p:strVal val="visible"/>
                                      </p:to>
                                    </p:set>
                                    <p:animEffect transition="in" filter="fade">
                                      <p:cBhvr>
                                        <p:cTn id="41" dur="1000"/>
                                        <p:tgtEl>
                                          <p:spTgt spid="34819">
                                            <p:txEl>
                                              <p:pRg st="8" end="8"/>
                                            </p:txEl>
                                          </p:spTgt>
                                        </p:tgtEl>
                                      </p:cBhvr>
                                    </p:animEffect>
                                    <p:anim calcmode="lin" valueType="num">
                                      <p:cBhvr>
                                        <p:cTn id="42" dur="1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4819">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4819">
                                            <p:txEl>
                                              <p:pRg st="9" end="9"/>
                                            </p:txEl>
                                          </p:spTgt>
                                        </p:tgtEl>
                                        <p:attrNameLst>
                                          <p:attrName>style.visibility</p:attrName>
                                        </p:attrNameLst>
                                      </p:cBhvr>
                                      <p:to>
                                        <p:strVal val="visible"/>
                                      </p:to>
                                    </p:set>
                                    <p:animEffect transition="in" filter="fade">
                                      <p:cBhvr>
                                        <p:cTn id="46" dur="1000"/>
                                        <p:tgtEl>
                                          <p:spTgt spid="34819">
                                            <p:txEl>
                                              <p:pRg st="9" end="9"/>
                                            </p:txEl>
                                          </p:spTgt>
                                        </p:tgtEl>
                                      </p:cBhvr>
                                    </p:animEffect>
                                    <p:anim calcmode="lin" valueType="num">
                                      <p:cBhvr>
                                        <p:cTn id="47" dur="1000" fill="hold"/>
                                        <p:tgtEl>
                                          <p:spTgt spid="34819">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481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4819">
                                            <p:txEl>
                                              <p:pRg st="11" end="11"/>
                                            </p:txEl>
                                          </p:spTgt>
                                        </p:tgtEl>
                                        <p:attrNameLst>
                                          <p:attrName>style.visibility</p:attrName>
                                        </p:attrNameLst>
                                      </p:cBhvr>
                                      <p:to>
                                        <p:strVal val="visible"/>
                                      </p:to>
                                    </p:set>
                                    <p:anim calcmode="lin" valueType="num">
                                      <p:cBhvr>
                                        <p:cTn id="53" dur="500" fill="hold"/>
                                        <p:tgtEl>
                                          <p:spTgt spid="34819">
                                            <p:txEl>
                                              <p:pRg st="11" end="11"/>
                                            </p:txEl>
                                          </p:spTgt>
                                        </p:tgtEl>
                                        <p:attrNameLst>
                                          <p:attrName>ppt_w</p:attrName>
                                        </p:attrNameLst>
                                      </p:cBhvr>
                                      <p:tavLst>
                                        <p:tav tm="0">
                                          <p:val>
                                            <p:fltVal val="0"/>
                                          </p:val>
                                        </p:tav>
                                        <p:tav tm="100000">
                                          <p:val>
                                            <p:strVal val="#ppt_w"/>
                                          </p:val>
                                        </p:tav>
                                      </p:tavLst>
                                    </p:anim>
                                    <p:anim calcmode="lin" valueType="num">
                                      <p:cBhvr>
                                        <p:cTn id="54" dur="500" fill="hold"/>
                                        <p:tgtEl>
                                          <p:spTgt spid="34819">
                                            <p:txEl>
                                              <p:pRg st="11" end="11"/>
                                            </p:txEl>
                                          </p:spTgt>
                                        </p:tgtEl>
                                        <p:attrNameLst>
                                          <p:attrName>ppt_h</p:attrName>
                                        </p:attrNameLst>
                                      </p:cBhvr>
                                      <p:tavLst>
                                        <p:tav tm="0">
                                          <p:val>
                                            <p:fltVal val="0"/>
                                          </p:val>
                                        </p:tav>
                                        <p:tav tm="100000">
                                          <p:val>
                                            <p:strVal val="#ppt_h"/>
                                          </p:val>
                                        </p:tav>
                                      </p:tavLst>
                                    </p:anim>
                                    <p:animEffect transition="in" filter="fade">
                                      <p:cBhvr>
                                        <p:cTn id="55" dur="500"/>
                                        <p:tgtEl>
                                          <p:spTgt spid="34819">
                                            <p:txEl>
                                              <p:pRg st="11" end="11"/>
                                            </p:txEl>
                                          </p:spTgt>
                                        </p:tgtEl>
                                      </p:cBhvr>
                                    </p:animEffect>
                                  </p:childTnLst>
                                </p:cTn>
                              </p:par>
                              <p:par>
                                <p:cTn id="56" presetID="53" presetClass="entr" presetSubtype="16" fill="hold" nodeType="withEffect">
                                  <p:stCondLst>
                                    <p:cond delay="0"/>
                                  </p:stCondLst>
                                  <p:childTnLst>
                                    <p:set>
                                      <p:cBhvr>
                                        <p:cTn id="57" dur="1" fill="hold">
                                          <p:stCondLst>
                                            <p:cond delay="0"/>
                                          </p:stCondLst>
                                        </p:cTn>
                                        <p:tgtEl>
                                          <p:spTgt spid="34819">
                                            <p:txEl>
                                              <p:pRg st="12" end="12"/>
                                            </p:txEl>
                                          </p:spTgt>
                                        </p:tgtEl>
                                        <p:attrNameLst>
                                          <p:attrName>style.visibility</p:attrName>
                                        </p:attrNameLst>
                                      </p:cBhvr>
                                      <p:to>
                                        <p:strVal val="visible"/>
                                      </p:to>
                                    </p:set>
                                    <p:anim calcmode="lin" valueType="num">
                                      <p:cBhvr>
                                        <p:cTn id="58" dur="500" fill="hold"/>
                                        <p:tgtEl>
                                          <p:spTgt spid="34819">
                                            <p:txEl>
                                              <p:pRg st="12" end="12"/>
                                            </p:txEl>
                                          </p:spTgt>
                                        </p:tgtEl>
                                        <p:attrNameLst>
                                          <p:attrName>ppt_w</p:attrName>
                                        </p:attrNameLst>
                                      </p:cBhvr>
                                      <p:tavLst>
                                        <p:tav tm="0">
                                          <p:val>
                                            <p:fltVal val="0"/>
                                          </p:val>
                                        </p:tav>
                                        <p:tav tm="100000">
                                          <p:val>
                                            <p:strVal val="#ppt_w"/>
                                          </p:val>
                                        </p:tav>
                                      </p:tavLst>
                                    </p:anim>
                                    <p:anim calcmode="lin" valueType="num">
                                      <p:cBhvr>
                                        <p:cTn id="59" dur="500" fill="hold"/>
                                        <p:tgtEl>
                                          <p:spTgt spid="34819">
                                            <p:txEl>
                                              <p:pRg st="12" end="12"/>
                                            </p:txEl>
                                          </p:spTgt>
                                        </p:tgtEl>
                                        <p:attrNameLst>
                                          <p:attrName>ppt_h</p:attrName>
                                        </p:attrNameLst>
                                      </p:cBhvr>
                                      <p:tavLst>
                                        <p:tav tm="0">
                                          <p:val>
                                            <p:fltVal val="0"/>
                                          </p:val>
                                        </p:tav>
                                        <p:tav tm="100000">
                                          <p:val>
                                            <p:strVal val="#ppt_h"/>
                                          </p:val>
                                        </p:tav>
                                      </p:tavLst>
                                    </p:anim>
                                    <p:animEffect transition="in" filter="fade">
                                      <p:cBhvr>
                                        <p:cTn id="60" dur="500"/>
                                        <p:tgtEl>
                                          <p:spTgt spid="348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95288" y="549275"/>
            <a:ext cx="719137" cy="576263"/>
          </a:xfrm>
          <a:prstGeom prst="ellipse">
            <a:avLst/>
          </a:prstGeom>
          <a:solidFill>
            <a:schemeClr val="accent4">
              <a:lumMod val="20000"/>
              <a:lumOff val="80000"/>
            </a:schemeClr>
          </a:solidFill>
          <a:ln w="9525">
            <a:solidFill>
              <a:schemeClr val="tx1"/>
            </a:solidFill>
            <a:round/>
          </a:ln>
          <a:effectLst/>
        </p:spPr>
        <p:txBody>
          <a:bodyPr wrap="none" anchor="ctr"/>
          <a:lstStyle/>
          <a:p>
            <a:pPr eaLnBrk="1" hangingPunct="1">
              <a:defRPr/>
            </a:pP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459" name="Rectangle 3"/>
          <p:cNvSpPr>
            <a:spLocks noGrp="1" noChangeArrowheads="1"/>
          </p:cNvSpPr>
          <p:nvPr>
            <p:ph type="title"/>
          </p:nvPr>
        </p:nvSpPr>
        <p:spPr>
          <a:xfrm>
            <a:off x="500063" y="333375"/>
            <a:ext cx="7885112" cy="1462088"/>
          </a:xfrm>
        </p:spPr>
        <p:txBody>
          <a:bodyPr/>
          <a:lstStyle/>
          <a:p>
            <a:pPr eaLnBrk="1" hangingPunct="1">
              <a:defRPr/>
            </a:pP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1b    Read 1a and answer the following </a:t>
            </a:r>
            <a:b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br>
            <a:r>
              <a:rPr lang="en-US" altLang="zh-CN" sz="2800" b="1" dirty="0" smtClean="0">
                <a:solidFill>
                  <a:schemeClr val="bg2">
                    <a:lumMod val="60000"/>
                    <a:lumOff val="40000"/>
                  </a:schemeClr>
                </a:solidFill>
                <a:latin typeface="Times New Roman" panose="02020603050405020304" pitchFamily="18" charset="0"/>
                <a:cs typeface="Times New Roman" panose="02020603050405020304" pitchFamily="18" charset="0"/>
              </a:rPr>
              <a:t>      questions.</a:t>
            </a:r>
          </a:p>
        </p:txBody>
      </p:sp>
      <p:sp>
        <p:nvSpPr>
          <p:cNvPr id="33796" name="Rectangle 4"/>
          <p:cNvSpPr>
            <a:spLocks noGrp="1" noChangeArrowheads="1"/>
          </p:cNvSpPr>
          <p:nvPr>
            <p:ph idx="1"/>
          </p:nvPr>
        </p:nvSpPr>
        <p:spPr>
          <a:xfrm>
            <a:off x="385763" y="1765300"/>
            <a:ext cx="8640762" cy="4114800"/>
          </a:xfrm>
        </p:spPr>
        <p:txBody>
          <a:bodyPr/>
          <a:lstStyle/>
          <a:p>
            <a:pPr marL="457200" indent="-457200" eaLnBrk="1" hangingPunct="1">
              <a:lnSpc>
                <a:spcPct val="80000"/>
              </a:lnSpc>
              <a:buFontTx/>
              <a:buNone/>
            </a:pPr>
            <a:r>
              <a:rPr lang="en-US" altLang="zh-CN" sz="2400" b="1" dirty="0" smtClean="0">
                <a:latin typeface="Times New Roman" panose="02020603050405020304" pitchFamily="18" charset="0"/>
                <a:cs typeface="Times New Roman" panose="02020603050405020304" pitchFamily="18" charset="0"/>
              </a:rPr>
              <a:t>        </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_______________   It is one of the greatest inventions. It is</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said that in the 3rd century a Chinese man wrote about how</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to make it. At first, it was used for making fireworks. At the</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end of the Tang dynasty, people began to use it in wars. The </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method of making it was brought to the Arab world and </a:t>
            </a:r>
          </a:p>
          <a:p>
            <a:pPr marL="457200" indent="-457200" eaLnBrk="1" hangingPunct="1">
              <a:lnSpc>
                <a:spcPct val="8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Europe in the 13th and 14th centuries.</a:t>
            </a:r>
          </a:p>
          <a:p>
            <a:pPr marL="457200" indent="-457200"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2. When was the method of making gunpowder brought to</a:t>
            </a:r>
          </a:p>
          <a:p>
            <a:pPr marL="457200" indent="-4572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the Arab world and Europe?</a:t>
            </a:r>
            <a:endParaRPr lang="en-US" altLang="zh-CN" sz="2400" b="1" u="sng" dirty="0" smtClean="0">
              <a:solidFill>
                <a:srgbClr val="FF0000"/>
              </a:solidFill>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In the 13th and 14th centuries. </a:t>
            </a:r>
          </a:p>
          <a:p>
            <a:pPr marL="457200" indent="-457200"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19461" name="WordArt 5"/>
          <p:cNvSpPr>
            <a:spLocks noChangeArrowheads="1" noChangeShapeType="1" noTextEdit="1"/>
          </p:cNvSpPr>
          <p:nvPr/>
        </p:nvSpPr>
        <p:spPr bwMode="auto">
          <a:xfrm>
            <a:off x="642910" y="1928802"/>
            <a:ext cx="1871661" cy="434603"/>
          </a:xfrm>
          <a:prstGeom prst="rect">
            <a:avLst/>
          </a:prstGeom>
        </p:spPr>
        <p:txBody>
          <a:bodyPr wrap="none" fromWordArt="1">
            <a:prstTxWarp prst="textSlantUp">
              <a:avLst>
                <a:gd name="adj" fmla="val 0"/>
              </a:avLst>
            </a:prstTxWarp>
          </a:bodyPr>
          <a:lstStyle/>
          <a:p>
            <a:pPr algn="ctr">
              <a:defRPr/>
            </a:pPr>
            <a:r>
              <a:rPr lang="en-US" altLang="zh-CN" sz="3600" b="1" kern="10" dirty="0">
                <a:ln w="9525">
                  <a:solidFill>
                    <a:srgbClr val="CC99FF"/>
                  </a:solidFill>
                  <a:round/>
                </a:ln>
                <a:gradFill rotWithShape="1">
                  <a:gsLst>
                    <a:gs pos="0">
                      <a:srgbClr val="6600CC"/>
                    </a:gs>
                    <a:gs pos="100000">
                      <a:srgbClr val="CC00CC"/>
                    </a:gs>
                  </a:gsLst>
                  <a:lin ang="5100000" scaled="1"/>
                </a:gradFill>
                <a:latin typeface="Times New Roman" panose="02020603050405020304" pitchFamily="18" charset="0"/>
                <a:ea typeface="宋体" panose="02010600030101010101" pitchFamily="2" charset="-122"/>
                <a:cs typeface="Times New Roman" panose="02020603050405020304" pitchFamily="18" charset="0"/>
              </a:rPr>
              <a:t>gunpowder</a:t>
            </a:r>
            <a:r>
              <a:rPr lang="en-US" altLang="zh-CN" sz="3600" b="1" kern="10" dirty="0">
                <a:ln w="9525">
                  <a:solidFill>
                    <a:srgbClr val="CC99FF"/>
                  </a:solidFill>
                  <a:rou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600" b="1" kern="10" dirty="0">
              <a:ln w="9525">
                <a:solidFill>
                  <a:srgbClr val="CC99FF"/>
                </a:solidFill>
                <a:round/>
              </a:ln>
              <a:gradFill rotWithShape="1">
                <a:gsLst>
                  <a:gs pos="0">
                    <a:srgbClr val="6600CC"/>
                  </a:gs>
                  <a:gs pos="100000">
                    <a:srgbClr val="CC00CC"/>
                  </a:gs>
                </a:gsLst>
                <a:lin ang="5100000" scaled="1"/>
              </a:gradFill>
              <a:effectLst>
                <a:outerShdw dist="53882" dir="2700000" algn="ctr" rotWithShape="0">
                  <a:srgbClr val="9999FF">
                    <a:alpha val="79999"/>
                  </a:srgbClr>
                </a:outerShdw>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6">
                                            <p:txEl>
                                              <p:pRg st="1" end="1"/>
                                            </p:txEl>
                                          </p:spTgt>
                                        </p:tgtEl>
                                        <p:attrNameLst>
                                          <p:attrName>style.visibility</p:attrName>
                                        </p:attrNameLst>
                                      </p:cBhvr>
                                      <p:to>
                                        <p:strVal val="visible"/>
                                      </p:to>
                                    </p:set>
                                    <p:animEffect transition="in" filter="fade">
                                      <p:cBhvr>
                                        <p:cTn id="7" dur="1000"/>
                                        <p:tgtEl>
                                          <p:spTgt spid="33796">
                                            <p:txEl>
                                              <p:pRg st="1" end="1"/>
                                            </p:txEl>
                                          </p:spTgt>
                                        </p:tgtEl>
                                      </p:cBhvr>
                                    </p:animEffect>
                                    <p:anim calcmode="lin" valueType="num">
                                      <p:cBhvr>
                                        <p:cTn id="8" dur="10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379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796">
                                            <p:txEl>
                                              <p:pRg st="2" end="2"/>
                                            </p:txEl>
                                          </p:spTgt>
                                        </p:tgtEl>
                                        <p:attrNameLst>
                                          <p:attrName>style.visibility</p:attrName>
                                        </p:attrNameLst>
                                      </p:cBhvr>
                                      <p:to>
                                        <p:strVal val="visible"/>
                                      </p:to>
                                    </p:set>
                                    <p:animEffect transition="in" filter="fade">
                                      <p:cBhvr>
                                        <p:cTn id="12" dur="1000"/>
                                        <p:tgtEl>
                                          <p:spTgt spid="33796">
                                            <p:txEl>
                                              <p:pRg st="2" end="2"/>
                                            </p:txEl>
                                          </p:spTgt>
                                        </p:tgtEl>
                                      </p:cBhvr>
                                    </p:animEffect>
                                    <p:anim calcmode="lin" valueType="num">
                                      <p:cBhvr>
                                        <p:cTn id="13" dur="10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379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796">
                                            <p:txEl>
                                              <p:pRg st="3" end="3"/>
                                            </p:txEl>
                                          </p:spTgt>
                                        </p:tgtEl>
                                        <p:attrNameLst>
                                          <p:attrName>style.visibility</p:attrName>
                                        </p:attrNameLst>
                                      </p:cBhvr>
                                      <p:to>
                                        <p:strVal val="visible"/>
                                      </p:to>
                                    </p:set>
                                    <p:animEffect transition="in" filter="fade">
                                      <p:cBhvr>
                                        <p:cTn id="17" dur="1000"/>
                                        <p:tgtEl>
                                          <p:spTgt spid="33796">
                                            <p:txEl>
                                              <p:pRg st="3" end="3"/>
                                            </p:txEl>
                                          </p:spTgt>
                                        </p:tgtEl>
                                      </p:cBhvr>
                                    </p:animEffect>
                                    <p:anim calcmode="lin" valueType="num">
                                      <p:cBhvr>
                                        <p:cTn id="18" dur="10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379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796">
                                            <p:txEl>
                                              <p:pRg st="4" end="4"/>
                                            </p:txEl>
                                          </p:spTgt>
                                        </p:tgtEl>
                                        <p:attrNameLst>
                                          <p:attrName>style.visibility</p:attrName>
                                        </p:attrNameLst>
                                      </p:cBhvr>
                                      <p:to>
                                        <p:strVal val="visible"/>
                                      </p:to>
                                    </p:set>
                                    <p:animEffect transition="in" filter="fade">
                                      <p:cBhvr>
                                        <p:cTn id="22" dur="1000"/>
                                        <p:tgtEl>
                                          <p:spTgt spid="33796">
                                            <p:txEl>
                                              <p:pRg st="4" end="4"/>
                                            </p:txEl>
                                          </p:spTgt>
                                        </p:tgtEl>
                                      </p:cBhvr>
                                    </p:animEffect>
                                    <p:anim calcmode="lin" valueType="num">
                                      <p:cBhvr>
                                        <p:cTn id="23" dur="10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379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796">
                                            <p:txEl>
                                              <p:pRg st="5" end="5"/>
                                            </p:txEl>
                                          </p:spTgt>
                                        </p:tgtEl>
                                        <p:attrNameLst>
                                          <p:attrName>style.visibility</p:attrName>
                                        </p:attrNameLst>
                                      </p:cBhvr>
                                      <p:to>
                                        <p:strVal val="visible"/>
                                      </p:to>
                                    </p:set>
                                    <p:animEffect transition="in" filter="fade">
                                      <p:cBhvr>
                                        <p:cTn id="27" dur="1000"/>
                                        <p:tgtEl>
                                          <p:spTgt spid="33796">
                                            <p:txEl>
                                              <p:pRg st="5" end="5"/>
                                            </p:txEl>
                                          </p:spTgt>
                                        </p:tgtEl>
                                      </p:cBhvr>
                                    </p:animEffect>
                                    <p:anim calcmode="lin" valueType="num">
                                      <p:cBhvr>
                                        <p:cTn id="28" dur="10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379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796">
                                            <p:txEl>
                                              <p:pRg st="6" end="6"/>
                                            </p:txEl>
                                          </p:spTgt>
                                        </p:tgtEl>
                                        <p:attrNameLst>
                                          <p:attrName>style.visibility</p:attrName>
                                        </p:attrNameLst>
                                      </p:cBhvr>
                                      <p:to>
                                        <p:strVal val="visible"/>
                                      </p:to>
                                    </p:set>
                                    <p:animEffect transition="in" filter="fade">
                                      <p:cBhvr>
                                        <p:cTn id="32" dur="1000"/>
                                        <p:tgtEl>
                                          <p:spTgt spid="33796">
                                            <p:txEl>
                                              <p:pRg st="6" end="6"/>
                                            </p:txEl>
                                          </p:spTgt>
                                        </p:tgtEl>
                                      </p:cBhvr>
                                    </p:animEffect>
                                    <p:anim calcmode="lin" valueType="num">
                                      <p:cBhvr>
                                        <p:cTn id="33" dur="1000" fill="hold"/>
                                        <p:tgtEl>
                                          <p:spTgt spid="3379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379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9461"/>
                                        </p:tgtEl>
                                        <p:attrNameLst>
                                          <p:attrName>style.visibility</p:attrName>
                                        </p:attrNameLst>
                                      </p:cBhvr>
                                      <p:to>
                                        <p:strVal val="visible"/>
                                      </p:to>
                                    </p:set>
                                    <p:anim calcmode="lin" valueType="num">
                                      <p:cBhvr>
                                        <p:cTn id="39" dur="500" fill="hold"/>
                                        <p:tgtEl>
                                          <p:spTgt spid="19461"/>
                                        </p:tgtEl>
                                        <p:attrNameLst>
                                          <p:attrName>ppt_w</p:attrName>
                                        </p:attrNameLst>
                                      </p:cBhvr>
                                      <p:tavLst>
                                        <p:tav tm="0">
                                          <p:val>
                                            <p:fltVal val="0"/>
                                          </p:val>
                                        </p:tav>
                                        <p:tav tm="100000">
                                          <p:val>
                                            <p:strVal val="#ppt_w"/>
                                          </p:val>
                                        </p:tav>
                                      </p:tavLst>
                                    </p:anim>
                                    <p:anim calcmode="lin" valueType="num">
                                      <p:cBhvr>
                                        <p:cTn id="40" dur="500" fill="hold"/>
                                        <p:tgtEl>
                                          <p:spTgt spid="19461"/>
                                        </p:tgtEl>
                                        <p:attrNameLst>
                                          <p:attrName>ppt_h</p:attrName>
                                        </p:attrNameLst>
                                      </p:cBhvr>
                                      <p:tavLst>
                                        <p:tav tm="0">
                                          <p:val>
                                            <p:fltVal val="0"/>
                                          </p:val>
                                        </p:tav>
                                        <p:tav tm="100000">
                                          <p:val>
                                            <p:strVal val="#ppt_h"/>
                                          </p:val>
                                        </p:tav>
                                      </p:tavLst>
                                    </p:anim>
                                    <p:animEffect transition="in" filter="fade">
                                      <p:cBhvr>
                                        <p:cTn id="41" dur="500"/>
                                        <p:tgtEl>
                                          <p:spTgt spid="1946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796">
                                            <p:txEl>
                                              <p:pRg st="8" end="8"/>
                                            </p:txEl>
                                          </p:spTgt>
                                        </p:tgtEl>
                                        <p:attrNameLst>
                                          <p:attrName>style.visibility</p:attrName>
                                        </p:attrNameLst>
                                      </p:cBhvr>
                                      <p:to>
                                        <p:strVal val="visible"/>
                                      </p:to>
                                    </p:set>
                                    <p:animEffect transition="in" filter="fade">
                                      <p:cBhvr>
                                        <p:cTn id="46" dur="1000"/>
                                        <p:tgtEl>
                                          <p:spTgt spid="33796">
                                            <p:txEl>
                                              <p:pRg st="8" end="8"/>
                                            </p:txEl>
                                          </p:spTgt>
                                        </p:tgtEl>
                                      </p:cBhvr>
                                    </p:animEffect>
                                    <p:anim calcmode="lin" valueType="num">
                                      <p:cBhvr>
                                        <p:cTn id="47" dur="1000" fill="hold"/>
                                        <p:tgtEl>
                                          <p:spTgt spid="33796">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3796">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796">
                                            <p:txEl>
                                              <p:pRg st="9" end="9"/>
                                            </p:txEl>
                                          </p:spTgt>
                                        </p:tgtEl>
                                        <p:attrNameLst>
                                          <p:attrName>style.visibility</p:attrName>
                                        </p:attrNameLst>
                                      </p:cBhvr>
                                      <p:to>
                                        <p:strVal val="visible"/>
                                      </p:to>
                                    </p:set>
                                    <p:animEffect transition="in" filter="fade">
                                      <p:cBhvr>
                                        <p:cTn id="51" dur="1000"/>
                                        <p:tgtEl>
                                          <p:spTgt spid="33796">
                                            <p:txEl>
                                              <p:pRg st="9" end="9"/>
                                            </p:txEl>
                                          </p:spTgt>
                                        </p:tgtEl>
                                      </p:cBhvr>
                                    </p:animEffect>
                                    <p:anim calcmode="lin" valueType="num">
                                      <p:cBhvr>
                                        <p:cTn id="52" dur="1000" fill="hold"/>
                                        <p:tgtEl>
                                          <p:spTgt spid="33796">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379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3796">
                                            <p:txEl>
                                              <p:pRg st="10" end="10"/>
                                            </p:txEl>
                                          </p:spTgt>
                                        </p:tgtEl>
                                        <p:attrNameLst>
                                          <p:attrName>style.visibility</p:attrName>
                                        </p:attrNameLst>
                                      </p:cBhvr>
                                      <p:to>
                                        <p:strVal val="visible"/>
                                      </p:to>
                                    </p:set>
                                    <p:anim calcmode="lin" valueType="num">
                                      <p:cBhvr>
                                        <p:cTn id="58" dur="500" fill="hold"/>
                                        <p:tgtEl>
                                          <p:spTgt spid="33796">
                                            <p:txEl>
                                              <p:pRg st="10" end="10"/>
                                            </p:txEl>
                                          </p:spTgt>
                                        </p:tgtEl>
                                        <p:attrNameLst>
                                          <p:attrName>ppt_w</p:attrName>
                                        </p:attrNameLst>
                                      </p:cBhvr>
                                      <p:tavLst>
                                        <p:tav tm="0">
                                          <p:val>
                                            <p:fltVal val="0"/>
                                          </p:val>
                                        </p:tav>
                                        <p:tav tm="100000">
                                          <p:val>
                                            <p:strVal val="#ppt_w"/>
                                          </p:val>
                                        </p:tav>
                                      </p:tavLst>
                                    </p:anim>
                                    <p:anim calcmode="lin" valueType="num">
                                      <p:cBhvr>
                                        <p:cTn id="59" dur="500" fill="hold"/>
                                        <p:tgtEl>
                                          <p:spTgt spid="33796">
                                            <p:txEl>
                                              <p:pRg st="10" end="10"/>
                                            </p:txEl>
                                          </p:spTgt>
                                        </p:tgtEl>
                                        <p:attrNameLst>
                                          <p:attrName>ppt_h</p:attrName>
                                        </p:attrNameLst>
                                      </p:cBhvr>
                                      <p:tavLst>
                                        <p:tav tm="0">
                                          <p:val>
                                            <p:fltVal val="0"/>
                                          </p:val>
                                        </p:tav>
                                        <p:tav tm="100000">
                                          <p:val>
                                            <p:strVal val="#ppt_h"/>
                                          </p:val>
                                        </p:tav>
                                      </p:tavLst>
                                    </p:anim>
                                    <p:animEffect transition="in" filter="fade">
                                      <p:cBhvr>
                                        <p:cTn id="60" dur="500"/>
                                        <p:tgtEl>
                                          <p:spTgt spid="3379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5"/>
          <p:cNvSpPr>
            <a:spLocks noChangeArrowheads="1"/>
          </p:cNvSpPr>
          <p:nvPr/>
        </p:nvSpPr>
        <p:spPr bwMode="auto">
          <a:xfrm>
            <a:off x="500063" y="571500"/>
            <a:ext cx="720725" cy="582613"/>
          </a:xfrm>
          <a:prstGeom prst="ellipse">
            <a:avLst/>
          </a:prstGeom>
          <a:solidFill>
            <a:schemeClr val="accent1"/>
          </a:solidFill>
          <a:ln w="9525">
            <a:solidFill>
              <a:schemeClr val="tx1"/>
            </a:solidFill>
            <a:round/>
          </a:ln>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
        <p:nvSpPr>
          <p:cNvPr id="31747" name="Rectangle 2"/>
          <p:cNvSpPr>
            <a:spLocks noGrp="1" noChangeArrowheads="1"/>
          </p:cNvSpPr>
          <p:nvPr>
            <p:ph type="title"/>
          </p:nvPr>
        </p:nvSpPr>
        <p:spPr>
          <a:xfrm>
            <a:off x="500063" y="490538"/>
            <a:ext cx="8318500" cy="1327150"/>
          </a:xfrm>
        </p:spPr>
        <p:txBody>
          <a:bodyPr/>
          <a:lstStyle/>
          <a:p>
            <a:pPr eaLnBrk="1" hangingPunct="1"/>
            <a:r>
              <a:rPr lang="en-US" altLang="zh-CN" sz="3200" b="1" dirty="0" smtClean="0">
                <a:solidFill>
                  <a:srgbClr val="FF0000"/>
                </a:solidFill>
                <a:latin typeface="Times New Roman" panose="02020603050405020304" pitchFamily="18" charset="0"/>
                <a:cs typeface="Times New Roman" panose="02020603050405020304" pitchFamily="18" charset="0"/>
              </a:rPr>
              <a:t>1b  Read 1a and answer the following questions.</a:t>
            </a:r>
          </a:p>
        </p:txBody>
      </p:sp>
      <p:sp>
        <p:nvSpPr>
          <p:cNvPr id="35843" name="Rectangle 3"/>
          <p:cNvSpPr>
            <a:spLocks noGrp="1" noChangeArrowheads="1"/>
          </p:cNvSpPr>
          <p:nvPr>
            <p:ph idx="1"/>
          </p:nvPr>
        </p:nvSpPr>
        <p:spPr>
          <a:xfrm>
            <a:off x="371475" y="1928813"/>
            <a:ext cx="8772525" cy="4114800"/>
          </a:xfrm>
        </p:spPr>
        <p:txBody>
          <a:bodyPr/>
          <a:lstStyle/>
          <a:p>
            <a:pPr eaLnBrk="1" hangingPunct="1">
              <a:buFontTx/>
              <a:buNone/>
            </a:pP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00B0F0"/>
                </a:solidFill>
                <a:latin typeface="Times New Roman" panose="02020603050405020304" pitchFamily="18" charset="0"/>
                <a:cs typeface="Times New Roman" panose="02020603050405020304" pitchFamily="18" charset="0"/>
              </a:rPr>
              <a:t>____________ Before it was invented, the ancient Chinese </a:t>
            </a:r>
          </a:p>
          <a:p>
            <a:pPr eaLnBrk="1" hangingPunct="1">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  carved characters on animal bones and stones. China was</a:t>
            </a:r>
          </a:p>
          <a:p>
            <a:pPr eaLnBrk="1" hangingPunct="1">
              <a:lnSpc>
                <a:spcPct val="9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  the first country in the world to make it. During the Western </a:t>
            </a:r>
          </a:p>
          <a:p>
            <a:pPr eaLnBrk="1" hangingPunct="1">
              <a:lnSpc>
                <a:spcPct val="9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  Han dynasty, it was made in some places in China, and was </a:t>
            </a:r>
          </a:p>
          <a:p>
            <a:pPr eaLnBrk="1" hangingPunct="1">
              <a:lnSpc>
                <a:spcPct val="9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  developed in the Eastern Han dynasty by </a:t>
            </a:r>
            <a:r>
              <a:rPr lang="en-US" altLang="zh-CN" sz="2400" b="1" dirty="0" err="1" smtClean="0">
                <a:solidFill>
                  <a:srgbClr val="00B0F0"/>
                </a:solidFill>
                <a:latin typeface="Times New Roman" panose="02020603050405020304" pitchFamily="18" charset="0"/>
                <a:cs typeface="Times New Roman" panose="02020603050405020304" pitchFamily="18" charset="0"/>
              </a:rPr>
              <a:t>Cai</a:t>
            </a:r>
            <a:r>
              <a:rPr lang="en-US" altLang="zh-CN" sz="2400" b="1" dirty="0" smtClean="0">
                <a:solidFill>
                  <a:srgbClr val="00B0F0"/>
                </a:solidFill>
                <a:latin typeface="Times New Roman" panose="02020603050405020304" pitchFamily="18" charset="0"/>
                <a:cs typeface="Times New Roman" panose="02020603050405020304" pitchFamily="18" charset="0"/>
              </a:rPr>
              <a:t> </a:t>
            </a:r>
            <a:r>
              <a:rPr lang="en-US" altLang="zh-CN" sz="2400" b="1" dirty="0" err="1" smtClean="0">
                <a:solidFill>
                  <a:srgbClr val="00B0F0"/>
                </a:solidFill>
                <a:latin typeface="Times New Roman" panose="02020603050405020304" pitchFamily="18" charset="0"/>
                <a:cs typeface="Times New Roman" panose="02020603050405020304" pitchFamily="18" charset="0"/>
              </a:rPr>
              <a:t>Lun</a:t>
            </a:r>
            <a:r>
              <a:rPr lang="en-US" altLang="zh-CN" sz="2400" b="1" dirty="0" smtClean="0">
                <a:solidFill>
                  <a:srgbClr val="00B0F0"/>
                </a:solidFill>
                <a:latin typeface="Times New Roman" panose="02020603050405020304" pitchFamily="18" charset="0"/>
                <a:cs typeface="Times New Roman" panose="02020603050405020304" pitchFamily="18" charset="0"/>
              </a:rPr>
              <a:t>. He made</a:t>
            </a:r>
          </a:p>
          <a:p>
            <a:pPr eaLnBrk="1" hangingPunct="1">
              <a:lnSpc>
                <a:spcPct val="90000"/>
              </a:lnSpc>
              <a:buFontTx/>
              <a:buNone/>
            </a:pPr>
            <a:r>
              <a:rPr lang="en-US" altLang="zh-CN" sz="2400" b="1" dirty="0" smtClean="0">
                <a:solidFill>
                  <a:srgbClr val="00B0F0"/>
                </a:solidFill>
                <a:latin typeface="Times New Roman" panose="02020603050405020304" pitchFamily="18" charset="0"/>
                <a:cs typeface="Times New Roman" panose="02020603050405020304" pitchFamily="18" charset="0"/>
              </a:rPr>
              <a:t>  it with bark, ropes and rags. </a:t>
            </a:r>
          </a:p>
          <a:p>
            <a:pPr eaLnBrk="1" hangingPunct="1">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3. What did </a:t>
            </a:r>
            <a:r>
              <a:rPr lang="en-US" altLang="zh-CN" sz="2400" b="1" dirty="0" err="1" smtClean="0">
                <a:solidFill>
                  <a:srgbClr val="FF0000"/>
                </a:solidFill>
                <a:latin typeface="Times New Roman" panose="02020603050405020304" pitchFamily="18" charset="0"/>
                <a:cs typeface="Times New Roman" panose="02020603050405020304" pitchFamily="18" charset="0"/>
              </a:rPr>
              <a:t>Cai</a:t>
            </a:r>
            <a:r>
              <a:rPr lang="en-US" altLang="zh-CN" sz="2400" b="1" dirty="0" smtClean="0">
                <a:solidFill>
                  <a:srgbClr val="FF0000"/>
                </a:solidFill>
                <a:latin typeface="Times New Roman" panose="02020603050405020304" pitchFamily="18" charset="0"/>
                <a:cs typeface="Times New Roman" panose="02020603050405020304" pitchFamily="18" charset="0"/>
              </a:rPr>
              <a:t> </a:t>
            </a:r>
            <a:r>
              <a:rPr lang="en-US" altLang="zh-CN" sz="2400" b="1" dirty="0" err="1" smtClean="0">
                <a:solidFill>
                  <a:srgbClr val="FF0000"/>
                </a:solidFill>
                <a:latin typeface="Times New Roman" panose="02020603050405020304" pitchFamily="18" charset="0"/>
                <a:cs typeface="Times New Roman" panose="02020603050405020304" pitchFamily="18" charset="0"/>
              </a:rPr>
              <a:t>Lun</a:t>
            </a:r>
            <a:r>
              <a:rPr lang="en-US" altLang="zh-CN" sz="2400" b="1" dirty="0" smtClean="0">
                <a:solidFill>
                  <a:srgbClr val="FF0000"/>
                </a:solidFill>
                <a:latin typeface="Times New Roman" panose="02020603050405020304" pitchFamily="18" charset="0"/>
                <a:cs typeface="Times New Roman" panose="02020603050405020304" pitchFamily="18" charset="0"/>
              </a:rPr>
              <a:t> use to make paper at that time?</a:t>
            </a:r>
            <a:endParaRPr lang="en-US" altLang="zh-CN" sz="2400" b="1" u="sng" dirty="0" smtClean="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He used bark, ropes and rags. </a:t>
            </a:r>
          </a:p>
          <a:p>
            <a:pPr eaLnBrk="1" hangingPunct="1">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20485" name="WordArt 4"/>
          <p:cNvSpPr>
            <a:spLocks noChangeArrowheads="1" noChangeShapeType="1" noTextEdit="1"/>
          </p:cNvSpPr>
          <p:nvPr/>
        </p:nvSpPr>
        <p:spPr bwMode="auto">
          <a:xfrm>
            <a:off x="571500" y="1857375"/>
            <a:ext cx="1727200" cy="525463"/>
          </a:xfrm>
          <a:prstGeom prst="rect">
            <a:avLst/>
          </a:prstGeom>
        </p:spPr>
        <p:txBody>
          <a:bodyPr wrap="none" fromWordArt="1">
            <a:prstTxWarp prst="textSlantUp">
              <a:avLst>
                <a:gd name="adj" fmla="val 0"/>
              </a:avLst>
            </a:prstTxWarp>
          </a:bodyPr>
          <a:lstStyle/>
          <a:p>
            <a:pPr algn="ctr"/>
            <a:r>
              <a:rPr lang="en-US" altLang="zh-CN" sz="3600" b="1" kern="10">
                <a:ln w="9525">
                  <a:solidFill>
                    <a:srgbClr val="CC99FF"/>
                  </a:solidFill>
                  <a:round/>
                </a:ln>
                <a:gradFill rotWithShape="1">
                  <a:gsLst>
                    <a:gs pos="0">
                      <a:srgbClr val="6600CC"/>
                    </a:gs>
                    <a:gs pos="100000">
                      <a:srgbClr val="CC00CC"/>
                    </a:gs>
                  </a:gsLst>
                  <a:lin ang="4980000" scaled="1"/>
                </a:gradFill>
                <a:latin typeface="Times New Roman" panose="02020603050405020304"/>
                <a:cs typeface="Times New Roman" panose="02020603050405020304"/>
              </a:rPr>
              <a:t>paper-making</a:t>
            </a:r>
            <a:endParaRPr lang="zh-CN" altLang="en-US" sz="3600" b="1" kern="10">
              <a:ln w="9525">
                <a:solidFill>
                  <a:srgbClr val="CC99FF"/>
                </a:solidFill>
                <a:round/>
              </a:ln>
              <a:gradFill rotWithShape="1">
                <a:gsLst>
                  <a:gs pos="0">
                    <a:srgbClr val="6600CC"/>
                  </a:gs>
                  <a:gs pos="100000">
                    <a:srgbClr val="CC00CC"/>
                  </a:gs>
                </a:gsLst>
                <a:lin ang="4980000" scaled="1"/>
              </a:gradFill>
              <a:latin typeface="Times New Roman" panose="02020603050405020304"/>
              <a:cs typeface="Times New Roman" panose="020206030504050203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anim calcmode="lin" valueType="num">
                                      <p:cBhvr>
                                        <p:cTn id="13"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58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000"/>
                                        <p:tgtEl>
                                          <p:spTgt spid="35843">
                                            <p:txEl>
                                              <p:pRg st="2" end="2"/>
                                            </p:txEl>
                                          </p:spTgt>
                                        </p:tgtEl>
                                      </p:cBhvr>
                                    </p:animEffect>
                                    <p:anim calcmode="lin" valueType="num">
                                      <p:cBhvr>
                                        <p:cTn id="1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58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000"/>
                                        <p:tgtEl>
                                          <p:spTgt spid="35843">
                                            <p:txEl>
                                              <p:pRg st="3" end="3"/>
                                            </p:txEl>
                                          </p:spTgt>
                                        </p:tgtEl>
                                      </p:cBhvr>
                                    </p:animEffect>
                                    <p:anim calcmode="lin" valueType="num">
                                      <p:cBhvr>
                                        <p:cTn id="23"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584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1000"/>
                                        <p:tgtEl>
                                          <p:spTgt spid="35843">
                                            <p:txEl>
                                              <p:pRg st="4" end="4"/>
                                            </p:txEl>
                                          </p:spTgt>
                                        </p:tgtEl>
                                      </p:cBhvr>
                                    </p:animEffect>
                                    <p:anim calcmode="lin" valueType="num">
                                      <p:cBhvr>
                                        <p:cTn id="28"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584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843">
                                            <p:txEl>
                                              <p:pRg st="5" end="5"/>
                                            </p:txEl>
                                          </p:spTgt>
                                        </p:tgtEl>
                                        <p:attrNameLst>
                                          <p:attrName>style.visibility</p:attrName>
                                        </p:attrNameLst>
                                      </p:cBhvr>
                                      <p:to>
                                        <p:strVal val="visible"/>
                                      </p:to>
                                    </p:set>
                                    <p:animEffect transition="in" filter="fade">
                                      <p:cBhvr>
                                        <p:cTn id="32" dur="1000"/>
                                        <p:tgtEl>
                                          <p:spTgt spid="35843">
                                            <p:txEl>
                                              <p:pRg st="5" end="5"/>
                                            </p:txEl>
                                          </p:spTgt>
                                        </p:tgtEl>
                                      </p:cBhvr>
                                    </p:animEffect>
                                    <p:anim calcmode="lin" valueType="num">
                                      <p:cBhvr>
                                        <p:cTn id="33" dur="10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58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0485"/>
                                        </p:tgtEl>
                                        <p:attrNameLst>
                                          <p:attrName>style.visibility</p:attrName>
                                        </p:attrNameLst>
                                      </p:cBhvr>
                                      <p:to>
                                        <p:strVal val="visible"/>
                                      </p:to>
                                    </p:set>
                                    <p:anim calcmode="lin" valueType="num">
                                      <p:cBhvr>
                                        <p:cTn id="39" dur="500" fill="hold"/>
                                        <p:tgtEl>
                                          <p:spTgt spid="20485"/>
                                        </p:tgtEl>
                                        <p:attrNameLst>
                                          <p:attrName>ppt_w</p:attrName>
                                        </p:attrNameLst>
                                      </p:cBhvr>
                                      <p:tavLst>
                                        <p:tav tm="0">
                                          <p:val>
                                            <p:fltVal val="0"/>
                                          </p:val>
                                        </p:tav>
                                        <p:tav tm="100000">
                                          <p:val>
                                            <p:strVal val="#ppt_w"/>
                                          </p:val>
                                        </p:tav>
                                      </p:tavLst>
                                    </p:anim>
                                    <p:anim calcmode="lin" valueType="num">
                                      <p:cBhvr>
                                        <p:cTn id="40" dur="500" fill="hold"/>
                                        <p:tgtEl>
                                          <p:spTgt spid="20485"/>
                                        </p:tgtEl>
                                        <p:attrNameLst>
                                          <p:attrName>ppt_h</p:attrName>
                                        </p:attrNameLst>
                                      </p:cBhvr>
                                      <p:tavLst>
                                        <p:tav tm="0">
                                          <p:val>
                                            <p:fltVal val="0"/>
                                          </p:val>
                                        </p:tav>
                                        <p:tav tm="100000">
                                          <p:val>
                                            <p:strVal val="#ppt_h"/>
                                          </p:val>
                                        </p:tav>
                                      </p:tavLst>
                                    </p:anim>
                                    <p:animEffect transition="in" filter="fade">
                                      <p:cBhvr>
                                        <p:cTn id="41" dur="500"/>
                                        <p:tgtEl>
                                          <p:spTgt spid="2048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5843">
                                            <p:txEl>
                                              <p:pRg st="7" end="7"/>
                                            </p:txEl>
                                          </p:spTgt>
                                        </p:tgtEl>
                                        <p:attrNameLst>
                                          <p:attrName>style.visibility</p:attrName>
                                        </p:attrNameLst>
                                      </p:cBhvr>
                                      <p:to>
                                        <p:strVal val="visible"/>
                                      </p:to>
                                    </p:set>
                                    <p:animEffect transition="in" filter="fade">
                                      <p:cBhvr>
                                        <p:cTn id="46" dur="1000"/>
                                        <p:tgtEl>
                                          <p:spTgt spid="35843">
                                            <p:txEl>
                                              <p:pRg st="7" end="7"/>
                                            </p:txEl>
                                          </p:spTgt>
                                        </p:tgtEl>
                                      </p:cBhvr>
                                    </p:animEffect>
                                    <p:anim calcmode="lin" valueType="num">
                                      <p:cBhvr>
                                        <p:cTn id="47" dur="10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58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5843">
                                            <p:txEl>
                                              <p:pRg st="8" end="8"/>
                                            </p:txEl>
                                          </p:spTgt>
                                        </p:tgtEl>
                                        <p:attrNameLst>
                                          <p:attrName>style.visibility</p:attrName>
                                        </p:attrNameLst>
                                      </p:cBhvr>
                                      <p:to>
                                        <p:strVal val="visible"/>
                                      </p:to>
                                    </p:set>
                                    <p:anim calcmode="lin" valueType="num">
                                      <p:cBhvr>
                                        <p:cTn id="53" dur="500" fill="hold"/>
                                        <p:tgtEl>
                                          <p:spTgt spid="3584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584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5"/>
          <p:cNvSpPr>
            <a:spLocks noChangeArrowheads="1"/>
          </p:cNvSpPr>
          <p:nvPr/>
        </p:nvSpPr>
        <p:spPr bwMode="auto">
          <a:xfrm>
            <a:off x="539750" y="473075"/>
            <a:ext cx="792163" cy="720725"/>
          </a:xfrm>
          <a:prstGeom prst="ellipse">
            <a:avLst/>
          </a:prstGeom>
          <a:solidFill>
            <a:schemeClr val="accent1"/>
          </a:solidFill>
          <a:ln w="9525">
            <a:solidFill>
              <a:schemeClr val="tx1"/>
            </a:solidFill>
            <a:round/>
          </a:ln>
        </p:spPr>
        <p:txBody>
          <a:bodyPr wrap="none" anchor="ctr"/>
          <a:lstStyle/>
          <a:p>
            <a:pPr eaLnBrk="1" hangingPunct="1"/>
            <a:endParaRPr lang="zh-CN" altLang="en-US" b="1">
              <a:latin typeface="Times New Roman" panose="02020603050405020304" pitchFamily="18" charset="0"/>
              <a:cs typeface="Times New Roman" panose="02020603050405020304" pitchFamily="18" charset="0"/>
            </a:endParaRPr>
          </a:p>
        </p:txBody>
      </p:sp>
      <p:sp>
        <p:nvSpPr>
          <p:cNvPr id="32771" name="Rectangle 2"/>
          <p:cNvSpPr>
            <a:spLocks noGrp="1" noChangeArrowheads="1"/>
          </p:cNvSpPr>
          <p:nvPr>
            <p:ph type="title"/>
          </p:nvPr>
        </p:nvSpPr>
        <p:spPr>
          <a:xfrm>
            <a:off x="714375" y="473075"/>
            <a:ext cx="7743825" cy="1290638"/>
          </a:xfrm>
        </p:spPr>
        <p:txBody>
          <a:bodyPr/>
          <a:lstStyle/>
          <a:p>
            <a:pPr eaLnBrk="1" hangingPunct="1"/>
            <a:r>
              <a:rPr lang="en-US" altLang="zh-CN" sz="3200" b="1" dirty="0" smtClean="0">
                <a:solidFill>
                  <a:srgbClr val="FF0000"/>
                </a:solidFill>
                <a:latin typeface="Times New Roman" panose="02020603050405020304" pitchFamily="18" charset="0"/>
                <a:cs typeface="Times New Roman" panose="02020603050405020304" pitchFamily="18" charset="0"/>
              </a:rPr>
              <a:t>1b  Read 1a and answer the   </a:t>
            </a:r>
            <a:br>
              <a:rPr lang="en-US" altLang="zh-CN" sz="3200" b="1" dirty="0" smtClean="0">
                <a:solidFill>
                  <a:srgbClr val="FF0000"/>
                </a:solidFill>
                <a:latin typeface="Times New Roman" panose="02020603050405020304" pitchFamily="18" charset="0"/>
                <a:cs typeface="Times New Roman" panose="02020603050405020304" pitchFamily="18" charset="0"/>
              </a:rPr>
            </a:br>
            <a:r>
              <a:rPr lang="en-US" altLang="zh-CN" sz="3200" b="1" dirty="0" smtClean="0">
                <a:solidFill>
                  <a:srgbClr val="FF0000"/>
                </a:solidFill>
                <a:latin typeface="Times New Roman" panose="02020603050405020304" pitchFamily="18" charset="0"/>
                <a:cs typeface="Times New Roman" panose="02020603050405020304" pitchFamily="18" charset="0"/>
              </a:rPr>
              <a:t>      following questions.</a:t>
            </a:r>
          </a:p>
        </p:txBody>
      </p:sp>
      <p:sp>
        <p:nvSpPr>
          <p:cNvPr id="36867" name="Rectangle 3"/>
          <p:cNvSpPr>
            <a:spLocks noGrp="1" noChangeArrowheads="1"/>
          </p:cNvSpPr>
          <p:nvPr>
            <p:ph idx="1"/>
          </p:nvPr>
        </p:nvSpPr>
        <p:spPr>
          <a:xfrm>
            <a:off x="179388" y="1773238"/>
            <a:ext cx="8497068" cy="3816002"/>
          </a:xfrm>
        </p:spPr>
        <p:txBody>
          <a:bodyPr/>
          <a:lstStyle/>
          <a:p>
            <a:pPr eaLnBrk="1" hangingPunct="1">
              <a:lnSpc>
                <a:spcPct val="80000"/>
              </a:lnSpc>
              <a:buFontTx/>
              <a:buNone/>
            </a:pPr>
            <a:r>
              <a:rPr lang="en-US" altLang="zh-CN" sz="2400" b="1" dirty="0" smtClean="0">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00B0F0"/>
                </a:solidFill>
                <a:latin typeface="Times New Roman" panose="02020603050405020304" pitchFamily="18" charset="0"/>
                <a:cs typeface="Times New Roman" panose="02020603050405020304" pitchFamily="18" charset="0"/>
              </a:rPr>
              <a:t>___________ </a:t>
            </a:r>
            <a:r>
              <a:rPr lang="en-US" altLang="zh-CN" sz="2200" b="1" dirty="0" smtClean="0">
                <a:solidFill>
                  <a:srgbClr val="00B0F0"/>
                </a:solidFill>
                <a:latin typeface="Times New Roman" panose="02020603050405020304" pitchFamily="18" charset="0"/>
                <a:cs typeface="Times New Roman" panose="02020603050405020304" pitchFamily="18" charset="0"/>
              </a:rPr>
              <a:t>It was developed in the Song dynasty by Bi Sheng. He carved characters on pieces of clay or wood, and then brushed ink on them. After the characters were printed on paper, the pieces of clay or wood could be used again. Later this technology spread to Korea, Japan and Europe. It was the basic method used at that time. </a:t>
            </a:r>
          </a:p>
          <a:p>
            <a:pPr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4. What was the advantage of Bi Sheng’s printing  </a:t>
            </a:r>
          </a:p>
          <a:p>
            <a:pPr eaLnBrk="1" hangingPunct="1">
              <a:lnSpc>
                <a:spcPct val="80000"/>
              </a:lnSpc>
              <a:buFontTx/>
              <a:buNone/>
            </a:pPr>
            <a:r>
              <a:rPr lang="en-US" altLang="zh-CN" sz="2400" b="1" dirty="0" smtClean="0">
                <a:solidFill>
                  <a:srgbClr val="FF0000"/>
                </a:solidFill>
                <a:latin typeface="Times New Roman" panose="02020603050405020304" pitchFamily="18" charset="0"/>
                <a:cs typeface="Times New Roman" panose="02020603050405020304" pitchFamily="18" charset="0"/>
              </a:rPr>
              <a:t>        technology?</a:t>
            </a:r>
            <a:endParaRPr lang="en-US" altLang="zh-CN" sz="2400" b="1" u="sng"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zh-CN" sz="2200" b="1" dirty="0" smtClean="0">
                <a:solidFill>
                  <a:srgbClr val="FF0000"/>
                </a:solidFill>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The pieces of clay or wood could be used again.</a:t>
            </a:r>
          </a:p>
          <a:p>
            <a:pPr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80000"/>
              </a:lnSpc>
              <a:buFontTx/>
              <a:buNone/>
            </a:pPr>
            <a:endParaRPr lang="en-US" altLang="zh-CN" sz="2400" b="1" dirty="0" smtClean="0">
              <a:solidFill>
                <a:srgbClr val="FF0000"/>
              </a:solidFill>
              <a:latin typeface="Times New Roman" panose="02020603050405020304" pitchFamily="18" charset="0"/>
              <a:cs typeface="Times New Roman" panose="02020603050405020304" pitchFamily="18" charset="0"/>
            </a:endParaRPr>
          </a:p>
        </p:txBody>
      </p:sp>
      <p:sp>
        <p:nvSpPr>
          <p:cNvPr id="21509" name="WordArt 4"/>
          <p:cNvSpPr>
            <a:spLocks noChangeArrowheads="1" noChangeShapeType="1" noTextEdit="1"/>
          </p:cNvSpPr>
          <p:nvPr/>
        </p:nvSpPr>
        <p:spPr bwMode="auto">
          <a:xfrm>
            <a:off x="684213" y="1989138"/>
            <a:ext cx="1512887" cy="430212"/>
          </a:xfrm>
          <a:prstGeom prst="rect">
            <a:avLst/>
          </a:prstGeom>
        </p:spPr>
        <p:txBody>
          <a:bodyPr wrap="none" fromWordArt="1">
            <a:prstTxWarp prst="textSlantUp">
              <a:avLst>
                <a:gd name="adj" fmla="val 0"/>
              </a:avLst>
            </a:prstTxWarp>
          </a:bodyPr>
          <a:lstStyle/>
          <a:p>
            <a:pPr algn="ctr"/>
            <a:r>
              <a:rPr lang="en-US" altLang="zh-CN" sz="3600" b="1" kern="10">
                <a:ln w="9525">
                  <a:solidFill>
                    <a:srgbClr val="CC99FF"/>
                  </a:solidFill>
                  <a:round/>
                </a:ln>
                <a:gradFill rotWithShape="1">
                  <a:gsLst>
                    <a:gs pos="0">
                      <a:srgbClr val="6600CC"/>
                    </a:gs>
                    <a:gs pos="100000">
                      <a:srgbClr val="CC00CC"/>
                    </a:gs>
                  </a:gsLst>
                  <a:lin ang="4980000" scaled="1"/>
                </a:gradFill>
                <a:latin typeface="Times New Roman" panose="02020603050405020304"/>
                <a:cs typeface="Times New Roman" panose="02020603050405020304"/>
              </a:rPr>
              <a:t>printing</a:t>
            </a:r>
            <a:endParaRPr lang="zh-CN" altLang="en-US" sz="3600" b="1" kern="10">
              <a:ln w="9525">
                <a:solidFill>
                  <a:srgbClr val="CC99FF"/>
                </a:solidFill>
                <a:round/>
              </a:ln>
              <a:gradFill rotWithShape="1">
                <a:gsLst>
                  <a:gs pos="0">
                    <a:srgbClr val="6600CC"/>
                  </a:gs>
                  <a:gs pos="100000">
                    <a:srgbClr val="CC00CC"/>
                  </a:gs>
                </a:gsLst>
                <a:lin ang="4980000" scaled="1"/>
              </a:gradFill>
              <a:latin typeface="Times New Roman" panose="02020603050405020304"/>
              <a:cs typeface="Times New Roman" panose="020206030504050203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1000"/>
                                        <p:tgtEl>
                                          <p:spTgt spid="36867">
                                            <p:txEl>
                                              <p:pRg st="1" end="1"/>
                                            </p:txEl>
                                          </p:spTgt>
                                        </p:tgtEl>
                                      </p:cBhvr>
                                    </p:animEffect>
                                    <p:anim calcmode="lin" valueType="num">
                                      <p:cBhvr>
                                        <p:cTn id="8"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509"/>
                                        </p:tgtEl>
                                        <p:attrNameLst>
                                          <p:attrName>style.visibility</p:attrName>
                                        </p:attrNameLst>
                                      </p:cBhvr>
                                      <p:to>
                                        <p:strVal val="visible"/>
                                      </p:to>
                                    </p:set>
                                    <p:anim calcmode="lin" valueType="num">
                                      <p:cBhvr>
                                        <p:cTn id="14" dur="500" fill="hold"/>
                                        <p:tgtEl>
                                          <p:spTgt spid="21509"/>
                                        </p:tgtEl>
                                        <p:attrNameLst>
                                          <p:attrName>ppt_w</p:attrName>
                                        </p:attrNameLst>
                                      </p:cBhvr>
                                      <p:tavLst>
                                        <p:tav tm="0">
                                          <p:val>
                                            <p:fltVal val="0"/>
                                          </p:val>
                                        </p:tav>
                                        <p:tav tm="100000">
                                          <p:val>
                                            <p:strVal val="#ppt_w"/>
                                          </p:val>
                                        </p:tav>
                                      </p:tavLst>
                                    </p:anim>
                                    <p:anim calcmode="lin" valueType="num">
                                      <p:cBhvr>
                                        <p:cTn id="15" dur="500" fill="hold"/>
                                        <p:tgtEl>
                                          <p:spTgt spid="21509"/>
                                        </p:tgtEl>
                                        <p:attrNameLst>
                                          <p:attrName>ppt_h</p:attrName>
                                        </p:attrNameLst>
                                      </p:cBhvr>
                                      <p:tavLst>
                                        <p:tav tm="0">
                                          <p:val>
                                            <p:fltVal val="0"/>
                                          </p:val>
                                        </p:tav>
                                        <p:tav tm="100000">
                                          <p:val>
                                            <p:strVal val="#ppt_h"/>
                                          </p:val>
                                        </p:tav>
                                      </p:tavLst>
                                    </p:anim>
                                    <p:animEffect transition="in" filter="fade">
                                      <p:cBhvr>
                                        <p:cTn id="16" dur="500"/>
                                        <p:tgtEl>
                                          <p:spTgt spid="2150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Effect transition="in" filter="fade">
                                      <p:cBhvr>
                                        <p:cTn id="21" dur="1000"/>
                                        <p:tgtEl>
                                          <p:spTgt spid="36867">
                                            <p:txEl>
                                              <p:pRg st="3" end="3"/>
                                            </p:txEl>
                                          </p:spTgt>
                                        </p:tgtEl>
                                      </p:cBhvr>
                                    </p:animEffect>
                                    <p:anim calcmode="lin" valueType="num">
                                      <p:cBhvr>
                                        <p:cTn id="22"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6867">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6867">
                                            <p:txEl>
                                              <p:pRg st="4" end="4"/>
                                            </p:txEl>
                                          </p:spTgt>
                                        </p:tgtEl>
                                        <p:attrNameLst>
                                          <p:attrName>style.visibility</p:attrName>
                                        </p:attrNameLst>
                                      </p:cBhvr>
                                      <p:to>
                                        <p:strVal val="visible"/>
                                      </p:to>
                                    </p:set>
                                    <p:animEffect transition="in" filter="fade">
                                      <p:cBhvr>
                                        <p:cTn id="26" dur="1000"/>
                                        <p:tgtEl>
                                          <p:spTgt spid="36867">
                                            <p:txEl>
                                              <p:pRg st="4" end="4"/>
                                            </p:txEl>
                                          </p:spTgt>
                                        </p:tgtEl>
                                      </p:cBhvr>
                                    </p:animEffect>
                                    <p:anim calcmode="lin" valueType="num">
                                      <p:cBhvr>
                                        <p:cTn id="27"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6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6867">
                                            <p:txEl>
                                              <p:pRg st="5" end="5"/>
                                            </p:txEl>
                                          </p:spTgt>
                                        </p:tgtEl>
                                        <p:attrNameLst>
                                          <p:attrName>style.visibility</p:attrName>
                                        </p:attrNameLst>
                                      </p:cBhvr>
                                      <p:to>
                                        <p:strVal val="visible"/>
                                      </p:to>
                                    </p:set>
                                    <p:anim calcmode="lin" valueType="num">
                                      <p:cBhvr>
                                        <p:cTn id="33" dur="5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6867">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51520" y="260648"/>
            <a:ext cx="7916863" cy="1462088"/>
          </a:xfrm>
        </p:spPr>
        <p:txBody>
          <a:bodyPr/>
          <a:lstStyle/>
          <a:p>
            <a:pPr algn="just" eaLnBrk="1" hangingPunct="1"/>
            <a:r>
              <a:rPr lang="en-US" altLang="zh-CN" sz="3200" b="1" dirty="0" smtClean="0">
                <a:solidFill>
                  <a:srgbClr val="FF0000"/>
                </a:solidFill>
                <a:latin typeface="Times New Roman" panose="02020603050405020304" pitchFamily="18" charset="0"/>
                <a:cs typeface="Times New Roman" panose="02020603050405020304" pitchFamily="18" charset="0"/>
              </a:rPr>
              <a:t>Report one famous man who has influenced you a lot to the class.</a:t>
            </a:r>
          </a:p>
        </p:txBody>
      </p:sp>
      <p:sp>
        <p:nvSpPr>
          <p:cNvPr id="4098" name="Rectangle 3"/>
          <p:cNvSpPr>
            <a:spLocks noGrp="1" noChangeArrowheads="1"/>
          </p:cNvSpPr>
          <p:nvPr>
            <p:ph idx="1"/>
          </p:nvPr>
        </p:nvSpPr>
        <p:spPr>
          <a:xfrm>
            <a:off x="250825" y="1844675"/>
            <a:ext cx="8569325" cy="4824413"/>
          </a:xfrm>
        </p:spPr>
        <p:txBody>
          <a:bodyPr/>
          <a:lstStyle/>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S</a:t>
            </a:r>
            <a:r>
              <a:rPr lang="en-US" altLang="zh-CN" sz="2800" b="1" baseline="-25000" dirty="0" smtClean="0">
                <a:solidFill>
                  <a:srgbClr val="00B0F0"/>
                </a:solidFill>
                <a:latin typeface="Times New Roman" panose="02020603050405020304" pitchFamily="18" charset="0"/>
                <a:cs typeface="Times New Roman" panose="02020603050405020304" pitchFamily="18" charset="0"/>
              </a:rPr>
              <a:t>1</a:t>
            </a:r>
            <a:r>
              <a:rPr lang="en-US" altLang="zh-CN" sz="2800" b="1" dirty="0" smtClean="0">
                <a:solidFill>
                  <a:srgbClr val="00B0F0"/>
                </a:solidFill>
                <a:latin typeface="Times New Roman" panose="02020603050405020304" pitchFamily="18" charset="0"/>
                <a:cs typeface="Times New Roman" panose="02020603050405020304" pitchFamily="18" charset="0"/>
              </a:rPr>
              <a:t>: I think he’s Confucius. Because he was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a thinker who had great influences on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Chinese education. He was also a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famous philosopher whose wise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sayings have influenced many people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in different countries.</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S</a:t>
            </a:r>
            <a:r>
              <a:rPr lang="en-US" altLang="zh-CN" sz="2800" b="1" baseline="-25000" dirty="0" smtClean="0">
                <a:solidFill>
                  <a:srgbClr val="00B0F0"/>
                </a:solidFill>
                <a:latin typeface="Times New Roman" panose="02020603050405020304" pitchFamily="18" charset="0"/>
                <a:cs typeface="Times New Roman" panose="02020603050405020304" pitchFamily="18" charset="0"/>
              </a:rPr>
              <a:t>2</a:t>
            </a:r>
            <a:r>
              <a:rPr lang="en-US" altLang="zh-CN" sz="2800" b="1" dirty="0" smtClean="0">
                <a:solidFill>
                  <a:srgbClr val="00B0F0"/>
                </a:solidFill>
                <a:latin typeface="Times New Roman" panose="02020603050405020304" pitchFamily="18" charset="0"/>
                <a:cs typeface="Times New Roman" panose="02020603050405020304" pitchFamily="18" charset="0"/>
              </a:rPr>
              <a:t>: I think he’s </a:t>
            </a:r>
            <a:r>
              <a:rPr lang="en-US" altLang="zh-CN" sz="2800" b="1" dirty="0" err="1" smtClean="0">
                <a:solidFill>
                  <a:srgbClr val="00B0F0"/>
                </a:solidFill>
                <a:latin typeface="Times New Roman" panose="02020603050405020304" pitchFamily="18" charset="0"/>
                <a:cs typeface="Times New Roman" panose="02020603050405020304" pitchFamily="18" charset="0"/>
              </a:rPr>
              <a:t>Qian</a:t>
            </a:r>
            <a:r>
              <a:rPr lang="en-US" altLang="zh-CN" sz="2800" b="1" dirty="0" smtClean="0">
                <a:solidFill>
                  <a:srgbClr val="00B0F0"/>
                </a:solidFill>
                <a:latin typeface="Times New Roman" panose="02020603050405020304" pitchFamily="18" charset="0"/>
                <a:cs typeface="Times New Roman" panose="02020603050405020304" pitchFamily="18" charset="0"/>
              </a:rPr>
              <a:t> </a:t>
            </a:r>
            <a:r>
              <a:rPr lang="en-US" altLang="zh-CN" sz="2800" b="1" dirty="0" err="1" smtClean="0">
                <a:solidFill>
                  <a:srgbClr val="00B0F0"/>
                </a:solidFill>
                <a:latin typeface="Times New Roman" panose="02020603050405020304" pitchFamily="18" charset="0"/>
                <a:cs typeface="Times New Roman" panose="02020603050405020304" pitchFamily="18" charset="0"/>
              </a:rPr>
              <a:t>Xuesen</a:t>
            </a:r>
            <a:r>
              <a:rPr lang="en-US" altLang="zh-CN" sz="2800" b="1" dirty="0" smtClean="0">
                <a:solidFill>
                  <a:srgbClr val="00B0F0"/>
                </a:solidFill>
                <a:latin typeface="Times New Roman" panose="02020603050405020304" pitchFamily="18" charset="0"/>
                <a:cs typeface="Times New Roman" panose="02020603050405020304" pitchFamily="18" charset="0"/>
              </a:rPr>
              <a:t>. Because he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was a scientist who was honored as    </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“The Father of China’s Missiles”.</a:t>
            </a:r>
          </a:p>
          <a:p>
            <a:pPr eaLnBrk="1" hangingPunct="1">
              <a:lnSpc>
                <a:spcPct val="90000"/>
              </a:lnSpc>
              <a:spcBef>
                <a:spcPct val="0"/>
              </a:spcBef>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S</a:t>
            </a:r>
            <a:r>
              <a:rPr lang="en-US" altLang="zh-CN" sz="2800" b="1" baseline="-25000" dirty="0" smtClean="0">
                <a:solidFill>
                  <a:srgbClr val="00B0F0"/>
                </a:solidFill>
                <a:latin typeface="Times New Roman" panose="02020603050405020304" pitchFamily="18" charset="0"/>
                <a:cs typeface="Times New Roman" panose="02020603050405020304" pitchFamily="18" charset="0"/>
              </a:rPr>
              <a:t>3</a:t>
            </a:r>
            <a:r>
              <a:rPr lang="en-US" altLang="zh-CN" sz="2800" b="1" dirty="0" smtClean="0">
                <a:solidFill>
                  <a:srgbClr val="00B0F0"/>
                </a:solidFill>
                <a:latin typeface="Times New Roman" panose="02020603050405020304" pitchFamily="18" charset="0"/>
                <a:cs typeface="Times New Roman" panose="02020603050405020304" pitchFamily="18" charset="0"/>
              </a:rPr>
              <a:t>: …</a:t>
            </a:r>
          </a:p>
          <a:p>
            <a:pPr eaLnBrk="1" hangingPunct="1">
              <a:lnSpc>
                <a:spcPct val="90000"/>
              </a:lnSpc>
            </a:pPr>
            <a:endParaRPr lang="en-US" altLang="zh-CN" sz="2800" b="1" dirty="0" smtClean="0">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1000"/>
                                        <p:tgtEl>
                                          <p:spTgt spid="4098">
                                            <p:txEl>
                                              <p:pRg st="0" end="0"/>
                                            </p:txEl>
                                          </p:spTgt>
                                        </p:tgtEl>
                                      </p:cBhvr>
                                    </p:animEffect>
                                    <p:anim calcmode="lin" valueType="num">
                                      <p:cBhvr>
                                        <p:cTn id="8"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fade">
                                      <p:cBhvr>
                                        <p:cTn id="12" dur="1000"/>
                                        <p:tgtEl>
                                          <p:spTgt spid="4098">
                                            <p:txEl>
                                              <p:pRg st="1" end="1"/>
                                            </p:txEl>
                                          </p:spTgt>
                                        </p:tgtEl>
                                      </p:cBhvr>
                                    </p:animEffect>
                                    <p:anim calcmode="lin" valueType="num">
                                      <p:cBhvr>
                                        <p:cTn id="13"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09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Effect transition="in" filter="fade">
                                      <p:cBhvr>
                                        <p:cTn id="17" dur="1000"/>
                                        <p:tgtEl>
                                          <p:spTgt spid="4098">
                                            <p:txEl>
                                              <p:pRg st="2" end="2"/>
                                            </p:txEl>
                                          </p:spTgt>
                                        </p:tgtEl>
                                      </p:cBhvr>
                                    </p:animEffect>
                                    <p:anim calcmode="lin" valueType="num">
                                      <p:cBhvr>
                                        <p:cTn id="18" dur="1000" fill="hold"/>
                                        <p:tgtEl>
                                          <p:spTgt spid="409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09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xEl>
                                              <p:pRg st="3" end="3"/>
                                            </p:txEl>
                                          </p:spTgt>
                                        </p:tgtEl>
                                        <p:attrNameLst>
                                          <p:attrName>style.visibility</p:attrName>
                                        </p:attrNameLst>
                                      </p:cBhvr>
                                      <p:to>
                                        <p:strVal val="visible"/>
                                      </p:to>
                                    </p:set>
                                    <p:animEffect transition="in" filter="fade">
                                      <p:cBhvr>
                                        <p:cTn id="22" dur="1000"/>
                                        <p:tgtEl>
                                          <p:spTgt spid="4098">
                                            <p:txEl>
                                              <p:pRg st="3" end="3"/>
                                            </p:txEl>
                                          </p:spTgt>
                                        </p:tgtEl>
                                      </p:cBhvr>
                                    </p:animEffect>
                                    <p:anim calcmode="lin" valueType="num">
                                      <p:cBhvr>
                                        <p:cTn id="23" dur="1000" fill="hold"/>
                                        <p:tgtEl>
                                          <p:spTgt spid="409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09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xEl>
                                              <p:pRg st="4" end="4"/>
                                            </p:txEl>
                                          </p:spTgt>
                                        </p:tgtEl>
                                        <p:attrNameLst>
                                          <p:attrName>style.visibility</p:attrName>
                                        </p:attrNameLst>
                                      </p:cBhvr>
                                      <p:to>
                                        <p:strVal val="visible"/>
                                      </p:to>
                                    </p:set>
                                    <p:animEffect transition="in" filter="fade">
                                      <p:cBhvr>
                                        <p:cTn id="27" dur="1000"/>
                                        <p:tgtEl>
                                          <p:spTgt spid="4098">
                                            <p:txEl>
                                              <p:pRg st="4" end="4"/>
                                            </p:txEl>
                                          </p:spTgt>
                                        </p:tgtEl>
                                      </p:cBhvr>
                                    </p:animEffect>
                                    <p:anim calcmode="lin" valueType="num">
                                      <p:cBhvr>
                                        <p:cTn id="28" dur="1000" fill="hold"/>
                                        <p:tgtEl>
                                          <p:spTgt spid="409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09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8">
                                            <p:txEl>
                                              <p:pRg st="5" end="5"/>
                                            </p:txEl>
                                          </p:spTgt>
                                        </p:tgtEl>
                                        <p:attrNameLst>
                                          <p:attrName>style.visibility</p:attrName>
                                        </p:attrNameLst>
                                      </p:cBhvr>
                                      <p:to>
                                        <p:strVal val="visible"/>
                                      </p:to>
                                    </p:set>
                                    <p:animEffect transition="in" filter="fade">
                                      <p:cBhvr>
                                        <p:cTn id="32" dur="1000"/>
                                        <p:tgtEl>
                                          <p:spTgt spid="4098">
                                            <p:txEl>
                                              <p:pRg st="5" end="5"/>
                                            </p:txEl>
                                          </p:spTgt>
                                        </p:tgtEl>
                                      </p:cBhvr>
                                    </p:animEffect>
                                    <p:anim calcmode="lin" valueType="num">
                                      <p:cBhvr>
                                        <p:cTn id="33" dur="1000" fill="hold"/>
                                        <p:tgtEl>
                                          <p:spTgt spid="409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0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098">
                                            <p:txEl>
                                              <p:pRg st="6" end="6"/>
                                            </p:txEl>
                                          </p:spTgt>
                                        </p:tgtEl>
                                        <p:attrNameLst>
                                          <p:attrName>style.visibility</p:attrName>
                                        </p:attrNameLst>
                                      </p:cBhvr>
                                      <p:to>
                                        <p:strVal val="visible"/>
                                      </p:to>
                                    </p:set>
                                    <p:animEffect transition="in" filter="fade">
                                      <p:cBhvr>
                                        <p:cTn id="39" dur="1000"/>
                                        <p:tgtEl>
                                          <p:spTgt spid="4098">
                                            <p:txEl>
                                              <p:pRg st="6" end="6"/>
                                            </p:txEl>
                                          </p:spTgt>
                                        </p:tgtEl>
                                      </p:cBhvr>
                                    </p:animEffect>
                                    <p:anim calcmode="lin" valueType="num">
                                      <p:cBhvr>
                                        <p:cTn id="40" dur="1000" fill="hold"/>
                                        <p:tgtEl>
                                          <p:spTgt spid="409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09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098">
                                            <p:txEl>
                                              <p:pRg st="7" end="7"/>
                                            </p:txEl>
                                          </p:spTgt>
                                        </p:tgtEl>
                                        <p:attrNameLst>
                                          <p:attrName>style.visibility</p:attrName>
                                        </p:attrNameLst>
                                      </p:cBhvr>
                                      <p:to>
                                        <p:strVal val="visible"/>
                                      </p:to>
                                    </p:set>
                                    <p:animEffect transition="in" filter="fade">
                                      <p:cBhvr>
                                        <p:cTn id="44" dur="1000"/>
                                        <p:tgtEl>
                                          <p:spTgt spid="4098">
                                            <p:txEl>
                                              <p:pRg st="7" end="7"/>
                                            </p:txEl>
                                          </p:spTgt>
                                        </p:tgtEl>
                                      </p:cBhvr>
                                    </p:animEffect>
                                    <p:anim calcmode="lin" valueType="num">
                                      <p:cBhvr>
                                        <p:cTn id="45" dur="1000" fill="hold"/>
                                        <p:tgtEl>
                                          <p:spTgt spid="409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098">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98">
                                            <p:txEl>
                                              <p:pRg st="8" end="8"/>
                                            </p:txEl>
                                          </p:spTgt>
                                        </p:tgtEl>
                                        <p:attrNameLst>
                                          <p:attrName>style.visibility</p:attrName>
                                        </p:attrNameLst>
                                      </p:cBhvr>
                                      <p:to>
                                        <p:strVal val="visible"/>
                                      </p:to>
                                    </p:set>
                                    <p:animEffect transition="in" filter="fade">
                                      <p:cBhvr>
                                        <p:cTn id="49" dur="1000"/>
                                        <p:tgtEl>
                                          <p:spTgt spid="4098">
                                            <p:txEl>
                                              <p:pRg st="8" end="8"/>
                                            </p:txEl>
                                          </p:spTgt>
                                        </p:tgtEl>
                                      </p:cBhvr>
                                    </p:animEffect>
                                    <p:anim calcmode="lin" valueType="num">
                                      <p:cBhvr>
                                        <p:cTn id="50" dur="1000" fill="hold"/>
                                        <p:tgtEl>
                                          <p:spTgt spid="409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0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98">
                                            <p:txEl>
                                              <p:pRg st="9" end="9"/>
                                            </p:txEl>
                                          </p:spTgt>
                                        </p:tgtEl>
                                        <p:attrNameLst>
                                          <p:attrName>style.visibility</p:attrName>
                                        </p:attrNameLst>
                                      </p:cBhvr>
                                      <p:to>
                                        <p:strVal val="visible"/>
                                      </p:to>
                                    </p:set>
                                    <p:animEffect transition="in" filter="fade">
                                      <p:cBhvr>
                                        <p:cTn id="56" dur="1000"/>
                                        <p:tgtEl>
                                          <p:spTgt spid="4098">
                                            <p:txEl>
                                              <p:pRg st="9" end="9"/>
                                            </p:txEl>
                                          </p:spTgt>
                                        </p:tgtEl>
                                      </p:cBhvr>
                                    </p:animEffect>
                                    <p:anim calcmode="lin" valueType="num">
                                      <p:cBhvr>
                                        <p:cTn id="57" dur="1000" fill="hold"/>
                                        <p:tgtEl>
                                          <p:spTgt spid="409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09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827584" y="1051719"/>
            <a:ext cx="7632700" cy="1369169"/>
          </a:xfrm>
        </p:spPr>
        <p:txBody>
          <a:bodyPr/>
          <a:lstStyle/>
          <a:p>
            <a:pPr marL="609600" indent="-609600" eaLnBrk="1" hangingPunct="1">
              <a:buFontTx/>
              <a:buNone/>
            </a:pPr>
            <a:r>
              <a:rPr lang="en-US" altLang="zh-CN" b="1" dirty="0" smtClean="0">
                <a:solidFill>
                  <a:srgbClr val="FF0000"/>
                </a:solidFill>
                <a:latin typeface="Times New Roman" panose="02020603050405020304" pitchFamily="18" charset="0"/>
                <a:cs typeface="Times New Roman" panose="02020603050405020304" pitchFamily="18" charset="0"/>
              </a:rPr>
              <a:t>5. Do you want to be an inventor? </a:t>
            </a:r>
          </a:p>
          <a:p>
            <a:pPr marL="609600" indent="-609600" eaLnBrk="1" hangingPunct="1">
              <a:buFontTx/>
              <a:buNone/>
            </a:pPr>
            <a:r>
              <a:rPr lang="en-US" altLang="zh-CN" b="1" dirty="0" smtClean="0">
                <a:solidFill>
                  <a:srgbClr val="FF0000"/>
                </a:solidFill>
                <a:latin typeface="Times New Roman" panose="02020603050405020304" pitchFamily="18" charset="0"/>
                <a:cs typeface="Times New Roman" panose="02020603050405020304" pitchFamily="18" charset="0"/>
              </a:rPr>
              <a:t>How will you realize your dream? Share it with your classmates.</a:t>
            </a:r>
          </a:p>
        </p:txBody>
      </p:sp>
      <p:pic>
        <p:nvPicPr>
          <p:cNvPr id="33795" name="Picture 6" descr="居里夫人"/>
          <p:cNvPicPr>
            <a:picLocks noChangeAspect="1" noChangeArrowheads="1"/>
          </p:cNvPicPr>
          <p:nvPr/>
        </p:nvPicPr>
        <p:blipFill>
          <a:blip r:embed="rId2" cstate="email"/>
          <a:srcRect/>
          <a:stretch>
            <a:fillRect/>
          </a:stretch>
        </p:blipFill>
        <p:spPr bwMode="auto">
          <a:xfrm>
            <a:off x="4859338" y="2781300"/>
            <a:ext cx="273685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P19-2"/>
          <p:cNvPicPr>
            <a:picLocks noChangeAspect="1" noChangeArrowheads="1"/>
          </p:cNvPicPr>
          <p:nvPr/>
        </p:nvPicPr>
        <p:blipFill>
          <a:blip r:embed="rId3" cstate="email"/>
          <a:srcRect/>
          <a:stretch>
            <a:fillRect/>
          </a:stretch>
        </p:blipFill>
        <p:spPr bwMode="auto">
          <a:xfrm>
            <a:off x="1476375" y="2708275"/>
            <a:ext cx="25923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7"/>
          <p:cNvSpPr txBox="1">
            <a:spLocks noChangeArrowheads="1"/>
          </p:cNvSpPr>
          <p:nvPr/>
        </p:nvSpPr>
        <p:spPr bwMode="auto">
          <a:xfrm>
            <a:off x="6588125" y="6165850"/>
            <a:ext cx="23050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ea typeface="宋体" panose="02010600030101010101" pitchFamily="2" charset="-122"/>
              </a:defRPr>
            </a:lvl1pPr>
            <a:lvl2pPr marL="742950" indent="-285750">
              <a:defRPr>
                <a:solidFill>
                  <a:schemeClr val="tx1"/>
                </a:solidFill>
                <a:latin typeface="Arial Black" panose="020B0A04020102020204" pitchFamily="34" charset="0"/>
                <a:ea typeface="宋体" panose="02010600030101010101" pitchFamily="2" charset="-122"/>
              </a:defRPr>
            </a:lvl2pPr>
            <a:lvl3pPr marL="1143000" indent="-228600">
              <a:defRPr>
                <a:solidFill>
                  <a:schemeClr val="tx1"/>
                </a:solidFill>
                <a:latin typeface="Arial Black" panose="020B0A04020102020204" pitchFamily="34" charset="0"/>
                <a:ea typeface="宋体" panose="02010600030101010101" pitchFamily="2" charset="-122"/>
              </a:defRPr>
            </a:lvl3pPr>
            <a:lvl4pPr marL="1600200" indent="-228600">
              <a:defRPr>
                <a:solidFill>
                  <a:schemeClr val="tx1"/>
                </a:solidFill>
                <a:latin typeface="Arial Black" panose="020B0A04020102020204" pitchFamily="34" charset="0"/>
                <a:ea typeface="宋体" panose="02010600030101010101" pitchFamily="2" charset="-122"/>
              </a:defRPr>
            </a:lvl4pPr>
            <a:lvl5pPr marL="2057400" indent="-228600">
              <a:defRPr>
                <a:solidFill>
                  <a:schemeClr val="tx1"/>
                </a:solidFill>
                <a:latin typeface="Arial Black" panose="020B0A04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Black" panose="020B0A04020102020204" pitchFamily="34" charset="0"/>
                <a:ea typeface="宋体" panose="02010600030101010101" pitchFamily="2" charset="-122"/>
              </a:defRPr>
            </a:lvl9pPr>
          </a:lstStyle>
          <a:p>
            <a:pPr>
              <a:spcBef>
                <a:spcPct val="50000"/>
              </a:spcBef>
            </a:pPr>
            <a:r>
              <a:rPr lang="en-US" altLang="zh-CN" sz="2400" dirty="0">
                <a:solidFill>
                  <a:schemeClr val="tx2"/>
                </a:solidFill>
                <a:latin typeface="Times New Roman" panose="02020603050405020304" pitchFamily="18" charset="0"/>
              </a:rPr>
              <a:t>P15-1a</a:t>
            </a:r>
          </a:p>
          <a:p>
            <a:pPr>
              <a:spcBef>
                <a:spcPct val="50000"/>
              </a:spcBef>
            </a:pPr>
            <a:endParaRPr lang="zh-CN" altLang="en-US" sz="2400" dirty="0">
              <a:solidFill>
                <a:schemeClr val="tx2"/>
              </a:solidFill>
              <a:latin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8" name="Group 26"/>
          <p:cNvGraphicFramePr>
            <a:graphicFrameLocks noGrp="1"/>
          </p:cNvGraphicFramePr>
          <p:nvPr>
            <p:ph type="tbl" idx="1"/>
          </p:nvPr>
        </p:nvGraphicFramePr>
        <p:xfrm>
          <a:off x="755650" y="2132856"/>
          <a:ext cx="7772400" cy="4044107"/>
        </p:xfrm>
        <a:graphic>
          <a:graphicData uri="http://schemas.openxmlformats.org/drawingml/2006/table">
            <a:tbl>
              <a:tblPr/>
              <a:tblGrid>
                <a:gridCol w="2736850">
                  <a:extLst>
                    <a:ext uri="{9D8B030D-6E8A-4147-A177-3AD203B41FA5}">
                      <a16:colId xmlns:a16="http://schemas.microsoft.com/office/drawing/2014/main" val="20000"/>
                    </a:ext>
                  </a:extLst>
                </a:gridCol>
                <a:gridCol w="244475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56419">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smtClean="0">
                          <a:ln>
                            <a:noFill/>
                          </a:ln>
                          <a:solidFill>
                            <a:srgbClr val="FF0000"/>
                          </a:solidFill>
                          <a:effectLst/>
                          <a:latin typeface="Arial Black" panose="020B0A04020102020204" pitchFamily="34" charset="0"/>
                          <a:ea typeface="宋体" panose="02010600030101010101" pitchFamily="2" charset="-122"/>
                        </a:rPr>
                        <a:t>famous people</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rPr>
                        <a:t>introduction</a:t>
                      </a:r>
                    </a:p>
                  </a:txBody>
                  <a:tcPr marT="45721" marB="4572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rPr>
                        <a:t>The Politics Group</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smtClean="0">
                          <a:ln>
                            <a:noFill/>
                          </a:ln>
                          <a:solidFill>
                            <a:srgbClr val="FF0000"/>
                          </a:solidFill>
                          <a:effectLst/>
                          <a:latin typeface="Arial Black" panose="020B0A04020102020204" pitchFamily="34" charset="0"/>
                          <a:ea typeface="宋体" panose="02010600030101010101" pitchFamily="2" charset="-122"/>
                        </a:rPr>
                        <a:t>The Science </a:t>
                      </a:r>
                    </a:p>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smtClean="0">
                          <a:ln>
                            <a:noFill/>
                          </a:ln>
                          <a:solidFill>
                            <a:srgbClr val="FF0000"/>
                          </a:solidFill>
                          <a:effectLst/>
                          <a:latin typeface="Arial Black" panose="020B0A04020102020204" pitchFamily="34" charset="0"/>
                          <a:ea typeface="宋体" panose="02010600030101010101" pitchFamily="2" charset="-122"/>
                        </a:rPr>
                        <a:t>Group</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rPr>
                        <a:t>The Culture Group</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endParaRPr kumimoji="0" lang="zh-CN" altLang="zh-CN" sz="2800" b="0" i="0" u="none" strike="noStrike" cap="none" normalizeH="0" baseline="0" dirty="0" smtClean="0">
                        <a:ln>
                          <a:noFill/>
                        </a:ln>
                        <a:solidFill>
                          <a:srgbClr val="FF0000"/>
                        </a:solidFill>
                        <a:effectLst/>
                        <a:latin typeface="Arial Black" panose="020B0A04020102020204" pitchFamily="34" charset="0"/>
                        <a:ea typeface="宋体" panose="02010600030101010101" pitchFamily="2"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40" name="WordArt 29"/>
          <p:cNvSpPr>
            <a:spLocks noChangeArrowheads="1" noChangeShapeType="1" noTextEdit="1"/>
          </p:cNvSpPr>
          <p:nvPr/>
        </p:nvSpPr>
        <p:spPr bwMode="auto">
          <a:xfrm>
            <a:off x="755576" y="1006475"/>
            <a:ext cx="2282825" cy="869950"/>
          </a:xfrm>
          <a:prstGeom prst="rect">
            <a:avLst/>
          </a:prstGeom>
        </p:spPr>
        <p:txBody>
          <a:bodyPr wrap="none" fromWordArt="1">
            <a:prstTxWarp prst="textCascadeUp">
              <a:avLst>
                <a:gd name="adj" fmla="val 100000"/>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altLang="zh-CN" sz="3600" kern="10" dirty="0">
                <a:ln w="9525">
                  <a:round/>
                </a:ln>
                <a:gradFill rotWithShape="1">
                  <a:gsLst>
                    <a:gs pos="0">
                      <a:srgbClr val="FFE701"/>
                    </a:gs>
                    <a:gs pos="100000">
                      <a:srgbClr val="FE3E02"/>
                    </a:gs>
                  </a:gsLst>
                  <a:lin ang="4920000" scaled="1"/>
                </a:gradFill>
                <a:latin typeface="宋体" panose="02010600030101010101" pitchFamily="2" charset="-122"/>
                <a:ea typeface="宋体" panose="02010600030101010101" pitchFamily="2" charset="-122"/>
              </a:rPr>
              <a:t>Project</a:t>
            </a:r>
            <a:endParaRPr lang="zh-CN" altLang="en-US" sz="3600" kern="10" dirty="0">
              <a:ln w="9525">
                <a:round/>
              </a:ln>
              <a:gradFill rotWithShape="1">
                <a:gsLst>
                  <a:gs pos="0">
                    <a:srgbClr val="FFE701"/>
                  </a:gs>
                  <a:gs pos="100000">
                    <a:srgbClr val="FE3E02"/>
                  </a:gs>
                </a:gsLst>
                <a:lin ang="4920000" scaled="1"/>
              </a:gradFill>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95536" y="1628800"/>
            <a:ext cx="7848600" cy="4521100"/>
          </a:xfrm>
        </p:spPr>
        <p:txBody>
          <a:bodyPr/>
          <a:lstStyle/>
          <a:p>
            <a:pPr marL="812800" indent="-812800" eaLnBrk="1" hangingPunct="1">
              <a:lnSpc>
                <a:spcPct val="90000"/>
              </a:lnSpc>
              <a:buFontTx/>
              <a:buNone/>
            </a:pPr>
            <a:r>
              <a:rPr lang="en-US" altLang="zh-CN" b="1" dirty="0" smtClean="0">
                <a:latin typeface="Times New Roman" panose="02020603050405020304" pitchFamily="18" charset="0"/>
                <a:cs typeface="Times New Roman" panose="02020603050405020304" pitchFamily="18" charset="0"/>
              </a:rPr>
              <a:t>Words: </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discovery   n. </a:t>
            </a:r>
            <a:r>
              <a:rPr lang="zh-CN" altLang="en-US" sz="2800" b="1" dirty="0" smtClean="0">
                <a:solidFill>
                  <a:srgbClr val="00B0F0"/>
                </a:solidFill>
                <a:latin typeface="Times New Roman" panose="02020603050405020304" pitchFamily="18" charset="0"/>
                <a:cs typeface="Times New Roman" panose="02020603050405020304" pitchFamily="18" charset="0"/>
              </a:rPr>
              <a:t>发现</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east—eastern</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west—western </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north—northern </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south—southern</a:t>
            </a:r>
          </a:p>
          <a:p>
            <a:pPr marL="812800" indent="-812800" eaLnBrk="1" hangingPunct="1">
              <a:lnSpc>
                <a:spcPct val="90000"/>
              </a:lnSpc>
              <a:buFontTx/>
              <a:buNone/>
            </a:pPr>
            <a:endParaRPr lang="en-US" altLang="zh-CN" sz="2800" b="1" dirty="0" smtClean="0">
              <a:solidFill>
                <a:schemeClr val="folHlink"/>
              </a:solidFill>
              <a:latin typeface="Times New Roman" panose="02020603050405020304" pitchFamily="18" charset="0"/>
              <a:cs typeface="Times New Roman" panose="02020603050405020304" pitchFamily="18" charset="0"/>
            </a:endParaRPr>
          </a:p>
          <a:p>
            <a:pPr marL="812800" indent="-812800" eaLnBrk="1" hangingPunct="1">
              <a:lnSpc>
                <a:spcPct val="90000"/>
              </a:lnSpc>
              <a:buFontTx/>
              <a:buNone/>
            </a:pPr>
            <a:r>
              <a:rPr lang="en-US" altLang="zh-CN" b="1" dirty="0" smtClean="0">
                <a:latin typeface="Times New Roman" panose="02020603050405020304" pitchFamily="18" charset="0"/>
                <a:cs typeface="Times New Roman" panose="02020603050405020304" pitchFamily="18" charset="0"/>
              </a:rPr>
              <a:t>Phrases:</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depend on    </a:t>
            </a:r>
            <a:r>
              <a:rPr lang="zh-CN" altLang="en-US" sz="2800" b="1" dirty="0" smtClean="0">
                <a:solidFill>
                  <a:srgbClr val="00B0F0"/>
                </a:solidFill>
                <a:latin typeface="Times New Roman" panose="02020603050405020304" pitchFamily="18" charset="0"/>
                <a:cs typeface="Times New Roman" panose="02020603050405020304" pitchFamily="18" charset="0"/>
              </a:rPr>
              <a:t>依靠，取决于</a:t>
            </a:r>
          </a:p>
          <a:p>
            <a:pPr marL="812800" indent="-812800"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   at the end of…</a:t>
            </a:r>
            <a:r>
              <a:rPr lang="zh-CN" altLang="en-US" sz="2800" b="1" dirty="0" smtClean="0">
                <a:solidFill>
                  <a:srgbClr val="00B0F0"/>
                </a:solidFill>
                <a:latin typeface="Times New Roman" panose="02020603050405020304" pitchFamily="18" charset="0"/>
                <a:cs typeface="Times New Roman" panose="02020603050405020304" pitchFamily="18" charset="0"/>
              </a:rPr>
              <a:t>    在</a:t>
            </a:r>
            <a:r>
              <a:rPr lang="en-US" altLang="zh-CN" sz="2800" b="1" dirty="0" smtClean="0">
                <a:solidFill>
                  <a:srgbClr val="00B0F0"/>
                </a:solidFill>
                <a:latin typeface="Times New Roman" panose="02020603050405020304" pitchFamily="18" charset="0"/>
                <a:cs typeface="Times New Roman" panose="02020603050405020304" pitchFamily="18" charset="0"/>
              </a:rPr>
              <a:t>……</a:t>
            </a:r>
            <a:r>
              <a:rPr lang="zh-CN" altLang="en-US" sz="2800" b="1" dirty="0" smtClean="0">
                <a:solidFill>
                  <a:srgbClr val="00B0F0"/>
                </a:solidFill>
                <a:latin typeface="Times New Roman" panose="02020603050405020304" pitchFamily="18" charset="0"/>
                <a:cs typeface="Times New Roman" panose="02020603050405020304" pitchFamily="18" charset="0"/>
              </a:rPr>
              <a:t>末</a:t>
            </a:r>
          </a:p>
        </p:txBody>
      </p:sp>
      <p:sp>
        <p:nvSpPr>
          <p:cNvPr id="35843" name="WordArt 4"/>
          <p:cNvSpPr>
            <a:spLocks noChangeArrowheads="1" noChangeShapeType="1" noTextEdit="1"/>
          </p:cNvSpPr>
          <p:nvPr/>
        </p:nvSpPr>
        <p:spPr bwMode="auto">
          <a:xfrm rot="421119">
            <a:off x="1739125" y="498068"/>
            <a:ext cx="2765425" cy="946150"/>
          </a:xfrm>
          <a:prstGeom prst="rect">
            <a:avLst/>
          </a:prstGeom>
        </p:spPr>
        <p:txBody>
          <a:bodyPr wrap="none" fromWordArt="1">
            <a:prstTxWarp prst="textCascadeUp">
              <a:avLst>
                <a:gd name="adj" fmla="val 65102"/>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altLang="zh-CN" sz="3600" kern="10" dirty="0">
                <a:ln w="9525">
                  <a:round/>
                </a:ln>
                <a:gradFill rotWithShape="1">
                  <a:gsLst>
                    <a:gs pos="0">
                      <a:srgbClr val="FFE701"/>
                    </a:gs>
                    <a:gs pos="100000">
                      <a:srgbClr val="FE3E02"/>
                    </a:gs>
                  </a:gsLst>
                  <a:lin ang="4920000" scaled="1"/>
                </a:gradFill>
                <a:latin typeface="宋体" panose="02010600030101010101" pitchFamily="2" charset="-122"/>
                <a:ea typeface="宋体" panose="02010600030101010101" pitchFamily="2" charset="-122"/>
              </a:rPr>
              <a:t>Sum up</a:t>
            </a:r>
            <a:endParaRPr lang="zh-CN" altLang="en-US" sz="3600" kern="10" dirty="0">
              <a:ln w="9525">
                <a:round/>
              </a:ln>
              <a:gradFill rotWithShape="1">
                <a:gsLst>
                  <a:gs pos="0">
                    <a:srgbClr val="FFE701"/>
                  </a:gs>
                  <a:gs pos="100000">
                    <a:srgbClr val="FE3E02"/>
                  </a:gs>
                </a:gsLst>
                <a:lin ang="4920000" scaled="1"/>
              </a:gradFill>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8915">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p:cTn id="19"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8915">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 calcmode="lin" valueType="num">
                                      <p:cBhvr>
                                        <p:cTn id="24"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891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8915">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 calcmode="lin" valueType="num">
                                      <p:cBhvr>
                                        <p:cTn id="29" dur="500" fill="hold"/>
                                        <p:tgtEl>
                                          <p:spTgt spid="3891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891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8915">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8915">
                                            <p:txEl>
                                              <p:pRg st="5" end="5"/>
                                            </p:txEl>
                                          </p:spTgt>
                                        </p:tgtEl>
                                        <p:attrNameLst>
                                          <p:attrName>style.visibility</p:attrName>
                                        </p:attrNameLst>
                                      </p:cBhvr>
                                      <p:to>
                                        <p:strVal val="visible"/>
                                      </p:to>
                                    </p:set>
                                    <p:anim calcmode="lin" valueType="num">
                                      <p:cBhvr>
                                        <p:cTn id="34" dur="500" fill="hold"/>
                                        <p:tgtEl>
                                          <p:spTgt spid="3891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891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891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8915">
                                            <p:txEl>
                                              <p:pRg st="7" end="7"/>
                                            </p:txEl>
                                          </p:spTgt>
                                        </p:tgtEl>
                                        <p:attrNameLst>
                                          <p:attrName>style.visibility</p:attrName>
                                        </p:attrNameLst>
                                      </p:cBhvr>
                                      <p:to>
                                        <p:strVal val="visible"/>
                                      </p:to>
                                    </p:set>
                                    <p:animEffect transition="in" filter="fade">
                                      <p:cBhvr>
                                        <p:cTn id="41" dur="1000"/>
                                        <p:tgtEl>
                                          <p:spTgt spid="38915">
                                            <p:txEl>
                                              <p:pRg st="7" end="7"/>
                                            </p:txEl>
                                          </p:spTgt>
                                        </p:tgtEl>
                                      </p:cBhvr>
                                    </p:animEffect>
                                    <p:anim calcmode="lin" valueType="num">
                                      <p:cBhvr>
                                        <p:cTn id="42" dur="10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89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8915">
                                            <p:txEl>
                                              <p:pRg st="8" end="8"/>
                                            </p:txEl>
                                          </p:spTgt>
                                        </p:tgtEl>
                                        <p:attrNameLst>
                                          <p:attrName>style.visibility</p:attrName>
                                        </p:attrNameLst>
                                      </p:cBhvr>
                                      <p:to>
                                        <p:strVal val="visible"/>
                                      </p:to>
                                    </p:set>
                                    <p:anim calcmode="lin" valueType="num">
                                      <p:cBhvr>
                                        <p:cTn id="48" dur="500" fill="hold"/>
                                        <p:tgtEl>
                                          <p:spTgt spid="38915">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8915">
                                            <p:txEl>
                                              <p:pRg st="8" end="8"/>
                                            </p:txEl>
                                          </p:spTgt>
                                        </p:tgtEl>
                                        <p:attrNameLst>
                                          <p:attrName>ppt_h</p:attrName>
                                        </p:attrNameLst>
                                      </p:cBhvr>
                                      <p:tavLst>
                                        <p:tav tm="0">
                                          <p:val>
                                            <p:fltVal val="0"/>
                                          </p:val>
                                        </p:tav>
                                        <p:tav tm="100000">
                                          <p:val>
                                            <p:strVal val="#ppt_h"/>
                                          </p:val>
                                        </p:tav>
                                      </p:tavLst>
                                    </p:anim>
                                    <p:animEffect transition="in" filter="fade">
                                      <p:cBhvr>
                                        <p:cTn id="50" dur="500"/>
                                        <p:tgtEl>
                                          <p:spTgt spid="38915">
                                            <p:txEl>
                                              <p:pRg st="8" end="8"/>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38915">
                                            <p:txEl>
                                              <p:pRg st="9" end="9"/>
                                            </p:txEl>
                                          </p:spTgt>
                                        </p:tgtEl>
                                        <p:attrNameLst>
                                          <p:attrName>style.visibility</p:attrName>
                                        </p:attrNameLst>
                                      </p:cBhvr>
                                      <p:to>
                                        <p:strVal val="visible"/>
                                      </p:to>
                                    </p:set>
                                    <p:anim calcmode="lin" valueType="num">
                                      <p:cBhvr>
                                        <p:cTn id="53" dur="500" fill="hold"/>
                                        <p:tgtEl>
                                          <p:spTgt spid="38915">
                                            <p:txEl>
                                              <p:pRg st="9" end="9"/>
                                            </p:txEl>
                                          </p:spTgt>
                                        </p:tgtEl>
                                        <p:attrNameLst>
                                          <p:attrName>ppt_w</p:attrName>
                                        </p:attrNameLst>
                                      </p:cBhvr>
                                      <p:tavLst>
                                        <p:tav tm="0">
                                          <p:val>
                                            <p:fltVal val="0"/>
                                          </p:val>
                                        </p:tav>
                                        <p:tav tm="100000">
                                          <p:val>
                                            <p:strVal val="#ppt_w"/>
                                          </p:val>
                                        </p:tav>
                                      </p:tavLst>
                                    </p:anim>
                                    <p:anim calcmode="lin" valueType="num">
                                      <p:cBhvr>
                                        <p:cTn id="54" dur="500" fill="hold"/>
                                        <p:tgtEl>
                                          <p:spTgt spid="38915">
                                            <p:txEl>
                                              <p:pRg st="9" end="9"/>
                                            </p:txEl>
                                          </p:spTgt>
                                        </p:tgtEl>
                                        <p:attrNameLst>
                                          <p:attrName>ppt_h</p:attrName>
                                        </p:attrNameLst>
                                      </p:cBhvr>
                                      <p:tavLst>
                                        <p:tav tm="0">
                                          <p:val>
                                            <p:fltVal val="0"/>
                                          </p:val>
                                        </p:tav>
                                        <p:tav tm="100000">
                                          <p:val>
                                            <p:strVal val="#ppt_h"/>
                                          </p:val>
                                        </p:tav>
                                      </p:tavLst>
                                    </p:anim>
                                    <p:animEffect transition="in" filter="fade">
                                      <p:cBhvr>
                                        <p:cTn id="55"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67544" y="2348880"/>
            <a:ext cx="8348662" cy="3096344"/>
          </a:xfrm>
        </p:spPr>
        <p:txBody>
          <a:bodyPr/>
          <a:lstStyle/>
          <a:p>
            <a:pPr marL="0" indent="0" eaLnBrk="1" hangingPunct="1">
              <a:buFontTx/>
              <a:buNone/>
            </a:pPr>
            <a:r>
              <a:rPr lang="en-US" altLang="zh-CN" sz="3600" b="1" dirty="0" smtClean="0">
                <a:solidFill>
                  <a:srgbClr val="FF0000"/>
                </a:solidFill>
                <a:latin typeface="Times New Roman" panose="02020603050405020304" pitchFamily="18" charset="0"/>
                <a:cs typeface="Times New Roman" panose="02020603050405020304" pitchFamily="18" charset="0"/>
              </a:rPr>
              <a:t>1. Finish the written work in Project.</a:t>
            </a:r>
          </a:p>
          <a:p>
            <a:pPr marL="0" indent="0" eaLnBrk="1" hangingPunct="1">
              <a:buFontTx/>
              <a:buNone/>
            </a:pPr>
            <a:r>
              <a:rPr lang="en-US" altLang="zh-CN" sz="3600" b="1" dirty="0" smtClean="0">
                <a:solidFill>
                  <a:srgbClr val="FF0000"/>
                </a:solidFill>
                <a:latin typeface="Times New Roman" panose="02020603050405020304" pitchFamily="18" charset="0"/>
                <a:cs typeface="Times New Roman" panose="02020603050405020304" pitchFamily="18" charset="0"/>
              </a:rPr>
              <a:t>2. Search  for some information about the places of interest all over the world. </a:t>
            </a:r>
          </a:p>
        </p:txBody>
      </p:sp>
      <p:sp>
        <p:nvSpPr>
          <p:cNvPr id="36867" name="WordArt 4"/>
          <p:cNvSpPr>
            <a:spLocks noChangeArrowheads="1" noChangeShapeType="1" noTextEdit="1"/>
          </p:cNvSpPr>
          <p:nvPr/>
        </p:nvSpPr>
        <p:spPr bwMode="auto">
          <a:xfrm>
            <a:off x="395536" y="1340768"/>
            <a:ext cx="2563813" cy="733425"/>
          </a:xfrm>
          <a:prstGeom prst="rect">
            <a:avLst/>
          </a:prstGeom>
        </p:spPr>
        <p:txBody>
          <a:bodyPr wrap="none" fromWordArt="1">
            <a:prstTxWarp prst="textCascadeUp">
              <a:avLst>
                <a:gd name="adj" fmla="val 100000"/>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altLang="zh-CN" sz="3600" kern="10" dirty="0">
                <a:ln w="9525">
                  <a:round/>
                </a:ln>
                <a:gradFill rotWithShape="1">
                  <a:gsLst>
                    <a:gs pos="0">
                      <a:srgbClr val="FFE701"/>
                    </a:gs>
                    <a:gs pos="100000">
                      <a:srgbClr val="FE3E02"/>
                    </a:gs>
                  </a:gsLst>
                  <a:lin ang="4380000" scaled="1"/>
                </a:gradFill>
                <a:latin typeface="宋体" panose="02010600030101010101" pitchFamily="2" charset="-122"/>
                <a:ea typeface="宋体" panose="02010600030101010101" pitchFamily="2" charset="-122"/>
              </a:rPr>
              <a:t>Homework</a:t>
            </a:r>
            <a:endParaRPr lang="zh-CN" altLang="en-US" sz="3600" kern="10" dirty="0">
              <a:ln w="9525">
                <a:round/>
              </a:ln>
              <a:gradFill rotWithShape="1">
                <a:gsLst>
                  <a:gs pos="0">
                    <a:srgbClr val="FFE701"/>
                  </a:gs>
                  <a:gs pos="100000">
                    <a:srgbClr val="FE3E02"/>
                  </a:gs>
                </a:gsLst>
                <a:lin ang="4380000" scaled="1"/>
              </a:gradFill>
              <a:latin typeface="宋体" panose="02010600030101010101" pitchFamily="2" charset="-122"/>
              <a:ea typeface="宋体" panose="02010600030101010101" pitchFamily="2" charset="-122"/>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
            <a:ext cx="7772400" cy="1052736"/>
          </a:xfrm>
        </p:spPr>
        <p:txBody>
          <a:bodyPr/>
          <a:lstStyle/>
          <a:p>
            <a:pPr eaLnBrk="1" hangingPunct="1"/>
            <a:r>
              <a:rPr lang="en-US" altLang="zh-CN" b="1" dirty="0" smtClean="0">
                <a:solidFill>
                  <a:srgbClr val="FF0000"/>
                </a:solidFill>
                <a:latin typeface="Times New Roman" panose="02020603050405020304" pitchFamily="18" charset="0"/>
                <a:cs typeface="Times New Roman" panose="02020603050405020304" pitchFamily="18" charset="0"/>
              </a:rPr>
              <a:t>Discuss the sayings:</a:t>
            </a:r>
          </a:p>
        </p:txBody>
      </p:sp>
      <p:sp>
        <p:nvSpPr>
          <p:cNvPr id="8195" name="Rectangle 3"/>
          <p:cNvSpPr>
            <a:spLocks noGrp="1" noChangeArrowheads="1"/>
          </p:cNvSpPr>
          <p:nvPr>
            <p:ph idx="1"/>
          </p:nvPr>
        </p:nvSpPr>
        <p:spPr>
          <a:xfrm>
            <a:off x="251520" y="1484784"/>
            <a:ext cx="8785225" cy="5113337"/>
          </a:xfrm>
        </p:spPr>
        <p:txBody>
          <a:bodyPr>
            <a:normAutofit lnSpcReduction="10000"/>
          </a:bodyPr>
          <a:lstStyle/>
          <a:p>
            <a:pPr marL="0" indent="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1. He who learns but does not think is lost; he who  </a:t>
            </a:r>
          </a:p>
          <a:p>
            <a:pPr marL="0" indent="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    thinks but does not learn is in danger.</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2. When I walk along with two others, I may be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    able to learn from them.</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3. What you know, you know; what you don’t know,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    you don’t know.</a:t>
            </a:r>
            <a:r>
              <a:rPr lang="zh-CN" altLang="en-US" sz="2400" b="1" dirty="0" smtClean="0">
                <a:solidFill>
                  <a:srgbClr val="00B0F0"/>
                </a:solidFill>
                <a:latin typeface="Times New Roman" panose="02020603050405020304" pitchFamily="18" charset="0"/>
                <a:cs typeface="Times New Roman" panose="02020603050405020304" pitchFamily="18" charset="0"/>
              </a:rPr>
              <a:t>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4. Learn the new while reviewing the old.</a:t>
            </a:r>
            <a:r>
              <a:rPr lang="zh-CN" altLang="en-US" sz="2400" b="1" dirty="0" smtClean="0">
                <a:solidFill>
                  <a:srgbClr val="00B0F0"/>
                </a:solidFill>
                <a:latin typeface="Times New Roman" panose="02020603050405020304" pitchFamily="18" charset="0"/>
                <a:cs typeface="Times New Roman" panose="02020603050405020304" pitchFamily="18" charset="0"/>
              </a:rPr>
              <a:t>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5. Isn’t it a pleasure that friends come to see you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    from far away?</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6. Do not do to others what you would not have      </a:t>
            </a:r>
          </a:p>
          <a:p>
            <a:pPr marL="609600" indent="-609600" eaLnBrk="1" hangingPunct="1">
              <a:lnSpc>
                <a:spcPct val="80000"/>
              </a:lnSpc>
              <a:buFontTx/>
              <a:buNone/>
              <a:defRPr/>
            </a:pPr>
            <a:r>
              <a:rPr lang="en-US" altLang="zh-CN" sz="2400" b="1" dirty="0">
                <a:solidFill>
                  <a:srgbClr val="00B0F0"/>
                </a:solidFill>
                <a:latin typeface="Times New Roman" panose="02020603050405020304" pitchFamily="18" charset="0"/>
                <a:cs typeface="Times New Roman" panose="02020603050405020304" pitchFamily="18" charset="0"/>
              </a:rPr>
              <a:t> </a:t>
            </a:r>
            <a:r>
              <a:rPr lang="en-US" altLang="zh-CN" sz="2400" b="1" dirty="0" smtClean="0">
                <a:solidFill>
                  <a:srgbClr val="00B0F0"/>
                </a:solidFill>
                <a:latin typeface="Times New Roman" panose="02020603050405020304" pitchFamily="18" charset="0"/>
                <a:cs typeface="Times New Roman" panose="02020603050405020304" pitchFamily="18" charset="0"/>
              </a:rPr>
              <a:t>   them do to you.</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7. My career is in China, my success is in China  </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    and my destination is in China.</a:t>
            </a:r>
          </a:p>
          <a:p>
            <a:pPr marL="609600" indent="-609600" eaLnBrk="1" hangingPunct="1">
              <a:lnSpc>
                <a:spcPct val="80000"/>
              </a:lnSpc>
              <a:buFontTx/>
              <a:buNone/>
              <a:defRPr/>
            </a:pPr>
            <a:r>
              <a:rPr lang="en-US" altLang="zh-CN" sz="2400" b="1" dirty="0" smtClean="0">
                <a:solidFill>
                  <a:srgbClr val="00B0F0"/>
                </a:solidFill>
                <a:latin typeface="Times New Roman" panose="02020603050405020304" pitchFamily="18" charset="0"/>
                <a:cs typeface="Times New Roman" panose="02020603050405020304" pitchFamily="18" charset="0"/>
              </a:rPr>
              <a:t>8. My family name is </a:t>
            </a:r>
            <a:r>
              <a:rPr lang="en-US" altLang="zh-CN" sz="2400" b="1" dirty="0" err="1" smtClean="0">
                <a:solidFill>
                  <a:srgbClr val="00B0F0"/>
                </a:solidFill>
                <a:latin typeface="Times New Roman" panose="02020603050405020304" pitchFamily="18" charset="0"/>
                <a:cs typeface="Times New Roman" panose="02020603050405020304" pitchFamily="18" charset="0"/>
              </a:rPr>
              <a:t>Qian</a:t>
            </a:r>
            <a:r>
              <a:rPr lang="en-US" altLang="zh-CN" sz="2400" b="1" dirty="0" smtClean="0">
                <a:solidFill>
                  <a:srgbClr val="00B0F0"/>
                </a:solidFill>
                <a:latin typeface="Times New Roman" panose="02020603050405020304" pitchFamily="18" charset="0"/>
                <a:cs typeface="Times New Roman" panose="02020603050405020304" pitchFamily="18" charset="0"/>
              </a:rPr>
              <a:t>, but I don’t like</a:t>
            </a:r>
            <a:r>
              <a:rPr lang="en-US" altLang="zh-CN" sz="2400" b="1" i="1" dirty="0" smtClean="0">
                <a:solidFill>
                  <a:srgbClr val="00B0F0"/>
                </a:solidFill>
                <a:latin typeface="Times New Roman" panose="02020603050405020304" pitchFamily="18" charset="0"/>
                <a:cs typeface="Times New Roman" panose="02020603050405020304" pitchFamily="18" charset="0"/>
              </a:rPr>
              <a:t> </a:t>
            </a:r>
            <a:r>
              <a:rPr lang="en-US" altLang="zh-CN" sz="2400" b="1" i="1" dirty="0" err="1" smtClean="0">
                <a:solidFill>
                  <a:srgbClr val="00B0F0"/>
                </a:solidFill>
                <a:latin typeface="Times New Roman" panose="02020603050405020304" pitchFamily="18" charset="0"/>
                <a:cs typeface="Times New Roman" panose="02020603050405020304" pitchFamily="18" charset="0"/>
              </a:rPr>
              <a:t>qian</a:t>
            </a:r>
            <a:r>
              <a:rPr lang="en-US" altLang="zh-CN" sz="2400" b="1" dirty="0" smtClean="0">
                <a:solidFill>
                  <a:srgbClr val="00B0F0"/>
                </a:solidFill>
                <a:latin typeface="Times New Roman" panose="02020603050405020304" pitchFamily="18" charset="0"/>
                <a:cs typeface="Times New Roman" panose="02020603050405020304" pitchFamily="18" charset="0"/>
              </a:rPr>
              <a:t>.</a:t>
            </a:r>
          </a:p>
          <a:p>
            <a:pPr marL="609600" indent="-609600" eaLnBrk="1" hangingPunct="1">
              <a:lnSpc>
                <a:spcPct val="80000"/>
              </a:lnSpc>
              <a:buFontTx/>
              <a:buNone/>
              <a:defRPr/>
            </a:pPr>
            <a:r>
              <a:rPr lang="en-US" altLang="zh-CN" sz="1800" b="1" dirty="0" smtClean="0">
                <a:latin typeface="Times New Roman" panose="02020603050405020304" pitchFamily="18" charset="0"/>
                <a:cs typeface="Times New Roman" panose="02020603050405020304" pitchFamily="18"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anim calcmode="lin" valueType="num">
                                      <p:cBhvr>
                                        <p:cTn id="13"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1000"/>
                                        <p:tgtEl>
                                          <p:spTgt spid="8195">
                                            <p:txEl>
                                              <p:pRg st="2" end="2"/>
                                            </p:txEl>
                                          </p:spTgt>
                                        </p:tgtEl>
                                      </p:cBhvr>
                                    </p:animEffect>
                                    <p:anim calcmode="lin" valueType="num">
                                      <p:cBhvr>
                                        <p:cTn id="1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19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1000"/>
                                        <p:tgtEl>
                                          <p:spTgt spid="8195">
                                            <p:txEl>
                                              <p:pRg st="3" end="3"/>
                                            </p:txEl>
                                          </p:spTgt>
                                        </p:tgtEl>
                                      </p:cBhvr>
                                    </p:animEffect>
                                    <p:anim calcmode="lin" valueType="num">
                                      <p:cBhvr>
                                        <p:cTn id="23"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19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1000"/>
                                        <p:tgtEl>
                                          <p:spTgt spid="8195">
                                            <p:txEl>
                                              <p:pRg st="4" end="4"/>
                                            </p:txEl>
                                          </p:spTgt>
                                        </p:tgtEl>
                                      </p:cBhvr>
                                    </p:animEffect>
                                    <p:anim calcmode="lin" valueType="num">
                                      <p:cBhvr>
                                        <p:cTn id="28"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19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fade">
                                      <p:cBhvr>
                                        <p:cTn id="32" dur="1000"/>
                                        <p:tgtEl>
                                          <p:spTgt spid="8195">
                                            <p:txEl>
                                              <p:pRg st="5" end="5"/>
                                            </p:txEl>
                                          </p:spTgt>
                                        </p:tgtEl>
                                      </p:cBhvr>
                                    </p:animEffect>
                                    <p:anim calcmode="lin" valueType="num">
                                      <p:cBhvr>
                                        <p:cTn id="33"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19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fade">
                                      <p:cBhvr>
                                        <p:cTn id="37" dur="1000"/>
                                        <p:tgtEl>
                                          <p:spTgt spid="8195">
                                            <p:txEl>
                                              <p:pRg st="6" end="6"/>
                                            </p:txEl>
                                          </p:spTgt>
                                        </p:tgtEl>
                                      </p:cBhvr>
                                    </p:animEffect>
                                    <p:anim calcmode="lin" valueType="num">
                                      <p:cBhvr>
                                        <p:cTn id="38"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19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fade">
                                      <p:cBhvr>
                                        <p:cTn id="42" dur="1000"/>
                                        <p:tgtEl>
                                          <p:spTgt spid="8195">
                                            <p:txEl>
                                              <p:pRg st="7" end="7"/>
                                            </p:txEl>
                                          </p:spTgt>
                                        </p:tgtEl>
                                      </p:cBhvr>
                                    </p:animEffect>
                                    <p:anim calcmode="lin" valueType="num">
                                      <p:cBhvr>
                                        <p:cTn id="43"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195">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fade">
                                      <p:cBhvr>
                                        <p:cTn id="47" dur="1000"/>
                                        <p:tgtEl>
                                          <p:spTgt spid="8195">
                                            <p:txEl>
                                              <p:pRg st="8" end="8"/>
                                            </p:txEl>
                                          </p:spTgt>
                                        </p:tgtEl>
                                      </p:cBhvr>
                                    </p:animEffect>
                                    <p:anim calcmode="lin" valueType="num">
                                      <p:cBhvr>
                                        <p:cTn id="48"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8195">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fade">
                                      <p:cBhvr>
                                        <p:cTn id="52" dur="1000"/>
                                        <p:tgtEl>
                                          <p:spTgt spid="8195">
                                            <p:txEl>
                                              <p:pRg st="9" end="9"/>
                                            </p:txEl>
                                          </p:spTgt>
                                        </p:tgtEl>
                                      </p:cBhvr>
                                    </p:animEffect>
                                    <p:anim calcmode="lin" valueType="num">
                                      <p:cBhvr>
                                        <p:cTn id="53" dur="10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8195">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195">
                                            <p:txEl>
                                              <p:pRg st="10" end="10"/>
                                            </p:txEl>
                                          </p:spTgt>
                                        </p:tgtEl>
                                        <p:attrNameLst>
                                          <p:attrName>style.visibility</p:attrName>
                                        </p:attrNameLst>
                                      </p:cBhvr>
                                      <p:to>
                                        <p:strVal val="visible"/>
                                      </p:to>
                                    </p:set>
                                    <p:animEffect transition="in" filter="fade">
                                      <p:cBhvr>
                                        <p:cTn id="57" dur="1000"/>
                                        <p:tgtEl>
                                          <p:spTgt spid="8195">
                                            <p:txEl>
                                              <p:pRg st="10" end="10"/>
                                            </p:txEl>
                                          </p:spTgt>
                                        </p:tgtEl>
                                      </p:cBhvr>
                                    </p:animEffect>
                                    <p:anim calcmode="lin" valueType="num">
                                      <p:cBhvr>
                                        <p:cTn id="58" dur="1000" fill="hold"/>
                                        <p:tgtEl>
                                          <p:spTgt spid="8195">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8195">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195">
                                            <p:txEl>
                                              <p:pRg st="11" end="11"/>
                                            </p:txEl>
                                          </p:spTgt>
                                        </p:tgtEl>
                                        <p:attrNameLst>
                                          <p:attrName>style.visibility</p:attrName>
                                        </p:attrNameLst>
                                      </p:cBhvr>
                                      <p:to>
                                        <p:strVal val="visible"/>
                                      </p:to>
                                    </p:set>
                                    <p:animEffect transition="in" filter="fade">
                                      <p:cBhvr>
                                        <p:cTn id="62" dur="1000"/>
                                        <p:tgtEl>
                                          <p:spTgt spid="8195">
                                            <p:txEl>
                                              <p:pRg st="11" end="11"/>
                                            </p:txEl>
                                          </p:spTgt>
                                        </p:tgtEl>
                                      </p:cBhvr>
                                    </p:animEffect>
                                    <p:anim calcmode="lin" valueType="num">
                                      <p:cBhvr>
                                        <p:cTn id="63" dur="1000" fill="hold"/>
                                        <p:tgtEl>
                                          <p:spTgt spid="819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8195">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195">
                                            <p:txEl>
                                              <p:pRg st="12" end="12"/>
                                            </p:txEl>
                                          </p:spTgt>
                                        </p:tgtEl>
                                        <p:attrNameLst>
                                          <p:attrName>style.visibility</p:attrName>
                                        </p:attrNameLst>
                                      </p:cBhvr>
                                      <p:to>
                                        <p:strVal val="visible"/>
                                      </p:to>
                                    </p:set>
                                    <p:animEffect transition="in" filter="fade">
                                      <p:cBhvr>
                                        <p:cTn id="67" dur="1000"/>
                                        <p:tgtEl>
                                          <p:spTgt spid="8195">
                                            <p:txEl>
                                              <p:pRg st="12" end="12"/>
                                            </p:txEl>
                                          </p:spTgt>
                                        </p:tgtEl>
                                      </p:cBhvr>
                                    </p:animEffect>
                                    <p:anim calcmode="lin" valueType="num">
                                      <p:cBhvr>
                                        <p:cTn id="68" dur="1000" fill="hold"/>
                                        <p:tgtEl>
                                          <p:spTgt spid="8195">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8195">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195">
                                            <p:txEl>
                                              <p:pRg st="13" end="13"/>
                                            </p:txEl>
                                          </p:spTgt>
                                        </p:tgtEl>
                                        <p:attrNameLst>
                                          <p:attrName>style.visibility</p:attrName>
                                        </p:attrNameLst>
                                      </p:cBhvr>
                                      <p:to>
                                        <p:strVal val="visible"/>
                                      </p:to>
                                    </p:set>
                                    <p:animEffect transition="in" filter="fade">
                                      <p:cBhvr>
                                        <p:cTn id="72" dur="1000"/>
                                        <p:tgtEl>
                                          <p:spTgt spid="8195">
                                            <p:txEl>
                                              <p:pRg st="13" end="13"/>
                                            </p:txEl>
                                          </p:spTgt>
                                        </p:tgtEl>
                                      </p:cBhvr>
                                    </p:animEffect>
                                    <p:anim calcmode="lin" valueType="num">
                                      <p:cBhvr>
                                        <p:cTn id="73" dur="1000" fill="hold"/>
                                        <p:tgtEl>
                                          <p:spTgt spid="8195">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819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5625" y="150813"/>
            <a:ext cx="7988300" cy="1462087"/>
          </a:xfrm>
        </p:spPr>
        <p:txBody>
          <a:bodyPr/>
          <a:lstStyle/>
          <a:p>
            <a:pPr eaLnBrk="1" hangingPunct="1"/>
            <a:r>
              <a:rPr lang="en-US" altLang="zh-CN" sz="2800" b="1" dirty="0" smtClean="0">
                <a:solidFill>
                  <a:srgbClr val="FF0000"/>
                </a:solidFill>
                <a:latin typeface="Times New Roman" panose="02020603050405020304" pitchFamily="18" charset="0"/>
                <a:cs typeface="Times New Roman" panose="02020603050405020304" pitchFamily="18" charset="0"/>
              </a:rPr>
              <a:t>Read through Sections A-C and choose the correct words in Grammar.</a:t>
            </a:r>
          </a:p>
        </p:txBody>
      </p:sp>
      <p:graphicFrame>
        <p:nvGraphicFramePr>
          <p:cNvPr id="6161" name="Group 17"/>
          <p:cNvGraphicFramePr>
            <a:graphicFrameLocks noGrp="1"/>
          </p:cNvGraphicFramePr>
          <p:nvPr>
            <p:ph type="tbl" idx="1"/>
          </p:nvPr>
        </p:nvGraphicFramePr>
        <p:xfrm>
          <a:off x="500063" y="2000250"/>
          <a:ext cx="8215312" cy="4548187"/>
        </p:xfrm>
        <a:graphic>
          <a:graphicData uri="http://schemas.openxmlformats.org/drawingml/2006/table">
            <a:tbl>
              <a:tblPr/>
              <a:tblGrid>
                <a:gridCol w="8215312">
                  <a:extLst>
                    <a:ext uri="{9D8B030D-6E8A-4147-A177-3AD203B41FA5}">
                      <a16:colId xmlns:a16="http://schemas.microsoft.com/office/drawing/2014/main" val="20000"/>
                    </a:ext>
                  </a:extLst>
                </a:gridCol>
              </a:tblGrid>
              <a:tr h="13738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1. Confucius was a great thinker (which/</a:t>
                      </a:r>
                      <a:r>
                        <a:rPr kumimoji="0" lang="en-US" altLang="zh-CN" sz="2800" b="1" i="0" u="none" strike="noStrike" cap="none" normalizeH="0" baseline="0" dirty="0" smtClean="0">
                          <a:ln>
                            <a:noFill/>
                          </a:ln>
                          <a:solidFill>
                            <a:schemeClr val="folHlink"/>
                          </a:solidFill>
                          <a:effectLst/>
                          <a:latin typeface="Times New Roman" panose="02020603050405020304" pitchFamily="18" charset="0"/>
                          <a:ea typeface="宋体" panose="02010600030101010101" pitchFamily="2" charset="-122"/>
                          <a:cs typeface="Times New Roman" panose="02020603050405020304" pitchFamily="18" charset="0"/>
                        </a:rPr>
                        <a:t>that/who</a:t>
                      </a: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 had many wise ideas about human nature and behavior.</a:t>
                      </a:r>
                    </a:p>
                  </a:txBody>
                  <a:tcPr marL="89999" marR="89999"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a:noFill/>
                    </a:lnTlToBr>
                    <a:lnBlToTr>
                      <a:noFill/>
                    </a:lnBlToTr>
                    <a:solidFill>
                      <a:schemeClr val="accent4">
                        <a:lumMod val="20000"/>
                        <a:lumOff val="80000"/>
                        <a:alpha val="70195"/>
                      </a:schemeClr>
                    </a:solidFill>
                  </a:tcPr>
                </a:tc>
                <a:extLst>
                  <a:ext uri="{0D108BD9-81ED-4DB2-BD59-A6C34878D82A}">
                    <a16:rowId xmlns:a16="http://schemas.microsoft.com/office/drawing/2014/main" val="10000"/>
                  </a:ext>
                </a:extLst>
              </a:tr>
              <a:tr h="137381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2. He was a Ming dynasty explorer (which/who/</a:t>
                      </a:r>
                      <a:r>
                        <a:rPr kumimoji="0" lang="en-US" altLang="zh-CN" sz="2800" b="1" i="0" u="none" strike="noStrike" cap="none" normalizeH="0" baseline="0" dirty="0" smtClean="0">
                          <a:ln>
                            <a:noFill/>
                          </a:ln>
                          <a:solidFill>
                            <a:schemeClr val="folHlink"/>
                          </a:solidFill>
                          <a:effectLst/>
                          <a:latin typeface="Times New Roman" panose="02020603050405020304" pitchFamily="18" charset="0"/>
                          <a:ea typeface="宋体" panose="02010600030101010101" pitchFamily="2" charset="-122"/>
                          <a:cs typeface="Times New Roman" panose="02020603050405020304" pitchFamily="18" charset="0"/>
                        </a:rPr>
                        <a:t>whom</a:t>
                      </a: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 we Chinese people are proud of.</a:t>
                      </a:r>
                    </a:p>
                  </a:txBody>
                  <a:tcPr marL="89999" marR="89999"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a:noFill/>
                    </a:lnTlToBr>
                    <a:lnBlToTr>
                      <a:noFill/>
                    </a:lnBlToTr>
                    <a:solidFill>
                      <a:schemeClr val="accent4">
                        <a:lumMod val="20000"/>
                        <a:lumOff val="80000"/>
                        <a:alpha val="70195"/>
                      </a:schemeClr>
                    </a:solidFill>
                  </a:tcPr>
                </a:tc>
                <a:extLst>
                  <a:ext uri="{0D108BD9-81ED-4DB2-BD59-A6C34878D82A}">
                    <a16:rowId xmlns:a16="http://schemas.microsoft.com/office/drawing/2014/main" val="10001"/>
                  </a:ext>
                </a:extLst>
              </a:tr>
              <a:tr h="18005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3. Confucius was also a famous philosopher (which/that/who/</a:t>
                      </a:r>
                      <a:r>
                        <a:rPr kumimoji="0" lang="en-US" altLang="zh-CN" sz="2800" b="1" i="0" u="none" strike="noStrike" cap="none" normalizeH="0" baseline="0" dirty="0" smtClean="0">
                          <a:ln>
                            <a:noFill/>
                          </a:ln>
                          <a:solidFill>
                            <a:schemeClr val="folHlink"/>
                          </a:solidFill>
                          <a:effectLst/>
                          <a:latin typeface="Times New Roman" panose="02020603050405020304" pitchFamily="18" charset="0"/>
                          <a:ea typeface="宋体" panose="02010600030101010101" pitchFamily="2" charset="-122"/>
                          <a:cs typeface="Times New Roman" panose="02020603050405020304" pitchFamily="18" charset="0"/>
                        </a:rPr>
                        <a:t>whose</a:t>
                      </a:r>
                      <a:r>
                        <a:rPr kumimoji="0" lang="en-US" altLang="zh-CN" sz="2800" b="1" i="0" u="none" strike="noStrike" cap="none" normalizeH="0" baseline="0" dirty="0" smtClean="0">
                          <a:ln>
                            <a:noFill/>
                          </a:ln>
                          <a:solidFill>
                            <a:srgbClr val="00B0F0"/>
                          </a:solidFill>
                          <a:effectLst/>
                          <a:latin typeface="Times New Roman" panose="02020603050405020304" pitchFamily="18" charset="0"/>
                          <a:ea typeface="宋体" panose="02010600030101010101" pitchFamily="2" charset="-122"/>
                          <a:cs typeface="Times New Roman" panose="02020603050405020304" pitchFamily="18" charset="0"/>
                        </a:rPr>
                        <a:t>) wise sayings have influenced many people in different countries.</a:t>
                      </a:r>
                    </a:p>
                  </a:txBody>
                  <a:tcPr marL="89999" marR="89999"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alpha val="70195"/>
                      </a:schemeClr>
                    </a:solidFill>
                  </a:tcPr>
                </a:tc>
                <a:extLst>
                  <a:ext uri="{0D108BD9-81ED-4DB2-BD59-A6C34878D82A}">
                    <a16:rowId xmlns:a16="http://schemas.microsoft.com/office/drawing/2014/main" val="10002"/>
                  </a:ext>
                </a:extLst>
              </a:tr>
            </a:tbl>
          </a:graphicData>
        </a:graphic>
      </p:graphicFrame>
      <p:sp>
        <p:nvSpPr>
          <p:cNvPr id="6157" name="AutoShape 6"/>
          <p:cNvSpPr>
            <a:spLocks noChangeArrowheads="1"/>
          </p:cNvSpPr>
          <p:nvPr/>
        </p:nvSpPr>
        <p:spPr bwMode="auto">
          <a:xfrm>
            <a:off x="684213" y="1357313"/>
            <a:ext cx="4602162" cy="647700"/>
          </a:xfrm>
          <a:prstGeom prst="flowChartAlternateProcess">
            <a:avLst/>
          </a:prstGeom>
          <a:solidFill>
            <a:schemeClr val="tx2">
              <a:lumMod val="95000"/>
              <a:alpha val="50195"/>
            </a:schemeClr>
          </a:solidFill>
          <a:ln w="28575" algn="ctr">
            <a:solidFill>
              <a:schemeClr val="tx1"/>
            </a:solidFill>
            <a:miter lim="800000"/>
          </a:ln>
        </p:spPr>
        <p:txBody>
          <a:bodyPr anchor="ctr">
            <a:spAutoFit/>
          </a:bodyPr>
          <a:lstStyle/>
          <a:p>
            <a:pPr eaLnBrk="1" hangingPunct="1">
              <a:buClr>
                <a:schemeClr val="hlink"/>
              </a:buClr>
              <a:defRPr/>
            </a:pPr>
            <a:endParaRPr lang="zh-CN" altLang="zh-CN" sz="32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6158" name="Text Box 7"/>
          <p:cNvSpPr txBox="1">
            <a:spLocks noChangeArrowheads="1"/>
          </p:cNvSpPr>
          <p:nvPr/>
        </p:nvSpPr>
        <p:spPr bwMode="auto">
          <a:xfrm>
            <a:off x="687388" y="1339850"/>
            <a:ext cx="3862387" cy="584200"/>
          </a:xfrm>
          <a:prstGeom prst="rect">
            <a:avLst/>
          </a:prstGeom>
          <a:noFill/>
          <a:ln w="9525" algn="ctr">
            <a:noFill/>
            <a:miter lim="800000"/>
          </a:ln>
        </p:spPr>
        <p:txBody>
          <a:bodyPr>
            <a:spAutoFit/>
          </a:bodyPr>
          <a:lstStyle/>
          <a:p>
            <a:pPr eaLnBrk="1" hangingPunct="1">
              <a:spcBef>
                <a:spcPct val="50000"/>
              </a:spcBef>
              <a:buClr>
                <a:schemeClr val="hlink"/>
              </a:buClr>
              <a:defRPr/>
            </a:pPr>
            <a:r>
              <a:rPr lang="en-US" altLang="zh-CN" sz="32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Attributive clauses</a:t>
            </a:r>
            <a:r>
              <a:rPr lang="en-US" altLang="zh-CN" sz="3200" b="1" i="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p>
        </p:txBody>
      </p:sp>
      <p:sp>
        <p:nvSpPr>
          <p:cNvPr id="6159" name="Rectangle 29"/>
          <p:cNvSpPr>
            <a:spLocks noChangeArrowheads="1"/>
          </p:cNvSpPr>
          <p:nvPr/>
        </p:nvSpPr>
        <p:spPr bwMode="auto">
          <a:xfrm>
            <a:off x="4357688" y="1285875"/>
            <a:ext cx="866775" cy="584200"/>
          </a:xfrm>
          <a:prstGeom prst="rect">
            <a:avLst/>
          </a:prstGeom>
          <a:noFill/>
          <a:ln w="9525">
            <a:noFill/>
            <a:miter lim="800000"/>
          </a:ln>
        </p:spPr>
        <p:txBody>
          <a:bodyPr wrap="none">
            <a:spAutoFit/>
          </a:bodyPr>
          <a:lstStyle/>
          <a:p>
            <a:pPr eaLnBrk="1" hangingPunct="1">
              <a:buClr>
                <a:schemeClr val="hlink"/>
              </a:buClr>
              <a:defRPr/>
            </a:pPr>
            <a:r>
              <a:rPr lang="en-US" altLang="zh-CN" sz="32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en-US" sz="32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Ⅲ</a:t>
            </a:r>
            <a:r>
              <a:rPr lang="en-US" altLang="zh-CN" sz="3200" b="1" dirty="0">
                <a:solidFill>
                  <a:schemeClr val="bg2">
                    <a:lumMod val="60000"/>
                    <a:lumOff val="40000"/>
                  </a:schemeClr>
                </a:solidFill>
                <a:latin typeface="Times New Roman" panose="02020603050405020304" pitchFamily="18" charset="0"/>
                <a:ea typeface="宋体" panose="02010600030101010101" pitchFamily="2" charset="-122"/>
                <a:cs typeface="Times New Roman" panose="02020603050405020304" pitchFamily="18"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fade">
                                      <p:cBhvr>
                                        <p:cTn id="7" dur="1000"/>
                                        <p:tgtEl>
                                          <p:spTgt spid="6161"/>
                                        </p:tgtEl>
                                      </p:cBhvr>
                                    </p:animEffect>
                                    <p:anim calcmode="lin" valueType="num">
                                      <p:cBhvr>
                                        <p:cTn id="8" dur="1000" fill="hold"/>
                                        <p:tgtEl>
                                          <p:spTgt spid="6161"/>
                                        </p:tgtEl>
                                        <p:attrNameLst>
                                          <p:attrName>ppt_x</p:attrName>
                                        </p:attrNameLst>
                                      </p:cBhvr>
                                      <p:tavLst>
                                        <p:tav tm="0">
                                          <p:val>
                                            <p:strVal val="#ppt_x"/>
                                          </p:val>
                                        </p:tav>
                                        <p:tav tm="100000">
                                          <p:val>
                                            <p:strVal val="#ppt_x"/>
                                          </p:val>
                                        </p:tav>
                                      </p:tavLst>
                                    </p:anim>
                                    <p:anim calcmode="lin" valueType="num">
                                      <p:cBhvr>
                                        <p:cTn id="9" dur="1000" fill="hold"/>
                                        <p:tgtEl>
                                          <p:spTgt spid="6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980728"/>
            <a:ext cx="8713788" cy="1462088"/>
          </a:xfrm>
        </p:spPr>
        <p:txBody>
          <a:bodyPr/>
          <a:lstStyle/>
          <a:p>
            <a:pPr eaLnBrk="1" hangingPunct="1">
              <a:defRPr/>
            </a:pPr>
            <a:r>
              <a:rPr lang="en-US" altLang="zh-CN" sz="3200" b="1" dirty="0" smtClean="0">
                <a:solidFill>
                  <a:schemeClr val="bg2">
                    <a:lumMod val="60000"/>
                    <a:lumOff val="40000"/>
                  </a:schemeClr>
                </a:solidFill>
                <a:latin typeface="Times New Roman" panose="02020603050405020304" pitchFamily="18" charset="0"/>
                <a:cs typeface="Times New Roman" panose="02020603050405020304" pitchFamily="18" charset="0"/>
              </a:rPr>
              <a:t>Translate the sentences in Functions into Chinese.</a:t>
            </a:r>
          </a:p>
        </p:txBody>
      </p:sp>
      <p:sp>
        <p:nvSpPr>
          <p:cNvPr id="9219" name="Rectangle 3"/>
          <p:cNvSpPr>
            <a:spLocks noGrp="1" noChangeArrowheads="1"/>
          </p:cNvSpPr>
          <p:nvPr>
            <p:ph idx="1"/>
          </p:nvPr>
        </p:nvSpPr>
        <p:spPr>
          <a:xfrm>
            <a:off x="467544" y="2636912"/>
            <a:ext cx="8229600" cy="3672408"/>
          </a:xfrm>
        </p:spPr>
        <p:txBody>
          <a:bodyPr/>
          <a:lstStyle/>
          <a:p>
            <a:pPr eaLnBrk="1" hangingPunct="1">
              <a:lnSpc>
                <a:spcPct val="90000"/>
              </a:lnSpc>
              <a:buFontTx/>
              <a:buNone/>
            </a:pPr>
            <a:r>
              <a:rPr lang="en-US" altLang="zh-CN" sz="4000" b="1" dirty="0" smtClean="0">
                <a:latin typeface="Times New Roman" panose="02020603050405020304" pitchFamily="18" charset="0"/>
                <a:cs typeface="Times New Roman" panose="02020603050405020304" pitchFamily="18" charset="0"/>
              </a:rPr>
              <a:t>Functions</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Could you tell me more about him?</a:t>
            </a:r>
          </a:p>
          <a:p>
            <a:pPr eaLnBrk="1" hangingPunct="1">
              <a:lnSpc>
                <a:spcPct val="90000"/>
              </a:lnSpc>
              <a:buFontTx/>
              <a:buNone/>
            </a:pPr>
            <a:r>
              <a:rPr lang="zh-CN" altLang="en-US" sz="2800" b="1" dirty="0" smtClean="0">
                <a:solidFill>
                  <a:schemeClr val="folHlink"/>
                </a:solidFill>
                <a:latin typeface="Times New Roman" panose="02020603050405020304" pitchFamily="18" charset="0"/>
                <a:cs typeface="Times New Roman" panose="02020603050405020304" pitchFamily="18" charset="0"/>
              </a:rPr>
              <a:t>你能告诉我更多关于他的情况吗？</a:t>
            </a:r>
            <a:endParaRPr lang="en-US" altLang="zh-CN" sz="2800" b="1" dirty="0" smtClean="0">
              <a:solidFill>
                <a:schemeClr val="folHlink"/>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It’s hard to believe!</a:t>
            </a:r>
          </a:p>
          <a:p>
            <a:pPr eaLnBrk="1" hangingPunct="1">
              <a:lnSpc>
                <a:spcPct val="90000"/>
              </a:lnSpc>
              <a:buFontTx/>
              <a:buNone/>
            </a:pPr>
            <a:r>
              <a:rPr lang="zh-CN" altLang="en-US" sz="2800" b="1" dirty="0" smtClean="0">
                <a:solidFill>
                  <a:schemeClr val="folHlink"/>
                </a:solidFill>
                <a:latin typeface="Times New Roman" panose="02020603050405020304" pitchFamily="18" charset="0"/>
                <a:cs typeface="Times New Roman" panose="02020603050405020304" pitchFamily="18" charset="0"/>
              </a:rPr>
              <a:t>真是让人难以相信</a:t>
            </a:r>
            <a:r>
              <a:rPr lang="en-US" altLang="zh-CN" sz="2800" b="1" dirty="0" smtClean="0">
                <a:solidFill>
                  <a:schemeClr val="folHlink"/>
                </a:solidFill>
                <a:latin typeface="Times New Roman" panose="02020603050405020304" pitchFamily="18" charset="0"/>
                <a:cs typeface="Times New Roman" panose="02020603050405020304" pitchFamily="18" charset="0"/>
              </a:rPr>
              <a:t>!</a:t>
            </a:r>
          </a:p>
          <a:p>
            <a:pPr eaLnBrk="1" hangingPunct="1">
              <a:lnSpc>
                <a:spcPct val="90000"/>
              </a:lnSpc>
              <a:buFontTx/>
              <a:buNone/>
            </a:pPr>
            <a:r>
              <a:rPr lang="en-US" altLang="zh-CN" sz="2800" b="1" dirty="0" smtClean="0">
                <a:solidFill>
                  <a:srgbClr val="00B0F0"/>
                </a:solidFill>
                <a:latin typeface="Times New Roman" panose="02020603050405020304" pitchFamily="18" charset="0"/>
                <a:cs typeface="Times New Roman" panose="02020603050405020304" pitchFamily="18" charset="0"/>
              </a:rPr>
              <a:t>What a great explorer!</a:t>
            </a:r>
          </a:p>
          <a:p>
            <a:pPr eaLnBrk="1" hangingPunct="1">
              <a:lnSpc>
                <a:spcPct val="90000"/>
              </a:lnSpc>
              <a:buFontTx/>
              <a:buNone/>
            </a:pPr>
            <a:r>
              <a:rPr lang="zh-CN" altLang="en-US" sz="2800" b="1" dirty="0" smtClean="0">
                <a:solidFill>
                  <a:schemeClr val="folHlink"/>
                </a:solidFill>
                <a:latin typeface="Times New Roman" panose="02020603050405020304" pitchFamily="18" charset="0"/>
                <a:cs typeface="Times New Roman" panose="02020603050405020304" pitchFamily="18" charset="0"/>
              </a:rPr>
              <a:t>多么伟大的探险家啊</a:t>
            </a:r>
            <a:r>
              <a:rPr lang="en-US" altLang="zh-CN" sz="2800" b="1" dirty="0" smtClean="0">
                <a:solidFill>
                  <a:schemeClr val="folHlink"/>
                </a:solidFill>
                <a:latin typeface="Times New Roman" panose="02020603050405020304" pitchFamily="18" charset="0"/>
                <a:cs typeface="Times New Roman" panose="02020603050405020304" pitchFamily="18" charset="0"/>
              </a:rPr>
              <a:t>!</a:t>
            </a:r>
            <a:endParaRPr lang="zh-CN" altLang="en-US" sz="2800" b="1" dirty="0" smtClean="0">
              <a:solidFill>
                <a:schemeClr val="folHlink"/>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 calcmode="lin" valueType="num">
                                      <p:cBhvr>
                                        <p:cTn id="21"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2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 calcmode="lin" valueType="num">
                                      <p:cBhvr>
                                        <p:cTn id="35"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21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2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19">
                                            <p:txEl>
                                              <p:pRg st="6" end="6"/>
                                            </p:txEl>
                                          </p:spTgt>
                                        </p:tgtEl>
                                        <p:attrNameLst>
                                          <p:attrName>style.visibility</p:attrName>
                                        </p:attrNameLst>
                                      </p:cBhvr>
                                      <p:to>
                                        <p:strVal val="visible"/>
                                      </p:to>
                                    </p:set>
                                    <p:animEffect transition="in" filter="fade">
                                      <p:cBhvr>
                                        <p:cTn id="42" dur="1000"/>
                                        <p:tgtEl>
                                          <p:spTgt spid="9219">
                                            <p:txEl>
                                              <p:pRg st="6" end="6"/>
                                            </p:txEl>
                                          </p:spTgt>
                                        </p:tgtEl>
                                      </p:cBhvr>
                                    </p:animEffect>
                                    <p:anim calcmode="lin" valueType="num">
                                      <p:cBhvr>
                                        <p:cTn id="4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9900" y="549275"/>
            <a:ext cx="7988300" cy="1511300"/>
          </a:xfrm>
        </p:spPr>
        <p:txBody>
          <a:bodyPr/>
          <a:lstStyle/>
          <a:p>
            <a:pPr eaLnBrk="1" hangingPunct="1">
              <a:defRPr/>
            </a:pPr>
            <a:r>
              <a:rPr lang="en-US" altLang="zh-CN" sz="3200" b="1" dirty="0" smtClean="0">
                <a:solidFill>
                  <a:schemeClr val="bg2">
                    <a:lumMod val="60000"/>
                    <a:lumOff val="40000"/>
                  </a:schemeClr>
                </a:solidFill>
                <a:latin typeface="Times New Roman" panose="02020603050405020304" pitchFamily="18" charset="0"/>
                <a:cs typeface="Times New Roman" panose="02020603050405020304" pitchFamily="18" charset="0"/>
              </a:rPr>
              <a:t>How much do you know about the Four Great Inventions of ancient China?</a:t>
            </a:r>
          </a:p>
        </p:txBody>
      </p:sp>
      <p:pic>
        <p:nvPicPr>
          <p:cNvPr id="11268" name="Picture 10" descr="造纸"/>
          <p:cNvPicPr>
            <a:picLocks noChangeAspect="1" noChangeArrowheads="1"/>
          </p:cNvPicPr>
          <p:nvPr/>
        </p:nvPicPr>
        <p:blipFill>
          <a:blip r:embed="rId2" cstate="email"/>
          <a:srcRect/>
          <a:stretch>
            <a:fillRect/>
          </a:stretch>
        </p:blipFill>
        <p:spPr bwMode="auto">
          <a:xfrm>
            <a:off x="2411413" y="2924175"/>
            <a:ext cx="201612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指南针"/>
          <p:cNvPicPr>
            <a:picLocks noChangeAspect="1" noChangeArrowheads="1"/>
          </p:cNvPicPr>
          <p:nvPr/>
        </p:nvPicPr>
        <p:blipFill>
          <a:blip r:embed="rId3" cstate="email"/>
          <a:srcRect/>
          <a:stretch>
            <a:fillRect/>
          </a:stretch>
        </p:blipFill>
        <p:spPr bwMode="auto">
          <a:xfrm>
            <a:off x="323850" y="2933700"/>
            <a:ext cx="1871663"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活字印"/>
          <p:cNvPicPr>
            <a:picLocks noChangeAspect="1" noChangeArrowheads="1"/>
          </p:cNvPicPr>
          <p:nvPr/>
        </p:nvPicPr>
        <p:blipFill>
          <a:blip r:embed="rId4" cstate="email"/>
          <a:srcRect/>
          <a:stretch>
            <a:fillRect/>
          </a:stretch>
        </p:blipFill>
        <p:spPr bwMode="auto">
          <a:xfrm>
            <a:off x="6804025" y="2924175"/>
            <a:ext cx="195897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火药"/>
          <p:cNvPicPr>
            <a:picLocks noChangeAspect="1" noChangeArrowheads="1"/>
          </p:cNvPicPr>
          <p:nvPr/>
        </p:nvPicPr>
        <p:blipFill>
          <a:blip r:embed="rId5" cstate="email"/>
          <a:srcRect/>
          <a:stretch>
            <a:fillRect/>
          </a:stretch>
        </p:blipFill>
        <p:spPr bwMode="auto">
          <a:xfrm>
            <a:off x="4572000" y="2933700"/>
            <a:ext cx="20161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linds(horizontal)">
                                      <p:cBhvr>
                                        <p:cTn id="7" dur="500"/>
                                        <p:tgtEl>
                                          <p:spTgt spid="11269"/>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blinds(horizontal)">
                                      <p:cBhvr>
                                        <p:cTn id="10" dur="1000"/>
                                        <p:tgtEl>
                                          <p:spTgt spid="11268"/>
                                        </p:tgtEl>
                                      </p:cBhvr>
                                    </p:animEffect>
                                  </p:childTnLst>
                                </p:cTn>
                              </p:par>
                              <p:par>
                                <p:cTn id="11" presetID="3" presetClass="entr" presetSubtype="10" fill="hold" nodeType="with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blinds(horizontal)">
                                      <p:cBhvr>
                                        <p:cTn id="13" dur="2000"/>
                                        <p:tgtEl>
                                          <p:spTgt spid="11271"/>
                                        </p:tgtEl>
                                      </p:cBhvr>
                                    </p:animEffect>
                                  </p:childTnLst>
                                </p:cTn>
                              </p:par>
                              <p:par>
                                <p:cTn id="14" presetID="3" presetClass="entr" presetSubtype="10"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blinds(horizontal)">
                                      <p:cBhvr>
                                        <p:cTn id="16" dur="3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68313" y="4429125"/>
            <a:ext cx="8497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zh-CN" altLang="en-US" sz="3200" b="1">
                <a:latin typeface="Times New Roman" panose="02020603050405020304" pitchFamily="18" charset="0"/>
              </a:rPr>
              <a:t>                    </a:t>
            </a:r>
            <a:endParaRPr lang="zh-CN" altLang="en-US" sz="2400" b="1">
              <a:solidFill>
                <a:schemeClr val="folHlink"/>
              </a:solidFill>
              <a:latin typeface="Times New Roman" panose="02020603050405020304" pitchFamily="18" charset="0"/>
            </a:endParaRPr>
          </a:p>
          <a:p>
            <a:pPr eaLnBrk="1" hangingPunct="1"/>
            <a:r>
              <a:rPr lang="en-US" altLang="zh-CN" sz="3200" b="1">
                <a:solidFill>
                  <a:schemeClr val="folHlink"/>
                </a:solidFill>
                <a:latin typeface="Times New Roman" panose="02020603050405020304" pitchFamily="18" charset="0"/>
              </a:rPr>
              <a:t>    Sailors</a:t>
            </a:r>
            <a:r>
              <a:rPr lang="en-US" altLang="zh-CN" sz="3200" b="1">
                <a:latin typeface="Times New Roman" panose="02020603050405020304" pitchFamily="18" charset="0"/>
              </a:rPr>
              <a:t> </a:t>
            </a:r>
            <a:r>
              <a:rPr lang="en-US" altLang="zh-CN" sz="3200" b="1">
                <a:solidFill>
                  <a:srgbClr val="00B0F0"/>
                </a:solidFill>
                <a:latin typeface="Times New Roman" panose="02020603050405020304" pitchFamily="18" charset="0"/>
              </a:rPr>
              <a:t>made many </a:t>
            </a:r>
            <a:r>
              <a:rPr lang="en-US" altLang="zh-CN" sz="3200" b="1">
                <a:solidFill>
                  <a:schemeClr val="folHlink"/>
                </a:solidFill>
                <a:latin typeface="Times New Roman" panose="02020603050405020304" pitchFamily="18" charset="0"/>
              </a:rPr>
              <a:t>discoveries</a:t>
            </a:r>
            <a:r>
              <a:rPr lang="en-US" altLang="zh-CN" sz="3200" b="1">
                <a:latin typeface="Times New Roman" panose="02020603050405020304" pitchFamily="18" charset="0"/>
              </a:rPr>
              <a:t> </a:t>
            </a:r>
            <a:r>
              <a:rPr lang="en-US" altLang="zh-CN" sz="3200" b="1">
                <a:solidFill>
                  <a:srgbClr val="00B0F0"/>
                </a:solidFill>
                <a:latin typeface="Times New Roman" panose="02020603050405020304" pitchFamily="18" charset="0"/>
              </a:rPr>
              <a:t>with the help of compass.</a:t>
            </a:r>
          </a:p>
        </p:txBody>
      </p:sp>
      <p:pic>
        <p:nvPicPr>
          <p:cNvPr id="20483" name="Picture 4" descr="指南针"/>
          <p:cNvPicPr>
            <a:picLocks noChangeAspect="1" noChangeArrowheads="1"/>
          </p:cNvPicPr>
          <p:nvPr/>
        </p:nvPicPr>
        <p:blipFill>
          <a:blip r:embed="rId2" cstate="email"/>
          <a:srcRect/>
          <a:stretch>
            <a:fillRect/>
          </a:stretch>
        </p:blipFill>
        <p:spPr bwMode="auto">
          <a:xfrm>
            <a:off x="2627313" y="549275"/>
            <a:ext cx="38893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p:cNvSpPr/>
          <p:nvPr/>
        </p:nvSpPr>
        <p:spPr>
          <a:xfrm>
            <a:off x="677863" y="4005263"/>
            <a:ext cx="2525712" cy="547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chemeClr val="bg1"/>
                </a:solidFill>
              </a:rPr>
              <a:t>n.</a:t>
            </a:r>
            <a:r>
              <a:rPr lang="zh-CN" altLang="en-US" sz="2000" b="1" dirty="0">
                <a:solidFill>
                  <a:schemeClr val="bg1"/>
                </a:solidFill>
              </a:rPr>
              <a:t>水手，海员</a:t>
            </a:r>
          </a:p>
        </p:txBody>
      </p:sp>
      <p:cxnSp>
        <p:nvCxnSpPr>
          <p:cNvPr id="4" name="直接连接符 3"/>
          <p:cNvCxnSpPr/>
          <p:nvPr/>
        </p:nvCxnSpPr>
        <p:spPr>
          <a:xfrm flipH="1">
            <a:off x="1476375" y="4581525"/>
            <a:ext cx="358775" cy="5048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924300" y="4005263"/>
            <a:ext cx="1509713" cy="563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solidFill>
                  <a:schemeClr val="bg1"/>
                </a:solidFill>
              </a:rPr>
              <a:t>n.</a:t>
            </a:r>
            <a:r>
              <a:rPr lang="zh-CN" altLang="en-US" sz="2000" b="1" dirty="0">
                <a:solidFill>
                  <a:schemeClr val="bg1"/>
                </a:solidFill>
              </a:rPr>
              <a:t>发现</a:t>
            </a:r>
          </a:p>
        </p:txBody>
      </p:sp>
      <p:cxnSp>
        <p:nvCxnSpPr>
          <p:cNvPr id="11" name="直接连接符 10"/>
          <p:cNvCxnSpPr/>
          <p:nvPr/>
        </p:nvCxnSpPr>
        <p:spPr>
          <a:xfrm flipH="1">
            <a:off x="4356100" y="4581525"/>
            <a:ext cx="300038" cy="5111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928688"/>
            <a:ext cx="7699375" cy="1462087"/>
          </a:xfrm>
        </p:spPr>
        <p:txBody>
          <a:bodyPr/>
          <a:lstStyle/>
          <a:p>
            <a:pPr eaLnBrk="1" hangingPunct="1"/>
            <a:r>
              <a:rPr lang="en-US" altLang="zh-CN" sz="2800" b="1" smtClean="0">
                <a:solidFill>
                  <a:srgbClr val="00B0F0"/>
                </a:solidFill>
                <a:latin typeface="Times New Roman" panose="02020603050405020304" pitchFamily="18" charset="0"/>
                <a:cs typeface="Times New Roman" panose="02020603050405020304" pitchFamily="18" charset="0"/>
              </a:rPr>
              <a:t>     Paper-making was developed in the </a:t>
            </a:r>
            <a:r>
              <a:rPr lang="en-US" altLang="zh-CN" sz="2800" b="1" smtClean="0">
                <a:solidFill>
                  <a:schemeClr val="folHlink"/>
                </a:solidFill>
                <a:latin typeface="Times New Roman" panose="02020603050405020304" pitchFamily="18" charset="0"/>
                <a:cs typeface="Times New Roman" panose="02020603050405020304" pitchFamily="18" charset="0"/>
              </a:rPr>
              <a:t>Eastern</a:t>
            </a:r>
            <a:r>
              <a:rPr lang="en-US" altLang="zh-CN" sz="2800" b="1" smtClean="0">
                <a:latin typeface="Times New Roman" panose="02020603050405020304" pitchFamily="18" charset="0"/>
                <a:cs typeface="Times New Roman" panose="02020603050405020304" pitchFamily="18" charset="0"/>
              </a:rPr>
              <a:t> </a:t>
            </a:r>
            <a:r>
              <a:rPr lang="en-US" altLang="zh-CN" sz="2800" b="1" smtClean="0">
                <a:solidFill>
                  <a:srgbClr val="00B0F0"/>
                </a:solidFill>
                <a:latin typeface="Times New Roman" panose="02020603050405020304" pitchFamily="18" charset="0"/>
                <a:cs typeface="Times New Roman" panose="02020603050405020304" pitchFamily="18" charset="0"/>
              </a:rPr>
              <a:t>Han dynasty by Cai Lun.</a:t>
            </a:r>
            <a:endParaRPr lang="zh-CN" altLang="en-US" sz="2400" b="1" smtClean="0">
              <a:solidFill>
                <a:srgbClr val="00B0F0"/>
              </a:solidFill>
              <a:latin typeface="Times New Roman" panose="02020603050405020304" pitchFamily="18" charset="0"/>
              <a:cs typeface="Times New Roman" panose="02020603050405020304" pitchFamily="18" charset="0"/>
            </a:endParaRPr>
          </a:p>
        </p:txBody>
      </p:sp>
      <p:pic>
        <p:nvPicPr>
          <p:cNvPr id="21507" name="Picture 8" descr="2ec3c878b96bac1d7d552343d2daceab"/>
          <p:cNvPicPr>
            <a:picLocks noGrp="1" noChangeAspect="1" noChangeArrowheads="1"/>
          </p:cNvPicPr>
          <p:nvPr>
            <p:ph idx="1"/>
          </p:nvPr>
        </p:nvPicPr>
        <p:blipFill>
          <a:blip r:embed="rId2" cstate="email"/>
          <a:srcRect/>
          <a:stretch>
            <a:fillRect/>
          </a:stretch>
        </p:blipFill>
        <p:spPr>
          <a:xfrm>
            <a:off x="1403350" y="3240088"/>
            <a:ext cx="2520950" cy="3132137"/>
          </a:xfrm>
          <a:noFill/>
        </p:spPr>
      </p:pic>
      <p:pic>
        <p:nvPicPr>
          <p:cNvPr id="21508" name="Picture 5" descr="造纸"/>
          <p:cNvPicPr>
            <a:picLocks noChangeAspect="1" noChangeArrowheads="1"/>
          </p:cNvPicPr>
          <p:nvPr/>
        </p:nvPicPr>
        <p:blipFill>
          <a:blip r:embed="rId3" cstate="email"/>
          <a:srcRect/>
          <a:stretch>
            <a:fillRect/>
          </a:stretch>
        </p:blipFill>
        <p:spPr bwMode="auto">
          <a:xfrm>
            <a:off x="5148263" y="3240088"/>
            <a:ext cx="28829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p:cNvSpPr/>
          <p:nvPr/>
        </p:nvSpPr>
        <p:spPr>
          <a:xfrm>
            <a:off x="250825" y="2427288"/>
            <a:ext cx="2017713" cy="73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chemeClr val="bg1"/>
                </a:solidFill>
              </a:rPr>
              <a:t>adj.</a:t>
            </a:r>
            <a:r>
              <a:rPr lang="zh-CN" altLang="en-US" sz="2000" dirty="0">
                <a:solidFill>
                  <a:schemeClr val="bg1"/>
                </a:solidFill>
              </a:rPr>
              <a:t>东方的</a:t>
            </a:r>
          </a:p>
        </p:txBody>
      </p:sp>
      <p:cxnSp>
        <p:nvCxnSpPr>
          <p:cNvPr id="4" name="直接连接符 3"/>
          <p:cNvCxnSpPr/>
          <p:nvPr/>
        </p:nvCxnSpPr>
        <p:spPr>
          <a:xfrm rot="10800000" flipV="1">
            <a:off x="1000125" y="2071688"/>
            <a:ext cx="288925" cy="28575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1916113"/>
            <a:ext cx="8280400" cy="1008062"/>
          </a:xfrm>
        </p:spPr>
        <p:txBody>
          <a:bodyPr>
            <a:normAutofit fontScale="90000"/>
          </a:bodyPr>
          <a:lstStyle/>
          <a:p>
            <a:pPr eaLnBrk="1" hangingPunct="1"/>
            <a:r>
              <a:rPr lang="en-US" altLang="zh-CN" sz="2800" b="1" smtClean="0">
                <a:latin typeface="Times New Roman" panose="02020603050405020304" pitchFamily="18" charset="0"/>
                <a:cs typeface="Times New Roman" panose="02020603050405020304" pitchFamily="18" charset="0"/>
              </a:rPr>
              <a:t>      </a:t>
            </a:r>
            <a:r>
              <a:rPr lang="en-US" altLang="zh-CN" sz="2800" b="1" smtClean="0">
                <a:solidFill>
                  <a:srgbClr val="00B0F0"/>
                </a:solidFill>
                <a:latin typeface="Times New Roman" panose="02020603050405020304" pitchFamily="18" charset="0"/>
                <a:cs typeface="Times New Roman" panose="02020603050405020304" pitchFamily="18" charset="0"/>
              </a:rPr>
              <a:t>Bi Sheng carved characters on pieces of </a:t>
            </a:r>
            <a:br>
              <a:rPr lang="en-US" altLang="zh-CN" sz="2800" b="1" smtClean="0">
                <a:solidFill>
                  <a:srgbClr val="00B0F0"/>
                </a:solidFill>
                <a:latin typeface="Times New Roman" panose="02020603050405020304" pitchFamily="18" charset="0"/>
                <a:cs typeface="Times New Roman" panose="02020603050405020304" pitchFamily="18" charset="0"/>
              </a:rPr>
            </a:br>
            <a:r>
              <a:rPr lang="en-US" altLang="zh-CN" sz="2800" b="1" smtClean="0">
                <a:solidFill>
                  <a:schemeClr val="folHlink"/>
                </a:solidFill>
                <a:latin typeface="Times New Roman" panose="02020603050405020304" pitchFamily="18" charset="0"/>
                <a:cs typeface="Times New Roman" panose="02020603050405020304" pitchFamily="18" charset="0"/>
              </a:rPr>
              <a:t>clay</a:t>
            </a:r>
            <a:r>
              <a:rPr lang="zh-CN" altLang="en-US" sz="2800" b="1" smtClean="0">
                <a:solidFill>
                  <a:schemeClr val="folHlink"/>
                </a:solidFill>
                <a:latin typeface="Times New Roman" panose="02020603050405020304" pitchFamily="18" charset="0"/>
                <a:cs typeface="Times New Roman" panose="02020603050405020304" pitchFamily="18" charset="0"/>
              </a:rPr>
              <a:t> </a:t>
            </a:r>
            <a:r>
              <a:rPr lang="en-US" altLang="zh-CN" sz="2800" b="1" smtClean="0">
                <a:solidFill>
                  <a:srgbClr val="00B0F0"/>
                </a:solidFill>
                <a:latin typeface="Times New Roman" panose="02020603050405020304" pitchFamily="18" charset="0"/>
                <a:cs typeface="Times New Roman" panose="02020603050405020304" pitchFamily="18" charset="0"/>
              </a:rPr>
              <a:t>or wood, and then brushed </a:t>
            </a:r>
            <a:r>
              <a:rPr lang="en-US" altLang="zh-CN" sz="2800" b="1" smtClean="0">
                <a:solidFill>
                  <a:schemeClr val="folHlink"/>
                </a:solidFill>
                <a:latin typeface="Times New Roman" panose="02020603050405020304" pitchFamily="18" charset="0"/>
                <a:cs typeface="Times New Roman" panose="02020603050405020304" pitchFamily="18" charset="0"/>
              </a:rPr>
              <a:t>ink</a:t>
            </a:r>
            <a:r>
              <a:rPr lang="zh-CN" altLang="en-US" sz="2800" b="1" smtClean="0">
                <a:latin typeface="Times New Roman" panose="02020603050405020304" pitchFamily="18" charset="0"/>
                <a:cs typeface="Times New Roman" panose="02020603050405020304" pitchFamily="18" charset="0"/>
              </a:rPr>
              <a:t> </a:t>
            </a:r>
            <a:r>
              <a:rPr lang="en-US" altLang="zh-CN" sz="2800" b="1" smtClean="0">
                <a:solidFill>
                  <a:srgbClr val="00B0F0"/>
                </a:solidFill>
                <a:latin typeface="Times New Roman" panose="02020603050405020304" pitchFamily="18" charset="0"/>
                <a:cs typeface="Times New Roman" panose="02020603050405020304" pitchFamily="18" charset="0"/>
              </a:rPr>
              <a:t>on them, and developed printing.</a:t>
            </a:r>
          </a:p>
        </p:txBody>
      </p:sp>
      <p:pic>
        <p:nvPicPr>
          <p:cNvPr id="22532" name="Picture 12" descr="图片3"/>
          <p:cNvPicPr>
            <a:picLocks noGrp="1" noChangeAspect="1" noChangeArrowheads="1"/>
          </p:cNvPicPr>
          <p:nvPr>
            <p:ph idx="1"/>
          </p:nvPr>
        </p:nvPicPr>
        <p:blipFill>
          <a:blip r:embed="rId2" cstate="email"/>
          <a:srcRect/>
          <a:stretch>
            <a:fillRect/>
          </a:stretch>
        </p:blipFill>
        <p:spPr>
          <a:xfrm>
            <a:off x="1403350" y="3284538"/>
            <a:ext cx="2881313" cy="3097212"/>
          </a:xfrm>
          <a:noFill/>
        </p:spPr>
      </p:pic>
      <p:pic>
        <p:nvPicPr>
          <p:cNvPr id="22531" name="Picture 4" descr="活字印"/>
          <p:cNvPicPr>
            <a:picLocks noChangeAspect="1" noChangeArrowheads="1"/>
          </p:cNvPicPr>
          <p:nvPr/>
        </p:nvPicPr>
        <p:blipFill>
          <a:blip r:embed="rId3" cstate="email"/>
          <a:srcRect/>
          <a:stretch>
            <a:fillRect/>
          </a:stretch>
        </p:blipFill>
        <p:spPr bwMode="auto">
          <a:xfrm>
            <a:off x="5076825" y="3284538"/>
            <a:ext cx="302418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椭圆 1"/>
          <p:cNvSpPr/>
          <p:nvPr/>
        </p:nvSpPr>
        <p:spPr>
          <a:xfrm>
            <a:off x="468313" y="1052513"/>
            <a:ext cx="15113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rPr>
              <a:t>n.</a:t>
            </a:r>
            <a:r>
              <a:rPr lang="zh-CN" altLang="en-US" sz="2000">
                <a:solidFill>
                  <a:schemeClr val="bg1"/>
                </a:solidFill>
              </a:rPr>
              <a:t>粘土</a:t>
            </a:r>
          </a:p>
        </p:txBody>
      </p:sp>
      <p:sp>
        <p:nvSpPr>
          <p:cNvPr id="3" name="椭圆 2"/>
          <p:cNvSpPr/>
          <p:nvPr/>
        </p:nvSpPr>
        <p:spPr>
          <a:xfrm>
            <a:off x="4932363" y="1160463"/>
            <a:ext cx="1439862" cy="46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a:solidFill>
                  <a:schemeClr val="bg1"/>
                </a:solidFill>
              </a:rPr>
              <a:t>n.</a:t>
            </a:r>
            <a:r>
              <a:rPr lang="zh-CN" altLang="en-US" sz="2000">
                <a:solidFill>
                  <a:schemeClr val="bg1"/>
                </a:solidFill>
              </a:rPr>
              <a:t>墨水</a:t>
            </a:r>
          </a:p>
        </p:txBody>
      </p:sp>
      <p:cxnSp>
        <p:nvCxnSpPr>
          <p:cNvPr id="5" name="直接连接符 4"/>
          <p:cNvCxnSpPr>
            <a:stCxn id="2" idx="4"/>
          </p:cNvCxnSpPr>
          <p:nvPr/>
        </p:nvCxnSpPr>
        <p:spPr>
          <a:xfrm flipH="1">
            <a:off x="827088" y="1484313"/>
            <a:ext cx="396875" cy="7207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00688" y="1643063"/>
            <a:ext cx="149225" cy="57626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WWW.2PPT.COM&#10;">
  <a:themeElements>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蓝色底纹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蓝色底纹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蓝色底纹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蓝色底纹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蓝色底纹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蓝色底纹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蓝色底纹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蓝色底纹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蓝色底纹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蓝色底纹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蓝色底纹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蓝色底纹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蓝色底纹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全屏显示(4:3)</PresentationFormat>
  <Paragraphs>185</Paragraphs>
  <Slides>23</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宋体</vt:lpstr>
      <vt:lpstr>微软雅黑</vt:lpstr>
      <vt:lpstr>Arial</vt:lpstr>
      <vt:lpstr>Arial Black</vt:lpstr>
      <vt:lpstr>Times New Roman</vt:lpstr>
      <vt:lpstr>WWW.2PPT.COM
</vt:lpstr>
      <vt:lpstr>Unit 5 Topic 2 </vt:lpstr>
      <vt:lpstr>Report one famous man who has influenced you a lot to the class.</vt:lpstr>
      <vt:lpstr>Discuss the sayings:</vt:lpstr>
      <vt:lpstr>Read through Sections A-C and choose the correct words in Grammar.</vt:lpstr>
      <vt:lpstr>Translate the sentences in Functions into Chinese.</vt:lpstr>
      <vt:lpstr>How much do you know about the Four Great Inventions of ancient China?</vt:lpstr>
      <vt:lpstr>PowerPoint 演示文稿</vt:lpstr>
      <vt:lpstr>     Paper-making was developed in the Eastern Han dynasty by Cai Lun.</vt:lpstr>
      <vt:lpstr>      Bi Sheng carved characters on pieces of  clay or wood, and then brushed ink on them, and developed printing.</vt:lpstr>
      <vt:lpstr>     　　　　　　　　　　　　 Fireworks are made from gunpowder. 　　　　　　　　　　　　　　　   </vt:lpstr>
      <vt:lpstr>Look at the pictures and match the  Four Great Inventions of ancient China  with them. </vt:lpstr>
      <vt:lpstr>Fill in the blanks with the names of the Four Great Inventions. </vt:lpstr>
      <vt:lpstr>Fill in the blanks with the names of the Four Great Inventions. </vt:lpstr>
      <vt:lpstr>        Fill in the blanks with the names of the Four Great Inventions. </vt:lpstr>
      <vt:lpstr>        Fill in the blanks with the names of the Four Great Inventions. </vt:lpstr>
      <vt:lpstr>1b       Read 1a and answer the following questions.</vt:lpstr>
      <vt:lpstr>1b    Read 1a and answer the following        questions.</vt:lpstr>
      <vt:lpstr>1b  Read 1a and answer the following questions.</vt:lpstr>
      <vt:lpstr>1b  Read 1a and answer the          following questions.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2014-02-21T06:39:00Z</dcterms:created>
  <dcterms:modified xsi:type="dcterms:W3CDTF">2023-01-17T01:34:56Z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D69973F638174EB6918A0EA9056CF6EF</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