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1"/>
  </p:notesMasterIdLst>
  <p:sldIdLst>
    <p:sldId id="31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页眉占位符 1996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99683" name="日期占位符 19968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fld id="{BB962C8B-B14F-4D97-AF65-F5344CB8AC3E}" type="datetimeFigureOut">
              <a:rPr lang="zh-CN" altLang="en-US"/>
              <a:t>2023-01-11</a:t>
            </a:fld>
            <a:endParaRPr lang="zh-CN" altLang="en-US"/>
          </a:p>
        </p:txBody>
      </p:sp>
      <p:sp>
        <p:nvSpPr>
          <p:cNvPr id="2052" name="幻灯片图像占位符 19968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19968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9686" name="页脚占位符 19968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99687" name="灯片编号占位符 19968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BBEE5B-54D9-4FFA-A515-9527218B6EA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BEE5B-54D9-4FFA-A515-9527218B6EA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7BF3FE-2D23-42F9-A3ED-3D16D6DDC723}" type="slidenum">
              <a:rPr lang="zh-CN" altLang="en-US" sz="1400"/>
              <a:t>38</a:t>
            </a:fld>
            <a:endParaRPr lang="zh-CN" altLang="en-US"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440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40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4261E5A-2E9A-4B33-92BC-299414DAE133}" type="slidenum">
              <a:rPr lang="zh-CN" altLang="en-US" sz="1400"/>
              <a:t>40</a:t>
            </a:fld>
            <a:endParaRPr lang="zh-CN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2123728" y="156363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1C771-176A-48F4-9329-E34E999ED3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06794-275B-429C-9BBC-4F9D46818A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6D49D-76C9-4B9E-A9B8-F9D6A78628C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D5977-95EB-4DD0-ACBD-0D389111A27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383EC-B411-4DD2-8698-334694062C3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BBFED-38C2-4B0B-8445-4436B9D77CF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9401D-6AF6-4271-B48C-A75D76DEC32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2CE9C-CD21-4471-B6BD-2D0E7BFF20D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E1A60-9521-4E7F-94C9-6EB4C5C086F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AB7A9-5D06-4294-97DD-19B4BC6BBC0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05327-311D-4101-BAEB-EA77AEDF545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68ECB03-1306-4B68-9F4C-41D5B731141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19971;&#35821;&#19979;%20&#32593;&#31449;&#19978;&#20256;&#25991;&#20214;\&#31532;&#20116;&#21333;&#20803;\19%20&#22806;&#22269;&#35799;&#20108;&#39318;\&#35838;&#25991;&#26391;&#35835;-&#19971;&#35821;&#19979;-19%20&#22806;&#22269;&#35799;&#20108;&#39318;%20&#20551;&#22914;&#29983;&#27963;&#27450;&#39575;&#20102;&#20320;.mp3" TargetMode="External"/><Relationship Id="rId1" Type="http://schemas.microsoft.com/office/2007/relationships/media" Target="file:///C:\Users\Administrator\Desktop\&#19971;&#35821;&#19979;%20&#32593;&#31449;&#19978;&#20256;&#25991;&#20214;\&#31532;&#20116;&#21333;&#20803;\19%20&#22806;&#22269;&#35799;&#20108;&#39318;\&#35838;&#25991;&#26391;&#35835;-&#19971;&#35821;&#19979;-19%20&#22806;&#22269;&#35799;&#20108;&#39318;%20&#20551;&#22914;&#29983;&#27963;&#27450;&#39575;&#20102;&#20320;.mp3" TargetMode="Externa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19971;&#35821;&#19979;%20&#32593;&#31449;&#19978;&#20256;&#25991;&#20214;\&#31532;&#20116;&#21333;&#20803;\19%20&#22806;&#22269;&#35799;&#20108;&#39318;\&#35838;&#25991;&#26391;&#35835;-&#19971;&#35821;&#19979;-19%20&#22806;&#22269;&#35799;&#20108;&#39318;%20&#26410;&#36873;&#25321;&#30340;&#36335;.mp3" TargetMode="External"/><Relationship Id="rId1" Type="http://schemas.microsoft.com/office/2007/relationships/media" Target="file:///C:\Users\Administrator\Desktop\&#19971;&#35821;&#19979;%20&#32593;&#31449;&#19978;&#20256;&#25991;&#20214;\&#31532;&#20116;&#21333;&#20803;\19%20&#22806;&#22269;&#35799;&#20108;&#39318;\&#35838;&#25991;&#26391;&#35835;-&#19971;&#35821;&#19979;-19%20&#22806;&#22269;&#35799;&#20108;&#39318;%20&#26410;&#36873;&#25321;&#30340;&#36335;.mp3" TargetMode="Externa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1635645"/>
            <a:ext cx="37799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外国诗二首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411510"/>
            <a:ext cx="5192516" cy="345415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4280837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1126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12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菱形 12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11269" name="组合 1"/>
          <p:cNvGrpSpPr/>
          <p:nvPr/>
        </p:nvGrpSpPr>
        <p:grpSpPr bwMode="auto">
          <a:xfrm>
            <a:off x="3244850" y="1228725"/>
            <a:ext cx="1758950" cy="643766"/>
            <a:chOff x="3286116" y="615935"/>
            <a:chExt cx="1758959" cy="857928"/>
          </a:xfrm>
        </p:grpSpPr>
        <p:sp>
          <p:nvSpPr>
            <p:cNvPr id="15" name="圆角矩形 14"/>
            <p:cNvSpPr/>
            <p:nvPr/>
          </p:nvSpPr>
          <p:spPr>
            <a:xfrm rot="555800">
              <a:off x="4602161" y="715898"/>
              <a:ext cx="442914" cy="4188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 rot="20470821">
              <a:off x="4197346" y="722245"/>
              <a:ext cx="442915" cy="42047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 rot="319204">
              <a:off x="3778244" y="722245"/>
              <a:ext cx="441327" cy="4204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 rot="21148334">
              <a:off x="3368666" y="730178"/>
              <a:ext cx="441327" cy="42047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1274" name="矩形 1"/>
            <p:cNvSpPr>
              <a:spLocks noChangeArrowheads="1"/>
            </p:cNvSpPr>
            <p:nvPr/>
          </p:nvSpPr>
          <p:spPr bwMode="auto">
            <a:xfrm>
              <a:off x="3286116" y="615935"/>
              <a:ext cx="1743075" cy="857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作者介绍</a:t>
              </a:r>
            </a:p>
          </p:txBody>
        </p:sp>
      </p:grpSp>
      <p:sp>
        <p:nvSpPr>
          <p:cNvPr id="11275" name="矩形 19"/>
          <p:cNvSpPr>
            <a:spLocks noChangeArrowheads="1"/>
          </p:cNvSpPr>
          <p:nvPr/>
        </p:nvSpPr>
        <p:spPr bwMode="auto">
          <a:xfrm>
            <a:off x="2700339" y="1815703"/>
            <a:ext cx="6192837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普希金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(1799—1837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),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全名亚历山大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谢尔盖耶维奇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普希金，俄国诗人。他被认为是俄国文学语言的创建者和俄国近代文学的奠基人。他出身于贵族地主家庭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一生倾向革命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与黑暗专制进行着不屈不挠的斗争。他发表的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自由颂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致恰达耶夫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等诗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抨击农奴制度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歌颂自由与进步。</a:t>
            </a:r>
          </a:p>
        </p:txBody>
      </p:sp>
      <p:pic>
        <p:nvPicPr>
          <p:cNvPr id="11276" name="Picture 15" descr="https://timgsa.baidu.com/timg?image&amp;quality=80&amp;size=b9999_10000&amp;sec=1572514042630&amp;di=083b8d3a235fa8cd368c6c39c23d3029&amp;imgtype=0&amp;src=http%3A%2F%2Fpic.baike.soso.com%2Fp%2F20110126%2F20110126133834-17789710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9" y="1965723"/>
            <a:ext cx="2160587" cy="206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1229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2293" name="矩形 5"/>
          <p:cNvSpPr>
            <a:spLocks noChangeArrowheads="1"/>
          </p:cNvSpPr>
          <p:nvPr/>
        </p:nvSpPr>
        <p:spPr bwMode="auto">
          <a:xfrm>
            <a:off x="2646363" y="2052638"/>
            <a:ext cx="638968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他的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长篇小说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上尉的女儿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和历史纪事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普加乔夫暴动史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叙述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普加乔夫领导的农民起义；诗体小说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叶甫盖尼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奥涅金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反映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贵族青年在沙皇统治下的思想苦闷。他的创作对俄国文学和语言的发展影响很大。</a:t>
            </a:r>
          </a:p>
        </p:txBody>
      </p:sp>
      <p:grpSp>
        <p:nvGrpSpPr>
          <p:cNvPr id="12294" name="组合 1"/>
          <p:cNvGrpSpPr/>
          <p:nvPr/>
        </p:nvGrpSpPr>
        <p:grpSpPr bwMode="auto">
          <a:xfrm>
            <a:off x="3317875" y="1282304"/>
            <a:ext cx="1758950" cy="643766"/>
            <a:chOff x="3286116" y="615935"/>
            <a:chExt cx="1758959" cy="857931"/>
          </a:xfrm>
        </p:grpSpPr>
        <p:sp>
          <p:nvSpPr>
            <p:cNvPr id="8" name="圆角矩形 7"/>
            <p:cNvSpPr/>
            <p:nvPr/>
          </p:nvSpPr>
          <p:spPr>
            <a:xfrm rot="555800">
              <a:off x="4602161" y="715898"/>
              <a:ext cx="442914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 rot="20470821">
              <a:off x="4197346" y="722245"/>
              <a:ext cx="442915" cy="420481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319204">
              <a:off x="3778244" y="722245"/>
              <a:ext cx="441327" cy="420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rot="21148334">
              <a:off x="3368666" y="730179"/>
              <a:ext cx="441327" cy="4204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2299" name="矩形 1"/>
            <p:cNvSpPr>
              <a:spLocks noChangeArrowheads="1"/>
            </p:cNvSpPr>
            <p:nvPr/>
          </p:nvSpPr>
          <p:spPr bwMode="auto">
            <a:xfrm>
              <a:off x="3286116" y="615935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作者介绍</a:t>
              </a:r>
            </a:p>
          </p:txBody>
        </p:sp>
      </p:grpSp>
      <p:pic>
        <p:nvPicPr>
          <p:cNvPr id="12300" name="Picture 15" descr="https://timgsa.baidu.com/timg?image&amp;quality=80&amp;size=b9999_10000&amp;sec=1572514042630&amp;di=083b8d3a235fa8cd368c6c39c23d3029&amp;imgtype=0&amp;src=http%3A%2F%2Fpic.baike.soso.com%2Fp%2F20110126%2F20110126133834-17789710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9" y="1910954"/>
            <a:ext cx="2160587" cy="206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rrowheads="1"/>
          </p:cNvSpPr>
          <p:nvPr/>
        </p:nvSpPr>
        <p:spPr bwMode="auto">
          <a:xfrm>
            <a:off x="1619251" y="3598069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普希金故居</a:t>
            </a:r>
          </a:p>
        </p:txBody>
      </p:sp>
      <p:grpSp>
        <p:nvGrpSpPr>
          <p:cNvPr id="13314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13315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3318" name="矩形 8"/>
          <p:cNvSpPr>
            <a:spLocks noChangeArrowheads="1"/>
          </p:cNvSpPr>
          <p:nvPr/>
        </p:nvSpPr>
        <p:spPr bwMode="auto">
          <a:xfrm>
            <a:off x="6084888" y="3598069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普希金塑像</a:t>
            </a:r>
          </a:p>
        </p:txBody>
      </p:sp>
      <p:pic>
        <p:nvPicPr>
          <p:cNvPr id="13319" name="Picture 11" descr="https://timgsa.baidu.com/timg?image&amp;quality=80&amp;size=b9999_10000&amp;sec=1572514263342&amp;di=5d058c7b4f7b2fde9f78d42c9853c8e9&amp;imgtype=0&amp;src=http%3A%2F%2Fimg.pconline.com.cn%2Fimages%2Fupload%2Fupc%2Ftx%2Fitbbs%2F1811%2F05%2Fc26%2F117839305_1541431304626_1024x1024i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9" y="1359694"/>
            <a:ext cx="4213225" cy="21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3" descr="https://timgsa.baidu.com/timg?image&amp;quality=80&amp;size=b9999_10000&amp;sec=1572514647268&amp;di=aa513618f4c0351eb74992c25a66806d&amp;imgtype=0&amp;src=http%3A%2F%2Fszmsubit.edu.cn%2F__local%2F7%2F0F%2F47%2FD41D5EB26D699806973DB29F135_F0383469_2F6D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83276" y="1329929"/>
            <a:ext cx="2105025" cy="213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合 1"/>
          <p:cNvGrpSpPr/>
          <p:nvPr/>
        </p:nvGrpSpPr>
        <p:grpSpPr bwMode="auto">
          <a:xfrm>
            <a:off x="3476626" y="1275160"/>
            <a:ext cx="1743075" cy="643766"/>
            <a:chOff x="3333750" y="598488"/>
            <a:chExt cx="1743075" cy="857931"/>
          </a:xfrm>
        </p:grpSpPr>
        <p:sp>
          <p:nvSpPr>
            <p:cNvPr id="7" name="圆角矩形 6"/>
            <p:cNvSpPr/>
            <p:nvPr/>
          </p:nvSpPr>
          <p:spPr>
            <a:xfrm rot="555800">
              <a:off x="4602163" y="715905"/>
              <a:ext cx="442912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0470821">
              <a:off x="4197350" y="722252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342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背景资料</a:t>
              </a:r>
            </a:p>
          </p:txBody>
        </p:sp>
      </p:grpSp>
      <p:grpSp>
        <p:nvGrpSpPr>
          <p:cNvPr id="14343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1434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15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4347" name="矩形 18"/>
          <p:cNvSpPr>
            <a:spLocks noChangeArrowheads="1"/>
          </p:cNvSpPr>
          <p:nvPr/>
        </p:nvSpPr>
        <p:spPr bwMode="auto">
          <a:xfrm>
            <a:off x="539750" y="1890713"/>
            <a:ext cx="8178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lnSpc>
                <a:spcPct val="13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假如生活欺骗了你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写于普希金被沙皇流放的日子里。那时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俄国革命如火如荼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诗人却被迫与世隔绝。在这样的处境下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诗人仍没有丧失希望与斗志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他热爱生活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执着地追求理想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相信光明必来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正义必胜。这首诗中就阐明了这样一种积极乐观的人生态度。</a:t>
            </a:r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395289" y="1017985"/>
            <a:ext cx="8389937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有感情地朗读诗歌，把握好诗歌的节奏、停顿、轻重缓急和抑扬顿挫。</a:t>
            </a:r>
          </a:p>
        </p:txBody>
      </p:sp>
      <p:grpSp>
        <p:nvGrpSpPr>
          <p:cNvPr id="15362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15363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10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菱形 12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11414" y="2516981"/>
            <a:ext cx="4537075" cy="216059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假如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生活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欺骗了你，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不要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悲伤，不要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心急！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忧郁的日子里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须要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镇静：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相信吧，快乐的日子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将会来临。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2051050" y="1815704"/>
            <a:ext cx="45720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假如生活欺骗了你   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普希金</a:t>
            </a:r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课文朗读-七语下-19 外国诗二首 假如生活欺骗了你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1815704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numSld="2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1638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339976" y="1498998"/>
            <a:ext cx="5616575" cy="23083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心儿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永远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向往着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未来；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现在却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常是忧郁：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一切都是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瞬息，一切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都将会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过去；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而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那过去了的，就会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成为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亲切的怀恋。</a:t>
            </a:r>
          </a:p>
        </p:txBody>
      </p:sp>
      <p:pic>
        <p:nvPicPr>
          <p:cNvPr id="1639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163" y="2356248"/>
            <a:ext cx="1314450" cy="141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1741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7413" name="矩形 8"/>
          <p:cNvSpPr>
            <a:spLocks noChangeArrowheads="1"/>
          </p:cNvSpPr>
          <p:nvPr/>
        </p:nvSpPr>
        <p:spPr bwMode="auto">
          <a:xfrm>
            <a:off x="406400" y="1081088"/>
            <a:ext cx="8269288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反复朗读这首诗，仔细品味、感悟诗歌的语言。这首诗可以分为几部分？各表现了怎样的内容？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14388" y="3219822"/>
            <a:ext cx="74295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第二部分：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写要永远向往美好的未来，现在虽处逆境，当时过境迁，往事都将成为亲切的回忆。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希望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14388" y="1881187"/>
            <a:ext cx="74295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第一部分：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写如果身处逆境，不必悲伤，要耐心等待，快乐的日子一定会到来。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劝告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1843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8437" name="矩形 8"/>
          <p:cNvSpPr>
            <a:spLocks noChangeArrowheads="1"/>
          </p:cNvSpPr>
          <p:nvPr/>
        </p:nvSpPr>
        <p:spPr bwMode="auto">
          <a:xfrm>
            <a:off x="406400" y="1241822"/>
            <a:ext cx="82692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作者认为“假如生活欺骗了你”时该怎么做？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35151" y="1824037"/>
            <a:ext cx="46085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假如生活欺骗了你，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不要悲伤，不要心急！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忧郁的日子里须要镇静：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相信吧，快乐的日子将会来临。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006601" y="2656285"/>
            <a:ext cx="270986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40201" y="3057525"/>
            <a:ext cx="79216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79613" y="3489722"/>
            <a:ext cx="792162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288" y="1006079"/>
            <a:ext cx="45175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</a:rPr>
              <a:t>表达了诗人怎样的人生态度？</a:t>
            </a: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431800" y="3759824"/>
            <a:ext cx="8351837" cy="9787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    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两个“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”，一个“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须要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”，一个“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相信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”，语气坚定，态度明确，</a:t>
            </a:r>
            <a:r>
              <a:rPr lang="zh-CN" altLang="en-US" sz="2400" b="1" dirty="0">
                <a:latin typeface="宋体" panose="02010600030101010101" pitchFamily="2" charset="-122"/>
              </a:rPr>
              <a:t>表达了诗人</a:t>
            </a:r>
            <a:r>
              <a:rPr lang="zh-CN" altLang="zh-CN" sz="2400" b="1" dirty="0">
                <a:latin typeface="宋体" panose="02010600030101010101" pitchFamily="2" charset="-122"/>
              </a:rPr>
              <a:t>积</a:t>
            </a:r>
            <a:r>
              <a:rPr lang="zh-CN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极乐观的人生态度。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宋体" panose="02010600030101010101" pitchFamily="2" charset="-122"/>
            </a:endParaRPr>
          </a:p>
        </p:txBody>
      </p:sp>
      <p:grpSp>
        <p:nvGrpSpPr>
          <p:cNvPr id="19459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1946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39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菱形 39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1908176" y="1434704"/>
            <a:ext cx="46085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假如生活欺骗了你，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不要悲伤，不要心急！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忧郁的日子里须要镇静：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相信吧，快乐的日子将会来临。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078038" y="2268141"/>
            <a:ext cx="2709862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211638" y="2669381"/>
            <a:ext cx="792162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051051" y="3100388"/>
            <a:ext cx="79216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285750" y="1017985"/>
            <a:ext cx="87503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latin typeface="宋体" panose="02010600030101010101" pitchFamily="2" charset="-122"/>
              </a:rPr>
              <a:t>找出诗人是如何对待现在、未来、过去的，从中可以感受到诗人是个怎样的人？</a:t>
            </a:r>
          </a:p>
        </p:txBody>
      </p:sp>
      <p:grpSp>
        <p:nvGrpSpPr>
          <p:cNvPr id="20482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20483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6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菱形 6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395289" y="1653779"/>
            <a:ext cx="11636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现在：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未来：</a:t>
            </a:r>
            <a:endParaRPr lang="en-US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过去：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088" y="3219450"/>
            <a:ext cx="8501062" cy="129266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lnSpc>
                <a:spcPct val="130000"/>
              </a:lnSpc>
              <a:buFontTx/>
              <a:buNone/>
              <a:defRPr/>
            </a:pPr>
            <a:r>
              <a:rPr lang="zh-CN" altLang="en-US" sz="2000" b="1" dirty="0">
                <a:latin typeface="宋体" panose="02010600030101010101" pitchFamily="2" charset="-122"/>
              </a:rPr>
              <a:t> 诗人在这样的处境下，没有丧失希望和斗志，仍热爱生活，追求自由，为实现理想而不懈奋斗。从中能感受到诗人是个有着真诚博大的胸怀和坚强乐观的精神的人。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79525" y="1793082"/>
            <a:ext cx="3897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不要悲伤</a:t>
            </a:r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不要心急</a:t>
            </a:r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87451" y="2280048"/>
            <a:ext cx="7756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“相信吧，快乐的日子将会来临”“心儿向往着未来”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87451" y="2733676"/>
            <a:ext cx="32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“会成为亲切的怀恋”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1"/>
          <p:cNvSpPr txBox="1">
            <a:spLocks noChangeArrowheads="1"/>
          </p:cNvSpPr>
          <p:nvPr/>
        </p:nvSpPr>
        <p:spPr bwMode="auto">
          <a:xfrm>
            <a:off x="323850" y="1427560"/>
            <a:ext cx="84597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在成长的道路上，阳光时时洒满你的心田，但风雨也可能不期而至。面对人生的风雨，我们应该采取什么样的态度？面对人生道路的选择，我们又当如何？请跟随老师一起走进外国诗二首，去寻找答案吧。</a:t>
            </a:r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2150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1509" name="TextBox 2"/>
          <p:cNvSpPr txBox="1">
            <a:spLocks noChangeArrowheads="1"/>
          </p:cNvSpPr>
          <p:nvPr/>
        </p:nvSpPr>
        <p:spPr bwMode="auto">
          <a:xfrm>
            <a:off x="357189" y="1081088"/>
            <a:ext cx="8751887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说一说：</a:t>
            </a:r>
            <a:r>
              <a:rPr lang="zh-CN" altLang="en-US" sz="2400" b="1" dirty="0">
                <a:latin typeface="宋体" panose="02010600030101010101" pitchFamily="2" charset="-122"/>
              </a:rPr>
              <a:t>如果让你把这首诗送给身边的人，你认为可以送给什么人？</a:t>
            </a:r>
          </a:p>
        </p:txBody>
      </p:sp>
      <p:pic>
        <p:nvPicPr>
          <p:cNvPr id="2151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3275" y="2140744"/>
            <a:ext cx="1104900" cy="118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27313" y="2842023"/>
            <a:ext cx="4392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对过去充满悔恨的人</a:t>
            </a:r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95550" y="1815704"/>
            <a:ext cx="41520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遭遇困难、身处逆境的人</a:t>
            </a:r>
            <a:endParaRPr lang="en-US" altLang="zh-CN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855914" y="2340769"/>
            <a:ext cx="34307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对未来失去希望的人</a:t>
            </a:r>
            <a:endParaRPr lang="en-US" altLang="zh-CN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矩形 7"/>
          <p:cNvSpPr>
            <a:spLocks noChangeArrowheads="1"/>
          </p:cNvSpPr>
          <p:nvPr/>
        </p:nvSpPr>
        <p:spPr bwMode="auto">
          <a:xfrm>
            <a:off x="527051" y="1222772"/>
            <a:ext cx="735806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怎样理解“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而那过去了的，就会成为亲切的怀恋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”？</a:t>
            </a:r>
          </a:p>
        </p:txBody>
      </p:sp>
      <p:sp>
        <p:nvSpPr>
          <p:cNvPr id="22533" name="矩形 8"/>
          <p:cNvSpPr>
            <a:spLocks noChangeArrowheads="1"/>
          </p:cNvSpPr>
          <p:nvPr/>
        </p:nvSpPr>
        <p:spPr bwMode="auto">
          <a:xfrm>
            <a:off x="611188" y="1762125"/>
            <a:ext cx="75612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9455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一方面，它强调一种积极乐观的人生态度。另一方面，人生的体验应该是丰富多样的，各种体验都是一笔宝贵的人生财富，都有助于把握人生，即使是痛苦的。</a:t>
            </a:r>
          </a:p>
        </p:txBody>
      </p:sp>
      <p:grpSp>
        <p:nvGrpSpPr>
          <p:cNvPr id="22531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2253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11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菱形 11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6"/>
          <p:cNvSpPr>
            <a:spLocks noChangeArrowheads="1"/>
          </p:cNvSpPr>
          <p:nvPr/>
        </p:nvSpPr>
        <p:spPr bwMode="auto">
          <a:xfrm>
            <a:off x="539750" y="1145382"/>
            <a:ext cx="685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”指什么人？运用这一人称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有什么好处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</p:txBody>
      </p:sp>
      <p:sp>
        <p:nvSpPr>
          <p:cNvPr id="25604" name="矩形 7"/>
          <p:cNvSpPr>
            <a:spLocks noChangeArrowheads="1"/>
          </p:cNvSpPr>
          <p:nvPr/>
        </p:nvSpPr>
        <p:spPr bwMode="auto">
          <a:xfrm>
            <a:off x="323850" y="1559719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“你”是指和作者一样遭遇困难、身处逆境的人，由此可见，这也是作者写给“知己”的，能读懂他的人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。诗歌中的推己及人，让这首诗歌更有价值。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运用第二人称，设置一种意境，好像面对面与读者交谈，亲切自然，让读者感同身受，更能领悟诗歌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内涵。</a:t>
            </a:r>
          </a:p>
        </p:txBody>
      </p:sp>
      <p:grpSp>
        <p:nvGrpSpPr>
          <p:cNvPr id="23555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2355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16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菱形 16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矩形 5"/>
          <p:cNvSpPr>
            <a:spLocks noChangeArrowheads="1"/>
          </p:cNvSpPr>
          <p:nvPr/>
        </p:nvSpPr>
        <p:spPr bwMode="auto">
          <a:xfrm>
            <a:off x="382589" y="1059656"/>
            <a:ext cx="8510587" cy="9787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与一般诗歌相比，这首诗有什么不同？你认为这首诗歌能取得巨大成功的原因在哪里？</a:t>
            </a:r>
          </a:p>
        </p:txBody>
      </p:sp>
      <p:sp>
        <p:nvSpPr>
          <p:cNvPr id="23556" name="矩形 6"/>
          <p:cNvSpPr>
            <a:spLocks noChangeArrowheads="1"/>
          </p:cNvSpPr>
          <p:nvPr/>
        </p:nvSpPr>
        <p:spPr bwMode="auto">
          <a:xfrm>
            <a:off x="395288" y="1762126"/>
            <a:ext cx="82867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不同：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这首诗没有什么具体形象，只是以劝告的口吻明确地说明道理。一般诗歌的艺术形象都比较生动鲜明，而将主题含蓄地暗示给读者。</a:t>
            </a:r>
          </a:p>
        </p:txBody>
      </p:sp>
      <p:sp>
        <p:nvSpPr>
          <p:cNvPr id="23557" name="矩形 8"/>
          <p:cNvSpPr>
            <a:spLocks noChangeArrowheads="1"/>
          </p:cNvSpPr>
          <p:nvPr/>
        </p:nvSpPr>
        <p:spPr bwMode="auto">
          <a:xfrm>
            <a:off x="407242" y="3239454"/>
            <a:ext cx="8497887" cy="17173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成功的原因：</a:t>
            </a:r>
            <a:r>
              <a:rPr lang="zh-CN" altLang="en-US" sz="22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诗人以平等</a:t>
            </a:r>
            <a:r>
              <a:rPr lang="zh-CN" altLang="en-US" sz="2200" b="1" dirty="0">
                <a:solidFill>
                  <a:srgbClr val="0000CC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2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语气娓娓写来，语调亲切和婉、热诚坦率，似乎诗人在与你交谈。诗句清新流畅、热烈深沉，有丰富的人情味和哲理意味，从中可以让人感受到诗人真诚、博大的情怀和坚强、乐观的思想情绪。</a:t>
            </a:r>
          </a:p>
        </p:txBody>
      </p:sp>
      <p:grpSp>
        <p:nvGrpSpPr>
          <p:cNvPr id="24580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24581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15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35"/>
          <p:cNvGrpSpPr/>
          <p:nvPr/>
        </p:nvGrpSpPr>
        <p:grpSpPr bwMode="auto">
          <a:xfrm>
            <a:off x="44450" y="627460"/>
            <a:ext cx="2006600" cy="523400"/>
            <a:chOff x="70" y="-63"/>
            <a:chExt cx="3161" cy="1097"/>
          </a:xfrm>
        </p:grpSpPr>
        <p:sp>
          <p:nvSpPr>
            <p:cNvPr id="2560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板书设计</a:t>
              </a:r>
            </a:p>
          </p:txBody>
        </p:sp>
        <p:cxnSp>
          <p:nvCxnSpPr>
            <p:cNvPr id="27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菱形 27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2" name="左大括号 31"/>
          <p:cNvSpPr/>
          <p:nvPr/>
        </p:nvSpPr>
        <p:spPr>
          <a:xfrm>
            <a:off x="1322388" y="1338263"/>
            <a:ext cx="565150" cy="2731294"/>
          </a:xfrm>
          <a:prstGeom prst="leftBrace">
            <a:avLst>
              <a:gd name="adj1" fmla="val 376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976438" y="973931"/>
            <a:ext cx="4055919" cy="378565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现实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假如   生活欺骗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态度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相信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快乐     将会来临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嘱咐</a:t>
            </a:r>
          </a:p>
        </p:txBody>
      </p:sp>
      <p:sp>
        <p:nvSpPr>
          <p:cNvPr id="34" name="左大括号 33"/>
          <p:cNvSpPr/>
          <p:nvPr/>
        </p:nvSpPr>
        <p:spPr>
          <a:xfrm>
            <a:off x="2786063" y="1821657"/>
            <a:ext cx="120650" cy="645319"/>
          </a:xfrm>
          <a:prstGeom prst="leftBrace">
            <a:avLst>
              <a:gd name="adj1" fmla="val 43507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608" name="TextBox 34"/>
          <p:cNvSpPr txBox="1">
            <a:spLocks noChangeArrowheads="1"/>
          </p:cNvSpPr>
          <p:nvPr/>
        </p:nvSpPr>
        <p:spPr bwMode="auto">
          <a:xfrm>
            <a:off x="2906713" y="1713310"/>
            <a:ext cx="2818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     悲伤心急</a:t>
            </a:r>
            <a:endParaRPr lang="en-US" altLang="zh-CN" sz="2400" b="1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须要     镇静对待</a:t>
            </a:r>
          </a:p>
        </p:txBody>
      </p:sp>
      <p:sp>
        <p:nvSpPr>
          <p:cNvPr id="25609" name="TextBox 35"/>
          <p:cNvSpPr txBox="1">
            <a:spLocks noChangeArrowheads="1"/>
          </p:cNvSpPr>
          <p:nvPr/>
        </p:nvSpPr>
        <p:spPr bwMode="auto">
          <a:xfrm>
            <a:off x="2843213" y="3165872"/>
            <a:ext cx="3433953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永远向往未来</a:t>
            </a:r>
            <a:endParaRPr lang="en-US" altLang="zh-CN" sz="2400" b="1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一切将会过去 成为怀恋</a:t>
            </a:r>
          </a:p>
        </p:txBody>
      </p:sp>
      <p:sp>
        <p:nvSpPr>
          <p:cNvPr id="37" name="左大括号 36"/>
          <p:cNvSpPr/>
          <p:nvPr/>
        </p:nvSpPr>
        <p:spPr>
          <a:xfrm flipH="1">
            <a:off x="6516689" y="1298973"/>
            <a:ext cx="395287" cy="273129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611" name="TextBox 13"/>
          <p:cNvSpPr txBox="1">
            <a:spLocks noChangeArrowheads="1"/>
          </p:cNvSpPr>
          <p:nvPr/>
        </p:nvSpPr>
        <p:spPr bwMode="auto">
          <a:xfrm>
            <a:off x="150536" y="1490663"/>
            <a:ext cx="1046440" cy="248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假如生活欺骗了你</a:t>
            </a:r>
          </a:p>
        </p:txBody>
      </p: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6875463" y="2326482"/>
            <a:ext cx="1822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积极乐观的人生态度</a:t>
            </a:r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8"/>
          <p:cNvGrpSpPr/>
          <p:nvPr/>
        </p:nvGrpSpPr>
        <p:grpSpPr bwMode="auto">
          <a:xfrm>
            <a:off x="3549651" y="1282304"/>
            <a:ext cx="1743075" cy="643766"/>
            <a:chOff x="3333750" y="598488"/>
            <a:chExt cx="1743075" cy="857931"/>
          </a:xfrm>
        </p:grpSpPr>
        <p:sp>
          <p:nvSpPr>
            <p:cNvPr id="10" name="圆角矩形 9"/>
            <p:cNvSpPr/>
            <p:nvPr/>
          </p:nvSpPr>
          <p:spPr>
            <a:xfrm rot="555800">
              <a:off x="4602163" y="715905"/>
              <a:ext cx="442912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rot="20470821">
              <a:off x="4197350" y="722252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6630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概括主题</a:t>
              </a:r>
            </a:p>
          </p:txBody>
        </p:sp>
      </p:grpSp>
      <p:grpSp>
        <p:nvGrpSpPr>
          <p:cNvPr id="26631" name="组合 13"/>
          <p:cNvGrpSpPr/>
          <p:nvPr/>
        </p:nvGrpSpPr>
        <p:grpSpPr bwMode="auto">
          <a:xfrm>
            <a:off x="28575" y="627460"/>
            <a:ext cx="2007235" cy="523240"/>
            <a:chOff x="70" y="-63"/>
            <a:chExt cx="3161" cy="1098"/>
          </a:xfrm>
        </p:grpSpPr>
        <p:sp>
          <p:nvSpPr>
            <p:cNvPr id="2663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课堂小结</a:t>
              </a:r>
            </a:p>
          </p:txBody>
        </p:sp>
        <p:cxnSp>
          <p:nvCxnSpPr>
            <p:cNvPr id="18" name="直线连接符 9"/>
            <p:cNvCxnSpPr/>
            <p:nvPr/>
          </p:nvCxnSpPr>
          <p:spPr>
            <a:xfrm>
              <a:off x="70" y="699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菱形 18"/>
            <p:cNvSpPr/>
            <p:nvPr/>
          </p:nvSpPr>
          <p:spPr>
            <a:xfrm>
              <a:off x="125" y="147"/>
              <a:ext cx="553" cy="552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6635" name="矩形 19"/>
          <p:cNvSpPr>
            <a:spLocks noChangeArrowheads="1"/>
          </p:cNvSpPr>
          <p:nvPr/>
        </p:nvSpPr>
        <p:spPr bwMode="auto">
          <a:xfrm>
            <a:off x="730250" y="1762125"/>
            <a:ext cx="79454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这首诗用劝慰的口吻，表现了诗人积极乐观的人生态度，抒发了诗人对生活的热爱和相信光明必来、正义必胜的思想感情。同时告诉人们：生活中不可能没有挫折，面对挫折时要镇静，要坚信未来是光明美好的。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2"/>
          <p:cNvGrpSpPr/>
          <p:nvPr/>
        </p:nvGrpSpPr>
        <p:grpSpPr bwMode="auto">
          <a:xfrm>
            <a:off x="3348039" y="1282304"/>
            <a:ext cx="1743075" cy="643766"/>
            <a:chOff x="3333750" y="598488"/>
            <a:chExt cx="1743075" cy="857931"/>
          </a:xfrm>
        </p:grpSpPr>
        <p:sp>
          <p:nvSpPr>
            <p:cNvPr id="3" name="圆角矩形 2"/>
            <p:cNvSpPr/>
            <p:nvPr/>
          </p:nvSpPr>
          <p:spPr>
            <a:xfrm rot="555800">
              <a:off x="4602162" y="715905"/>
              <a:ext cx="442913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20470821">
              <a:off x="4197350" y="722252"/>
              <a:ext cx="442912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7654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学后感悟</a:t>
              </a:r>
            </a:p>
          </p:txBody>
        </p:sp>
      </p:grp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500063" y="1835944"/>
            <a:ext cx="82867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人生是妙不可言的，我们应该记住过去所面临的困难和克服困难的经历，面临困难，我们应该像作者一样，用积极的心去对待。困难就像通往成功路上一条必经的岔道，我们必须穿越重重难关才能抵达目的地。但首先，我们应拥有一颗坚强、勇敢、乐观、开朗的心。</a:t>
            </a:r>
          </a:p>
        </p:txBody>
      </p:sp>
      <p:grpSp>
        <p:nvGrpSpPr>
          <p:cNvPr id="27656" name="组合 13"/>
          <p:cNvGrpSpPr/>
          <p:nvPr/>
        </p:nvGrpSpPr>
        <p:grpSpPr bwMode="auto">
          <a:xfrm>
            <a:off x="28575" y="627460"/>
            <a:ext cx="2007235" cy="523240"/>
            <a:chOff x="70" y="-63"/>
            <a:chExt cx="3161" cy="1098"/>
          </a:xfrm>
        </p:grpSpPr>
        <p:sp>
          <p:nvSpPr>
            <p:cNvPr id="27657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课堂小结</a:t>
              </a:r>
            </a:p>
          </p:txBody>
        </p:sp>
        <p:cxnSp>
          <p:nvCxnSpPr>
            <p:cNvPr id="11" name="直线连接符 9"/>
            <p:cNvCxnSpPr/>
            <p:nvPr/>
          </p:nvCxnSpPr>
          <p:spPr>
            <a:xfrm>
              <a:off x="70" y="699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菱形 11"/>
            <p:cNvSpPr/>
            <p:nvPr/>
          </p:nvSpPr>
          <p:spPr>
            <a:xfrm>
              <a:off x="125" y="147"/>
              <a:ext cx="553" cy="552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5"/>
          <p:cNvSpPr>
            <a:spLocks noChangeArrowheads="1"/>
          </p:cNvSpPr>
          <p:nvPr/>
        </p:nvSpPr>
        <p:spPr bwMode="auto">
          <a:xfrm>
            <a:off x="939801" y="1128713"/>
            <a:ext cx="365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9BBB59"/>
              </a:buClr>
            </a:pPr>
            <a:r>
              <a:rPr lang="zh-CN" altLang="en-US" sz="2800" b="1">
                <a:latin typeface="宋体" panose="02010600030101010101" pitchFamily="2" charset="-122"/>
              </a:rPr>
              <a:t> </a:t>
            </a:r>
          </a:p>
        </p:txBody>
      </p:sp>
      <p:grpSp>
        <p:nvGrpSpPr>
          <p:cNvPr id="28674" name="组合 8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28675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写作特色</a:t>
              </a:r>
            </a:p>
          </p:txBody>
        </p:sp>
        <p:cxnSp>
          <p:nvCxnSpPr>
            <p:cNvPr id="12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菱形 13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576263" y="1360885"/>
            <a:ext cx="4500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诗歌短小精焊，语言清新流畅。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611189" y="1707356"/>
            <a:ext cx="77485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这首诗没有什么形象可言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短短几行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都是用劝告的口吻来写的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语调亲密和婉、热情坦率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诗句清新流畅、热烈深沉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有丰富的人情味和哲理意味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从中可以让人感受到诗人真诚博大的胸怀和坚强乐观的思想。</a:t>
            </a:r>
          </a:p>
        </p:txBody>
      </p:sp>
    </p:spTree>
  </p:cSld>
  <p:clrMapOvr>
    <a:masterClrMapping/>
  </p:clrMapOvr>
  <p:transition spd="slow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组合 13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29698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18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菱形 18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9701" name="矩形 12"/>
          <p:cNvSpPr>
            <a:spLocks noChangeArrowheads="1"/>
          </p:cNvSpPr>
          <p:nvPr/>
        </p:nvSpPr>
        <p:spPr bwMode="auto">
          <a:xfrm>
            <a:off x="138114" y="1462088"/>
            <a:ext cx="8897937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切莫垂头丧气,即使失去了一切,你还握有未来。</a:t>
            </a:r>
            <a:r>
              <a:rPr lang="en-US" altLang="zh-CN" sz="22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王尔德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人的生命是一个灿烂的过程,每个人都是世上的一个过客,要做怎样的过客,那是每个人的选择。              </a:t>
            </a:r>
            <a:r>
              <a:rPr lang="en-US" altLang="zh-CN" sz="22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秦文君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人生就像打橄榄球一样,不能犯规,也不要闪避球,而应向底线冲过去。</a:t>
            </a:r>
            <a:r>
              <a:rPr lang="en-US" altLang="zh-CN" sz="2200" b="1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                                             </a:t>
            </a:r>
          </a:p>
          <a:p>
            <a:pPr algn="r">
              <a:lnSpc>
                <a:spcPct val="150000"/>
              </a:lnSpc>
            </a:pPr>
            <a:r>
              <a:rPr lang="en-US" altLang="zh-CN" sz="22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罗斯福</a:t>
            </a:r>
            <a:endParaRPr lang="en-US" altLang="zh-CN" sz="2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在人生的道路上,当你的希望一个个落空的时候,你也要坚定,要沉着。                                                                                  </a:t>
            </a:r>
            <a:endParaRPr lang="en-US" altLang="zh-CN" sz="2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22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200" b="1">
                <a:latin typeface="楷体" panose="02010609060101010101" pitchFamily="49" charset="-122"/>
                <a:ea typeface="楷体" panose="02010609060101010101" pitchFamily="49" charset="-122"/>
              </a:rPr>
              <a:t>朗费罗</a:t>
            </a:r>
          </a:p>
        </p:txBody>
      </p:sp>
      <p:sp>
        <p:nvSpPr>
          <p:cNvPr id="29702" name="矩形 1"/>
          <p:cNvSpPr>
            <a:spLocks noChangeArrowheads="1"/>
          </p:cNvSpPr>
          <p:nvPr/>
        </p:nvSpPr>
        <p:spPr bwMode="auto">
          <a:xfrm>
            <a:off x="107950" y="1113235"/>
            <a:ext cx="3897221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有关人生态度的名人名言：</a:t>
            </a:r>
          </a:p>
        </p:txBody>
      </p:sp>
    </p:spTree>
  </p:cSld>
  <p:clrMapOvr>
    <a:masterClrMapping/>
  </p:clrMapOvr>
  <p:transition spd="slow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58776" y="1418035"/>
            <a:ext cx="8461375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同学们，周末的时候，假如小伙伴约你去爬山，你会选择平坦的水泥山道，还是崎岖不平的林间小路？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不同的选择会带来不同的生活体验，也能反映出不同的内心世界。今天，我们来学习美国诗人弗罗斯特的名作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未选择的路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，看看诗人站在林间的岔路口会作出怎样的选择，想一想他的选择又能给我们带来怎样的思考。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722" name="组合 5"/>
          <p:cNvGrpSpPr/>
          <p:nvPr/>
        </p:nvGrpSpPr>
        <p:grpSpPr bwMode="auto">
          <a:xfrm>
            <a:off x="204788" y="813197"/>
            <a:ext cx="1630362" cy="400110"/>
            <a:chOff x="160049" y="525491"/>
            <a:chExt cx="1629583" cy="53398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60049" y="536614"/>
              <a:ext cx="1629583" cy="3781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0724" name="文本框 11"/>
            <p:cNvSpPr txBox="1">
              <a:spLocks noChangeArrowheads="1"/>
            </p:cNvSpPr>
            <p:nvPr/>
          </p:nvSpPr>
          <p:spPr bwMode="auto">
            <a:xfrm>
              <a:off x="172162" y="525491"/>
              <a:ext cx="1231486" cy="53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第二课时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组合 11"/>
          <p:cNvGrpSpPr/>
          <p:nvPr/>
        </p:nvGrpSpPr>
        <p:grpSpPr bwMode="auto">
          <a:xfrm>
            <a:off x="0" y="910317"/>
            <a:ext cx="2055494" cy="523401"/>
            <a:chOff x="0" y="-376"/>
            <a:chExt cx="3238" cy="1097"/>
          </a:xfrm>
        </p:grpSpPr>
        <p:sp>
          <p:nvSpPr>
            <p:cNvPr id="4098" name="文本框 6"/>
            <p:cNvSpPr txBox="1">
              <a:spLocks noChangeArrowheads="1"/>
            </p:cNvSpPr>
            <p:nvPr/>
          </p:nvSpPr>
          <p:spPr bwMode="auto">
            <a:xfrm>
              <a:off x="685" y="-376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学习目标</a:t>
              </a:r>
            </a:p>
          </p:txBody>
        </p:sp>
        <p:cxnSp>
          <p:nvCxnSpPr>
            <p:cNvPr id="15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4101" name="组合 5"/>
          <p:cNvGrpSpPr/>
          <p:nvPr/>
        </p:nvGrpSpPr>
        <p:grpSpPr bwMode="auto">
          <a:xfrm>
            <a:off x="210344" y="435680"/>
            <a:ext cx="1630362" cy="400110"/>
            <a:chOff x="160049" y="525491"/>
            <a:chExt cx="1629583" cy="533985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60049" y="536615"/>
              <a:ext cx="1629583" cy="3781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103" name="文本框 11"/>
            <p:cNvSpPr txBox="1">
              <a:spLocks noChangeArrowheads="1"/>
            </p:cNvSpPr>
            <p:nvPr/>
          </p:nvSpPr>
          <p:spPr bwMode="auto">
            <a:xfrm>
              <a:off x="172162" y="525491"/>
              <a:ext cx="1231486" cy="53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第一课时</a:t>
              </a:r>
            </a:p>
          </p:txBody>
        </p:sp>
      </p:grpSp>
      <p:sp>
        <p:nvSpPr>
          <p:cNvPr id="4104" name="TextBox 19"/>
          <p:cNvSpPr txBox="1">
            <a:spLocks noChangeArrowheads="1"/>
          </p:cNvSpPr>
          <p:nvPr/>
        </p:nvSpPr>
        <p:spPr bwMode="auto">
          <a:xfrm>
            <a:off x="642938" y="1607344"/>
            <a:ext cx="77152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了解普希金和弗罗斯特的生平及创作情况。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（重点）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揣摩诗歌中优美精炼的语言，把握诗歌的主题思想及蕴含的哲理。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（难点）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感悟作者在困境中执着追求理想的信念和积极乐观的人生态度。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（素养）</a:t>
            </a:r>
          </a:p>
        </p:txBody>
      </p:sp>
    </p:spTree>
  </p:cSld>
  <p:clrMapOvr>
    <a:masterClrMapping/>
  </p:clrMapOvr>
  <p:transition spd="slow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6" descr="https://timgsa.baidu.com/timg?image&amp;quality=80&amp;size=b9999_10000&amp;sec=1572515505597&amp;di=d3908b7dbb4e2e88124e9063fac9d68c&amp;imgtype=0&amp;src=http%3A%2F%2Fg.hiphotos.baidu.com%2Falbum%2Fpic%2Fitem%2F0b55b319ebc4b7453d3cfdbbcffc1e178b8215f6.jpg%3Fpsign%3D3d3cfdbbcffc1e178a82b9014a90f603728da977381231c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42938"/>
            <a:ext cx="9144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8"/>
          <p:cNvSpPr txBox="1"/>
          <p:nvPr/>
        </p:nvSpPr>
        <p:spPr>
          <a:xfrm>
            <a:off x="1979712" y="1985196"/>
            <a:ext cx="5472608" cy="85408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31750"/>
          </a:effec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Kaiti SC"/>
                <a:cs typeface="Kaiti SC"/>
              </a:rPr>
              <a:t>未选择的路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3277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32773" name="组合 1"/>
          <p:cNvGrpSpPr/>
          <p:nvPr/>
        </p:nvGrpSpPr>
        <p:grpSpPr bwMode="auto">
          <a:xfrm>
            <a:off x="3317875" y="1282304"/>
            <a:ext cx="1758950" cy="643766"/>
            <a:chOff x="3286116" y="615935"/>
            <a:chExt cx="1758959" cy="857931"/>
          </a:xfrm>
        </p:grpSpPr>
        <p:sp>
          <p:nvSpPr>
            <p:cNvPr id="7" name="圆角矩形 6"/>
            <p:cNvSpPr/>
            <p:nvPr/>
          </p:nvSpPr>
          <p:spPr>
            <a:xfrm rot="555800">
              <a:off x="4602161" y="715898"/>
              <a:ext cx="442914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0470821">
              <a:off x="4197346" y="722245"/>
              <a:ext cx="442915" cy="420481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 rot="319204">
              <a:off x="3778244" y="722245"/>
              <a:ext cx="441327" cy="420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1148334">
              <a:off x="3368666" y="730179"/>
              <a:ext cx="441327" cy="4204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2778" name="矩形 1"/>
            <p:cNvSpPr>
              <a:spLocks noChangeArrowheads="1"/>
            </p:cNvSpPr>
            <p:nvPr/>
          </p:nvSpPr>
          <p:spPr bwMode="auto">
            <a:xfrm>
              <a:off x="3286116" y="615935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作者介绍</a:t>
              </a:r>
            </a:p>
          </p:txBody>
        </p:sp>
      </p:grpSp>
      <p:sp>
        <p:nvSpPr>
          <p:cNvPr id="32779" name="矩形 11"/>
          <p:cNvSpPr>
            <a:spLocks noChangeArrowheads="1"/>
          </p:cNvSpPr>
          <p:nvPr/>
        </p:nvSpPr>
        <p:spPr bwMode="auto">
          <a:xfrm>
            <a:off x="179388" y="1803797"/>
            <a:ext cx="65532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罗伯特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弗罗斯特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(1874—1963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),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美国诗人。生于加利福尼亚州。他曾徒步漫游过许多地方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被认为是“新英格兰的农民诗人”。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1912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年，他举家迁居英国。此后，他陆续出版了诗集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少年的意志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波士顿以北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山间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新罕布什尔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西去的溪流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又一片牧场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得到好评。</a:t>
            </a:r>
          </a:p>
        </p:txBody>
      </p:sp>
      <p:pic>
        <p:nvPicPr>
          <p:cNvPr id="32780" name="Picture 14" descr="C:\Users\Administrator\Desktop\1_副本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4800" y="1815704"/>
            <a:ext cx="2165350" cy="210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内容占位符 6146" descr="弗罗斯特的农场（位于美国）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3051" y="1329929"/>
            <a:ext cx="2714625" cy="202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4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33795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33798" name="内容占位符 7170" descr="《未选择的路》刻在弗罗斯特的农场的一条路上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78175" y="1337072"/>
            <a:ext cx="2857500" cy="20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内容占位符 7171" descr="Photo courtesy of Ronald Buchinsk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21426" y="1337072"/>
            <a:ext cx="2500313" cy="20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矩形 9"/>
          <p:cNvSpPr>
            <a:spLocks noChangeArrowheads="1"/>
          </p:cNvSpPr>
          <p:nvPr/>
        </p:nvSpPr>
        <p:spPr bwMode="auto">
          <a:xfrm>
            <a:off x="558800" y="3402807"/>
            <a:ext cx="235743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>
                <a:latin typeface="宋体" panose="02010600030101010101" pitchFamily="2" charset="-122"/>
              </a:rPr>
              <a:t>弗罗斯特的农场（位于美国）</a:t>
            </a:r>
          </a:p>
        </p:txBody>
      </p:sp>
      <p:sp>
        <p:nvSpPr>
          <p:cNvPr id="33801" name="矩形 10"/>
          <p:cNvSpPr>
            <a:spLocks noChangeArrowheads="1"/>
          </p:cNvSpPr>
          <p:nvPr/>
        </p:nvSpPr>
        <p:spPr bwMode="auto">
          <a:xfrm>
            <a:off x="3095625" y="3487341"/>
            <a:ext cx="58689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latin typeface="宋体" panose="02010600030101010101" pitchFamily="2" charset="-122"/>
              </a:rPr>
              <a:t>未选择的路</a:t>
            </a:r>
            <a:r>
              <a:rPr lang="en-US" altLang="zh-CN" sz="2000" b="1">
                <a:latin typeface="宋体" panose="02010600030101010101" pitchFamily="2" charset="-122"/>
              </a:rPr>
              <a:t>》</a:t>
            </a:r>
            <a:r>
              <a:rPr lang="zh-CN" altLang="en-US" sz="2000" b="1">
                <a:latin typeface="宋体" panose="02010600030101010101" pitchFamily="2" charset="-122"/>
              </a:rPr>
              <a:t>刻在弗罗斯特的农场的一条路上</a:t>
            </a:r>
          </a:p>
        </p:txBody>
      </p:sp>
    </p:spTree>
  </p:cSld>
  <p:clrMapOvr>
    <a:masterClrMapping/>
  </p:clrMapOvr>
  <p:transition spd="slow"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1"/>
          <p:cNvSpPr>
            <a:spLocks noChangeArrowheads="1"/>
          </p:cNvSpPr>
          <p:nvPr/>
        </p:nvSpPr>
        <p:spPr bwMode="auto">
          <a:xfrm>
            <a:off x="641350" y="1869281"/>
            <a:ext cx="803433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本诗选自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中外哲理诗精选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（浙江文艺出版社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1987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年版）。顾子欣译。略有改动。这首诗的内容与诗人的经历有关。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1912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年，弗罗斯特已经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岁了，这一年他做出了一个重要的选择：放弃本来平静安稳的教书生活，选择了不可预知的诗歌创作之路。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4818" name="组合 1"/>
          <p:cNvGrpSpPr/>
          <p:nvPr/>
        </p:nvGrpSpPr>
        <p:grpSpPr bwMode="auto">
          <a:xfrm>
            <a:off x="3476626" y="1282304"/>
            <a:ext cx="1743075" cy="643766"/>
            <a:chOff x="3333750" y="598488"/>
            <a:chExt cx="1743075" cy="857931"/>
          </a:xfrm>
        </p:grpSpPr>
        <p:sp>
          <p:nvSpPr>
            <p:cNvPr id="4" name="圆角矩形 3"/>
            <p:cNvSpPr/>
            <p:nvPr/>
          </p:nvSpPr>
          <p:spPr>
            <a:xfrm rot="555800">
              <a:off x="4602163" y="715905"/>
              <a:ext cx="442912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20470821">
              <a:off x="4197350" y="722252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4823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背景资料</a:t>
              </a:r>
            </a:p>
          </p:txBody>
        </p:sp>
      </p:grpSp>
      <p:grpSp>
        <p:nvGrpSpPr>
          <p:cNvPr id="34824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34825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11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菱形 11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320676" y="1126331"/>
            <a:ext cx="871537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有感情地朗读诗歌，把握好诗歌的节奏、停顿、轻重缓急和抑扬顿挫，在反复朗读的基础上培养自己的语感。</a:t>
            </a:r>
          </a:p>
        </p:txBody>
      </p:sp>
      <p:grpSp>
        <p:nvGrpSpPr>
          <p:cNvPr id="35842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35843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2339975" y="2137173"/>
            <a:ext cx="464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黄色的树林里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分出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两条路，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我不能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同时去涉足，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在那路口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久久伫立，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向着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一条路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极目望去，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直到它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消失在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丛林深处。</a:t>
            </a:r>
          </a:p>
        </p:txBody>
      </p:sp>
      <p:sp>
        <p:nvSpPr>
          <p:cNvPr id="35847" name="Text Box 2"/>
          <p:cNvSpPr txBox="1">
            <a:spLocks noChangeArrowheads="1"/>
          </p:cNvSpPr>
          <p:nvPr/>
        </p:nvSpPr>
        <p:spPr bwMode="auto">
          <a:xfrm>
            <a:off x="1373943" y="1894285"/>
            <a:ext cx="677108" cy="229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未选择的路</a:t>
            </a:r>
          </a:p>
        </p:txBody>
      </p:sp>
      <p:pic>
        <p:nvPicPr>
          <p:cNvPr id="2" name="课文朗读-七语下-19 外国诗二首 未选择的路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5717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numSld="2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组合 8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3686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356101" y="1263254"/>
            <a:ext cx="4392613" cy="188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也许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多少年后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在某个地方，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我将轻声叹息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将往事回顾：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一片树林里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分出两条路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而我选择了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人迹更少的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一条，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从此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决定了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我一生的道路。</a:t>
            </a:r>
          </a:p>
        </p:txBody>
      </p:sp>
      <p:sp>
        <p:nvSpPr>
          <p:cNvPr id="36870" name="矩形 7"/>
          <p:cNvSpPr>
            <a:spLocks noChangeArrowheads="1"/>
          </p:cNvSpPr>
          <p:nvPr/>
        </p:nvSpPr>
        <p:spPr bwMode="auto">
          <a:xfrm>
            <a:off x="427038" y="1006079"/>
            <a:ext cx="3929062" cy="188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我却选了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另外一条路，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荒草萋萋，十分幽寂，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显得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更诱人，更美丽；</a:t>
            </a:r>
            <a:endParaRPr lang="en-US" altLang="zh-CN" sz="20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虽然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在这条小路上，</a:t>
            </a: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很少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留下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旅人的足迹。</a:t>
            </a:r>
          </a:p>
        </p:txBody>
      </p:sp>
      <p:sp>
        <p:nvSpPr>
          <p:cNvPr id="36871" name="矩形 8"/>
          <p:cNvSpPr>
            <a:spLocks noChangeArrowheads="1"/>
          </p:cNvSpPr>
          <p:nvPr/>
        </p:nvSpPr>
        <p:spPr bwMode="auto">
          <a:xfrm>
            <a:off x="427038" y="3075806"/>
            <a:ext cx="4403725" cy="188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那天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清晨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落叶满地，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两条路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都未经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脚印污染。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啊，留下一条路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等改日再见！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但我知道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路径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延绵无尽头，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恐怕我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难以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再回返。</a:t>
            </a:r>
          </a:p>
        </p:txBody>
      </p:sp>
    </p:spTree>
  </p:cSld>
  <p:clrMapOvr>
    <a:masterClrMapping/>
  </p:clrMapOvr>
  <p:transition spd="slow"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ChangeArrowheads="1"/>
          </p:cNvSpPr>
          <p:nvPr/>
        </p:nvSpPr>
        <p:spPr bwMode="auto">
          <a:xfrm>
            <a:off x="357189" y="1168004"/>
            <a:ext cx="878681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en-US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四节诗各表达了什么意思？用简洁的语言概括每小节的意思。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grpSp>
        <p:nvGrpSpPr>
          <p:cNvPr id="37890" name="组合 2"/>
          <p:cNvGrpSpPr/>
          <p:nvPr/>
        </p:nvGrpSpPr>
        <p:grpSpPr bwMode="auto">
          <a:xfrm>
            <a:off x="0" y="627460"/>
            <a:ext cx="2006600" cy="523400"/>
            <a:chOff x="70" y="-63"/>
            <a:chExt cx="3161" cy="1097"/>
          </a:xfrm>
        </p:grpSpPr>
        <p:sp>
          <p:nvSpPr>
            <p:cNvPr id="37891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整体感知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16014" y="1690688"/>
            <a:ext cx="29690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伫立（思索）</a:t>
            </a:r>
            <a:endParaRPr lang="en-US" altLang="zh-CN" sz="2400" b="1" dirty="0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决定（选择）</a:t>
            </a:r>
            <a:endParaRPr lang="en-US" altLang="zh-CN" sz="2400" b="1" dirty="0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选择之后的怅惘</a:t>
            </a:r>
            <a:endParaRPr lang="en-US" altLang="zh-CN" sz="2400" b="1" dirty="0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多年后的回顾、叹息</a:t>
            </a:r>
          </a:p>
        </p:txBody>
      </p:sp>
      <p:sp>
        <p:nvSpPr>
          <p:cNvPr id="9" name="下箭头 8"/>
          <p:cNvSpPr/>
          <p:nvPr/>
        </p:nvSpPr>
        <p:spPr>
          <a:xfrm>
            <a:off x="1835150" y="2222898"/>
            <a:ext cx="317500" cy="24050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1838325" y="2762250"/>
            <a:ext cx="285750" cy="26789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8920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39" y="1869672"/>
            <a:ext cx="3751132" cy="2037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下箭头 11"/>
          <p:cNvSpPr/>
          <p:nvPr/>
        </p:nvSpPr>
        <p:spPr>
          <a:xfrm>
            <a:off x="1835150" y="3330179"/>
            <a:ext cx="285750" cy="26789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2" grpId="0" bldLvl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3891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8917" name="矩形 8"/>
          <p:cNvSpPr>
            <a:spLocks noChangeArrowheads="1"/>
          </p:cNvSpPr>
          <p:nvPr/>
        </p:nvSpPr>
        <p:spPr bwMode="auto">
          <a:xfrm>
            <a:off x="395289" y="1168004"/>
            <a:ext cx="700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诗人选择了一条怎样的路？他为什么选择这条路？</a:t>
            </a:r>
          </a:p>
        </p:txBody>
      </p:sp>
      <p:sp>
        <p:nvSpPr>
          <p:cNvPr id="10" name="矩形 9"/>
          <p:cNvSpPr/>
          <p:nvPr/>
        </p:nvSpPr>
        <p:spPr>
          <a:xfrm>
            <a:off x="571501" y="1868092"/>
            <a:ext cx="3495675" cy="286232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但我却选了另外一条路,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它荒草萋萋,十分幽寂,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显得更诱人,更美丽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;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虽然在这条小路上,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很少留下旅人的足迹。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055688" y="2707481"/>
            <a:ext cx="250825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57226" y="3975497"/>
            <a:ext cx="290671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271588" y="3139679"/>
            <a:ext cx="200025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11638" y="1656160"/>
            <a:ext cx="4608512" cy="3453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indent="457200"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诗人选择了一条“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荒草萋萋,十分幽寂,显得更诱人,更美丽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”“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很少留下旅人的足迹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”的路。因为这条路虽然荆棘密布,但富有挑战性。同时也表明“我”在选择人生道路时没有随波逐流</a:t>
            </a:r>
            <a:r>
              <a:rPr lang="en-US" altLang="zh-CN" sz="2400" b="1" dirty="0">
                <a:latin typeface="宋体" panose="02010600030101010101" pitchFamily="2" charset="-122"/>
                <a:sym typeface="+mn-ea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有自己独特的见解和主张。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7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39938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9941" name="矩形 5"/>
          <p:cNvSpPr>
            <a:spLocks noChangeArrowheads="1"/>
          </p:cNvSpPr>
          <p:nvPr/>
        </p:nvSpPr>
        <p:spPr bwMode="auto">
          <a:xfrm>
            <a:off x="323851" y="1083469"/>
            <a:ext cx="856932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齐读诗歌最后一节，思考其中蕴含着的哲理及在结构上的作用。</a:t>
            </a: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250826" y="1782366"/>
            <a:ext cx="4392613" cy="2492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也许多少年后在某个地方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我将轻声叹息将往事回顾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: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一片树林里分出两条路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——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而我选择了人迹更少的一条,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从此决定了我一生的道路。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1560" y="4443958"/>
            <a:ext cx="7632700" cy="5724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在结构上，“一片树林里分出两条路”与开头照应。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84663" y="1727597"/>
            <a:ext cx="4572000" cy="249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宋体" panose="02010600030101010101" pitchFamily="2" charset="-122"/>
                <a:sym typeface="+mn-ea"/>
              </a:rPr>
              <a:t>    最后一节诗寄寓着诗人无限的人生感既,具有深刻的象征意义和哲理性: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人生的道路千万条,但一个人一生中往往只能选择其中的一条,所以必须慎重选择。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4198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539750" y="1059656"/>
            <a:ext cx="80645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</a:rPr>
              <a:t>诗中所说的“路”有什么深刻含义？这种写法叫什么？</a:t>
            </a:r>
            <a:endParaRPr lang="zh-CN" altLang="en-US" sz="2400" dirty="0"/>
          </a:p>
        </p:txBody>
      </p:sp>
      <p:sp>
        <p:nvSpPr>
          <p:cNvPr id="11" name="左大括号 10"/>
          <p:cNvSpPr/>
          <p:nvPr/>
        </p:nvSpPr>
        <p:spPr>
          <a:xfrm>
            <a:off x="2686050" y="1760935"/>
            <a:ext cx="342900" cy="860822"/>
          </a:xfrm>
          <a:prstGeom prst="leftBrace">
            <a:avLst>
              <a:gd name="adj1" fmla="val 34259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14676" y="1653779"/>
            <a:ext cx="9060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表面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实际</a:t>
            </a:r>
          </a:p>
        </p:txBody>
      </p:sp>
      <p:sp>
        <p:nvSpPr>
          <p:cNvPr id="15" name="直角双向箭头 14"/>
          <p:cNvSpPr/>
          <p:nvPr/>
        </p:nvSpPr>
        <p:spPr>
          <a:xfrm flipH="1">
            <a:off x="1471614" y="2778919"/>
            <a:ext cx="642937" cy="696516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58029" y="3046683"/>
            <a:ext cx="1576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象征</a:t>
            </a:r>
            <a:endParaRPr lang="zh-CN" alt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276" y="3069431"/>
            <a:ext cx="4137025" cy="97872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明（表面）写甲事物，借写甲事物暗示乙事物。</a:t>
            </a:r>
          </a:p>
        </p:txBody>
      </p:sp>
      <p:grpSp>
        <p:nvGrpSpPr>
          <p:cNvPr id="41995" name="组合 22"/>
          <p:cNvGrpSpPr/>
          <p:nvPr/>
        </p:nvGrpSpPr>
        <p:grpSpPr bwMode="auto">
          <a:xfrm>
            <a:off x="1042989" y="1814512"/>
            <a:ext cx="1500187" cy="872729"/>
            <a:chOff x="1214414" y="1785932"/>
            <a:chExt cx="1500198" cy="1163647"/>
          </a:xfrm>
        </p:grpSpPr>
        <p:pic>
          <p:nvPicPr>
            <p:cNvPr id="41996" name="Picture 5" descr="C:\Users\Administrator\Desktop\u=221185421,2530761143&amp;fm=21&amp;gp=0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14414" y="1785932"/>
              <a:ext cx="1500198" cy="1163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7" name="TextBox 9"/>
            <p:cNvSpPr txBox="1">
              <a:spLocks noChangeArrowheads="1"/>
            </p:cNvSpPr>
            <p:nvPr/>
          </p:nvSpPr>
          <p:spPr bwMode="auto">
            <a:xfrm>
              <a:off x="1643042" y="2000246"/>
              <a:ext cx="596642" cy="77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路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95739" y="1689498"/>
            <a:ext cx="21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自然界的道路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21139" y="2278857"/>
            <a:ext cx="2071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暗示人生之路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/>
      <p:bldP spid="17" grpId="0" bldLvl="0" animBg="1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18"/>
          <p:cNvGrpSpPr/>
          <p:nvPr/>
        </p:nvGrpSpPr>
        <p:grpSpPr bwMode="auto">
          <a:xfrm>
            <a:off x="539751" y="1120379"/>
            <a:ext cx="1497013" cy="643766"/>
            <a:chOff x="752475" y="598488"/>
            <a:chExt cx="1497013" cy="857931"/>
          </a:xfrm>
        </p:grpSpPr>
        <p:sp>
          <p:nvSpPr>
            <p:cNvPr id="20" name="圆角矩形 19"/>
            <p:cNvSpPr/>
            <p:nvPr/>
          </p:nvSpPr>
          <p:spPr>
            <a:xfrm rot="20326116">
              <a:off x="1746250" y="719079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 rot="319204">
              <a:off x="1258888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 rot="21148334">
              <a:off x="787400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125" name="矩形 1"/>
            <p:cNvSpPr>
              <a:spLocks noChangeArrowheads="1"/>
            </p:cNvSpPr>
            <p:nvPr/>
          </p:nvSpPr>
          <p:spPr bwMode="auto">
            <a:xfrm>
              <a:off x="752475" y="598488"/>
              <a:ext cx="1497013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读一读</a:t>
              </a:r>
            </a:p>
          </p:txBody>
        </p:sp>
      </p:grpSp>
      <p:grpSp>
        <p:nvGrpSpPr>
          <p:cNvPr id="5126" name="组合 8"/>
          <p:cNvGrpSpPr/>
          <p:nvPr/>
        </p:nvGrpSpPr>
        <p:grpSpPr bwMode="auto">
          <a:xfrm>
            <a:off x="0" y="666750"/>
            <a:ext cx="2051050" cy="523084"/>
            <a:chOff x="0" y="-63"/>
            <a:chExt cx="3231" cy="1095"/>
          </a:xfrm>
        </p:grpSpPr>
        <p:sp>
          <p:nvSpPr>
            <p:cNvPr id="5127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预习检查</a:t>
              </a:r>
            </a:p>
          </p:txBody>
        </p:sp>
        <p:cxnSp>
          <p:nvCxnSpPr>
            <p:cNvPr id="19" name="直线连接符 9"/>
            <p:cNvCxnSpPr/>
            <p:nvPr/>
          </p:nvCxnSpPr>
          <p:spPr>
            <a:xfrm>
              <a:off x="0" y="700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菱形 20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6026" y="1690688"/>
            <a:ext cx="5645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yù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39976" y="1690688"/>
            <a:ext cx="764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yòu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30639" y="1690688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shùn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227763" y="163711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jì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583489" y="1637110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mián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95538" y="2717006"/>
            <a:ext cx="764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shè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95338" y="2663429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qī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95739" y="2677717"/>
            <a:ext cx="764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zhù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215063" y="2663429"/>
            <a:ext cx="705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rǎn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  <p:sp>
        <p:nvSpPr>
          <p:cNvPr id="5139" name="矩形 1"/>
          <p:cNvSpPr>
            <a:spLocks noChangeArrowheads="1"/>
          </p:cNvSpPr>
          <p:nvPr/>
        </p:nvSpPr>
        <p:spPr bwMode="auto">
          <a:xfrm>
            <a:off x="609601" y="1966912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忧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郁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40" name="矩形 2"/>
          <p:cNvSpPr>
            <a:spLocks noChangeArrowheads="1"/>
          </p:cNvSpPr>
          <p:nvPr/>
        </p:nvSpPr>
        <p:spPr bwMode="auto">
          <a:xfrm>
            <a:off x="2352676" y="1975248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诱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</a:p>
        </p:txBody>
      </p:sp>
      <p:sp>
        <p:nvSpPr>
          <p:cNvPr id="5141" name="矩形 3"/>
          <p:cNvSpPr>
            <a:spLocks noChangeArrowheads="1"/>
          </p:cNvSpPr>
          <p:nvPr/>
        </p:nvSpPr>
        <p:spPr bwMode="auto">
          <a:xfrm>
            <a:off x="3924301" y="1931194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瞬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息</a:t>
            </a:r>
          </a:p>
        </p:txBody>
      </p:sp>
      <p:sp>
        <p:nvSpPr>
          <p:cNvPr id="5142" name="矩形 4"/>
          <p:cNvSpPr>
            <a:spLocks noChangeArrowheads="1"/>
          </p:cNvSpPr>
          <p:nvPr/>
        </p:nvSpPr>
        <p:spPr bwMode="auto">
          <a:xfrm>
            <a:off x="5603876" y="1921669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幽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寂</a:t>
            </a:r>
          </a:p>
        </p:txBody>
      </p:sp>
      <p:sp>
        <p:nvSpPr>
          <p:cNvPr id="5143" name="矩形 5"/>
          <p:cNvSpPr>
            <a:spLocks noChangeArrowheads="1"/>
          </p:cNvSpPr>
          <p:nvPr/>
        </p:nvSpPr>
        <p:spPr bwMode="auto">
          <a:xfrm>
            <a:off x="7185026" y="1876425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延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绵</a:t>
            </a:r>
          </a:p>
        </p:txBody>
      </p:sp>
      <p:sp>
        <p:nvSpPr>
          <p:cNvPr id="5144" name="矩形 6"/>
          <p:cNvSpPr>
            <a:spLocks noChangeArrowheads="1"/>
          </p:cNvSpPr>
          <p:nvPr/>
        </p:nvSpPr>
        <p:spPr bwMode="auto">
          <a:xfrm>
            <a:off x="2339976" y="2956322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涉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足</a:t>
            </a:r>
          </a:p>
        </p:txBody>
      </p:sp>
      <p:sp>
        <p:nvSpPr>
          <p:cNvPr id="5145" name="矩形 7"/>
          <p:cNvSpPr>
            <a:spLocks noChangeArrowheads="1"/>
          </p:cNvSpPr>
          <p:nvPr/>
        </p:nvSpPr>
        <p:spPr bwMode="auto">
          <a:xfrm>
            <a:off x="684213" y="2947987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萋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萋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46" name="矩形 8"/>
          <p:cNvSpPr>
            <a:spLocks noChangeArrowheads="1"/>
          </p:cNvSpPr>
          <p:nvPr/>
        </p:nvSpPr>
        <p:spPr bwMode="auto">
          <a:xfrm>
            <a:off x="3995738" y="2956322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伫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立</a:t>
            </a:r>
          </a:p>
        </p:txBody>
      </p:sp>
      <p:sp>
        <p:nvSpPr>
          <p:cNvPr id="5147" name="矩形 9"/>
          <p:cNvSpPr>
            <a:spLocks noChangeArrowheads="1"/>
          </p:cNvSpPr>
          <p:nvPr/>
        </p:nvSpPr>
        <p:spPr bwMode="auto">
          <a:xfrm>
            <a:off x="5737226" y="2958704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污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染</a:t>
            </a:r>
          </a:p>
        </p:txBody>
      </p:sp>
      <p:sp>
        <p:nvSpPr>
          <p:cNvPr id="5148" name="矩形 35"/>
          <p:cNvSpPr>
            <a:spLocks noChangeArrowheads="1"/>
          </p:cNvSpPr>
          <p:nvPr/>
        </p:nvSpPr>
        <p:spPr bwMode="auto">
          <a:xfrm>
            <a:off x="7308851" y="2956322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怀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恋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754939" y="2663429"/>
            <a:ext cx="745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汉语拼音" pitchFamily="34" charset="0"/>
                <a:ea typeface="华文楷体" panose="02010600040101010101" pitchFamily="2" charset="-122"/>
              </a:rPr>
              <a:t>liàn</a:t>
            </a:r>
            <a:endParaRPr lang="zh-CN" altLang="en-US" sz="2800">
              <a:solidFill>
                <a:srgbClr val="0000FF"/>
              </a:solidFill>
              <a:latin typeface="汉语拼音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组合 9"/>
          <p:cNvGrpSpPr/>
          <p:nvPr/>
        </p:nvGrpSpPr>
        <p:grpSpPr bwMode="auto">
          <a:xfrm>
            <a:off x="44450" y="613173"/>
            <a:ext cx="2007235" cy="523080"/>
            <a:chOff x="70" y="-63"/>
            <a:chExt cx="3161" cy="1099"/>
          </a:xfrm>
        </p:grpSpPr>
        <p:sp>
          <p:nvSpPr>
            <p:cNvPr id="4301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精读细研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0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3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3303588" y="1221582"/>
            <a:ext cx="3429000" cy="46166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象征跟比喻有什么区别？</a:t>
            </a:r>
          </a:p>
        </p:txBody>
      </p:sp>
      <p:grpSp>
        <p:nvGrpSpPr>
          <p:cNvPr id="43014" name="组 1"/>
          <p:cNvGrpSpPr/>
          <p:nvPr/>
        </p:nvGrpSpPr>
        <p:grpSpPr bwMode="auto">
          <a:xfrm>
            <a:off x="611188" y="1178721"/>
            <a:ext cx="2517775" cy="514650"/>
            <a:chOff x="7647436" y="3815009"/>
            <a:chExt cx="2515853" cy="685502"/>
          </a:xfrm>
        </p:grpSpPr>
        <p:sp>
          <p:nvSpPr>
            <p:cNvPr id="43015" name="文本框 30"/>
            <p:cNvSpPr txBox="1">
              <a:spLocks noChangeArrowheads="1"/>
            </p:cNvSpPr>
            <p:nvPr/>
          </p:nvSpPr>
          <p:spPr bwMode="auto">
            <a:xfrm>
              <a:off x="8613224" y="3885583"/>
              <a:ext cx="1550065" cy="614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方法指导</a:t>
              </a:r>
            </a:p>
          </p:txBody>
        </p:sp>
        <p:pic>
          <p:nvPicPr>
            <p:cNvPr id="43016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647436" y="3815009"/>
              <a:ext cx="977957" cy="60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85813" y="1768079"/>
          <a:ext cx="7581900" cy="2035969"/>
        </p:xfrm>
        <a:graphic>
          <a:graphicData uri="http://schemas.openxmlformats.org/drawingml/2006/table">
            <a:tbl>
              <a:tblPr/>
              <a:tblGrid>
                <a:gridCol w="401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dirty="0" smtClean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象   征</a:t>
                      </a:r>
                    </a:p>
                  </a:txBody>
                  <a:tcPr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比    喻</a:t>
                      </a:r>
                      <a:endParaRPr lang="zh-CN" altLang="en-US" sz="1800" b="1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069">
                <a:tc>
                  <a:txBody>
                    <a:bodyPr/>
                    <a:lstStyle/>
                    <a:p>
                      <a:endParaRPr lang="zh-CN" altLang="en-US" sz="1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76" name="矩形 16"/>
          <p:cNvSpPr>
            <a:spLocks noChangeArrowheads="1"/>
          </p:cNvSpPr>
          <p:nvPr/>
        </p:nvSpPr>
        <p:spPr bwMode="auto">
          <a:xfrm>
            <a:off x="858838" y="2139554"/>
            <a:ext cx="40005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①所谓象征，就是在文学作品中，明写甲事物，借写甲事物暗示乙事物，但甲事物本身作为一种表现手段，一种具体形象，也要求给予充分注意。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②象征是一种谋篇立意的手法，一般要统摄全篇。</a:t>
            </a:r>
          </a:p>
        </p:txBody>
      </p:sp>
      <p:sp>
        <p:nvSpPr>
          <p:cNvPr id="45077" name="矩形 17"/>
          <p:cNvSpPr>
            <a:spLocks noChangeArrowheads="1"/>
          </p:cNvSpPr>
          <p:nvPr/>
        </p:nvSpPr>
        <p:spPr bwMode="auto">
          <a:xfrm>
            <a:off x="4805364" y="2247900"/>
            <a:ext cx="35829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①比喻，就是用有类似点的事物来比拟想要说的事物，以便表达得更加生动鲜明。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②比喻则是一种修辞手法，只在个别语句、语段中起作用。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45058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5061" name="文本框 4"/>
          <p:cNvSpPr txBox="1">
            <a:spLocks noChangeArrowheads="1"/>
          </p:cNvSpPr>
          <p:nvPr/>
        </p:nvSpPr>
        <p:spPr bwMode="auto">
          <a:xfrm>
            <a:off x="461964" y="1221582"/>
            <a:ext cx="8142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如何理解诗人笔下的“路”和诗人在作选择时的心理。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763713" y="1764507"/>
            <a:ext cx="63373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“久久伫立”，选择艰难，因为选择的意义重大，而且那条未选择的路也再没有机会涉足，作者将经年不忘。作者借脚下的路，来写人生之路。</a:t>
            </a:r>
          </a:p>
        </p:txBody>
      </p:sp>
      <p:pic>
        <p:nvPicPr>
          <p:cNvPr id="4506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375" y="2140744"/>
            <a:ext cx="1104900" cy="118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8"/>
          <p:cNvSpPr>
            <a:spLocks noChangeArrowheads="1"/>
          </p:cNvSpPr>
          <p:nvPr/>
        </p:nvSpPr>
        <p:spPr bwMode="auto">
          <a:xfrm>
            <a:off x="533401" y="1113234"/>
            <a:ext cx="82153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我们该如</a:t>
            </a:r>
            <a:r>
              <a:rPr lang="zh-CN" altLang="en-US" sz="2400" b="1" dirty="0">
                <a:latin typeface="宋体" panose="02010600030101010101" pitchFamily="2" charset="-122"/>
              </a:rPr>
              <a:t>何作出人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生的选择？诗人的“路”带给你怎样的启示？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grpSp>
        <p:nvGrpSpPr>
          <p:cNvPr id="46082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46083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15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4299942"/>
            <a:ext cx="5616575" cy="461665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面对选择，犹豫是正常的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6" y="1815704"/>
            <a:ext cx="5616575" cy="9787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自然之路可以选择回头，而人生却没有回头路可走；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476376" y="2794433"/>
            <a:ext cx="5616575" cy="9787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选择要谨慎，但一旦作出自己的选择就要坚持下去；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476374" y="3832108"/>
            <a:ext cx="561657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选择不同的道路，人生也将不同；</a:t>
            </a:r>
            <a:endParaRPr lang="zh-CN" alt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 bldLvl="0" animBg="1"/>
      <p:bldP spid="7" grpId="0" bldLvl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组合 9"/>
          <p:cNvGrpSpPr/>
          <p:nvPr/>
        </p:nvGrpSpPr>
        <p:grpSpPr bwMode="auto">
          <a:xfrm>
            <a:off x="28575" y="640556"/>
            <a:ext cx="2007235" cy="523401"/>
            <a:chOff x="70" y="-63"/>
            <a:chExt cx="3161" cy="1097"/>
          </a:xfrm>
        </p:grpSpPr>
        <p:sp>
          <p:nvSpPr>
            <p:cNvPr id="4710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合作探究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7109" name="文本框 4"/>
          <p:cNvSpPr txBox="1">
            <a:spLocks noChangeArrowheads="1"/>
          </p:cNvSpPr>
          <p:nvPr/>
        </p:nvSpPr>
        <p:spPr bwMode="auto">
          <a:xfrm>
            <a:off x="285751" y="1089422"/>
            <a:ext cx="88233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3.《</a:t>
            </a:r>
            <a:r>
              <a:rPr lang="zh-CN" altLang="en-US" sz="2400" b="1" dirty="0">
                <a:latin typeface="宋体" panose="02010600030101010101" pitchFamily="2" charset="-122"/>
              </a:rPr>
              <a:t>假如生活欺骗了你</a:t>
            </a:r>
            <a:r>
              <a:rPr lang="en-US" altLang="zh-CN" sz="2400" b="1" dirty="0">
                <a:latin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宋体" panose="02010600030101010101" pitchFamily="2" charset="-122"/>
              </a:rPr>
              <a:t>和</a:t>
            </a:r>
            <a:r>
              <a:rPr lang="en-US" altLang="zh-CN" sz="2400" b="1" dirty="0">
                <a:latin typeface="宋体" panose="02010600030101010101" pitchFamily="2" charset="-122"/>
              </a:rPr>
              <a:t>《</a:t>
            </a:r>
            <a:r>
              <a:rPr lang="zh-CN" altLang="en-US" sz="2400" b="1" dirty="0">
                <a:latin typeface="宋体" panose="02010600030101010101" pitchFamily="2" charset="-122"/>
              </a:rPr>
              <a:t>未选择的路</a:t>
            </a:r>
            <a:r>
              <a:rPr lang="en-US" altLang="zh-CN" sz="2400" b="1" dirty="0">
                <a:latin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宋体" panose="02010600030101010101" pitchFamily="2" charset="-122"/>
              </a:rPr>
              <a:t>有何异同？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11188" y="1707357"/>
          <a:ext cx="7929562" cy="2698848"/>
        </p:xfrm>
        <a:graphic>
          <a:graphicData uri="http://schemas.openxmlformats.org/drawingml/2006/table">
            <a:tbl>
              <a:tblPr/>
              <a:tblGrid>
                <a:gridCol w="137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168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43" marR="91443" marT="34292" marB="34292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相同点</a:t>
                      </a:r>
                      <a:endParaRPr lang="zh-CN" altLang="en-US" sz="18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不同点</a:t>
                      </a:r>
                      <a:endParaRPr lang="zh-CN" altLang="en-US" sz="18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92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sym typeface="+mn-ea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《</a:t>
                      </a:r>
                      <a:r>
                        <a:rPr lang="zh-CN" altLang="en-US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假如生活欺骗了你</a:t>
                      </a:r>
                      <a:r>
                        <a:rPr lang="en-US" altLang="zh-CN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》</a:t>
                      </a:r>
                      <a:endParaRPr lang="zh-CN" altLang="en-US" sz="1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algn="ctr"/>
                      <a:endParaRPr lang="zh-CN" altLang="en-US" sz="1400" b="1" dirty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760">
                <a:tc>
                  <a:txBody>
                    <a:bodyPr/>
                    <a:lstStyle/>
                    <a:p>
                      <a:pPr algn="ctr"/>
                      <a:endParaRPr lang="en-US" altLang="zh-CN" sz="1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《</a:t>
                      </a:r>
                      <a:r>
                        <a:rPr lang="zh-CN" altLang="en-US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未选择的路</a:t>
                      </a:r>
                      <a:r>
                        <a:rPr lang="en-US" altLang="zh-CN" sz="1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》</a:t>
                      </a:r>
                    </a:p>
                    <a:p>
                      <a:pPr algn="ctr"/>
                      <a:endParaRPr lang="zh-CN" altLang="en-US" sz="1400" b="1" dirty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43" marR="91443" marT="34292" marB="34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84388" y="2097881"/>
            <a:ext cx="4000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latin typeface="宋体" panose="02010600030101010101" pitchFamily="2" charset="-122"/>
              </a:rPr>
              <a:t>两首诗都富有哲理，且都富于人情味。</a:t>
            </a:r>
            <a:r>
              <a:rPr lang="en-US" altLang="zh-CN" sz="2000" b="1" dirty="0">
                <a:latin typeface="宋体" panose="02010600030101010101" pitchFamily="2" charset="-122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</a:rPr>
              <a:t>假如生活欺骗了你</a:t>
            </a:r>
            <a:r>
              <a:rPr lang="en-US" altLang="zh-CN" sz="2000" b="1" dirty="0">
                <a:latin typeface="宋体" panose="02010600030101010101" pitchFamily="2" charset="-122"/>
              </a:rPr>
              <a:t>》</a:t>
            </a:r>
            <a:r>
              <a:rPr lang="zh-CN" altLang="en-US" sz="2000" b="1" dirty="0">
                <a:latin typeface="宋体" panose="02010600030101010101" pitchFamily="2" charset="-122"/>
              </a:rPr>
              <a:t>中积极乐观的人生态度给人鼓舞，使人笑对人生；</a:t>
            </a:r>
            <a:r>
              <a:rPr lang="en-US" altLang="zh-CN" sz="2000" b="1" dirty="0">
                <a:latin typeface="宋体" panose="02010600030101010101" pitchFamily="2" charset="-122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</a:rPr>
              <a:t>未选择的路</a:t>
            </a:r>
            <a:r>
              <a:rPr lang="en-US" altLang="zh-CN" sz="2000" b="1" dirty="0">
                <a:latin typeface="宋体" panose="02010600030101010101" pitchFamily="2" charset="-122"/>
              </a:rPr>
              <a:t>》</a:t>
            </a:r>
            <a:r>
              <a:rPr lang="zh-CN" altLang="en-US" sz="2000" b="1" dirty="0">
                <a:latin typeface="宋体" panose="02010600030101010101" pitchFamily="2" charset="-122"/>
              </a:rPr>
              <a:t>对人生选择的思索，反映了人们普遍的心理，更容易引起共鸣。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56338" y="2133600"/>
            <a:ext cx="21320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latin typeface="宋体" panose="02010600030101010101" pitchFamily="2" charset="-122"/>
              </a:rPr>
              <a:t>假如生活欺骗了你</a:t>
            </a:r>
            <a:r>
              <a:rPr lang="en-US" altLang="zh-CN" sz="2000" b="1">
                <a:latin typeface="宋体" panose="02010600030101010101" pitchFamily="2" charset="-122"/>
              </a:rPr>
              <a:t>》</a:t>
            </a:r>
            <a:r>
              <a:rPr lang="zh-CN" altLang="en-US" sz="2000" b="1">
                <a:latin typeface="宋体" panose="02010600030101010101" pitchFamily="2" charset="-122"/>
              </a:rPr>
              <a:t>表现的是积极乐观。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84889" y="3390542"/>
            <a:ext cx="2428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latin typeface="宋体" panose="02010600030101010101" pitchFamily="2" charset="-122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</a:rPr>
              <a:t>未选择的路</a:t>
            </a:r>
            <a:r>
              <a:rPr lang="en-US" altLang="zh-CN" sz="2000" b="1" dirty="0">
                <a:latin typeface="宋体" panose="02010600030101010101" pitchFamily="2" charset="-122"/>
              </a:rPr>
              <a:t>》</a:t>
            </a:r>
            <a:r>
              <a:rPr lang="zh-CN" altLang="en-US" sz="2000" b="1" dirty="0">
                <a:latin typeface="宋体" panose="02010600030101010101" pitchFamily="2" charset="-122"/>
              </a:rPr>
              <a:t>表现的是面对选择的艰难。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10" grpId="0"/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组合 35"/>
          <p:cNvGrpSpPr/>
          <p:nvPr/>
        </p:nvGrpSpPr>
        <p:grpSpPr bwMode="auto">
          <a:xfrm>
            <a:off x="44450" y="627460"/>
            <a:ext cx="2006600" cy="523400"/>
            <a:chOff x="70" y="-63"/>
            <a:chExt cx="3161" cy="1097"/>
          </a:xfrm>
        </p:grpSpPr>
        <p:sp>
          <p:nvSpPr>
            <p:cNvPr id="4813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板书设计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8133" name="TextBox 5"/>
          <p:cNvSpPr txBox="1">
            <a:spLocks noChangeArrowheads="1"/>
          </p:cNvSpPr>
          <p:nvPr/>
        </p:nvSpPr>
        <p:spPr bwMode="auto">
          <a:xfrm>
            <a:off x="204789" y="2232422"/>
            <a:ext cx="1431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未选择的路</a:t>
            </a:r>
          </a:p>
        </p:txBody>
      </p:sp>
      <p:sp>
        <p:nvSpPr>
          <p:cNvPr id="7" name="左大括号 6"/>
          <p:cNvSpPr/>
          <p:nvPr/>
        </p:nvSpPr>
        <p:spPr>
          <a:xfrm>
            <a:off x="1571626" y="1958578"/>
            <a:ext cx="258763" cy="1356122"/>
          </a:xfrm>
          <a:prstGeom prst="leftBrace">
            <a:avLst>
              <a:gd name="adj1" fmla="val 51912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36726" y="1815704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选择之路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28789" y="3073004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未选之路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3171826" y="1679972"/>
            <a:ext cx="182563" cy="733425"/>
          </a:xfrm>
          <a:prstGeom prst="leftBrace">
            <a:avLst>
              <a:gd name="adj1" fmla="val 51912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67076" y="1547813"/>
            <a:ext cx="2969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伫立路口，思索选择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67076" y="2083594"/>
            <a:ext cx="2969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出决定，选择荒路</a:t>
            </a:r>
          </a:p>
        </p:txBody>
      </p:sp>
      <p:sp>
        <p:nvSpPr>
          <p:cNvPr id="13" name="左大括号 12"/>
          <p:cNvSpPr/>
          <p:nvPr/>
        </p:nvSpPr>
        <p:spPr>
          <a:xfrm>
            <a:off x="3163889" y="2950369"/>
            <a:ext cx="166687" cy="642938"/>
          </a:xfrm>
          <a:prstGeom prst="leftBrace">
            <a:avLst>
              <a:gd name="adj1" fmla="val 51912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81364" y="2819401"/>
            <a:ext cx="2969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选择之后，绵延无尽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89301" y="3324226"/>
            <a:ext cx="2969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多年以后，往事回顾</a:t>
            </a:r>
          </a:p>
        </p:txBody>
      </p:sp>
      <p:sp>
        <p:nvSpPr>
          <p:cNvPr id="16" name="左大括号 15"/>
          <p:cNvSpPr/>
          <p:nvPr/>
        </p:nvSpPr>
        <p:spPr>
          <a:xfrm flipH="1">
            <a:off x="7815263" y="1966912"/>
            <a:ext cx="258762" cy="1347788"/>
          </a:xfrm>
          <a:prstGeom prst="leftBrace">
            <a:avLst>
              <a:gd name="adj1" fmla="val 51912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400" b="1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231227" y="2044303"/>
            <a:ext cx="553998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人生之路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27764" y="1804988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决定一生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35701" y="3130154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无法回头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/>
      <p:bldP spid="10" grpId="0" bldLvl="0" animBg="1"/>
      <p:bldP spid="11" grpId="0"/>
      <p:bldP spid="12" grpId="0"/>
      <p:bldP spid="13" grpId="0" bldLvl="0" animBg="1"/>
      <p:bldP spid="14" grpId="0"/>
      <p:bldP spid="15" grpId="0"/>
      <p:bldP spid="16" grpId="0" bldLvl="0" animBg="1"/>
      <p:bldP spid="17" grpId="0"/>
      <p:bldP spid="18" grpId="0"/>
      <p:bldP spid="1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组合 8"/>
          <p:cNvGrpSpPr/>
          <p:nvPr/>
        </p:nvGrpSpPr>
        <p:grpSpPr bwMode="auto">
          <a:xfrm>
            <a:off x="3563939" y="1282304"/>
            <a:ext cx="1743075" cy="643766"/>
            <a:chOff x="3333750" y="598488"/>
            <a:chExt cx="1743075" cy="857931"/>
          </a:xfrm>
        </p:grpSpPr>
        <p:sp>
          <p:nvSpPr>
            <p:cNvPr id="3" name="圆角矩形 2"/>
            <p:cNvSpPr/>
            <p:nvPr/>
          </p:nvSpPr>
          <p:spPr>
            <a:xfrm rot="555800">
              <a:off x="4602162" y="715905"/>
              <a:ext cx="442913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20470821">
              <a:off x="4197350" y="722252"/>
              <a:ext cx="442912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9158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概括主题</a:t>
              </a:r>
            </a:p>
          </p:txBody>
        </p:sp>
      </p:grpSp>
      <p:grpSp>
        <p:nvGrpSpPr>
          <p:cNvPr id="49159" name="组合 7"/>
          <p:cNvGrpSpPr/>
          <p:nvPr/>
        </p:nvGrpSpPr>
        <p:grpSpPr bwMode="auto">
          <a:xfrm>
            <a:off x="28575" y="627460"/>
            <a:ext cx="2007235" cy="523240"/>
            <a:chOff x="70" y="-63"/>
            <a:chExt cx="3161" cy="1098"/>
          </a:xfrm>
        </p:grpSpPr>
        <p:sp>
          <p:nvSpPr>
            <p:cNvPr id="4916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课堂小结</a:t>
              </a:r>
            </a:p>
          </p:txBody>
        </p:sp>
        <p:cxnSp>
          <p:nvCxnSpPr>
            <p:cNvPr id="10" name="直线连接符 9"/>
            <p:cNvCxnSpPr/>
            <p:nvPr/>
          </p:nvCxnSpPr>
          <p:spPr>
            <a:xfrm>
              <a:off x="70" y="699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菱形 10"/>
            <p:cNvSpPr/>
            <p:nvPr/>
          </p:nvSpPr>
          <p:spPr>
            <a:xfrm>
              <a:off x="125" y="147"/>
              <a:ext cx="553" cy="552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9163" name="矩形 11"/>
          <p:cNvSpPr>
            <a:spLocks noChangeArrowheads="1"/>
          </p:cNvSpPr>
          <p:nvPr/>
        </p:nvSpPr>
        <p:spPr bwMode="auto">
          <a:xfrm>
            <a:off x="755651" y="1821657"/>
            <a:ext cx="7904163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诗人通过叙述对树林中两条路的选择，表现了自己对人生的思索，意在告诉人们：人生的道路千万条，但一个人一生中只能选择其中的一条，一旦选择了就不能回头，所以我们应独立思考，慎重选择自己的人生之路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组合 2"/>
          <p:cNvGrpSpPr/>
          <p:nvPr/>
        </p:nvGrpSpPr>
        <p:grpSpPr bwMode="auto">
          <a:xfrm>
            <a:off x="3500439" y="1125141"/>
            <a:ext cx="1743075" cy="643766"/>
            <a:chOff x="3333750" y="598488"/>
            <a:chExt cx="1743075" cy="857931"/>
          </a:xfrm>
        </p:grpSpPr>
        <p:sp>
          <p:nvSpPr>
            <p:cNvPr id="3" name="圆角矩形 2"/>
            <p:cNvSpPr/>
            <p:nvPr/>
          </p:nvSpPr>
          <p:spPr>
            <a:xfrm rot="555800">
              <a:off x="4602162" y="715905"/>
              <a:ext cx="442913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20470821">
              <a:off x="4197350" y="722252"/>
              <a:ext cx="442912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319204">
              <a:off x="3778250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 rot="21148334">
              <a:off x="3368675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0182" name="矩形 1"/>
            <p:cNvSpPr>
              <a:spLocks noChangeArrowheads="1"/>
            </p:cNvSpPr>
            <p:nvPr/>
          </p:nvSpPr>
          <p:spPr bwMode="auto">
            <a:xfrm>
              <a:off x="3333750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学后感悟</a:t>
              </a:r>
            </a:p>
          </p:txBody>
        </p:sp>
      </p:grpSp>
      <p:grpSp>
        <p:nvGrpSpPr>
          <p:cNvPr id="50183" name="组合 13"/>
          <p:cNvGrpSpPr/>
          <p:nvPr/>
        </p:nvGrpSpPr>
        <p:grpSpPr bwMode="auto">
          <a:xfrm>
            <a:off x="28575" y="681038"/>
            <a:ext cx="2007235" cy="523401"/>
            <a:chOff x="70" y="-63"/>
            <a:chExt cx="3161" cy="1097"/>
          </a:xfrm>
        </p:grpSpPr>
        <p:sp>
          <p:nvSpPr>
            <p:cNvPr id="5018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课堂小结</a:t>
              </a:r>
            </a:p>
          </p:txBody>
        </p:sp>
        <p:cxnSp>
          <p:nvCxnSpPr>
            <p:cNvPr id="10" name="直线连接符 9"/>
            <p:cNvCxnSpPr/>
            <p:nvPr/>
          </p:nvCxnSpPr>
          <p:spPr>
            <a:xfrm>
              <a:off x="70" y="698"/>
              <a:ext cx="3160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菱形 10"/>
            <p:cNvSpPr/>
            <p:nvPr/>
          </p:nvSpPr>
          <p:spPr>
            <a:xfrm>
              <a:off x="125" y="147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0187" name="TextBox 11"/>
          <p:cNvSpPr txBox="1">
            <a:spLocks noChangeArrowheads="1"/>
          </p:cNvSpPr>
          <p:nvPr/>
        </p:nvSpPr>
        <p:spPr bwMode="auto">
          <a:xfrm>
            <a:off x="468314" y="1582341"/>
            <a:ext cx="8072437" cy="18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感悟①：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    读了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未选择的路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，我明白了一个哲理：人生的路要认真选择，选择后就不要徘徊，不要留恋。正如吉鸿昌所说，路是脚踏出来的，历史是人写出来的。</a:t>
            </a:r>
          </a:p>
        </p:txBody>
      </p:sp>
      <p:sp>
        <p:nvSpPr>
          <p:cNvPr id="50188" name="TextBox 12"/>
          <p:cNvSpPr txBox="1">
            <a:spLocks noChangeArrowheads="1"/>
          </p:cNvSpPr>
          <p:nvPr/>
        </p:nvSpPr>
        <p:spPr bwMode="auto">
          <a:xfrm>
            <a:off x="468313" y="3290685"/>
            <a:ext cx="8215312" cy="18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感悟② ：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    如果你受苦了，感谢机遇，那是它给你的一种锻炼；如果你受苦了，感谢生活，那是它给你的一种磨炼：因为我们经历的苦难往往会成为我们人生的宝贵经验和财富。</a:t>
            </a:r>
          </a:p>
        </p:txBody>
      </p:sp>
    </p:spTree>
  </p:cSld>
  <p:clrMapOvr>
    <a:masterClrMapping/>
  </p:clrMapOvr>
  <p:transition spd="slow"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矩形 1"/>
          <p:cNvSpPr>
            <a:spLocks noChangeArrowheads="1"/>
          </p:cNvSpPr>
          <p:nvPr/>
        </p:nvSpPr>
        <p:spPr bwMode="auto">
          <a:xfrm>
            <a:off x="684214" y="1529954"/>
            <a:ext cx="8034337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全诗采用了言在此而意在彼的手法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象征：把看不见摸不着的含义（抽象的东西）寄托在一个实实在在（看得见摸得着）的物体上表达出来。把“人生的道路”依托在“自然之路”上，借“自然之路”来写“人生之路”。诗人从日常生活中提炼诗情，写得朴实自然，不事雕琢，哲理丰富，读后耐人寻味。</a:t>
            </a:r>
          </a:p>
        </p:txBody>
      </p:sp>
      <p:grpSp>
        <p:nvGrpSpPr>
          <p:cNvPr id="51202" name="组合 2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1203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写作特色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1206" name="矩形 6"/>
          <p:cNvSpPr>
            <a:spLocks noChangeArrowheads="1"/>
          </p:cNvSpPr>
          <p:nvPr/>
        </p:nvSpPr>
        <p:spPr bwMode="auto">
          <a:xfrm>
            <a:off x="700088" y="1185862"/>
            <a:ext cx="2040943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❶运用象征。</a:t>
            </a:r>
          </a:p>
        </p:txBody>
      </p:sp>
    </p:spTree>
  </p:cSld>
  <p:clrMapOvr>
    <a:masterClrMapping/>
  </p:clrMapOvr>
  <p:transition spd="slow"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矩形 1"/>
          <p:cNvSpPr>
            <a:spLocks noChangeArrowheads="1"/>
          </p:cNvSpPr>
          <p:nvPr/>
        </p:nvSpPr>
        <p:spPr bwMode="auto">
          <a:xfrm>
            <a:off x="468314" y="1198960"/>
            <a:ext cx="3571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❷含蓄清新，蕴含哲理。</a:t>
            </a:r>
            <a:endParaRPr lang="zh-CN" altLang="en-US" sz="2400" b="1" u="sng" dirty="0">
              <a:solidFill>
                <a:srgbClr val="00B050"/>
              </a:solidFill>
              <a:latin typeface="宋体" panose="02010600030101010101" pitchFamily="2" charset="-122"/>
            </a:endParaRPr>
          </a:p>
        </p:txBody>
      </p:sp>
      <p:grpSp>
        <p:nvGrpSpPr>
          <p:cNvPr id="52226" name="组合 2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2227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写作特色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2230" name="矩形 6"/>
          <p:cNvSpPr>
            <a:spLocks noChangeArrowheads="1"/>
          </p:cNvSpPr>
          <p:nvPr/>
        </p:nvSpPr>
        <p:spPr bwMode="auto">
          <a:xfrm>
            <a:off x="498476" y="1583532"/>
            <a:ext cx="832167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这是一首哲理抒情诗。它看似平易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实则蕴含着深邃的哲理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看似倾诉个人经历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实则表达人们的共同感受。在这首诗里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弗罗斯特抓住林中岔路这一具体形象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用比喻的修辞手法引起人们丰富生动的联想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烘托出人生岔路这样具有哲理寓意的意象。诗人选择了人们司空见惯的林中岔路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阐发了如何抉择人生道路这一生活哲理。</a:t>
            </a:r>
          </a:p>
        </p:txBody>
      </p:sp>
    </p:spTree>
  </p:cSld>
  <p:clrMapOvr>
    <a:masterClrMapping/>
  </p:clrMapOvr>
  <p:transition spd="slow">
    <p:rand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组合 15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325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课堂检测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5299" name="TextBox 6"/>
          <p:cNvSpPr txBox="1">
            <a:spLocks noChangeArrowheads="1"/>
          </p:cNvSpPr>
          <p:nvPr/>
        </p:nvSpPr>
        <p:spPr bwMode="auto">
          <a:xfrm>
            <a:off x="539751" y="1545431"/>
            <a:ext cx="7643813" cy="23083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．忧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郁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yù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 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来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临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lín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镇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静（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zhèn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瞬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息（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shùn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涉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足（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shè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丛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林（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cóng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幽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寂（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yōu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伫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立（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zhù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诱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人（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yòu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D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萋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萋（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qī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  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叹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息（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tàn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      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路</a:t>
            </a:r>
            <a:r>
              <a:rPr lang="zh-CN" altLang="en-US" sz="2400" b="1" u="sng" dirty="0" smtClean="0">
                <a:latin typeface="+mn-lt"/>
                <a:ea typeface="楷体" panose="02010609060101010101" pitchFamily="49" charset="-122"/>
              </a:rPr>
              <a:t>径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jìn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0731" y="4083918"/>
            <a:ext cx="421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“径”应读</a:t>
            </a:r>
            <a:r>
              <a:rPr lang="en-US" altLang="zh-CN" sz="2400" dirty="0" err="1">
                <a:solidFill>
                  <a:srgbClr val="FF0000"/>
                </a:solidFill>
                <a:latin typeface="汉语拼音" pitchFamily="34" charset="0"/>
              </a:rPr>
              <a:t>jìng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064125" y="1169194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n-lt"/>
                <a:ea typeface="华文楷体" panose="02010600040101010101" pitchFamily="2" charset="-122"/>
              </a:rPr>
              <a:t>D</a:t>
            </a:r>
            <a:endParaRPr lang="zh-CN" altLang="en-US" sz="2800" b="1" smtClean="0">
              <a:solidFill>
                <a:srgbClr val="FF0000"/>
              </a:solidFill>
              <a:latin typeface="+mn-lt"/>
              <a:ea typeface="华文楷体" panose="02010600040101010101" pitchFamily="2" charset="-122"/>
            </a:endParaRPr>
          </a:p>
        </p:txBody>
      </p:sp>
      <p:sp>
        <p:nvSpPr>
          <p:cNvPr id="53256" name="矩形 1"/>
          <p:cNvSpPr>
            <a:spLocks noChangeArrowheads="1"/>
          </p:cNvSpPr>
          <p:nvPr/>
        </p:nvSpPr>
        <p:spPr bwMode="auto">
          <a:xfrm>
            <a:off x="468313" y="1114425"/>
            <a:ext cx="626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．选出画线字注音有误的一项（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8"/>
          <p:cNvGrpSpPr/>
          <p:nvPr/>
        </p:nvGrpSpPr>
        <p:grpSpPr bwMode="auto">
          <a:xfrm>
            <a:off x="0" y="666750"/>
            <a:ext cx="2051050" cy="523084"/>
            <a:chOff x="0" y="-63"/>
            <a:chExt cx="3231" cy="1095"/>
          </a:xfrm>
        </p:grpSpPr>
        <p:sp>
          <p:nvSpPr>
            <p:cNvPr id="614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预习检查</a:t>
              </a:r>
            </a:p>
          </p:txBody>
        </p:sp>
        <p:cxnSp>
          <p:nvCxnSpPr>
            <p:cNvPr id="17" name="直线连接符 9"/>
            <p:cNvCxnSpPr/>
            <p:nvPr/>
          </p:nvCxnSpPr>
          <p:spPr>
            <a:xfrm>
              <a:off x="0" y="700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菱形 17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6149" name="组合 1"/>
          <p:cNvGrpSpPr/>
          <p:nvPr/>
        </p:nvGrpSpPr>
        <p:grpSpPr bwMode="auto">
          <a:xfrm>
            <a:off x="539750" y="1120379"/>
            <a:ext cx="1498600" cy="643766"/>
            <a:chOff x="611188" y="598488"/>
            <a:chExt cx="1498600" cy="857931"/>
          </a:xfrm>
        </p:grpSpPr>
        <p:sp>
          <p:nvSpPr>
            <p:cNvPr id="20" name="圆角矩形 19"/>
            <p:cNvSpPr/>
            <p:nvPr/>
          </p:nvSpPr>
          <p:spPr>
            <a:xfrm rot="20326116">
              <a:off x="1604963" y="719079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319204">
              <a:off x="1119188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 rot="21148334">
              <a:off x="646113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6153" name="矩形 1"/>
            <p:cNvSpPr>
              <a:spLocks noChangeArrowheads="1"/>
            </p:cNvSpPr>
            <p:nvPr/>
          </p:nvSpPr>
          <p:spPr bwMode="auto">
            <a:xfrm>
              <a:off x="611188" y="598488"/>
              <a:ext cx="1498600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形近字</a:t>
              </a:r>
            </a:p>
          </p:txBody>
        </p:sp>
      </p:grpSp>
      <p:sp>
        <p:nvSpPr>
          <p:cNvPr id="24" name="左大括号 23"/>
          <p:cNvSpPr/>
          <p:nvPr/>
        </p:nvSpPr>
        <p:spPr>
          <a:xfrm>
            <a:off x="1187450" y="2038350"/>
            <a:ext cx="357188" cy="857250"/>
          </a:xfrm>
          <a:prstGeom prst="leftBrace">
            <a:avLst>
              <a:gd name="adj1" fmla="val 31792"/>
              <a:gd name="adj2" fmla="val 50000"/>
            </a:avLst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kern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55" name="矩形 18"/>
          <p:cNvSpPr>
            <a:spLocks noChangeArrowheads="1"/>
          </p:cNvSpPr>
          <p:nvPr/>
        </p:nvSpPr>
        <p:spPr bwMode="auto">
          <a:xfrm>
            <a:off x="1500188" y="1928813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萋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2000250" y="1869281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汉语拼音" pitchFamily="34" charset="0"/>
                <a:ea typeface="楷体" panose="02010609060101010101" pitchFamily="49" charset="-122"/>
              </a:rPr>
              <a:t>qī</a:t>
            </a:r>
            <a:endParaRPr lang="zh-CN" altLang="en-US" sz="2800">
              <a:solidFill>
                <a:srgbClr val="FF0000"/>
              </a:solidFill>
              <a:latin typeface="汉语拼音" pitchFamily="34" charset="0"/>
              <a:ea typeface="楷体" panose="02010609060101010101" pitchFamily="49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411413" y="1909763"/>
            <a:ext cx="1627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芳草萋萋</a:t>
            </a:r>
          </a:p>
        </p:txBody>
      </p:sp>
      <p:sp>
        <p:nvSpPr>
          <p:cNvPr id="6158" name="矩形 23"/>
          <p:cNvSpPr>
            <a:spLocks noChangeArrowheads="1"/>
          </p:cNvSpPr>
          <p:nvPr/>
        </p:nvSpPr>
        <p:spPr bwMode="auto">
          <a:xfrm>
            <a:off x="1500188" y="2571750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凄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051050" y="2557462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汉语拼音" pitchFamily="34" charset="0"/>
                <a:ea typeface="楷体" panose="02010609060101010101" pitchFamily="49" charset="-122"/>
              </a:rPr>
              <a:t>qī</a:t>
            </a:r>
            <a:endParaRPr lang="zh-CN" altLang="en-US" sz="2800">
              <a:solidFill>
                <a:srgbClr val="FF0000"/>
              </a:solidFill>
              <a:latin typeface="汉语拼音" pitchFamily="34" charset="0"/>
              <a:ea typeface="楷体" panose="02010609060101010101" pitchFamily="49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484439" y="2571750"/>
            <a:ext cx="906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凄凉</a:t>
            </a:r>
          </a:p>
        </p:txBody>
      </p:sp>
      <p:sp>
        <p:nvSpPr>
          <p:cNvPr id="31" name="左大括号 30"/>
          <p:cNvSpPr/>
          <p:nvPr/>
        </p:nvSpPr>
        <p:spPr>
          <a:xfrm>
            <a:off x="4859338" y="2021681"/>
            <a:ext cx="214312" cy="857250"/>
          </a:xfrm>
          <a:prstGeom prst="leftBrace">
            <a:avLst>
              <a:gd name="adj1" fmla="val 31792"/>
              <a:gd name="adj2" fmla="val 50000"/>
            </a:avLst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kern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62" name="矩形 18"/>
          <p:cNvSpPr>
            <a:spLocks noChangeArrowheads="1"/>
          </p:cNvSpPr>
          <p:nvPr/>
        </p:nvSpPr>
        <p:spPr bwMode="auto">
          <a:xfrm>
            <a:off x="5045075" y="1924050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延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5545139" y="1909763"/>
            <a:ext cx="764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汉语拼音" pitchFamily="34" charset="0"/>
                <a:ea typeface="楷体" panose="02010609060101010101" pitchFamily="49" charset="-122"/>
              </a:rPr>
              <a:t>yán</a:t>
            </a:r>
            <a:endParaRPr lang="zh-CN" altLang="en-US" sz="2800">
              <a:solidFill>
                <a:srgbClr val="FF0000"/>
              </a:solidFill>
              <a:latin typeface="汉语拼音" pitchFamily="34" charset="0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300789" y="1909763"/>
            <a:ext cx="906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绵延</a:t>
            </a:r>
          </a:p>
        </p:txBody>
      </p:sp>
      <p:sp>
        <p:nvSpPr>
          <p:cNvPr id="6165" name="矩形 23"/>
          <p:cNvSpPr>
            <a:spLocks noChangeArrowheads="1"/>
          </p:cNvSpPr>
          <p:nvPr/>
        </p:nvSpPr>
        <p:spPr bwMode="auto">
          <a:xfrm>
            <a:off x="5076825" y="2513410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廷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5580063" y="2503885"/>
            <a:ext cx="784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汉语拼音" pitchFamily="34" charset="0"/>
                <a:ea typeface="楷体" panose="02010609060101010101" pitchFamily="49" charset="-122"/>
              </a:rPr>
              <a:t>tíng</a:t>
            </a:r>
            <a:endParaRPr lang="zh-CN" altLang="en-US" sz="2800">
              <a:solidFill>
                <a:srgbClr val="FF0000"/>
              </a:solidFill>
              <a:latin typeface="汉语拼音" pitchFamily="34" charset="0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330951" y="2503885"/>
            <a:ext cx="906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朝廷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3" grpId="0"/>
      <p:bldP spid="34" grpId="0"/>
      <p:bldP spid="36" grpId="0"/>
      <p:bldP spid="3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组合 15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427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课堂检测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6323" name="TextBox 5"/>
          <p:cNvSpPr txBox="1">
            <a:spLocks noChangeArrowheads="1"/>
          </p:cNvSpPr>
          <p:nvPr/>
        </p:nvSpPr>
        <p:spPr bwMode="auto">
          <a:xfrm>
            <a:off x="395289" y="1333500"/>
            <a:ext cx="8429625" cy="334245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200" b="1" dirty="0" smtClean="0">
                <a:latin typeface="+mn-lt"/>
                <a:ea typeface="楷体" panose="02010609060101010101" pitchFamily="49" charset="-122"/>
              </a:rPr>
              <a:t>A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．黄色的树林里分出两条路，可惜我不能同时去</a:t>
            </a:r>
            <a:r>
              <a:rPr lang="zh-CN" altLang="en-US" sz="2200" b="1" u="sng" dirty="0" smtClean="0">
                <a:latin typeface="+mn-lt"/>
                <a:ea typeface="楷体" panose="02010609060101010101" pitchFamily="49" charset="-122"/>
              </a:rPr>
              <a:t>涉足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。（涉足：蹚过水）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200" b="1" dirty="0" smtClean="0">
                <a:latin typeface="+mn-lt"/>
                <a:ea typeface="楷体" panose="02010609060101010101" pitchFamily="49" charset="-122"/>
              </a:rPr>
              <a:t>B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．但我知道路径</a:t>
            </a:r>
            <a:r>
              <a:rPr lang="zh-CN" altLang="en-US" sz="2200" b="1" u="sng" dirty="0" smtClean="0">
                <a:latin typeface="+mn-lt"/>
                <a:ea typeface="楷体" panose="02010609060101010101" pitchFamily="49" charset="-122"/>
              </a:rPr>
              <a:t>延绵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无尽头，恐怕我难以再回返。（延绵：延续不断）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200" b="1" dirty="0" smtClean="0">
                <a:latin typeface="+mn-lt"/>
                <a:ea typeface="楷体" panose="02010609060101010101" pitchFamily="49" charset="-122"/>
              </a:rPr>
              <a:t>C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．一切都是</a:t>
            </a:r>
            <a:r>
              <a:rPr lang="zh-CN" altLang="en-US" sz="2200" b="1" u="sng" dirty="0" smtClean="0">
                <a:latin typeface="+mn-lt"/>
                <a:ea typeface="楷体" panose="02010609060101010101" pitchFamily="49" charset="-122"/>
              </a:rPr>
              <a:t>瞬息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，一切都将会过去。（瞬息：一眨眼一呼吸的短时间）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200" b="1" dirty="0" smtClean="0">
                <a:latin typeface="+mn-lt"/>
                <a:ea typeface="楷体" panose="02010609060101010101" pitchFamily="49" charset="-122"/>
              </a:rPr>
              <a:t>D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．心儿永远</a:t>
            </a:r>
            <a:r>
              <a:rPr lang="zh-CN" altLang="en-US" sz="2200" b="1" u="sng" dirty="0" smtClean="0">
                <a:latin typeface="+mn-lt"/>
                <a:ea typeface="楷体" panose="02010609060101010101" pitchFamily="49" charset="-122"/>
              </a:rPr>
              <a:t>向往</a:t>
            </a:r>
            <a:r>
              <a:rPr lang="zh-CN" altLang="en-US" sz="2200" b="1" dirty="0" smtClean="0">
                <a:latin typeface="+mn-lt"/>
                <a:ea typeface="楷体" panose="02010609060101010101" pitchFamily="49" charset="-122"/>
              </a:rPr>
              <a:t>着未来。（向往：因热爱、羡慕某种事物或境界而希望得到或达到）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9244" y="4675953"/>
            <a:ext cx="742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“涉足”应理解为“进入某种环境或范围”。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232526" y="1034654"/>
            <a:ext cx="40748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lt"/>
                <a:ea typeface="华文楷体" panose="02010600040101010101" pitchFamily="2" charset="-122"/>
              </a:rPr>
              <a:t>A</a:t>
            </a:r>
            <a:endParaRPr lang="zh-CN" altLang="en-US" sz="2400" b="1" smtClean="0">
              <a:solidFill>
                <a:srgbClr val="FF0000"/>
              </a:solidFill>
              <a:latin typeface="+mn-lt"/>
              <a:ea typeface="华文楷体" panose="02010600040101010101" pitchFamily="2" charset="-122"/>
            </a:endParaRPr>
          </a:p>
        </p:txBody>
      </p:sp>
      <p:sp>
        <p:nvSpPr>
          <p:cNvPr id="54280" name="矩形 1"/>
          <p:cNvSpPr>
            <a:spLocks noChangeArrowheads="1"/>
          </p:cNvSpPr>
          <p:nvPr/>
        </p:nvSpPr>
        <p:spPr bwMode="auto">
          <a:xfrm>
            <a:off x="400050" y="1006079"/>
            <a:ext cx="7227888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．下列句中画线的词解释有误的一项是（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组合 15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5298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课堂检测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971550" y="1491854"/>
            <a:ext cx="6858000" cy="201285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．忧郁的日子里需要镇静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．而那过去的，就会成为亲切的怀恋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．我向着一条路极目望去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D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．我将轻声叹息将往事回忆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3651870"/>
            <a:ext cx="7786688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</a:rPr>
              <a:t>解析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】A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</a:rPr>
              <a:t>项，“需要”应为“须要”；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</a:rPr>
              <a:t>项，“过去”后应加“了”；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</a:rPr>
              <a:t>项，“回忆”应为“回顾”。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227764" y="1059656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+mn-lt"/>
                <a:ea typeface="华文楷体" panose="02010600040101010101" pitchFamily="2" charset="-122"/>
              </a:rPr>
              <a:t>C</a:t>
            </a:r>
            <a:endParaRPr lang="zh-CN" altLang="en-US" sz="2800" b="1" smtClean="0">
              <a:solidFill>
                <a:srgbClr val="FF0000"/>
              </a:solidFill>
              <a:latin typeface="+mn-lt"/>
              <a:ea typeface="华文楷体" panose="02010600040101010101" pitchFamily="2" charset="-122"/>
            </a:endParaRPr>
          </a:p>
        </p:txBody>
      </p:sp>
      <p:sp>
        <p:nvSpPr>
          <p:cNvPr id="55304" name="矩形 1"/>
          <p:cNvSpPr>
            <a:spLocks noChangeArrowheads="1"/>
          </p:cNvSpPr>
          <p:nvPr/>
        </p:nvSpPr>
        <p:spPr bwMode="auto">
          <a:xfrm>
            <a:off x="442913" y="1062038"/>
            <a:ext cx="6650037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．下列句子中与课文完全一致的一项是（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组合 15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632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课堂检测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8371" name="TextBox 5"/>
          <p:cNvSpPr txBox="1">
            <a:spLocks noChangeArrowheads="1"/>
          </p:cNvSpPr>
          <p:nvPr/>
        </p:nvSpPr>
        <p:spPr bwMode="auto">
          <a:xfrm>
            <a:off x="533400" y="1385888"/>
            <a:ext cx="8286750" cy="201285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．快乐的日子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将会来临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．心儿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永远向往着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未来；现在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却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常是忧郁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．一切都是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瞬息，一切都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将会过去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D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．黄色的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树林里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分出两条路，可惜我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不能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同时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/</a:t>
            </a:r>
            <a:r>
              <a:rPr lang="zh-CN" altLang="en-US" sz="2400" b="1" dirty="0" smtClean="0">
                <a:latin typeface="+mn-lt"/>
                <a:ea typeface="楷体" panose="02010609060101010101" pitchFamily="49" charset="-122"/>
              </a:rPr>
              <a:t>去涉足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0525" y="3435888"/>
            <a:ext cx="8572500" cy="15696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【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解析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】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划分句子的朗读节奏有按音节划分与按意义单位划分两种。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项正确的节奏划分为“心儿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永远向往着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未来；现在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却常是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忧郁”。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项正确的节奏划分为“一切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都是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瞬息，一切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都将会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过去”。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项正确的节奏划分为“黄色的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树林里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分出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两条路，可惜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我不能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同时去</a:t>
            </a:r>
            <a:r>
              <a:rPr lang="en-US" altLang="zh-CN" sz="20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  <a:latin typeface="+mn-lt"/>
              </a:rPr>
              <a:t>涉足”。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253164" y="1006079"/>
            <a:ext cx="407484" cy="5355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lt"/>
                <a:ea typeface="华文楷体" panose="02010600040101010101" pitchFamily="2" charset="-122"/>
              </a:rPr>
              <a:t>A</a:t>
            </a:r>
            <a:endParaRPr lang="zh-CN" altLang="en-US" sz="2400" b="1" smtClean="0">
              <a:solidFill>
                <a:srgbClr val="FF0000"/>
              </a:solidFill>
              <a:latin typeface="+mn-lt"/>
              <a:ea typeface="华文楷体" panose="02010600040101010101" pitchFamily="2" charset="-122"/>
            </a:endParaRPr>
          </a:p>
        </p:txBody>
      </p:sp>
      <p:sp>
        <p:nvSpPr>
          <p:cNvPr id="56328" name="矩形 1"/>
          <p:cNvSpPr>
            <a:spLocks noChangeArrowheads="1"/>
          </p:cNvSpPr>
          <p:nvPr/>
        </p:nvSpPr>
        <p:spPr bwMode="auto">
          <a:xfrm>
            <a:off x="493714" y="1008460"/>
            <a:ext cx="6599237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．下列诗句朗读节奏划分正确的一项是（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5" name="组合 13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734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11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菱形 11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709613" y="1615679"/>
            <a:ext cx="76073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路曼曼其修远兮，吾将上下而求索。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2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屈原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独上高楼，望尽天涯路。 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2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晏殊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枯藤老树昏鸦，小桥流水人家，古道西风瘦马。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2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马致远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其实地上本没有路，走的人多了，也便成了路。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2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鲁迅</a:t>
            </a:r>
          </a:p>
        </p:txBody>
      </p:sp>
      <p:grpSp>
        <p:nvGrpSpPr>
          <p:cNvPr id="57350" name="组合 1"/>
          <p:cNvGrpSpPr/>
          <p:nvPr/>
        </p:nvGrpSpPr>
        <p:grpSpPr bwMode="auto">
          <a:xfrm>
            <a:off x="3276601" y="1062037"/>
            <a:ext cx="1743075" cy="643766"/>
            <a:chOff x="3333750" y="555625"/>
            <a:chExt cx="1743075" cy="856919"/>
          </a:xfrm>
        </p:grpSpPr>
        <p:sp>
          <p:nvSpPr>
            <p:cNvPr id="9" name="圆角矩形 8"/>
            <p:cNvSpPr/>
            <p:nvPr/>
          </p:nvSpPr>
          <p:spPr>
            <a:xfrm rot="555800">
              <a:off x="4602163" y="672904"/>
              <a:ext cx="442912" cy="41839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0470821">
              <a:off x="4197350" y="679243"/>
              <a:ext cx="442913" cy="419985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 rot="319204">
              <a:off x="3778250" y="679243"/>
              <a:ext cx="441325" cy="41998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 rot="21148334">
              <a:off x="3368675" y="687168"/>
              <a:ext cx="441325" cy="41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7355" name="矩形 1"/>
            <p:cNvSpPr>
              <a:spLocks noChangeArrowheads="1"/>
            </p:cNvSpPr>
            <p:nvPr/>
          </p:nvSpPr>
          <p:spPr bwMode="auto">
            <a:xfrm>
              <a:off x="3333750" y="555625"/>
              <a:ext cx="1743075" cy="856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拓展积累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组合 1"/>
          <p:cNvGrpSpPr/>
          <p:nvPr/>
        </p:nvGrpSpPr>
        <p:grpSpPr bwMode="auto">
          <a:xfrm>
            <a:off x="3333751" y="1120379"/>
            <a:ext cx="1743075" cy="643766"/>
            <a:chOff x="3333750" y="555625"/>
            <a:chExt cx="1743075" cy="857932"/>
          </a:xfrm>
        </p:grpSpPr>
        <p:sp>
          <p:nvSpPr>
            <p:cNvPr id="12" name="圆角矩形 11"/>
            <p:cNvSpPr/>
            <p:nvPr/>
          </p:nvSpPr>
          <p:spPr>
            <a:xfrm rot="555800">
              <a:off x="4602163" y="673042"/>
              <a:ext cx="442912" cy="41889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 rot="20470821">
              <a:off x="4197350" y="679389"/>
              <a:ext cx="442913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 rot="319204">
              <a:off x="3778250" y="679389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 rot="21148334">
              <a:off x="3368675" y="687322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58374" name="矩形 1"/>
            <p:cNvSpPr>
              <a:spLocks noChangeArrowheads="1"/>
            </p:cNvSpPr>
            <p:nvPr/>
          </p:nvSpPr>
          <p:spPr bwMode="auto">
            <a:xfrm>
              <a:off x="3333750" y="555625"/>
              <a:ext cx="1743075" cy="857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拓展阅读</a:t>
              </a:r>
            </a:p>
          </p:txBody>
        </p:sp>
      </p:grpSp>
      <p:grpSp>
        <p:nvGrpSpPr>
          <p:cNvPr id="58375" name="组合 13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837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20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菱形 20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8379" name="矩形 3"/>
          <p:cNvSpPr>
            <a:spLocks noChangeArrowheads="1"/>
          </p:cNvSpPr>
          <p:nvPr/>
        </p:nvSpPr>
        <p:spPr bwMode="auto">
          <a:xfrm>
            <a:off x="107950" y="1653779"/>
            <a:ext cx="4519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2019·</a:t>
            </a:r>
            <a:r>
              <a:rPr lang="zh-CN" altLang="en-US" sz="2400" b="1">
                <a:latin typeface="宋体" panose="02010600030101010101" pitchFamily="2" charset="-122"/>
              </a:rPr>
              <a:t>湖北荆州）报刊浏览。</a:t>
            </a:r>
          </a:p>
        </p:txBody>
      </p:sp>
      <p:sp>
        <p:nvSpPr>
          <p:cNvPr id="58380" name="矩形 4"/>
          <p:cNvSpPr>
            <a:spLocks noChangeArrowheads="1"/>
          </p:cNvSpPr>
          <p:nvPr/>
        </p:nvSpPr>
        <p:spPr bwMode="auto">
          <a:xfrm>
            <a:off x="2195514" y="2085976"/>
            <a:ext cx="4515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李白很生气：人工智能能写诗？</a:t>
            </a:r>
          </a:p>
        </p:txBody>
      </p:sp>
      <p:sp>
        <p:nvSpPr>
          <p:cNvPr id="58381" name="矩形 5"/>
          <p:cNvSpPr>
            <a:spLocks noChangeArrowheads="1"/>
          </p:cNvSpPr>
          <p:nvPr/>
        </p:nvSpPr>
        <p:spPr bwMode="auto">
          <a:xfrm>
            <a:off x="468313" y="2643758"/>
            <a:ext cx="83121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latin typeface="宋体" panose="02010600030101010101" pitchFamily="2" charset="-122"/>
              </a:rPr>
              <a:t>    “月明清影里，露冷绿樽前。赖有佳人意，依然似故年。”当你读到这首诗，是否能想到该诗的创作者不是某位古代诗人，而是一个“会作诗”的人工智能机器人？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>
                <a:latin typeface="宋体" panose="02010600030101010101" pitchFamily="2" charset="-122"/>
              </a:rPr>
              <a:t>    4</a:t>
            </a:r>
            <a:r>
              <a:rPr lang="zh-CN" altLang="en-US" sz="2000" b="1" dirty="0">
                <a:latin typeface="宋体" panose="02010600030101010101" pitchFamily="2" charset="-122"/>
              </a:rPr>
              <a:t>月</a:t>
            </a:r>
            <a:r>
              <a:rPr lang="en-US" altLang="zh-CN" sz="2000" b="1" dirty="0">
                <a:latin typeface="宋体" panose="02010600030101010101" pitchFamily="2" charset="-122"/>
              </a:rPr>
              <a:t>13</a:t>
            </a:r>
            <a:r>
              <a:rPr lang="zh-CN" altLang="en-US" sz="2000" b="1" dirty="0">
                <a:latin typeface="宋体" panose="02010600030101010101" pitchFamily="2" charset="-122"/>
              </a:rPr>
              <a:t>日，</a:t>
            </a:r>
            <a:r>
              <a:rPr lang="en-US" altLang="zh-CN" sz="2000" b="1" dirty="0">
                <a:latin typeface="宋体" panose="02010600030101010101" pitchFamily="2" charset="-122"/>
              </a:rPr>
              <a:t>2019</a:t>
            </a:r>
            <a:r>
              <a:rPr lang="zh-CN" altLang="en-US" sz="2000" b="1" dirty="0">
                <a:latin typeface="宋体" panose="02010600030101010101" pitchFamily="2" charset="-122"/>
              </a:rPr>
              <a:t>年孔子学堂联合大会以</a:t>
            </a:r>
            <a:r>
              <a:rPr lang="en-US" altLang="zh-CN" sz="2000" b="1" dirty="0">
                <a:latin typeface="宋体" panose="02010600030101010101" pitchFamily="2" charset="-122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</a:rPr>
              <a:t>李白很生气：人工智能能写诗？</a:t>
            </a:r>
            <a:r>
              <a:rPr lang="en-US" altLang="zh-CN" sz="2000" b="1" dirty="0">
                <a:latin typeface="宋体" panose="02010600030101010101" pitchFamily="2" charset="-122"/>
              </a:rPr>
              <a:t>》</a:t>
            </a:r>
            <a:r>
              <a:rPr lang="zh-CN" altLang="en-US" sz="2000" b="1" dirty="0">
                <a:latin typeface="宋体" panose="02010600030101010101" pitchFamily="2" charset="-122"/>
              </a:rPr>
              <a:t>为辩题，再次触发了这一关乎人类未来的敏感神经。</a:t>
            </a:r>
          </a:p>
          <a:p>
            <a:pPr algn="r">
              <a:lnSpc>
                <a:spcPct val="120000"/>
              </a:lnSpc>
            </a:pPr>
            <a:r>
              <a:rPr lang="en-US" altLang="zh-CN" sz="2000" b="1" dirty="0">
                <a:latin typeface="宋体" panose="02010600030101010101" pitchFamily="2" charset="-122"/>
              </a:rPr>
              <a:t>——</a:t>
            </a:r>
            <a:r>
              <a:rPr lang="zh-CN" altLang="en-US" sz="2000" b="1" dirty="0">
                <a:latin typeface="宋体" panose="02010600030101010101" pitchFamily="2" charset="-122"/>
              </a:rPr>
              <a:t>选自</a:t>
            </a:r>
            <a:r>
              <a:rPr lang="en-US" altLang="zh-CN" sz="2000" b="1" dirty="0">
                <a:latin typeface="宋体" panose="02010600030101010101" pitchFamily="2" charset="-122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</a:rPr>
              <a:t>中华诗词</a:t>
            </a:r>
            <a:r>
              <a:rPr lang="en-US" altLang="zh-CN" sz="2000" b="1" dirty="0">
                <a:latin typeface="宋体" panose="02010600030101010101" pitchFamily="2" charset="-122"/>
              </a:rPr>
              <a:t>》2019</a:t>
            </a:r>
            <a:r>
              <a:rPr lang="zh-CN" altLang="en-US" sz="2000" b="1" dirty="0">
                <a:latin typeface="宋体" panose="02010600030101010101" pitchFamily="2" charset="-122"/>
              </a:rPr>
              <a:t>年第</a:t>
            </a:r>
            <a:r>
              <a:rPr lang="en-US" altLang="zh-CN" sz="2000" b="1" dirty="0">
                <a:latin typeface="宋体" panose="02010600030101010101" pitchFamily="2" charset="-122"/>
              </a:rPr>
              <a:t>5</a:t>
            </a:r>
            <a:r>
              <a:rPr lang="zh-CN" altLang="en-US" sz="2000" b="1" dirty="0">
                <a:latin typeface="宋体" panose="02010600030101010101" pitchFamily="2" charset="-122"/>
              </a:rPr>
              <a:t>期</a:t>
            </a:r>
          </a:p>
        </p:txBody>
      </p:sp>
    </p:spTree>
  </p:cSld>
  <p:clrMapOvr>
    <a:masterClrMapping/>
  </p:clrMapOvr>
  <p:transition spd="slow">
    <p:rand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组合 13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59394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12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菱形 12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9397" name="矩形 1"/>
          <p:cNvSpPr>
            <a:spLocks noChangeArrowheads="1"/>
          </p:cNvSpPr>
          <p:nvPr/>
        </p:nvSpPr>
        <p:spPr bwMode="auto">
          <a:xfrm>
            <a:off x="1979613" y="1145382"/>
            <a:ext cx="4600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 能让人类失去诗性的不是机器人</a:t>
            </a:r>
          </a:p>
        </p:txBody>
      </p:sp>
      <p:sp>
        <p:nvSpPr>
          <p:cNvPr id="59398" name="矩形 2"/>
          <p:cNvSpPr>
            <a:spLocks noChangeArrowheads="1"/>
          </p:cNvSpPr>
          <p:nvPr/>
        </p:nvSpPr>
        <p:spPr bwMode="auto">
          <a:xfrm>
            <a:off x="179388" y="1779662"/>
            <a:ext cx="8820150" cy="303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宋体" panose="02010600030101010101" pitchFamily="2" charset="-122"/>
              </a:rPr>
              <a:t>    比起自</a:t>
            </a:r>
            <a:r>
              <a:rPr lang="en-US" altLang="zh-CN" b="1" dirty="0">
                <a:latin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</a:rPr>
              <a:t>诗经</a:t>
            </a:r>
            <a:r>
              <a:rPr lang="en-US" altLang="zh-CN" b="1" dirty="0">
                <a:latin typeface="宋体" panose="02010600030101010101" pitchFamily="2" charset="-122"/>
              </a:rPr>
              <a:t>》《</a:t>
            </a:r>
            <a:r>
              <a:rPr lang="zh-CN" altLang="en-US" b="1" dirty="0">
                <a:latin typeface="宋体" panose="02010600030101010101" pitchFamily="2" charset="-122"/>
              </a:rPr>
              <a:t>荷马史诗</a:t>
            </a:r>
            <a:r>
              <a:rPr lang="en-US" altLang="zh-CN" b="1" dirty="0">
                <a:latin typeface="宋体" panose="02010600030101010101" pitchFamily="2" charset="-122"/>
              </a:rPr>
              <a:t>》</a:t>
            </a:r>
            <a:r>
              <a:rPr lang="zh-CN" altLang="en-US" b="1" dirty="0">
                <a:latin typeface="宋体" panose="02010600030101010101" pitchFamily="2" charset="-122"/>
              </a:rPr>
              <a:t>以来，已经走过了不下三千年的人类诗歌发展史，人工智能尝试用于写诗仅是近些年才有的事。就目前对机器诗歌写作的技术进展和已有成果观察，基于人工智能技术的机器诗歌写作，作为诗歌大家族的新品种、新文类，正丰富着人类的诗意世界，并且注定要占有一席之地。然而，由于机器诗人不知疲倦的制作能力，会不会造成需求过剩？由于其算法和数据学习的限制，会不会造成类型化的机器写作泛滥？最后，当人工智能的机器写作平台越来越精准、强大和廉价好用，人们可能会变得越来越偷懒，总是依靠机器来帮自己写诗，包括给女朋友写情诗也请机器帮忙，那很可能导致人类诗性的退化。</a:t>
            </a:r>
          </a:p>
          <a:p>
            <a:pPr algn="r">
              <a:lnSpc>
                <a:spcPct val="120000"/>
              </a:lnSpc>
            </a:pPr>
            <a:r>
              <a:rPr lang="en-US" altLang="zh-CN" b="1" dirty="0">
                <a:latin typeface="宋体" panose="02010600030101010101" pitchFamily="2" charset="-122"/>
              </a:rPr>
              <a:t>——</a:t>
            </a:r>
            <a:r>
              <a:rPr lang="zh-CN" altLang="en-US" b="1" dirty="0">
                <a:latin typeface="宋体" panose="02010600030101010101" pitchFamily="2" charset="-122"/>
              </a:rPr>
              <a:t>选自</a:t>
            </a:r>
            <a:r>
              <a:rPr lang="en-US" altLang="zh-CN" b="1" dirty="0">
                <a:latin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</a:rPr>
              <a:t>光明日报</a:t>
            </a:r>
            <a:r>
              <a:rPr lang="en-US" altLang="zh-CN" b="1" dirty="0">
                <a:latin typeface="宋体" panose="02010600030101010101" pitchFamily="2" charset="-122"/>
              </a:rPr>
              <a:t>》2019</a:t>
            </a:r>
            <a:r>
              <a:rPr lang="zh-CN" altLang="en-US" b="1" dirty="0">
                <a:latin typeface="宋体" panose="02010600030101010101" pitchFamily="2" charset="-122"/>
              </a:rPr>
              <a:t>年</a:t>
            </a:r>
            <a:r>
              <a:rPr lang="en-US" altLang="zh-CN" b="1" dirty="0">
                <a:latin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</a:rPr>
              <a:t>月</a:t>
            </a:r>
            <a:r>
              <a:rPr lang="en-US" altLang="zh-CN" b="1" dirty="0">
                <a:latin typeface="宋体" panose="02010600030101010101" pitchFamily="2" charset="-122"/>
              </a:rPr>
              <a:t>18</a:t>
            </a:r>
            <a:r>
              <a:rPr lang="zh-CN" altLang="en-US" b="1" dirty="0">
                <a:latin typeface="宋体" panose="02010600030101010101" pitchFamily="2" charset="-122"/>
              </a:rPr>
              <a:t>日</a:t>
            </a:r>
          </a:p>
        </p:txBody>
      </p:sp>
    </p:spTree>
  </p:cSld>
  <p:clrMapOvr>
    <a:masterClrMapping/>
  </p:clrMapOvr>
  <p:transition>
    <p:rand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组合 12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60418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10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菱形 10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0421" name="矩形 1"/>
          <p:cNvSpPr>
            <a:spLocks noChangeArrowheads="1"/>
          </p:cNvSpPr>
          <p:nvPr/>
        </p:nvSpPr>
        <p:spPr bwMode="auto">
          <a:xfrm>
            <a:off x="468313" y="1084660"/>
            <a:ext cx="861536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latin typeface="宋体" panose="02010600030101010101" pitchFamily="2" charset="-122"/>
              </a:rPr>
              <a:t>读报刊要学会做梳理和摘录。阅读第二篇，摘录关键词语，完成下面的读书卡片。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258889" y="2518172"/>
            <a:ext cx="1728787" cy="432197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机器人写诗</a:t>
            </a:r>
          </a:p>
        </p:txBody>
      </p:sp>
      <p:sp>
        <p:nvSpPr>
          <p:cNvPr id="4" name="左大括号 3"/>
          <p:cNvSpPr/>
          <p:nvPr/>
        </p:nvSpPr>
        <p:spPr>
          <a:xfrm>
            <a:off x="3059113" y="2193131"/>
            <a:ext cx="360362" cy="1134666"/>
          </a:xfrm>
          <a:prstGeom prst="lef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563939" y="1977629"/>
            <a:ext cx="1584325" cy="378619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正面影响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3563939" y="3165873"/>
            <a:ext cx="1584325" cy="377428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负面隐忧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5292726" y="2787254"/>
            <a:ext cx="358775" cy="1134665"/>
          </a:xfrm>
          <a:prstGeom prst="lef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724526" y="2625329"/>
            <a:ext cx="1584325" cy="378619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需求过剩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5724526" y="3165873"/>
            <a:ext cx="1584325" cy="377428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5724526" y="3677841"/>
            <a:ext cx="1584325" cy="378619"/>
          </a:xfrm>
          <a:prstGeom prst="roundRect">
            <a:avLst/>
          </a:prstGeom>
          <a:grpFill/>
          <a:ln>
            <a:solidFill>
              <a:srgbClr val="0000FF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962651" y="321945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写作泛滥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56314" y="3756422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诗性退化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组合 12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6144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拓展探究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1445" name="矩形 5"/>
          <p:cNvSpPr>
            <a:spLocks noChangeArrowheads="1"/>
          </p:cNvSpPr>
          <p:nvPr/>
        </p:nvSpPr>
        <p:spPr bwMode="auto">
          <a:xfrm>
            <a:off x="539751" y="1029891"/>
            <a:ext cx="8424863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latin typeface="宋体" panose="02010600030101010101" pitchFamily="2" charset="-122"/>
              </a:rPr>
              <a:t>读报刊要善于比较和发现。说说两家媒体报道同一事件的角度有什么不同。</a:t>
            </a:r>
          </a:p>
        </p:txBody>
      </p:sp>
      <p:sp>
        <p:nvSpPr>
          <p:cNvPr id="62468" name="矩形 6"/>
          <p:cNvSpPr>
            <a:spLocks noChangeArrowheads="1"/>
          </p:cNvSpPr>
          <p:nvPr/>
        </p:nvSpPr>
        <p:spPr bwMode="auto">
          <a:xfrm>
            <a:off x="539751" y="1958579"/>
            <a:ext cx="77771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第一篇是从事实本身进行报道，主要是让人们了解“人工智能机器人会写诗”这件事，表达更有趣。第二篇则是对这一事件进行深入分析，表达更理性。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组合 8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6246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课下作业</a:t>
              </a:r>
            </a:p>
          </p:txBody>
        </p:sp>
        <p:cxnSp>
          <p:nvCxnSpPr>
            <p:cNvPr id="11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菱形 13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1116013" y="1488281"/>
            <a:ext cx="6985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   《</a:t>
            </a:r>
            <a:r>
              <a:rPr lang="zh-CN" altLang="en-US" sz="2400" b="1" dirty="0">
                <a:latin typeface="宋体" panose="02010600030101010101" pitchFamily="2" charset="-122"/>
              </a:rPr>
              <a:t>未选择的路</a:t>
            </a:r>
            <a:r>
              <a:rPr lang="en-US" altLang="zh-CN" sz="2400" b="1" dirty="0">
                <a:latin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宋体" panose="02010600030101010101" pitchFamily="2" charset="-122"/>
              </a:rPr>
              <a:t>一诗，运用了象征的手法，其中的“路”既指自然界的路，也暗示了人生之路。请选取自然界中的一种景物，运用象征的手法写一段话，</a:t>
            </a:r>
            <a:r>
              <a:rPr lang="en-US" altLang="zh-CN" sz="2400" b="1" dirty="0">
                <a:latin typeface="宋体" panose="02010600030101010101" pitchFamily="2" charset="-122"/>
              </a:rPr>
              <a:t>200</a:t>
            </a:r>
            <a:r>
              <a:rPr lang="zh-CN" altLang="en-US" sz="2400" b="1" dirty="0">
                <a:latin typeface="宋体" panose="02010600030101010101" pitchFamily="2" charset="-122"/>
              </a:rPr>
              <a:t>字左右。</a:t>
            </a:r>
          </a:p>
        </p:txBody>
      </p:sp>
    </p:spTree>
  </p:cSld>
  <p:clrMapOvr>
    <a:masterClrMapping/>
  </p:clrMapOvr>
  <p:transition spd="slow">
    <p:rand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组合 8"/>
          <p:cNvGrpSpPr/>
          <p:nvPr/>
        </p:nvGrpSpPr>
        <p:grpSpPr bwMode="auto">
          <a:xfrm>
            <a:off x="34925" y="627460"/>
            <a:ext cx="2008188" cy="523400"/>
            <a:chOff x="70" y="-63"/>
            <a:chExt cx="3161" cy="1097"/>
          </a:xfrm>
        </p:grpSpPr>
        <p:sp>
          <p:nvSpPr>
            <p:cNvPr id="63490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课下作业</a:t>
              </a:r>
            </a:p>
          </p:txBody>
        </p:sp>
        <p:cxnSp>
          <p:nvCxnSpPr>
            <p:cNvPr id="4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菱形 4"/>
            <p:cNvSpPr/>
            <p:nvPr/>
          </p:nvSpPr>
          <p:spPr>
            <a:xfrm>
              <a:off x="125" y="149"/>
              <a:ext cx="552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3493" name="TextBox 5"/>
          <p:cNvSpPr txBox="1">
            <a:spLocks noChangeArrowheads="1"/>
          </p:cNvSpPr>
          <p:nvPr/>
        </p:nvSpPr>
        <p:spPr bwMode="auto">
          <a:xfrm>
            <a:off x="107951" y="1373982"/>
            <a:ext cx="8964613" cy="361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沙漠红柳</a:t>
            </a:r>
            <a:endParaRPr lang="en-US" altLang="zh-CN" sz="2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    你看，它那棕红色的枝干，坚硬挺拔；深绿的叶子，郁郁葱葱。夏天，枝叶茂盛，红绿交映，犹如一朵朵异彩缤纷的奇葩，在沙漠中生长、繁衍；又如一个个勇士，在贫瘠的土地上拼搏奋斗，世世代代抵抗狂风骤沙。它不嫌贫瘠，默默无闻地扎根在荒漠之中，为大自然构筑绿色屏障；它不惧干旱，用生命的全部甘泉，滋润着人迹罕至的土地；它不畏沙暴，顶酷日，斗严寒，抗风沙，顽强地与恶劣环境抗争，为贫瘠的大地增添无限春色。红柳是多么平凡，而又多么伟大啊！</a:t>
            </a:r>
          </a:p>
        </p:txBody>
      </p:sp>
      <p:sp>
        <p:nvSpPr>
          <p:cNvPr id="63494" name="矩形 1"/>
          <p:cNvSpPr>
            <a:spLocks noChangeArrowheads="1"/>
          </p:cNvSpPr>
          <p:nvPr/>
        </p:nvSpPr>
        <p:spPr bwMode="auto">
          <a:xfrm>
            <a:off x="107951" y="1059656"/>
            <a:ext cx="111280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示例：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17"/>
          <p:cNvGrpSpPr/>
          <p:nvPr/>
        </p:nvGrpSpPr>
        <p:grpSpPr bwMode="auto">
          <a:xfrm>
            <a:off x="3059114" y="1337072"/>
            <a:ext cx="1743075" cy="643766"/>
            <a:chOff x="3406775" y="598488"/>
            <a:chExt cx="1743075" cy="857931"/>
          </a:xfrm>
        </p:grpSpPr>
        <p:sp>
          <p:nvSpPr>
            <p:cNvPr id="19" name="圆角矩形 18"/>
            <p:cNvSpPr/>
            <p:nvPr/>
          </p:nvSpPr>
          <p:spPr>
            <a:xfrm rot="555800">
              <a:off x="4675187" y="715905"/>
              <a:ext cx="442913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rot="20470821">
              <a:off x="4270375" y="722252"/>
              <a:ext cx="442912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319204">
              <a:off x="3851275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 rot="21148334">
              <a:off x="3441700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7174" name="矩形 1"/>
            <p:cNvSpPr>
              <a:spLocks noChangeArrowheads="1"/>
            </p:cNvSpPr>
            <p:nvPr/>
          </p:nvSpPr>
          <p:spPr bwMode="auto">
            <a:xfrm>
              <a:off x="3406775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词语解释</a:t>
              </a:r>
            </a:p>
          </p:txBody>
        </p:sp>
      </p:grpSp>
      <p:grpSp>
        <p:nvGrpSpPr>
          <p:cNvPr id="7175" name="组合 8"/>
          <p:cNvGrpSpPr/>
          <p:nvPr/>
        </p:nvGrpSpPr>
        <p:grpSpPr bwMode="auto">
          <a:xfrm>
            <a:off x="0" y="666750"/>
            <a:ext cx="2051050" cy="523084"/>
            <a:chOff x="0" y="-63"/>
            <a:chExt cx="3231" cy="1095"/>
          </a:xfrm>
        </p:grpSpPr>
        <p:sp>
          <p:nvSpPr>
            <p:cNvPr id="717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预习检查</a:t>
              </a:r>
            </a:p>
          </p:txBody>
        </p:sp>
        <p:cxnSp>
          <p:nvCxnSpPr>
            <p:cNvPr id="25" name="直线连接符 9"/>
            <p:cNvCxnSpPr/>
            <p:nvPr/>
          </p:nvCxnSpPr>
          <p:spPr>
            <a:xfrm>
              <a:off x="0" y="700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菱形 2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2279651" y="3328988"/>
            <a:ext cx="13874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涉足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576638" y="2085976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忧伤愁闷。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3576639" y="2518173"/>
            <a:ext cx="2659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情绪稳定或平静。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3576638" y="2927748"/>
            <a:ext cx="3587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一眨眼一呼吸的短时间。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609976" y="3359944"/>
            <a:ext cx="32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进入某种环境或范围。</a:t>
            </a:r>
          </a:p>
        </p:txBody>
      </p:sp>
      <p:sp>
        <p:nvSpPr>
          <p:cNvPr id="7184" name="矩形 1"/>
          <p:cNvSpPr>
            <a:spLocks noChangeArrowheads="1"/>
          </p:cNvSpPr>
          <p:nvPr/>
        </p:nvSpPr>
        <p:spPr bwMode="auto">
          <a:xfrm>
            <a:off x="2279651" y="2037160"/>
            <a:ext cx="1422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忧郁</a:t>
            </a:r>
            <a:r>
              <a:rPr lang="en-US" altLang="zh-CN" sz="24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8701" y="2463404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镇静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86" name="矩形 3"/>
          <p:cNvSpPr>
            <a:spLocks noChangeArrowheads="1"/>
          </p:cNvSpPr>
          <p:nvPr/>
        </p:nvSpPr>
        <p:spPr bwMode="auto">
          <a:xfrm>
            <a:off x="2279651" y="2893219"/>
            <a:ext cx="1422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瞬息</a:t>
            </a:r>
            <a:r>
              <a:rPr lang="en-US" altLang="zh-CN" sz="2400" b="1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68538" y="1977629"/>
            <a:ext cx="1674812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萋萋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伫立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延绵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幽寂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582988" y="2034779"/>
            <a:ext cx="3587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形容草长得茂盛的样子。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582989" y="2444354"/>
            <a:ext cx="235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长时间地站着。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635376" y="2842023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延续不断。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635375" y="3305176"/>
            <a:ext cx="2040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幽静，寂寞。</a:t>
            </a:r>
          </a:p>
        </p:txBody>
      </p:sp>
      <p:grpSp>
        <p:nvGrpSpPr>
          <p:cNvPr id="8198" name="组合 8"/>
          <p:cNvGrpSpPr/>
          <p:nvPr/>
        </p:nvGrpSpPr>
        <p:grpSpPr bwMode="auto">
          <a:xfrm>
            <a:off x="0" y="666750"/>
            <a:ext cx="2051050" cy="523084"/>
            <a:chOff x="0" y="-63"/>
            <a:chExt cx="3231" cy="1095"/>
          </a:xfrm>
        </p:grpSpPr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预习检查</a:t>
              </a:r>
            </a:p>
          </p:txBody>
        </p:sp>
        <p:cxnSp>
          <p:nvCxnSpPr>
            <p:cNvPr id="9" name="直线连接符 9"/>
            <p:cNvCxnSpPr/>
            <p:nvPr/>
          </p:nvCxnSpPr>
          <p:spPr>
            <a:xfrm>
              <a:off x="0" y="700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菱形 9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8202" name="组合 17"/>
          <p:cNvGrpSpPr/>
          <p:nvPr/>
        </p:nvGrpSpPr>
        <p:grpSpPr bwMode="auto">
          <a:xfrm>
            <a:off x="3116264" y="1282304"/>
            <a:ext cx="1743075" cy="643766"/>
            <a:chOff x="3406775" y="598488"/>
            <a:chExt cx="1743075" cy="857931"/>
          </a:xfrm>
        </p:grpSpPr>
        <p:sp>
          <p:nvSpPr>
            <p:cNvPr id="12" name="圆角矩形 11"/>
            <p:cNvSpPr/>
            <p:nvPr/>
          </p:nvSpPr>
          <p:spPr>
            <a:xfrm rot="555800">
              <a:off x="4675187" y="715905"/>
              <a:ext cx="442913" cy="41889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 rot="20470821">
              <a:off x="4270375" y="722252"/>
              <a:ext cx="442912" cy="42048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 rot="319204">
              <a:off x="3851275" y="722252"/>
              <a:ext cx="441325" cy="42048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 rot="21148334">
              <a:off x="3441700" y="730185"/>
              <a:ext cx="441325" cy="42048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8207" name="矩形 1"/>
            <p:cNvSpPr>
              <a:spLocks noChangeArrowheads="1"/>
            </p:cNvSpPr>
            <p:nvPr/>
          </p:nvSpPr>
          <p:spPr bwMode="auto">
            <a:xfrm>
              <a:off x="3406775" y="598488"/>
              <a:ext cx="1743075" cy="857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词语解释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4"/>
          <p:cNvGrpSpPr/>
          <p:nvPr/>
        </p:nvGrpSpPr>
        <p:grpSpPr bwMode="auto">
          <a:xfrm>
            <a:off x="179389" y="1362075"/>
            <a:ext cx="8429625" cy="3945979"/>
            <a:chOff x="-182651" y="660800"/>
            <a:chExt cx="9124736" cy="4203725"/>
          </a:xfrm>
        </p:grpSpPr>
        <p:pic>
          <p:nvPicPr>
            <p:cNvPr id="9218" name="一个圆顶角并剪去另一个顶角的矩形 1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182651" y="698900"/>
              <a:ext cx="9124736" cy="416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561418" y="660800"/>
              <a:ext cx="2517465" cy="645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sp>
        <p:nvSpPr>
          <p:cNvPr id="9220" name="矩形 1"/>
          <p:cNvSpPr>
            <a:spLocks noChangeArrowheads="1"/>
          </p:cNvSpPr>
          <p:nvPr/>
        </p:nvSpPr>
        <p:spPr bwMode="auto">
          <a:xfrm>
            <a:off x="971551" y="1847850"/>
            <a:ext cx="717391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一读。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指读题目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读作者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读创作背景。这一环节旨在弄清每句诗的大体意思。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二品。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品味、揣摩诗中作者表达的情感、蕴含的道理和表现的手法。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三诵、四背。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这两个环节常常紧密相连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因此要注意诗的节奏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分出轻重缓急、抑扬顿挫。</a:t>
            </a:r>
          </a:p>
        </p:txBody>
      </p:sp>
      <p:grpSp>
        <p:nvGrpSpPr>
          <p:cNvPr id="9221" name="组合 8"/>
          <p:cNvGrpSpPr/>
          <p:nvPr/>
        </p:nvGrpSpPr>
        <p:grpSpPr bwMode="auto">
          <a:xfrm>
            <a:off x="0" y="666750"/>
            <a:ext cx="2051050" cy="523401"/>
            <a:chOff x="0" y="-63"/>
            <a:chExt cx="3231" cy="1097"/>
          </a:xfrm>
        </p:grpSpPr>
        <p:sp>
          <p:nvSpPr>
            <p:cNvPr id="9222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5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知识备查</a:t>
              </a:r>
            </a:p>
          </p:txBody>
        </p:sp>
        <p:cxnSp>
          <p:nvCxnSpPr>
            <p:cNvPr id="5" name="直线连接符 9"/>
            <p:cNvCxnSpPr/>
            <p:nvPr/>
          </p:nvCxnSpPr>
          <p:spPr>
            <a:xfrm>
              <a:off x="0" y="701"/>
              <a:ext cx="323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菱形 5"/>
            <p:cNvSpPr/>
            <p:nvPr/>
          </p:nvSpPr>
          <p:spPr>
            <a:xfrm>
              <a:off x="125" y="149"/>
              <a:ext cx="553" cy="551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225" name="组 1"/>
          <p:cNvGrpSpPr/>
          <p:nvPr/>
        </p:nvGrpSpPr>
        <p:grpSpPr bwMode="auto">
          <a:xfrm>
            <a:off x="827089" y="1329930"/>
            <a:ext cx="2517775" cy="514650"/>
            <a:chOff x="7647436" y="3815009"/>
            <a:chExt cx="2515853" cy="685502"/>
          </a:xfrm>
        </p:grpSpPr>
        <p:sp>
          <p:nvSpPr>
            <p:cNvPr id="9226" name="文本框 30"/>
            <p:cNvSpPr txBox="1">
              <a:spLocks noChangeArrowheads="1"/>
            </p:cNvSpPr>
            <p:nvPr/>
          </p:nvSpPr>
          <p:spPr bwMode="auto">
            <a:xfrm>
              <a:off x="8613224" y="3885583"/>
              <a:ext cx="1550065" cy="614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方法指导</a:t>
              </a:r>
            </a:p>
          </p:txBody>
        </p:sp>
        <p:pic>
          <p:nvPicPr>
            <p:cNvPr id="9227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647436" y="3815009"/>
              <a:ext cx="977957" cy="60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矩形 12"/>
          <p:cNvSpPr/>
          <p:nvPr/>
        </p:nvSpPr>
        <p:spPr>
          <a:xfrm>
            <a:off x="3816350" y="1145382"/>
            <a:ext cx="2196435" cy="46166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怎样阅读诗歌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8" descr="https://timgsa.baidu.com/timg?image&amp;quality=80&amp;size=b9999_10000&amp;sec=1572513893240&amp;di=fa20b28a39e1104bb5300953a6f13cc5&amp;imgtype=0&amp;src=http%3A%2F%2Fimg.juimg.com%2Ftuku%2Fyulantu%2F110801%2F1717-110P11RS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813" y="642938"/>
            <a:ext cx="9167813" cy="387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8"/>
          <p:cNvSpPr txBox="1"/>
          <p:nvPr/>
        </p:nvSpPr>
        <p:spPr>
          <a:xfrm>
            <a:off x="1979712" y="1985196"/>
            <a:ext cx="5472608" cy="85408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31750"/>
          </a:effec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Kaiti SC"/>
                <a:cs typeface="Kaiti SC"/>
              </a:rPr>
              <a:t>假如生活欺骗了你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4488</Words>
  <Application>Microsoft Office PowerPoint</Application>
  <PresentationFormat>全屏显示(16:9)</PresentationFormat>
  <Paragraphs>376</Paragraphs>
  <Slides>59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9" baseType="lpstr">
      <vt:lpstr>Kaiti SC</vt:lpstr>
      <vt:lpstr>汉语拼音</vt:lpstr>
      <vt:lpstr>黑体</vt:lpstr>
      <vt:lpstr>华文楷体</vt:lpstr>
      <vt:lpstr>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2021-05-19T23:48:06Z</dcterms:created>
  <dcterms:modified xsi:type="dcterms:W3CDTF">2023-01-11T01:55:06Z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D24D2A8695334355A8ADCE7A18063CFB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