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307" r:id="rId2"/>
    <p:sldId id="291" r:id="rId3"/>
    <p:sldId id="292" r:id="rId4"/>
    <p:sldId id="260" r:id="rId5"/>
    <p:sldId id="269" r:id="rId6"/>
    <p:sldId id="270" r:id="rId7"/>
    <p:sldId id="262" r:id="rId8"/>
    <p:sldId id="263" r:id="rId9"/>
    <p:sldId id="310" r:id="rId10"/>
    <p:sldId id="257" r:id="rId11"/>
    <p:sldId id="258" r:id="rId12"/>
    <p:sldId id="283" r:id="rId13"/>
    <p:sldId id="273" r:id="rId14"/>
    <p:sldId id="276" r:id="rId15"/>
    <p:sldId id="282" r:id="rId16"/>
    <p:sldId id="308" r:id="rId17"/>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kb1.com" initials="" lastIdx="2" clrIdx="0"/>
  <p:cmAuthor id="1" name="l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9" d="100"/>
          <a:sy n="109" d="100"/>
        </p:scale>
        <p:origin x="-88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42" name="页眉占位符 10241"/>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p>
        </p:txBody>
      </p:sp>
      <p:sp>
        <p:nvSpPr>
          <p:cNvPr id="10243" name="日期占位符 10242"/>
          <p:cNvSpPr>
            <a:spLocks noGrp="1"/>
          </p:cNvSpPr>
          <p:nvPr>
            <p:ph type="dt"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18436" name="幻灯片图像占位符 10243"/>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7" name="文本占位符 10244"/>
          <p:cNvSpPr>
            <a:spLocks noGrp="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6" name="页脚占位符 10245"/>
          <p:cNvSpPr>
            <a:spLocks noGrp="1"/>
          </p:cNvSpPr>
          <p:nvPr>
            <p:ph type="ftr" sz="quarter" idx="4"/>
          </p:nvPr>
        </p:nvSpPr>
        <p:spPr>
          <a:xfrm>
            <a:off x="0" y="8685213"/>
            <a:ext cx="2971800" cy="457200"/>
          </a:xfrm>
          <a:prstGeom prst="rect">
            <a:avLst/>
          </a:prstGeom>
          <a:noFill/>
          <a:ln w="9525">
            <a:noFill/>
          </a:ln>
        </p:spPr>
        <p:txBody>
          <a:bodyPr anchor="b"/>
          <a:lstStyle>
            <a:lvl1pPr>
              <a:defRPr sz="1200" noProof="1" dirty="0"/>
            </a:lvl1pPr>
          </a:lstStyle>
          <a:p>
            <a:endParaRPr lang="zh-CN"/>
          </a:p>
        </p:txBody>
      </p:sp>
      <p:sp>
        <p:nvSpPr>
          <p:cNvPr id="10247" name="灯片编号占位符 10246"/>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vl1pPr>
          </a:lstStyle>
          <a:p>
            <a:fld id="{5FD8083C-AC32-48E8-91BF-4EC820B435B0}"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1pPr>
    <a:lvl2pPr marL="457200" lvl="1"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2pPr>
    <a:lvl3pPr marL="914400" lvl="2"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3pPr>
    <a:lvl4pPr marL="1371600" lvl="3"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4pPr>
    <a:lvl5pPr marL="1828800" lvl="4"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6626" name="幻灯片图像占位符 11265"/>
          <p:cNvSpPr>
            <a:spLocks noGrp="1" noRot="1" noChangeAspect="1" noChangeArrowheads="1" noTextEdit="1"/>
          </p:cNvSpPr>
          <p:nvPr>
            <p:ph type="sldImg" idx="4294967295"/>
          </p:nvPr>
        </p:nvSpPr>
        <p:spPr>
          <a:solidFill>
            <a:srgbClr val="FFFFFF"/>
          </a:solidFill>
        </p:spPr>
      </p:sp>
      <p:sp>
        <p:nvSpPr>
          <p:cNvPr id="26627" name="文本占位符 11266"/>
          <p:cNvSpPr>
            <a:spLocks noGrp="1" noRot="1" noChangeArrowheads="1"/>
          </p:cNvSpPr>
          <p:nvPr>
            <p:ph type="body" idx="4294967295"/>
          </p:nvPr>
        </p:nvSpPr>
        <p:spPr/>
        <p:txBody>
          <a:bodyPr/>
          <a:lstStyle/>
          <a:p>
            <a:endParaRPr lang="en-US" altLang="zh-CN" smtClean="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a:xfrm>
            <a:off x="457200" y="6356350"/>
            <a:ext cx="2133600" cy="365125"/>
          </a:xfrm>
        </p:spPr>
        <p:txBody>
          <a:bodyPr/>
          <a:lstStyle>
            <a:lvl1pPr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6" name="页脚占位符 5"/>
          <p:cNvSpPr>
            <a:spLocks noGrp="1"/>
          </p:cNvSpPr>
          <p:nvPr>
            <p:ph type="ftr" sz="quarter" idx="11"/>
          </p:nvPr>
        </p:nvSpPr>
        <p:spPr>
          <a:xfrm>
            <a:off x="3124200" y="6356350"/>
            <a:ext cx="2895600" cy="365125"/>
          </a:xfrm>
        </p:spPr>
        <p:txBody>
          <a:bodyPr/>
          <a:lstStyle>
            <a:lvl1pPr algn="ctr"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6553200" y="6356350"/>
            <a:ext cx="2133600" cy="365125"/>
          </a:xfrm>
        </p:spPr>
        <p:txBody>
          <a:bodyPr vert="horz" wrap="square" lIns="91440" tIns="45720" rIns="91440" bIns="45720" numCol="1" anchor="t" anchorCtr="0" compatLnSpc="1"/>
          <a:lstStyle>
            <a:lvl1pPr algn="r">
              <a:defRPr sz="1200">
                <a:solidFill>
                  <a:srgbClr val="898989"/>
                </a:solidFill>
                <a:latin typeface="Calibri" panose="020F0502020204030204" charset="0"/>
              </a:defRPr>
            </a:lvl1pPr>
          </a:lstStyle>
          <a:p>
            <a:fld id="{5DB7FC6E-61F0-4B82-BA51-3482F6084106}"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457200" y="6356350"/>
            <a:ext cx="2133600" cy="365125"/>
          </a:xfrm>
        </p:spPr>
        <p:txBody>
          <a:bodyPr/>
          <a:lstStyle>
            <a:lvl1pPr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5" name="页脚占位符 4"/>
          <p:cNvSpPr>
            <a:spLocks noGrp="1"/>
          </p:cNvSpPr>
          <p:nvPr>
            <p:ph type="ftr" sz="quarter" idx="11"/>
          </p:nvPr>
        </p:nvSpPr>
        <p:spPr>
          <a:xfrm>
            <a:off x="3124200" y="6356350"/>
            <a:ext cx="2895600" cy="365125"/>
          </a:xfrm>
        </p:spPr>
        <p:txBody>
          <a:bodyPr/>
          <a:lstStyle>
            <a:lvl1pPr algn="ctr"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553200" y="6356350"/>
            <a:ext cx="2133600" cy="365125"/>
          </a:xfrm>
        </p:spPr>
        <p:txBody>
          <a:bodyPr vert="horz" wrap="square" lIns="91440" tIns="45720" rIns="91440" bIns="45720" numCol="1" anchor="t" anchorCtr="0" compatLnSpc="1"/>
          <a:lstStyle>
            <a:lvl1pPr algn="r">
              <a:defRPr sz="1200">
                <a:solidFill>
                  <a:srgbClr val="898989"/>
                </a:solidFill>
                <a:latin typeface="Calibri" panose="020F0502020204030204" charset="0"/>
              </a:defRPr>
            </a:lvl1pPr>
          </a:lstStyle>
          <a:p>
            <a:fld id="{4F0B405C-84C5-4875-B3F3-32C2221CE2B2}"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SmartArt 占位符 2"/>
          <p:cNvSpPr>
            <a:spLocks noGrp="1"/>
          </p:cNvSpPr>
          <p:nvPr>
            <p:ph type="pic" idx="1"/>
          </p:nvPr>
        </p:nvSpPr>
        <p:spPr/>
        <p:txBody>
          <a:bodyPr/>
          <a:lstStyle/>
          <a:p>
            <a:endParaRPr lang="zh-CN" altLang="en-US" noProof="1"/>
          </a:p>
        </p:txBody>
      </p:sp>
      <p:sp>
        <p:nvSpPr>
          <p:cNvPr id="4" name="日期占位符 3"/>
          <p:cNvSpPr>
            <a:spLocks noGrp="1"/>
          </p:cNvSpPr>
          <p:nvPr>
            <p:ph type="dt" sz="half" idx="10"/>
          </p:nvPr>
        </p:nvSpPr>
        <p:spPr>
          <a:xfrm>
            <a:off x="301625" y="6245225"/>
            <a:ext cx="2289175" cy="476250"/>
          </a:xfrm>
        </p:spPr>
        <p:txBody>
          <a:bodyPr/>
          <a:lstStyle>
            <a:lvl1pPr>
              <a:defRPr noProof="1" dirty="0">
                <a:latin typeface="Times New Roman" panose="02020603050405020304" pitchFamily="18" charset="0"/>
                <a:cs typeface="+mn-ea"/>
              </a:defRPr>
            </a:lvl1pPr>
          </a:lstStyle>
          <a:p>
            <a:fld id="{BB962C8B-B14F-4D97-AF65-F5344CB8AC3E}" type="datetime1">
              <a:rPr lang="zh-CN" altLang="en-US"/>
              <a:t>2023-01-17</a:t>
            </a:fld>
            <a:endParaRPr lang="zh-CN" altLang="en-US">
              <a:latin typeface="Arial" panose="020B0604020202020204" pitchFamily="34" charset="0"/>
              <a:cs typeface="+mn-cs"/>
            </a:endParaRPr>
          </a:p>
        </p:txBody>
      </p:sp>
      <p:sp>
        <p:nvSpPr>
          <p:cNvPr id="5" name="页脚占位符 4"/>
          <p:cNvSpPr>
            <a:spLocks noGrp="1"/>
          </p:cNvSpPr>
          <p:nvPr>
            <p:ph type="ftr" sz="quarter" idx="11"/>
          </p:nvPr>
        </p:nvSpPr>
        <p:spPr>
          <a:xfrm>
            <a:off x="3124200" y="6245225"/>
            <a:ext cx="2895600" cy="476250"/>
          </a:xfrm>
        </p:spPr>
        <p:txBody>
          <a:bodyPr/>
          <a:lstStyle>
            <a:lvl1pPr>
              <a:defRPr noProof="1" dirty="0"/>
            </a:lvl1pPr>
          </a:lstStyle>
          <a:p>
            <a:endParaRPr lang="zh-CN" altLang="en-US"/>
          </a:p>
        </p:txBody>
      </p:sp>
      <p:sp>
        <p:nvSpPr>
          <p:cNvPr id="6" name="灯片编号占位符 5"/>
          <p:cNvSpPr>
            <a:spLocks noGrp="1"/>
          </p:cNvSpPr>
          <p:nvPr>
            <p:ph type="sldNum" sz="quarter" idx="12"/>
          </p:nvPr>
        </p:nvSpPr>
        <p:spPr>
          <a:xfrm>
            <a:off x="6553200" y="6245225"/>
            <a:ext cx="2289175" cy="476250"/>
          </a:xfrm>
        </p:spPr>
        <p:txBody>
          <a:bodyPr vert="horz" wrap="square" lIns="91440" tIns="45720" rIns="91440" bIns="45720" numCol="1" anchor="t" anchorCtr="0" compatLnSpc="1"/>
          <a:lstStyle>
            <a:lvl1pPr>
              <a:defRPr>
                <a:latin typeface="Times New Roman" panose="02020603050405020304" pitchFamily="18" charset="0"/>
              </a:defRPr>
            </a:lvl1pPr>
          </a:lstStyle>
          <a:p>
            <a:fld id="{B7601E87-8DCC-4401-80A4-F2591E9323AD}" type="slidenum">
              <a:rPr lang="zh-CN" altLang="en-US"/>
              <a:t>‹#›</a:t>
            </a:fld>
            <a:endParaRPr lang="en-US" altLang="zh-CN">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8013" cy="1141412"/>
          </a:xfrm>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idx="10"/>
          </p:nvPr>
        </p:nvSpPr>
        <p:spPr>
          <a:xfrm>
            <a:off x="457200" y="6245225"/>
            <a:ext cx="2132013" cy="474663"/>
          </a:xfrm>
        </p:spPr>
        <p:txBody>
          <a:bodyPr/>
          <a:lstStyle>
            <a:lvl1pPr defTabSz="448945">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pPr>
              <a:defRPr/>
            </a:pPr>
            <a:endParaRPr lang="zh-CN"/>
          </a:p>
        </p:txBody>
      </p:sp>
      <p:sp>
        <p:nvSpPr>
          <p:cNvPr id="4" name="页脚占位符 3"/>
          <p:cNvSpPr>
            <a:spLocks noGrp="1"/>
          </p:cNvSpPr>
          <p:nvPr>
            <p:ph type="ftr" idx="11"/>
          </p:nvPr>
        </p:nvSpPr>
        <p:spPr>
          <a:xfrm>
            <a:off x="3124200" y="6245225"/>
            <a:ext cx="2894013" cy="474663"/>
          </a:xfrm>
        </p:spPr>
        <p:txBody>
          <a:bodyPr/>
          <a:lstStyle>
            <a:lvl1pPr defTabSz="448945">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pPr>
              <a:defRPr/>
            </a:pPr>
            <a:endParaRPr lang="zh-CN"/>
          </a:p>
        </p:txBody>
      </p:sp>
      <p:sp>
        <p:nvSpPr>
          <p:cNvPr id="5" name="灯片编号占位符 4"/>
          <p:cNvSpPr>
            <a:spLocks noGrp="1"/>
          </p:cNvSpPr>
          <p:nvPr>
            <p:ph type="sldNum" idx="12"/>
          </p:nvPr>
        </p:nvSpPr>
        <p:spPr>
          <a:xfrm>
            <a:off x="6553200" y="6245225"/>
            <a:ext cx="2132013" cy="474663"/>
          </a:xfrm>
        </p:spPr>
        <p:txBody>
          <a:bodyPr vert="horz" wrap="square" lIns="91440" tIns="45720" rIns="91440" bIns="45720" numCol="1" anchor="t" anchorCtr="0" compatLnSpc="1"/>
          <a:lstStyle>
            <a:lvl1pPr>
              <a:defRPr>
                <a:solidFill>
                  <a:srgbClr val="000000"/>
                </a:solidFill>
              </a:defRPr>
            </a:lvl1pPr>
          </a:lstStyle>
          <a:p>
            <a:fld id="{6CA4061D-57D7-4A5C-955F-2EB2DFC3BE69}" type="slidenum">
              <a:rPr lang="en-US" altLang="zh-CN"/>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a:xfrm>
            <a:off x="457200" y="6245225"/>
            <a:ext cx="2133600" cy="476250"/>
          </a:xfrm>
        </p:spPr>
        <p:txBody>
          <a:bodyPr/>
          <a:lstStyle>
            <a:lvl1pPr>
              <a:defRPr noProof="1" dirty="0"/>
            </a:lvl1pPr>
          </a:lstStyle>
          <a:p>
            <a:endParaRPr lang="zh-CN" altLang="en-US"/>
          </a:p>
        </p:txBody>
      </p:sp>
      <p:sp>
        <p:nvSpPr>
          <p:cNvPr id="6" name="页脚占位符 5"/>
          <p:cNvSpPr>
            <a:spLocks noGrp="1"/>
          </p:cNvSpPr>
          <p:nvPr>
            <p:ph type="ftr" sz="quarter" idx="11"/>
          </p:nvPr>
        </p:nvSpPr>
        <p:spPr>
          <a:xfrm>
            <a:off x="3124200" y="6245225"/>
            <a:ext cx="2895600" cy="476250"/>
          </a:xfrm>
        </p:spPr>
        <p:txBody>
          <a:bodyPr/>
          <a:lstStyle>
            <a:lvl1pPr>
              <a:defRPr noProof="1" dirty="0"/>
            </a:lvl1pPr>
          </a:lstStyle>
          <a:p>
            <a:endParaRPr lang="zh-CN" altLang="en-US"/>
          </a:p>
        </p:txBody>
      </p:sp>
      <p:sp>
        <p:nvSpPr>
          <p:cNvPr id="7" name="灯片编号占位符 6"/>
          <p:cNvSpPr>
            <a:spLocks noGrp="1"/>
          </p:cNvSpPr>
          <p:nvPr>
            <p:ph type="sldNum" sz="quarter" idx="12"/>
          </p:nvPr>
        </p:nvSpPr>
        <p:spPr>
          <a:xfrm>
            <a:off x="6553200" y="6245225"/>
            <a:ext cx="2133600" cy="476250"/>
          </a:xfrm>
        </p:spPr>
        <p:txBody>
          <a:bodyPr vert="horz" wrap="square" lIns="91440" tIns="45720" rIns="91440" bIns="45720" numCol="1" anchor="t" anchorCtr="0" compatLnSpc="1"/>
          <a:lstStyle>
            <a:lvl1pPr>
              <a:defRPr/>
            </a:lvl1pPr>
          </a:lstStyle>
          <a:p>
            <a:fld id="{4ECA5C2D-9634-4DB9-9E25-3B22FD038403}" type="slidenum">
              <a:rPr lang="zh-CN" altLang="en-US"/>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765175"/>
            <a:ext cx="8229600" cy="720725"/>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466725" y="1773238"/>
            <a:ext cx="4038600" cy="431958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4657725" y="1773238"/>
            <a:ext cx="4038600" cy="20828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内容占位符 4"/>
          <p:cNvSpPr>
            <a:spLocks noGrp="1"/>
          </p:cNvSpPr>
          <p:nvPr>
            <p:ph sz="quarter" idx="3"/>
          </p:nvPr>
        </p:nvSpPr>
        <p:spPr>
          <a:xfrm>
            <a:off x="4657725" y="4008438"/>
            <a:ext cx="4038600" cy="208438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6" name="日期占位符 5"/>
          <p:cNvSpPr>
            <a:spLocks noGrp="1"/>
          </p:cNvSpPr>
          <p:nvPr>
            <p:ph type="dt" sz="half" idx="10"/>
          </p:nvPr>
        </p:nvSpPr>
        <p:spPr>
          <a:xfrm>
            <a:off x="457200" y="6245225"/>
            <a:ext cx="2133600" cy="476250"/>
          </a:xfrm>
        </p:spPr>
        <p:txBody>
          <a:bodyPr/>
          <a:lstStyle>
            <a:lvl1pPr>
              <a:buFontTx/>
              <a:buNone/>
              <a:defRPr sz="1400"/>
            </a:lvl1pPr>
          </a:lstStyle>
          <a:p>
            <a:pPr>
              <a:defRPr/>
            </a:pPr>
            <a:endParaRPr lang="zh-CN" altLang="en-US"/>
          </a:p>
        </p:txBody>
      </p:sp>
      <p:sp>
        <p:nvSpPr>
          <p:cNvPr id="7" name="页脚占位符 6"/>
          <p:cNvSpPr>
            <a:spLocks noGrp="1"/>
          </p:cNvSpPr>
          <p:nvPr>
            <p:ph type="ftr" sz="quarter" idx="11"/>
          </p:nvPr>
        </p:nvSpPr>
        <p:spPr>
          <a:xfrm>
            <a:off x="3124200" y="6245225"/>
            <a:ext cx="2895600" cy="476250"/>
          </a:xfrm>
        </p:spPr>
        <p:txBody>
          <a:bodyPr/>
          <a:lstStyle>
            <a:lvl1pPr algn="ctr">
              <a:buFontTx/>
              <a:buNone/>
              <a:defRPr sz="1400"/>
            </a:lvl1pPr>
          </a:lstStyle>
          <a:p>
            <a:pPr>
              <a:defRPr/>
            </a:pPr>
            <a:endParaRPr lang="zh-CN" altLang="en-US"/>
          </a:p>
        </p:txBody>
      </p:sp>
      <p:sp>
        <p:nvSpPr>
          <p:cNvPr id="8" name="灯片编号占位符 7"/>
          <p:cNvSpPr>
            <a:spLocks noGrp="1"/>
          </p:cNvSpPr>
          <p:nvPr>
            <p:ph type="sldNum" sz="quarter" idx="12"/>
          </p:nvPr>
        </p:nvSpPr>
        <p:spPr>
          <a:xfrm>
            <a:off x="6553200" y="6245225"/>
            <a:ext cx="2133600" cy="476250"/>
          </a:xfrm>
        </p:spPr>
        <p:txBody>
          <a:bodyPr vert="horz" wrap="square" lIns="91440" tIns="45720" rIns="91440" bIns="45720" numCol="1" anchor="t" anchorCtr="0" compatLnSpc="1"/>
          <a:lstStyle>
            <a:lvl1pPr algn="r">
              <a:defRPr sz="1400"/>
            </a:lvl1pPr>
          </a:lstStyle>
          <a:p>
            <a:fld id="{047C47AF-0D13-47B3-AE02-24FA51392C7A}" type="slidenum">
              <a:rPr lang="zh-CN" altLang="en-US"/>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765175"/>
            <a:ext cx="8229600" cy="720725"/>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66725" y="1773238"/>
            <a:ext cx="4038600" cy="431958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4657725" y="1773238"/>
            <a:ext cx="4038600" cy="20828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内容占位符 4"/>
          <p:cNvSpPr>
            <a:spLocks noGrp="1"/>
          </p:cNvSpPr>
          <p:nvPr>
            <p:ph sz="quarter" idx="3"/>
          </p:nvPr>
        </p:nvSpPr>
        <p:spPr>
          <a:xfrm>
            <a:off x="4657725" y="4008438"/>
            <a:ext cx="4038600" cy="208438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6" name="日期占位符 5"/>
          <p:cNvSpPr>
            <a:spLocks noGrp="1"/>
          </p:cNvSpPr>
          <p:nvPr>
            <p:ph type="dt" sz="half" idx="10"/>
          </p:nvPr>
        </p:nvSpPr>
        <p:spPr>
          <a:xfrm>
            <a:off x="457200" y="6245225"/>
            <a:ext cx="2133600" cy="476250"/>
          </a:xfrm>
        </p:spPr>
        <p:txBody>
          <a:bodyPr/>
          <a:lstStyle>
            <a:lvl1pPr>
              <a:buFontTx/>
              <a:buNone/>
              <a:defRPr sz="1400"/>
            </a:lvl1pPr>
          </a:lstStyle>
          <a:p>
            <a:pPr>
              <a:defRPr/>
            </a:pPr>
            <a:endParaRPr lang="zh-CN" altLang="en-US"/>
          </a:p>
        </p:txBody>
      </p:sp>
      <p:sp>
        <p:nvSpPr>
          <p:cNvPr id="7" name="页脚占位符 6"/>
          <p:cNvSpPr>
            <a:spLocks noGrp="1"/>
          </p:cNvSpPr>
          <p:nvPr>
            <p:ph type="ftr" sz="quarter" idx="11"/>
          </p:nvPr>
        </p:nvSpPr>
        <p:spPr>
          <a:xfrm>
            <a:off x="3124200" y="6245225"/>
            <a:ext cx="2895600" cy="476250"/>
          </a:xfrm>
        </p:spPr>
        <p:txBody>
          <a:bodyPr/>
          <a:lstStyle>
            <a:lvl1pPr algn="ctr">
              <a:buFontTx/>
              <a:buNone/>
              <a:defRPr sz="1400"/>
            </a:lvl1pPr>
          </a:lstStyle>
          <a:p>
            <a:pPr>
              <a:defRPr/>
            </a:pPr>
            <a:endParaRPr lang="zh-CN" altLang="en-US"/>
          </a:p>
        </p:txBody>
      </p:sp>
      <p:sp>
        <p:nvSpPr>
          <p:cNvPr id="8" name="灯片编号占位符 7"/>
          <p:cNvSpPr>
            <a:spLocks noGrp="1"/>
          </p:cNvSpPr>
          <p:nvPr>
            <p:ph type="sldNum" sz="quarter" idx="12"/>
          </p:nvPr>
        </p:nvSpPr>
        <p:spPr>
          <a:xfrm>
            <a:off x="6553200" y="6245225"/>
            <a:ext cx="2133600" cy="476250"/>
          </a:xfrm>
        </p:spPr>
        <p:txBody>
          <a:bodyPr vert="horz" wrap="square" lIns="91440" tIns="45720" rIns="91440" bIns="45720" numCol="1" anchor="t" anchorCtr="0" compatLnSpc="1"/>
          <a:lstStyle>
            <a:lvl1pPr algn="r">
              <a:defRPr sz="1400"/>
            </a:lvl1pPr>
          </a:lstStyle>
          <a:p>
            <a:fld id="{976E647E-49C3-4FD2-9C7F-752A3A86BADF}"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p:spPr>
        <p:txBody>
          <a:bodyPr/>
          <a:lstStyle>
            <a:lvl1pPr eaLnBrk="0" hangingPunct="0">
              <a:buFontTx/>
              <a:buNone/>
              <a:defRPr sz="1200" b="1">
                <a:solidFill>
                  <a:schemeClr val="tx1">
                    <a:tint val="75000"/>
                  </a:schemeClr>
                </a:solidFill>
                <a:latin typeface="宋体" panose="02010600030101010101" pitchFamily="2" charset="-122"/>
              </a:defRPr>
            </a:lvl1pPr>
          </a:lstStyle>
          <a:p>
            <a:pPr>
              <a:defRPr/>
            </a:pPr>
            <a:endParaRPr lang="zh-CN" altLang="en-US"/>
          </a:p>
        </p:txBody>
      </p:sp>
      <p:sp>
        <p:nvSpPr>
          <p:cNvPr id="3" name="灯片编号占位符 3"/>
          <p:cNvSpPr>
            <a:spLocks noGrp="1"/>
          </p:cNvSpPr>
          <p:nvPr>
            <p:ph type="sldNum" sz="quarter" idx="11"/>
          </p:nvPr>
        </p:nvSpPr>
        <p:spPr>
          <a:xfrm>
            <a:off x="6553200" y="6356350"/>
            <a:ext cx="2133600" cy="365125"/>
          </a:xfrm>
        </p:spPr>
        <p:txBody>
          <a:bodyPr vert="horz" wrap="square" lIns="91440" tIns="45720" rIns="91440" bIns="45720" numCol="1" anchor="t" anchorCtr="0" compatLnSpc="1"/>
          <a:lstStyle>
            <a:lvl1pPr algn="r">
              <a:defRPr sz="1200">
                <a:solidFill>
                  <a:srgbClr val="898989"/>
                </a:solidFill>
                <a:latin typeface="宋体" panose="02010600030101010101" pitchFamily="2" charset="-122"/>
              </a:defRPr>
            </a:lvl1pPr>
          </a:lstStyle>
          <a:p>
            <a:fld id="{B767C2D9-B712-4289-B1BF-C333625C55DB}" type="slidenum">
              <a:rPr lang="zh-CN" altLang="en-US"/>
              <a:t>‹#›</a:t>
            </a:fld>
            <a:endParaRPr lang="en-US" altLang="zh-CN">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noChangeArrowheads="1"/>
          </p:cNvSpPr>
          <p:nvPr>
            <p:ph type="dt" sz="half" idx="10"/>
          </p:nvPr>
        </p:nvSpPr>
        <p:spPr>
          <a:xfrm>
            <a:off x="457200" y="6356350"/>
            <a:ext cx="2133600" cy="365125"/>
          </a:xfrm>
          <a:prstGeom prst="rect">
            <a:avLst/>
          </a:prstGeom>
        </p:spPr>
        <p:txBody>
          <a:bodyPr/>
          <a:lstStyle>
            <a:lvl1pPr eaLnBrk="0" hangingPunct="0">
              <a:buFont typeface="Arial" panose="020B0604020202020204" pitchFamily="34" charset="0"/>
              <a:buNone/>
              <a:defRPr sz="3800" b="1">
                <a:latin typeface="宋体" panose="02010600030101010101" pitchFamily="2" charset="-122"/>
              </a:defRPr>
            </a:lvl1pPr>
          </a:lstStyle>
          <a:p>
            <a:pPr>
              <a:defRPr/>
            </a:pPr>
            <a:fld id="{A5BA1533-5C73-4C6E-9997-8A061F19EBE9}" type="datetime1">
              <a:rPr lang="zh-CN" altLang="en-US"/>
              <a:t>2023-01-17</a:t>
            </a:fld>
            <a:endParaRPr lang="en-US"/>
          </a:p>
        </p:txBody>
      </p:sp>
      <p:sp>
        <p:nvSpPr>
          <p:cNvPr id="5" name="页脚占位符 4"/>
          <p:cNvSpPr>
            <a:spLocks noGrp="1" noChangeArrowheads="1"/>
          </p:cNvSpPr>
          <p:nvPr>
            <p:ph type="ftr" sz="quarter" idx="11"/>
          </p:nvPr>
        </p:nvSpPr>
        <p:spPr>
          <a:xfrm>
            <a:off x="3124200" y="6356350"/>
            <a:ext cx="2895600" cy="365125"/>
          </a:xfrm>
          <a:prstGeom prst="rect">
            <a:avLst/>
          </a:prstGeom>
        </p:spPr>
        <p:txBody>
          <a:bodyPr/>
          <a:lstStyle>
            <a:lvl1pPr eaLnBrk="0" hangingPunct="0">
              <a:buFont typeface="Arial" panose="020B0604020202020204" pitchFamily="34" charset="0"/>
              <a:buNone/>
              <a:defRPr sz="3800" b="1">
                <a:latin typeface="宋体" panose="02010600030101010101" pitchFamily="2" charset="-122"/>
              </a:defRPr>
            </a:lvl1pPr>
          </a:lstStyle>
          <a:p>
            <a:pPr>
              <a:defRPr/>
            </a:pPr>
            <a:endParaRPr lang="en-US" altLang="zh-CN"/>
          </a:p>
        </p:txBody>
      </p:sp>
      <p:sp>
        <p:nvSpPr>
          <p:cNvPr id="6" name="灯片编号占位符 5"/>
          <p:cNvSpPr>
            <a:spLocks noGrp="1" noChangeArrowheads="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a:latin typeface="宋体" panose="02010600030101010101" pitchFamily="2" charset="-122"/>
              </a:defRPr>
            </a:lvl1pPr>
          </a:lstStyle>
          <a:p>
            <a:fld id="{F48554E0-C9C6-425A-83F7-1BDA2D991AD1}" type="slidenum">
              <a:rPr lang="zh-CN" altLang="en-US"/>
              <a:t>‹#›</a:t>
            </a:fld>
            <a:endParaRPr lang="en-US" altLang="zh-CN">
              <a:latin typeface="Arial" panose="020B0604020202020204"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quarter" idx="1"/>
          </p:nvPr>
        </p:nvSpPr>
        <p:spPr>
          <a:xfrm>
            <a:off x="628650" y="1825625"/>
            <a:ext cx="3886200" cy="209867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4629150" y="1825625"/>
            <a:ext cx="3886200" cy="209867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内容占位符 4"/>
          <p:cNvSpPr>
            <a:spLocks noGrp="1"/>
          </p:cNvSpPr>
          <p:nvPr>
            <p:ph sz="quarter" idx="3"/>
          </p:nvPr>
        </p:nvSpPr>
        <p:spPr>
          <a:xfrm>
            <a:off x="628650" y="4076700"/>
            <a:ext cx="3886200" cy="21002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6" name="内容占位符 5"/>
          <p:cNvSpPr>
            <a:spLocks noGrp="1"/>
          </p:cNvSpPr>
          <p:nvPr>
            <p:ph sz="quarter" idx="4"/>
          </p:nvPr>
        </p:nvSpPr>
        <p:spPr>
          <a:xfrm>
            <a:off x="4629150" y="4076700"/>
            <a:ext cx="3886200" cy="21002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a:xfrm>
            <a:off x="457200" y="6245225"/>
            <a:ext cx="2133600" cy="476250"/>
          </a:xfrm>
        </p:spPr>
        <p:txBody>
          <a:bodyPr/>
          <a:lstStyle>
            <a:lvl1pPr>
              <a:defRPr noProof="1" dirty="0"/>
            </a:lvl1pPr>
          </a:lstStyle>
          <a:p>
            <a:endParaRPr lang="zh-CN" altLang="en-US"/>
          </a:p>
        </p:txBody>
      </p:sp>
      <p:sp>
        <p:nvSpPr>
          <p:cNvPr id="8" name="页脚占位符 7"/>
          <p:cNvSpPr>
            <a:spLocks noGrp="1"/>
          </p:cNvSpPr>
          <p:nvPr>
            <p:ph type="ftr" sz="quarter" idx="11"/>
          </p:nvPr>
        </p:nvSpPr>
        <p:spPr>
          <a:xfrm>
            <a:off x="3124200" y="6245225"/>
            <a:ext cx="2895600" cy="476250"/>
          </a:xfrm>
        </p:spPr>
        <p:txBody>
          <a:bodyPr/>
          <a:lstStyle>
            <a:lvl1pPr>
              <a:defRPr noProof="1" dirty="0"/>
            </a:lvl1pPr>
          </a:lstStyle>
          <a:p>
            <a:endParaRPr lang="zh-CN" altLang="en-US"/>
          </a:p>
        </p:txBody>
      </p:sp>
      <p:sp>
        <p:nvSpPr>
          <p:cNvPr id="9" name="灯片编号占位符 8"/>
          <p:cNvSpPr>
            <a:spLocks noGrp="1"/>
          </p:cNvSpPr>
          <p:nvPr>
            <p:ph type="sldNum" sz="quarter" idx="12"/>
          </p:nvPr>
        </p:nvSpPr>
        <p:spPr>
          <a:xfrm>
            <a:off x="6553200" y="6245225"/>
            <a:ext cx="2133600" cy="476250"/>
          </a:xfrm>
        </p:spPr>
        <p:txBody>
          <a:bodyPr vert="horz" wrap="square" lIns="91440" tIns="45720" rIns="91440" bIns="45720" numCol="1" anchor="t" anchorCtr="0" compatLnSpc="1"/>
          <a:lstStyle>
            <a:lvl1pPr>
              <a:defRPr>
                <a:latin typeface="Times New Roman" panose="02020603050405020304" pitchFamily="18" charset="0"/>
              </a:defRPr>
            </a:lvl1pPr>
          </a:lstStyle>
          <a:p>
            <a:fld id="{314EE940-9F91-4AFB-99A0-B176C65FB705}" type="slidenum">
              <a:rPr lang="zh-CN" altLang="en-US"/>
              <a:t>‹#›</a:t>
            </a:fld>
            <a:endParaRPr lang="en-US" altLang="zh-CN">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2"/>
          <p:cNvSpPr>
            <a:spLocks noGrp="1"/>
          </p:cNvSpPr>
          <p:nvPr>
            <p:ph type="dt" sz="half" idx="10"/>
          </p:nvPr>
        </p:nvSpPr>
        <p:spPr>
          <a:xfrm>
            <a:off x="457200" y="6245225"/>
            <a:ext cx="2133600" cy="476250"/>
          </a:xfrm>
        </p:spPr>
        <p:txBody>
          <a:bodyPr/>
          <a:lstStyle>
            <a:lvl1pPr>
              <a:defRPr noProof="1" dirty="0">
                <a:latin typeface="Times New Roman" panose="02020603050405020304" pitchFamily="18" charset="0"/>
                <a:cs typeface="+mn-ea"/>
              </a:defRPr>
            </a:lvl1pPr>
          </a:lstStyle>
          <a:p>
            <a:fld id="{BB962C8B-B14F-4D97-AF65-F5344CB8AC3E}" type="datetime1">
              <a:rPr lang="zh-CN" altLang="en-US"/>
              <a:t>2023-01-17</a:t>
            </a:fld>
            <a:endParaRPr lang="zh-CN" altLang="en-US">
              <a:latin typeface="Arial" panose="020B0604020202020204" pitchFamily="34" charset="0"/>
              <a:cs typeface="+mn-cs"/>
            </a:endParaRPr>
          </a:p>
        </p:txBody>
      </p:sp>
      <p:sp>
        <p:nvSpPr>
          <p:cNvPr id="4" name="页脚占位符 3"/>
          <p:cNvSpPr>
            <a:spLocks noGrp="1"/>
          </p:cNvSpPr>
          <p:nvPr>
            <p:ph type="ftr" sz="quarter" idx="11"/>
          </p:nvPr>
        </p:nvSpPr>
        <p:spPr>
          <a:xfrm>
            <a:off x="3124200" y="6245225"/>
            <a:ext cx="2895600" cy="476250"/>
          </a:xfrm>
        </p:spPr>
        <p:txBody>
          <a:bodyPr/>
          <a:lstStyle>
            <a:lvl1pPr>
              <a:defRPr noProof="1" dirty="0"/>
            </a:lvl1pPr>
          </a:lstStyle>
          <a:p>
            <a:endParaRPr lang="zh-CN" altLang="en-US"/>
          </a:p>
        </p:txBody>
      </p:sp>
      <p:sp>
        <p:nvSpPr>
          <p:cNvPr id="5" name="灯片编号占位符 4"/>
          <p:cNvSpPr>
            <a:spLocks noGrp="1"/>
          </p:cNvSpPr>
          <p:nvPr>
            <p:ph type="sldNum" sz="quarter" idx="12"/>
          </p:nvPr>
        </p:nvSpPr>
        <p:spPr>
          <a:xfrm>
            <a:off x="6553200" y="6245225"/>
            <a:ext cx="2133600" cy="476250"/>
          </a:xfrm>
        </p:spPr>
        <p:txBody>
          <a:bodyPr vert="horz" wrap="square" lIns="91440" tIns="45720" rIns="91440" bIns="45720" numCol="1" anchor="t" anchorCtr="0" compatLnSpc="1"/>
          <a:lstStyle>
            <a:lvl1pPr>
              <a:defRPr>
                <a:latin typeface="Times New Roman" panose="02020603050405020304" pitchFamily="18" charset="0"/>
              </a:defRPr>
            </a:lvl1pPr>
          </a:lstStyle>
          <a:p>
            <a:fld id="{B184A24C-0F84-482F-BF9A-35901741C18E}" type="slidenum">
              <a:rPr lang="zh-CN" altLang="en-US"/>
              <a:t>‹#›</a:t>
            </a:fld>
            <a:endParaRPr lang="en-US" altLang="zh-CN">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bg bwMode="auto">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13"/>
          <p:cNvSpPr>
            <a:spLocks noGrp="1"/>
          </p:cNvSpPr>
          <p:nvPr>
            <p:ph type="dt" sz="half" idx="10"/>
          </p:nvPr>
        </p:nvSpPr>
        <p:spPr>
          <a:xfrm rot="5400000">
            <a:off x="7589045" y="1081881"/>
            <a:ext cx="2011362" cy="384175"/>
          </a:xfrm>
          <a:prstGeom prst="rect">
            <a:avLst/>
          </a:prstGeom>
        </p:spPr>
        <p:txBody>
          <a:bodyPr/>
          <a:lstStyle>
            <a:lvl1pPr eaLnBrk="1" hangingPunct="1">
              <a:buFontTx/>
              <a:buNone/>
              <a:defRPr kumimoji="1" sz="2400">
                <a:latin typeface="Times New Roman" panose="02020603050405020304" pitchFamily="18" charset="0"/>
              </a:defRPr>
            </a:lvl1pPr>
          </a:lstStyle>
          <a:p>
            <a:pPr>
              <a:defRPr/>
            </a:pPr>
            <a:endParaRPr lang="en-US" altLang="zh-CN"/>
          </a:p>
        </p:txBody>
      </p:sp>
      <p:sp>
        <p:nvSpPr>
          <p:cNvPr id="5" name="页脚占位符 2"/>
          <p:cNvSpPr>
            <a:spLocks noGrp="1"/>
          </p:cNvSpPr>
          <p:nvPr>
            <p:ph type="ftr" sz="quarter" idx="11"/>
          </p:nvPr>
        </p:nvSpPr>
        <p:spPr>
          <a:xfrm rot="5400000">
            <a:off x="6989763" y="3736975"/>
            <a:ext cx="3200400" cy="365125"/>
          </a:xfrm>
          <a:prstGeom prst="rect">
            <a:avLst/>
          </a:prstGeom>
        </p:spPr>
        <p:txBody>
          <a:bodyPr/>
          <a:lstStyle>
            <a:lvl1pPr eaLnBrk="1" hangingPunct="1">
              <a:buFontTx/>
              <a:buNone/>
              <a:defRPr kumimoji="1" sz="2400">
                <a:latin typeface="Times New Roman" panose="02020603050405020304" pitchFamily="18" charset="0"/>
              </a:defRPr>
            </a:lvl1pPr>
          </a:lstStyle>
          <a:p>
            <a:pPr>
              <a:defRPr/>
            </a:pPr>
            <a:endParaRPr lang="en-US" altLang="zh-CN"/>
          </a:p>
        </p:txBody>
      </p:sp>
      <p:sp>
        <p:nvSpPr>
          <p:cNvPr id="6" name="灯片编号占位符 22"/>
          <p:cNvSpPr>
            <a:spLocks noGrp="1"/>
          </p:cNvSpPr>
          <p:nvPr>
            <p:ph type="sldNum" sz="quarter" idx="12"/>
          </p:nvPr>
        </p:nvSpPr>
        <p:spPr>
          <a:xfrm>
            <a:off x="8129588" y="5734050"/>
            <a:ext cx="609600" cy="520700"/>
          </a:xfrm>
          <a:prstGeom prst="rect">
            <a:avLst/>
          </a:prstGeom>
        </p:spPr>
        <p:txBody>
          <a:bodyPr vert="horz" wrap="square" lIns="91440" tIns="45720" rIns="91440" bIns="45720" numCol="1" anchor="t" anchorCtr="0" compatLnSpc="1"/>
          <a:lstStyle>
            <a:lvl1pPr>
              <a:defRPr>
                <a:latin typeface="Times New Roman" panose="02020603050405020304" pitchFamily="18" charset="0"/>
              </a:defRPr>
            </a:lvl1pPr>
          </a:lstStyle>
          <a:p>
            <a:fld id="{470499D5-3826-4A17-AF7B-75353E541C3E}"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标题和内容">
    <p:bg bwMode="auto">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标题和内容">
    <p:bg bwMode="auto">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cSld name="标题和两项内容在文本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9"/>
            <a:ext cx="8229600" cy="1143000"/>
          </a:xfrm>
          <a:prstGeom prst="rect">
            <a:avLst/>
          </a:prstGeom>
        </p:spPr>
        <p:txBody>
          <a:bodyPr lIns="72564" tIns="36281" rIns="72564" bIns="36281"/>
          <a:lstStyle/>
          <a:p>
            <a:r>
              <a:rPr lang="zh-CN" altLang="en-US" noProof="1" smtClean="0"/>
              <a:t>单击此处编辑母版标题样式</a:t>
            </a:r>
            <a:endParaRPr lang="zh-CN" altLang="en-US" noProof="1"/>
          </a:p>
        </p:txBody>
      </p:sp>
      <p:sp>
        <p:nvSpPr>
          <p:cNvPr id="3" name="内容占位符 2"/>
          <p:cNvSpPr>
            <a:spLocks noGrp="1"/>
          </p:cNvSpPr>
          <p:nvPr>
            <p:ph sz="quarter" idx="1"/>
          </p:nvPr>
        </p:nvSpPr>
        <p:spPr>
          <a:xfrm>
            <a:off x="457200" y="1600203"/>
            <a:ext cx="4038600" cy="2185988"/>
          </a:xfrm>
          <a:prstGeom prst="rect">
            <a:avLst/>
          </a:prstGeom>
        </p:spPr>
        <p:txBody>
          <a:bodyPr lIns="72564" tIns="36281" rIns="72564" bIns="36281"/>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4648200" y="1600203"/>
            <a:ext cx="4038600" cy="2185988"/>
          </a:xfrm>
          <a:prstGeom prst="rect">
            <a:avLst/>
          </a:prstGeom>
        </p:spPr>
        <p:txBody>
          <a:bodyPr lIns="72564" tIns="36281" rIns="72564" bIns="36281"/>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half" idx="3"/>
          </p:nvPr>
        </p:nvSpPr>
        <p:spPr>
          <a:xfrm>
            <a:off x="457200" y="3938591"/>
            <a:ext cx="8229600" cy="2187575"/>
          </a:xfrm>
          <a:prstGeom prst="rect">
            <a:avLst/>
          </a:prstGeom>
        </p:spPr>
        <p:txBody>
          <a:bodyPr lIns="72564" tIns="36281" rIns="72564" bIns="36281"/>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6" name="日期占位符 5"/>
          <p:cNvSpPr>
            <a:spLocks noGrp="1"/>
          </p:cNvSpPr>
          <p:nvPr>
            <p:ph type="dt" sz="half" idx="10"/>
          </p:nvPr>
        </p:nvSpPr>
        <p:spPr>
          <a:xfrm>
            <a:off x="457200" y="6245225"/>
            <a:ext cx="2133600" cy="476250"/>
          </a:xfrm>
          <a:prstGeom prst="rect">
            <a:avLst/>
          </a:prstGeom>
        </p:spPr>
        <p:txBody>
          <a:bodyPr lIns="72564" tIns="36281" rIns="72564" bIns="36281"/>
          <a:lstStyle>
            <a:lvl1pPr>
              <a:defRPr noProof="1"/>
            </a:lvl1pPr>
          </a:lstStyle>
          <a:p>
            <a:pPr>
              <a:defRPr/>
            </a:pPr>
            <a:endParaRPr lang="en-US" altLang="zh-CN"/>
          </a:p>
        </p:txBody>
      </p:sp>
      <p:sp>
        <p:nvSpPr>
          <p:cNvPr id="7" name="页脚占位符 6"/>
          <p:cNvSpPr>
            <a:spLocks noGrp="1"/>
          </p:cNvSpPr>
          <p:nvPr>
            <p:ph type="ftr" sz="quarter" idx="11"/>
          </p:nvPr>
        </p:nvSpPr>
        <p:spPr>
          <a:xfrm>
            <a:off x="3124200" y="6245225"/>
            <a:ext cx="2895600" cy="476250"/>
          </a:xfrm>
          <a:prstGeom prst="rect">
            <a:avLst/>
          </a:prstGeom>
        </p:spPr>
        <p:txBody>
          <a:bodyPr lIns="72564" tIns="36281" rIns="72564" bIns="36281"/>
          <a:lstStyle>
            <a:lvl1pPr>
              <a:defRPr noProof="1"/>
            </a:lvl1pPr>
          </a:lstStyle>
          <a:p>
            <a:pPr>
              <a:defRPr/>
            </a:pPr>
            <a:endParaRPr lang="en-US" altLang="zh-CN"/>
          </a:p>
        </p:txBody>
      </p:sp>
      <p:sp>
        <p:nvSpPr>
          <p:cNvPr id="8" name="灯片编号占位符 7"/>
          <p:cNvSpPr>
            <a:spLocks noGrp="1"/>
          </p:cNvSpPr>
          <p:nvPr>
            <p:ph type="sldNum" sz="quarter" idx="12"/>
          </p:nvPr>
        </p:nvSpPr>
        <p:spPr>
          <a:xfrm>
            <a:off x="6553200" y="6245225"/>
            <a:ext cx="2133600" cy="476250"/>
          </a:xfrm>
          <a:prstGeom prst="rect">
            <a:avLst/>
          </a:prstGeom>
        </p:spPr>
        <p:txBody>
          <a:bodyPr vert="horz" wrap="square" lIns="72564" tIns="36281" rIns="72564" bIns="36281" numCol="1" anchor="t" anchorCtr="0" compatLnSpc="1"/>
          <a:lstStyle>
            <a:lvl1pPr>
              <a:defRPr/>
            </a:lvl1pPr>
          </a:lstStyle>
          <a:p>
            <a:fld id="{8BE9D092-9D2C-4454-839A-B3EE15A2AB36}" type="slidenum">
              <a:rPr lang="en-US" altLang="zh-CN"/>
              <a:t>‹#›</a:t>
            </a:fld>
            <a:endParaRPr lang="en-US" altLang="zh-CN"/>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8" name="文本占位符 2"/>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GIF"/><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7" name="组合 18"/>
          <p:cNvGrpSpPr/>
          <p:nvPr/>
        </p:nvGrpSpPr>
        <p:grpSpPr bwMode="auto">
          <a:xfrm>
            <a:off x="307975" y="-9525"/>
            <a:ext cx="8839200" cy="6011863"/>
            <a:chOff x="538" y="-95"/>
            <a:chExt cx="13919" cy="9469"/>
          </a:xfrm>
        </p:grpSpPr>
        <p:pic>
          <p:nvPicPr>
            <p:cNvPr id="19458" name="图片 5" descr="黑板-空.png"/>
            <p:cNvPicPr>
              <a:picLocks noChangeAspect="1" noChangeArrowheads="1"/>
            </p:cNvPicPr>
            <p:nvPr/>
          </p:nvPicPr>
          <p:blipFill>
            <a:blip r:embed="rId2" cstate="email"/>
            <a:srcRect/>
            <a:stretch>
              <a:fillRect/>
            </a:stretch>
          </p:blipFill>
          <p:spPr bwMode="auto">
            <a:xfrm>
              <a:off x="540" y="865"/>
              <a:ext cx="13550" cy="7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图片 7" descr="叶子.png"/>
            <p:cNvPicPr>
              <a:picLocks noChangeAspect="1" noChangeArrowheads="1"/>
            </p:cNvPicPr>
            <p:nvPr/>
          </p:nvPicPr>
          <p:blipFill>
            <a:blip r:embed="rId3" cstate="email"/>
            <a:srcRect/>
            <a:stretch>
              <a:fillRect/>
            </a:stretch>
          </p:blipFill>
          <p:spPr bwMode="auto">
            <a:xfrm>
              <a:off x="7809" y="-95"/>
              <a:ext cx="6648" cy="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图片 15" descr="桌子.png"/>
            <p:cNvPicPr>
              <a:picLocks noChangeAspect="1" noChangeArrowheads="1"/>
            </p:cNvPicPr>
            <p:nvPr/>
          </p:nvPicPr>
          <p:blipFill>
            <a:blip r:embed="rId4" cstate="email"/>
            <a:srcRect/>
            <a:stretch>
              <a:fillRect/>
            </a:stretch>
          </p:blipFill>
          <p:spPr bwMode="auto">
            <a:xfrm>
              <a:off x="538" y="8038"/>
              <a:ext cx="6237" cy="1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图片 16" descr="粉笔画.png"/>
            <p:cNvPicPr>
              <a:picLocks noChangeAspect="1" noChangeArrowheads="1"/>
            </p:cNvPicPr>
            <p:nvPr/>
          </p:nvPicPr>
          <p:blipFill>
            <a:blip r:embed="rId5" cstate="email"/>
            <a:srcRect/>
            <a:stretch>
              <a:fillRect/>
            </a:stretch>
          </p:blipFill>
          <p:spPr bwMode="auto">
            <a:xfrm>
              <a:off x="7191" y="4406"/>
              <a:ext cx="6456" cy="3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图片 11" descr="书本.png"/>
            <p:cNvPicPr>
              <a:picLocks noChangeAspect="1" noChangeArrowheads="1"/>
            </p:cNvPicPr>
            <p:nvPr/>
          </p:nvPicPr>
          <p:blipFill>
            <a:blip r:embed="rId6" cstate="email"/>
            <a:srcRect/>
            <a:stretch>
              <a:fillRect/>
            </a:stretch>
          </p:blipFill>
          <p:spPr bwMode="auto">
            <a:xfrm>
              <a:off x="1371" y="7621"/>
              <a:ext cx="1658"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图片 14" descr="钟.PNG"/>
            <p:cNvPicPr>
              <a:picLocks noChangeAspect="1" noChangeArrowheads="1"/>
            </p:cNvPicPr>
            <p:nvPr/>
          </p:nvPicPr>
          <p:blipFill>
            <a:blip r:embed="rId7" cstate="email"/>
            <a:srcRect/>
            <a:stretch>
              <a:fillRect/>
            </a:stretch>
          </p:blipFill>
          <p:spPr bwMode="auto">
            <a:xfrm>
              <a:off x="3653" y="8163"/>
              <a:ext cx="845" cy="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图片 10" descr="铅笔筒.PNG"/>
            <p:cNvPicPr>
              <a:picLocks noChangeAspect="1" noChangeArrowheads="1"/>
            </p:cNvPicPr>
            <p:nvPr/>
          </p:nvPicPr>
          <p:blipFill>
            <a:blip r:embed="rId8" cstate="email"/>
            <a:srcRect/>
            <a:stretch>
              <a:fillRect/>
            </a:stretch>
          </p:blipFill>
          <p:spPr bwMode="auto">
            <a:xfrm>
              <a:off x="3029" y="7416"/>
              <a:ext cx="1118" cy="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图片 13" descr="眼镜.PNG"/>
            <p:cNvPicPr>
              <a:picLocks noChangeAspect="1" noChangeArrowheads="1"/>
            </p:cNvPicPr>
            <p:nvPr/>
          </p:nvPicPr>
          <p:blipFill>
            <a:blip r:embed="rId9" cstate="email"/>
            <a:srcRect/>
            <a:stretch>
              <a:fillRect/>
            </a:stretch>
          </p:blipFill>
          <p:spPr bwMode="auto">
            <a:xfrm>
              <a:off x="4855" y="8568"/>
              <a:ext cx="860"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 name="图片 2" descr="女老师(1)"/>
          <p:cNvPicPr>
            <a:picLocks noChangeAspect="1" noChangeArrowheads="1"/>
          </p:cNvPicPr>
          <p:nvPr/>
        </p:nvPicPr>
        <p:blipFill>
          <a:blip r:embed="rId10" cstate="email"/>
          <a:srcRect/>
          <a:stretch>
            <a:fillRect/>
          </a:stretch>
        </p:blipFill>
        <p:spPr bwMode="auto">
          <a:xfrm flipH="1">
            <a:off x="6338888" y="2635250"/>
            <a:ext cx="2913062"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组合 3"/>
          <p:cNvGrpSpPr/>
          <p:nvPr/>
        </p:nvGrpSpPr>
        <p:grpSpPr bwMode="auto">
          <a:xfrm>
            <a:off x="1702431" y="1857375"/>
            <a:ext cx="5661025" cy="1835531"/>
            <a:chOff x="2539" y="3009"/>
            <a:chExt cx="8914" cy="2888"/>
          </a:xfrm>
        </p:grpSpPr>
        <p:sp>
          <p:nvSpPr>
            <p:cNvPr id="19468" name="文本框 6"/>
            <p:cNvSpPr txBox="1">
              <a:spLocks noChangeArrowheads="1"/>
            </p:cNvSpPr>
            <p:nvPr/>
          </p:nvSpPr>
          <p:spPr bwMode="auto">
            <a:xfrm>
              <a:off x="2539" y="4977"/>
              <a:ext cx="8914" cy="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3200" dirty="0" smtClean="0">
                  <a:solidFill>
                    <a:schemeClr val="bg1"/>
                  </a:solidFill>
                  <a:latin typeface="黑体" panose="02010609060101010101" pitchFamily="49" charset="-122"/>
                  <a:ea typeface="黑体" panose="02010609060101010101" pitchFamily="49" charset="-122"/>
                </a:rPr>
                <a:t>第</a:t>
              </a:r>
              <a:r>
                <a:rPr lang="en-US" altLang="zh-CN" sz="3200" dirty="0" smtClean="0">
                  <a:solidFill>
                    <a:schemeClr val="bg1"/>
                  </a:solidFill>
                  <a:latin typeface="黑体" panose="02010609060101010101" pitchFamily="49" charset="-122"/>
                  <a:ea typeface="黑体" panose="02010609060101010101" pitchFamily="49" charset="-122"/>
                </a:rPr>
                <a:t>5</a:t>
              </a:r>
              <a:r>
                <a:rPr lang="zh-CN" altLang="en-US" sz="3200" dirty="0" smtClean="0">
                  <a:solidFill>
                    <a:schemeClr val="bg1"/>
                  </a:solidFill>
                  <a:latin typeface="黑体" panose="02010609060101010101" pitchFamily="49" charset="-122"/>
                  <a:ea typeface="黑体" panose="02010609060101010101" pitchFamily="49" charset="-122"/>
                </a:rPr>
                <a:t>课时 </a:t>
              </a:r>
              <a:endParaRPr lang="zh-CN" altLang="en-US" sz="3200" dirty="0">
                <a:solidFill>
                  <a:schemeClr val="bg1"/>
                </a:solidFill>
                <a:latin typeface="黑体" panose="02010609060101010101" pitchFamily="49" charset="-122"/>
                <a:ea typeface="黑体" panose="02010609060101010101" pitchFamily="49" charset="-122"/>
              </a:endParaRPr>
            </a:p>
          </p:txBody>
        </p:sp>
        <p:sp>
          <p:nvSpPr>
            <p:cNvPr id="19469" name="文本框 8"/>
            <p:cNvSpPr txBox="1">
              <a:spLocks noChangeArrowheads="1"/>
            </p:cNvSpPr>
            <p:nvPr/>
          </p:nvSpPr>
          <p:spPr bwMode="auto">
            <a:xfrm>
              <a:off x="2726" y="3009"/>
              <a:ext cx="8651" cy="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lnSpc>
                  <a:spcPct val="120000"/>
                </a:lnSpc>
              </a:pPr>
              <a:r>
                <a:rPr lang="en-US" altLang="zh-CN" sz="3600" dirty="0">
                  <a:solidFill>
                    <a:schemeClr val="bg1"/>
                  </a:solidFill>
                  <a:latin typeface="黑体" panose="02010609060101010101" pitchFamily="49" charset="-122"/>
                  <a:ea typeface="黑体" panose="02010609060101010101" pitchFamily="49" charset="-122"/>
                </a:rPr>
                <a:t>7.4 </a:t>
              </a:r>
              <a:r>
                <a:rPr lang="zh-CN" altLang="en-US" sz="3600" dirty="0">
                  <a:solidFill>
                    <a:schemeClr val="bg1"/>
                  </a:solidFill>
                  <a:latin typeface="黑体" panose="02010609060101010101" pitchFamily="49" charset="-122"/>
                  <a:ea typeface="黑体" panose="02010609060101010101" pitchFamily="49" charset="-122"/>
                </a:rPr>
                <a:t>一元一次方程的应用 </a:t>
              </a:r>
              <a:endParaRPr lang="en-US" altLang="zh-CN" sz="3600" dirty="0">
                <a:solidFill>
                  <a:schemeClr val="bg1"/>
                </a:solidFill>
                <a:latin typeface="黑体" panose="02010609060101010101" pitchFamily="49" charset="-122"/>
                <a:ea typeface="黑体" panose="02010609060101010101" pitchFamily="49" charset="-122"/>
              </a:endParaRPr>
            </a:p>
          </p:txBody>
        </p:sp>
      </p:grpSp>
      <p:sp>
        <p:nvSpPr>
          <p:cNvPr id="15" name="矩形 14"/>
          <p:cNvSpPr/>
          <p:nvPr/>
        </p:nvSpPr>
        <p:spPr>
          <a:xfrm>
            <a:off x="0" y="6165304"/>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52"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Scale>
                                      <p:cBhvr>
                                        <p:cTn id="11"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2" dur="1000" decel="50000" fill="hold">
                                          <p:stCondLst>
                                            <p:cond delay="0"/>
                                          </p:stCondLst>
                                        </p:cTn>
                                        <p:tgtEl>
                                          <p:spTgt spid="3"/>
                                        </p:tgtEl>
                                        <p:attrNameLst>
                                          <p:attrName>ppt_x</p:attrName>
                                          <p:attrName>ppt_y</p:attrName>
                                        </p:attrNameLst>
                                      </p:cBhvr>
                                      <p:rCtr x="0" y="0"/>
                                    </p:animMotion>
                                    <p:animEffect transition="in" filter="fade">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文本框 3073"/>
          <p:cNvSpPr txBox="1">
            <a:spLocks noChangeArrowheads="1"/>
          </p:cNvSpPr>
          <p:nvPr/>
        </p:nvSpPr>
        <p:spPr bwMode="auto">
          <a:xfrm>
            <a:off x="684213" y="981075"/>
            <a:ext cx="7775575"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t>           </a:t>
            </a:r>
            <a:r>
              <a:rPr lang="en-US" altLang="zh-CN" sz="2800" b="1"/>
              <a:t> </a:t>
            </a:r>
            <a:r>
              <a:rPr lang="zh-CN" altLang="en-US" sz="2800" b="1"/>
              <a:t>商店对某种商品进行调价，决定按原价的九折出售，此时该商品的利润率是</a:t>
            </a:r>
            <a:r>
              <a:rPr lang="en-US" altLang="zh-CN" sz="2800" b="1"/>
              <a:t>15%,</a:t>
            </a:r>
            <a:r>
              <a:rPr lang="zh-CN" altLang="en-US" sz="2800" b="1"/>
              <a:t>已知这种商品每件的进货价为</a:t>
            </a:r>
            <a:r>
              <a:rPr lang="en-US" altLang="zh-CN" sz="2800" b="1"/>
              <a:t>1800</a:t>
            </a:r>
            <a:r>
              <a:rPr lang="zh-CN" altLang="en-US" sz="2800" b="1"/>
              <a:t>元，求每件商品的原价。</a:t>
            </a:r>
          </a:p>
        </p:txBody>
      </p:sp>
      <p:sp>
        <p:nvSpPr>
          <p:cNvPr id="3075" name="文本框 3074"/>
          <p:cNvSpPr txBox="1">
            <a:spLocks noChangeArrowheads="1"/>
          </p:cNvSpPr>
          <p:nvPr/>
        </p:nvSpPr>
        <p:spPr bwMode="auto">
          <a:xfrm>
            <a:off x="900113" y="3582988"/>
            <a:ext cx="6048375"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solidFill>
                  <a:srgbClr val="0070C0"/>
                </a:solidFill>
              </a:rPr>
              <a:t>解  设商品的原价为</a:t>
            </a:r>
            <a:r>
              <a:rPr lang="en-US" altLang="zh-CN" sz="2400" b="1" i="1">
                <a:solidFill>
                  <a:srgbClr val="0070C0"/>
                </a:solidFill>
                <a:latin typeface="Times New Roman" panose="02020603050405020304" pitchFamily="18" charset="0"/>
              </a:rPr>
              <a:t>x</a:t>
            </a:r>
            <a:r>
              <a:rPr lang="zh-CN" altLang="en-US" sz="2400" b="1">
                <a:solidFill>
                  <a:srgbClr val="0070C0"/>
                </a:solidFill>
              </a:rPr>
              <a:t>元，根据题意，得</a:t>
            </a:r>
          </a:p>
          <a:p>
            <a:pPr>
              <a:spcBef>
                <a:spcPct val="50000"/>
              </a:spcBef>
            </a:pPr>
            <a:r>
              <a:rPr lang="zh-CN" altLang="en-US" sz="2400" b="1">
                <a:solidFill>
                  <a:srgbClr val="0070C0"/>
                </a:solidFill>
              </a:rPr>
              <a:t>           </a:t>
            </a:r>
            <a:r>
              <a:rPr lang="en-US" altLang="zh-CN" sz="2400" b="1">
                <a:solidFill>
                  <a:srgbClr val="0070C0"/>
                </a:solidFill>
              </a:rPr>
              <a:t>90</a:t>
            </a:r>
            <a:r>
              <a:rPr lang="zh-CN" altLang="en-US" sz="2400" b="1">
                <a:solidFill>
                  <a:srgbClr val="0070C0"/>
                </a:solidFill>
              </a:rPr>
              <a:t>％</a:t>
            </a:r>
            <a:r>
              <a:rPr lang="en-US" altLang="zh-CN" sz="2400" b="1" i="1">
                <a:solidFill>
                  <a:srgbClr val="0070C0"/>
                </a:solidFill>
                <a:latin typeface="Times New Roman" panose="02020603050405020304" pitchFamily="18" charset="0"/>
              </a:rPr>
              <a:t>x</a:t>
            </a:r>
            <a:r>
              <a:rPr lang="en-US" altLang="zh-CN" sz="2400" b="1">
                <a:solidFill>
                  <a:srgbClr val="0070C0"/>
                </a:solidFill>
              </a:rPr>
              <a:t>=1800</a:t>
            </a:r>
            <a:r>
              <a:rPr lang="zh-CN" altLang="en-US" sz="2400" b="1">
                <a:solidFill>
                  <a:srgbClr val="0070C0"/>
                </a:solidFill>
              </a:rPr>
              <a:t>×</a:t>
            </a:r>
            <a:r>
              <a:rPr lang="en-US" altLang="zh-CN" sz="2400" b="1">
                <a:solidFill>
                  <a:srgbClr val="0070C0"/>
                </a:solidFill>
              </a:rPr>
              <a:t>(1+15</a:t>
            </a:r>
            <a:r>
              <a:rPr lang="zh-CN" altLang="en-US" sz="2400" b="1">
                <a:solidFill>
                  <a:srgbClr val="0070C0"/>
                </a:solidFill>
              </a:rPr>
              <a:t>％</a:t>
            </a:r>
            <a:r>
              <a:rPr lang="en-US" altLang="zh-CN" sz="2400" b="1">
                <a:solidFill>
                  <a:srgbClr val="0070C0"/>
                </a:solidFill>
              </a:rPr>
              <a:t>)</a:t>
            </a:r>
          </a:p>
        </p:txBody>
      </p:sp>
      <p:sp>
        <p:nvSpPr>
          <p:cNvPr id="3076" name="矩形 3075"/>
          <p:cNvSpPr>
            <a:spLocks noChangeArrowheads="1"/>
          </p:cNvSpPr>
          <p:nvPr/>
        </p:nvSpPr>
        <p:spPr bwMode="auto">
          <a:xfrm>
            <a:off x="1258888" y="4795838"/>
            <a:ext cx="398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solidFill>
                  <a:srgbClr val="0070C0"/>
                </a:solidFill>
              </a:rPr>
              <a:t>解这个方程，得</a:t>
            </a:r>
            <a:r>
              <a:rPr lang="en-US" altLang="zh-CN" sz="2400" b="1" i="1">
                <a:solidFill>
                  <a:srgbClr val="0070C0"/>
                </a:solidFill>
                <a:latin typeface="Times New Roman" panose="02020603050405020304" pitchFamily="18" charset="0"/>
              </a:rPr>
              <a:t>x</a:t>
            </a:r>
            <a:r>
              <a:rPr lang="en-US" altLang="zh-CN" sz="2400" b="1">
                <a:solidFill>
                  <a:srgbClr val="0070C0"/>
                </a:solidFill>
              </a:rPr>
              <a:t>=2300</a:t>
            </a:r>
          </a:p>
        </p:txBody>
      </p:sp>
      <p:sp>
        <p:nvSpPr>
          <p:cNvPr id="3077" name="文本框 3076"/>
          <p:cNvSpPr txBox="1">
            <a:spLocks noChangeArrowheads="1"/>
          </p:cNvSpPr>
          <p:nvPr/>
        </p:nvSpPr>
        <p:spPr bwMode="auto">
          <a:xfrm>
            <a:off x="1016000" y="5322888"/>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solidFill>
                  <a:srgbClr val="0070C0"/>
                </a:solidFill>
              </a:rPr>
              <a:t>经检验，</a:t>
            </a:r>
            <a:r>
              <a:rPr lang="en-US" altLang="zh-CN" sz="2400" b="1" i="1">
                <a:solidFill>
                  <a:srgbClr val="0070C0"/>
                </a:solidFill>
                <a:latin typeface="Times New Roman" panose="02020603050405020304" pitchFamily="18" charset="0"/>
              </a:rPr>
              <a:t>x</a:t>
            </a:r>
            <a:r>
              <a:rPr lang="en-US" altLang="zh-CN" sz="2400" b="1">
                <a:solidFill>
                  <a:srgbClr val="0070C0"/>
                </a:solidFill>
              </a:rPr>
              <a:t>=2300</a:t>
            </a:r>
            <a:r>
              <a:rPr lang="zh-CN" altLang="en-US" sz="2400" b="1">
                <a:solidFill>
                  <a:srgbClr val="0070C0"/>
                </a:solidFill>
              </a:rPr>
              <a:t>（元）符合题意。</a:t>
            </a:r>
            <a:endParaRPr lang="en-US" altLang="zh-CN" sz="2400" b="1">
              <a:solidFill>
                <a:srgbClr val="0070C0"/>
              </a:solidFill>
            </a:endParaRPr>
          </a:p>
        </p:txBody>
      </p:sp>
      <p:sp>
        <p:nvSpPr>
          <p:cNvPr id="13317" name="矩形 3077"/>
          <p:cNvSpPr>
            <a:spLocks noChangeArrowheads="1" noChangeShapeType="1" noTextEdit="1"/>
          </p:cNvSpPr>
          <p:nvPr/>
        </p:nvSpPr>
        <p:spPr bwMode="auto">
          <a:xfrm>
            <a:off x="684213" y="730250"/>
            <a:ext cx="1058862" cy="579438"/>
          </a:xfrm>
          <a:prstGeom prst="rect">
            <a:avLst/>
          </a:prstGeom>
        </p:spPr>
        <p:txBody>
          <a:bodyPr wrap="none" fromWordArt="1">
            <a:prstTxWarp prst="textPlain">
              <a:avLst>
                <a:gd name="adj" fmla="val 50000"/>
              </a:avLst>
            </a:prstTxWarp>
          </a:bodyPr>
          <a:lstStyle/>
          <a:p>
            <a:pPr algn="ctr"/>
            <a:r>
              <a:rPr lang="zh-CN" altLang="en-US" sz="3600" kern="10">
                <a:ln w="9525">
                  <a:solidFill>
                    <a:srgbClr val="FF0000"/>
                  </a:solidFill>
                  <a:round/>
                </a:ln>
                <a:solidFill>
                  <a:srgbClr val="FF0000"/>
                </a:solidFill>
                <a:latin typeface="宋体" panose="02010600030101010101" pitchFamily="2" charset="-122"/>
                <a:ea typeface="宋体" panose="02010600030101010101" pitchFamily="2" charset="-122"/>
              </a:rPr>
              <a:t>例</a:t>
            </a:r>
            <a:r>
              <a:rPr lang="en-US" altLang="zh-CN" sz="3600" kern="10">
                <a:ln w="9525">
                  <a:solidFill>
                    <a:srgbClr val="FF0000"/>
                  </a:solidFill>
                  <a:round/>
                </a:ln>
                <a:solidFill>
                  <a:srgbClr val="FF0000"/>
                </a:solidFill>
                <a:latin typeface="宋体" panose="02010600030101010101" pitchFamily="2" charset="-122"/>
                <a:ea typeface="宋体" panose="02010600030101010101" pitchFamily="2" charset="-122"/>
              </a:rPr>
              <a:t>6</a:t>
            </a:r>
            <a:endParaRPr lang="zh-CN" altLang="en-US" sz="3600" kern="10">
              <a:ln w="9525">
                <a:solidFill>
                  <a:srgbClr val="FF0000"/>
                </a:solidFill>
                <a:round/>
              </a:ln>
              <a:solidFill>
                <a:srgbClr val="FF0000"/>
              </a:solidFill>
              <a:latin typeface="宋体" panose="02010600030101010101" pitchFamily="2" charset="-122"/>
              <a:ea typeface="宋体" panose="02010600030101010101" pitchFamily="2" charset="-122"/>
            </a:endParaRPr>
          </a:p>
        </p:txBody>
      </p:sp>
      <p:sp>
        <p:nvSpPr>
          <p:cNvPr id="3079" name="矩形 3078"/>
          <p:cNvSpPr>
            <a:spLocks noChangeArrowheads="1"/>
          </p:cNvSpPr>
          <p:nvPr/>
        </p:nvSpPr>
        <p:spPr bwMode="auto">
          <a:xfrm>
            <a:off x="1835150" y="2779713"/>
            <a:ext cx="4383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zh-CN" altLang="en-US" sz="2800" b="1"/>
              <a:t>售价</a:t>
            </a:r>
            <a:r>
              <a:rPr lang="en-US" altLang="zh-CN" sz="2800" b="1"/>
              <a:t>=</a:t>
            </a:r>
            <a:r>
              <a:rPr lang="zh-CN" altLang="en-US" sz="2800" b="1"/>
              <a:t>成本</a:t>
            </a:r>
            <a:r>
              <a:rPr lang="en-US" altLang="zh-CN" sz="2800" b="1"/>
              <a:t>×</a:t>
            </a:r>
            <a:r>
              <a:rPr lang="zh-CN" altLang="en-US" sz="2800" b="1"/>
              <a:t>（</a:t>
            </a:r>
            <a:r>
              <a:rPr lang="en-US" altLang="zh-CN" sz="2800" b="1"/>
              <a:t>1+</a:t>
            </a:r>
            <a:r>
              <a:rPr lang="zh-CN" altLang="en-US" sz="2800" b="1"/>
              <a:t>利润率</a:t>
            </a:r>
            <a:r>
              <a:rPr lang="zh-CN" altLang="en-US" sz="2400" b="1"/>
              <a:t>）</a:t>
            </a:r>
            <a:r>
              <a:rPr lang="zh-CN" altLang="en-US" b="1"/>
              <a:t> </a:t>
            </a:r>
          </a:p>
        </p:txBody>
      </p:sp>
      <p:sp>
        <p:nvSpPr>
          <p:cNvPr id="2" name="文本框 1"/>
          <p:cNvSpPr txBox="1">
            <a:spLocks noChangeArrowheads="1"/>
          </p:cNvSpPr>
          <p:nvPr/>
        </p:nvSpPr>
        <p:spPr bwMode="auto">
          <a:xfrm>
            <a:off x="1016000" y="5867400"/>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solidFill>
                  <a:srgbClr val="0070C0"/>
                </a:solidFill>
              </a:rPr>
              <a:t>所以，每件商品的原价为</a:t>
            </a:r>
            <a:r>
              <a:rPr lang="en-US" altLang="zh-CN" sz="2400" b="1">
                <a:solidFill>
                  <a:srgbClr val="0070C0"/>
                </a:solidFill>
              </a:rPr>
              <a:t>2300</a:t>
            </a:r>
            <a:r>
              <a:rPr lang="zh-CN" altLang="en-US" sz="2400" b="1">
                <a:solidFill>
                  <a:srgbClr val="0070C0"/>
                </a:solidFill>
              </a:rPr>
              <a:t>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blinds(horizontal)">
                                      <p:cBhvr>
                                        <p:cTn id="11" dur="500"/>
                                        <p:tgtEl>
                                          <p:spTgt spid="307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076">
                                            <p:txEl>
                                              <p:pRg st="0" end="0"/>
                                            </p:txEl>
                                          </p:spTgt>
                                        </p:tgtEl>
                                        <p:attrNameLst>
                                          <p:attrName>style.visibility</p:attrName>
                                        </p:attrNameLst>
                                      </p:cBhvr>
                                      <p:to>
                                        <p:strVal val="visible"/>
                                      </p:to>
                                    </p:set>
                                    <p:animEffect transition="in" filter="checkerboard(across)">
                                      <p:cBhvr>
                                        <p:cTn id="16" dur="500"/>
                                        <p:tgtEl>
                                          <p:spTgt spid="307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077"/>
                                        </p:tgtEl>
                                        <p:attrNameLst>
                                          <p:attrName>style.visibility</p:attrName>
                                        </p:attrNameLst>
                                      </p:cBhvr>
                                      <p:to>
                                        <p:strVal val="visible"/>
                                      </p:to>
                                    </p:set>
                                    <p:animEffect transition="in" filter="box(in)">
                                      <p:cBhvr>
                                        <p:cTn id="21" dur="500"/>
                                        <p:tgtEl>
                                          <p:spTgt spid="307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ox(in)">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3077" grpId="0"/>
      <p:bldP spid="3079"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文本框 4097"/>
          <p:cNvSpPr txBox="1">
            <a:spLocks noChangeArrowheads="1"/>
          </p:cNvSpPr>
          <p:nvPr/>
        </p:nvSpPr>
        <p:spPr bwMode="auto">
          <a:xfrm>
            <a:off x="611188" y="1773238"/>
            <a:ext cx="8353425" cy="286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dirty="0"/>
              <a:t>        </a:t>
            </a:r>
            <a:r>
              <a:rPr lang="zh-CN" altLang="en-US" sz="2800" b="1" dirty="0"/>
              <a:t>在有关营销问题中，一般要涉及到成本、售价、利润。它们的关系是：利润</a:t>
            </a:r>
            <a:r>
              <a:rPr lang="en-US" altLang="zh-CN" sz="2800" b="1" dirty="0"/>
              <a:t>=</a:t>
            </a:r>
            <a:r>
              <a:rPr lang="zh-CN" altLang="en-US" sz="2800" b="1" dirty="0"/>
              <a:t>售价</a:t>
            </a:r>
            <a:r>
              <a:rPr lang="en-US" altLang="zh-CN" sz="2800" b="1" dirty="0"/>
              <a:t>-</a:t>
            </a:r>
            <a:r>
              <a:rPr lang="zh-CN" altLang="en-US" sz="2800" b="1" dirty="0"/>
              <a:t>成本，利润率</a:t>
            </a:r>
            <a:r>
              <a:rPr lang="en-US" altLang="zh-CN" sz="2800" b="1" dirty="0"/>
              <a:t>=</a:t>
            </a:r>
            <a:r>
              <a:rPr lang="zh-CN" altLang="en-US" sz="2800" b="1" dirty="0"/>
              <a:t>利润</a:t>
            </a:r>
            <a:r>
              <a:rPr lang="en-US" altLang="zh-CN" sz="2800" b="1" dirty="0"/>
              <a:t>/</a:t>
            </a:r>
            <a:r>
              <a:rPr lang="zh-CN" altLang="en-US" sz="2800" b="1" dirty="0"/>
              <a:t>成本</a:t>
            </a:r>
            <a:r>
              <a:rPr lang="en-US" altLang="zh-CN" sz="2800" b="1" dirty="0">
                <a:latin typeface="宋体" panose="02010600030101010101" pitchFamily="2" charset="-122"/>
              </a:rPr>
              <a:t>×100%</a:t>
            </a:r>
            <a:r>
              <a:rPr lang="zh-CN" altLang="en-US" sz="2800" b="1" dirty="0"/>
              <a:t>，售价</a:t>
            </a:r>
            <a:r>
              <a:rPr lang="en-US" altLang="zh-CN" sz="2800" b="1" dirty="0"/>
              <a:t>=</a:t>
            </a:r>
            <a:r>
              <a:rPr lang="zh-CN" altLang="en-US" sz="2800" b="1" dirty="0"/>
              <a:t>成本</a:t>
            </a:r>
            <a:r>
              <a:rPr lang="en-US" altLang="zh-CN" sz="2800" b="1" dirty="0"/>
              <a:t>×</a:t>
            </a:r>
            <a:r>
              <a:rPr lang="zh-CN" altLang="en-US" sz="2800" b="1" dirty="0"/>
              <a:t>（</a:t>
            </a:r>
            <a:r>
              <a:rPr lang="en-US" altLang="zh-CN" sz="2800" b="1" dirty="0"/>
              <a:t>1+</a:t>
            </a:r>
            <a:r>
              <a:rPr lang="zh-CN" altLang="en-US" sz="2800" b="1" dirty="0"/>
              <a:t>利润率）</a:t>
            </a:r>
            <a:r>
              <a:rPr lang="en-US" altLang="zh-CN" sz="2800" b="1" dirty="0"/>
              <a:t>.     </a:t>
            </a:r>
          </a:p>
          <a:p>
            <a:pPr>
              <a:spcBef>
                <a:spcPct val="50000"/>
              </a:spcBef>
            </a:pPr>
            <a:r>
              <a:rPr lang="zh-CN" altLang="en-US" sz="2800" b="1" dirty="0"/>
              <a:t>有时可以用“进货价”代替“成本”。但是，成本除包括进货价外，还应包括诸如运输费、仓储费、损耗、职工工资等</a:t>
            </a:r>
            <a:r>
              <a:rPr lang="en-US" altLang="zh-CN" sz="2800" b="1" dirty="0"/>
              <a:t>.</a:t>
            </a:r>
          </a:p>
        </p:txBody>
      </p:sp>
      <p:sp>
        <p:nvSpPr>
          <p:cNvPr id="30722" name="矩形 4098"/>
          <p:cNvSpPr>
            <a:spLocks noChangeArrowheads="1" noChangeShapeType="1" noTextEdit="1"/>
          </p:cNvSpPr>
          <p:nvPr/>
        </p:nvSpPr>
        <p:spPr bwMode="auto">
          <a:xfrm>
            <a:off x="611188" y="620713"/>
            <a:ext cx="1511300" cy="700087"/>
          </a:xfrm>
          <a:prstGeom prst="rect">
            <a:avLst/>
          </a:prstGeom>
        </p:spPr>
        <p:txBody>
          <a:bodyPr wrap="none" fromWordArt="1">
            <a:prstTxWarp prst="textPlain">
              <a:avLst>
                <a:gd name="adj" fmla="val 50000"/>
              </a:avLst>
            </a:prstTxWarp>
          </a:bodyPr>
          <a:lstStyle/>
          <a:p>
            <a:pPr algn="ctr"/>
            <a:r>
              <a:rPr lang="zh-CN" altLang="en-US" sz="3600" kern="10">
                <a:ln w="9525">
                  <a:solidFill>
                    <a:srgbClr val="FF0000"/>
                  </a:solidFill>
                  <a:round/>
                </a:ln>
                <a:solidFill>
                  <a:srgbClr val="FF0000"/>
                </a:solidFill>
                <a:latin typeface="宋体" panose="02010600030101010101" pitchFamily="2" charset="-122"/>
                <a:ea typeface="宋体" panose="02010600030101010101" pitchFamily="2" charset="-122"/>
              </a:rPr>
              <a:t>加油站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1745" name="组合 7169"/>
          <p:cNvGrpSpPr/>
          <p:nvPr/>
        </p:nvGrpSpPr>
        <p:grpSpPr bwMode="auto">
          <a:xfrm>
            <a:off x="76200" y="0"/>
            <a:ext cx="1600200" cy="1295400"/>
            <a:chOff x="657" y="845"/>
            <a:chExt cx="1181" cy="1231"/>
          </a:xfrm>
        </p:grpSpPr>
        <p:sp>
          <p:nvSpPr>
            <p:cNvPr id="31746" name="椭圆 7170"/>
            <p:cNvSpPr>
              <a:spLocks noChangeArrowheads="1"/>
            </p:cNvSpPr>
            <p:nvPr/>
          </p:nvSpPr>
          <p:spPr bwMode="auto">
            <a:xfrm>
              <a:off x="657" y="1661"/>
              <a:ext cx="1088" cy="227"/>
            </a:xfrm>
            <a:prstGeom prst="ellipse">
              <a:avLst/>
            </a:prstGeom>
            <a:solidFill>
              <a:schemeClr val="folHlink"/>
            </a:solidFill>
            <a:ln>
              <a:noFill/>
            </a:ln>
            <a:effectLst>
              <a:prstShdw prst="shdw17" dist="17961" dir="2700000">
                <a:srgbClr val="5C7A00"/>
              </a:prstShdw>
            </a:effectLst>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31747" name="图片 7171" descr="MCj04325840000[1]"/>
            <p:cNvPicPr>
              <a:picLocks noChangeAspect="1" noChangeArrowheads="1"/>
            </p:cNvPicPr>
            <p:nvPr/>
          </p:nvPicPr>
          <p:blipFill>
            <a:blip r:embed="rId4"/>
            <a:srcRect/>
            <a:stretch>
              <a:fillRect/>
            </a:stretch>
          </p:blipFill>
          <p:spPr bwMode="auto">
            <a:xfrm>
              <a:off x="657" y="845"/>
              <a:ext cx="115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文本框 7172"/>
            <p:cNvSpPr txBox="1">
              <a:spLocks noChangeArrowheads="1"/>
            </p:cNvSpPr>
            <p:nvPr/>
          </p:nvSpPr>
          <p:spPr bwMode="auto">
            <a:xfrm>
              <a:off x="1067" y="1526"/>
              <a:ext cx="771"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a:ea typeface="黑体" panose="02010609060101010101" pitchFamily="49" charset="-122"/>
                </a:rPr>
                <a:t>练习</a:t>
              </a:r>
            </a:p>
          </p:txBody>
        </p:sp>
      </p:grpSp>
      <p:sp>
        <p:nvSpPr>
          <p:cNvPr id="31749" name="文本框 7173"/>
          <p:cNvSpPr txBox="1">
            <a:spLocks noChangeArrowheads="1"/>
          </p:cNvSpPr>
          <p:nvPr/>
        </p:nvSpPr>
        <p:spPr bwMode="auto">
          <a:xfrm>
            <a:off x="914400" y="1371600"/>
            <a:ext cx="8001000"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600" b="1">
                <a:solidFill>
                  <a:schemeClr val="accent1"/>
                </a:solidFill>
                <a:latin typeface="黑体" panose="02010609060101010101" pitchFamily="49" charset="-122"/>
                <a:ea typeface="黑体" panose="02010609060101010101" pitchFamily="49" charset="-122"/>
              </a:rPr>
              <a:t> </a:t>
            </a:r>
            <a:r>
              <a:rPr lang="en-US" altLang="zh-CN" sz="2800" b="1">
                <a:solidFill>
                  <a:srgbClr val="000000"/>
                </a:solidFill>
                <a:latin typeface="宋体" panose="02010600030101010101" pitchFamily="2" charset="-122"/>
              </a:rPr>
              <a:t>1.</a:t>
            </a:r>
            <a:r>
              <a:rPr lang="zh-CN" altLang="en-US" sz="2800" b="1">
                <a:solidFill>
                  <a:srgbClr val="000000"/>
                </a:solidFill>
                <a:latin typeface="宋体" panose="02010600030101010101" pitchFamily="2" charset="-122"/>
              </a:rPr>
              <a:t>某市发行足球彩票，计划将发行总额的</a:t>
            </a:r>
            <a:r>
              <a:rPr lang="en-US" altLang="zh-CN" sz="2800" b="1">
                <a:solidFill>
                  <a:srgbClr val="000000"/>
                </a:solidFill>
                <a:latin typeface="宋体" panose="02010600030101010101" pitchFamily="2" charset="-122"/>
              </a:rPr>
              <a:t>49%</a:t>
            </a:r>
            <a:r>
              <a:rPr lang="zh-CN" altLang="en-US" sz="2800" b="1">
                <a:solidFill>
                  <a:srgbClr val="000000"/>
                </a:solidFill>
                <a:latin typeface="宋体" panose="02010600030101010101" pitchFamily="2" charset="-122"/>
              </a:rPr>
              <a:t>作为奖金，若奖金总额为</a:t>
            </a:r>
            <a:r>
              <a:rPr lang="en-US" altLang="zh-CN" sz="2800" b="1">
                <a:solidFill>
                  <a:srgbClr val="000000"/>
                </a:solidFill>
                <a:latin typeface="宋体" panose="02010600030101010101" pitchFamily="2" charset="-122"/>
              </a:rPr>
              <a:t>93100</a:t>
            </a:r>
            <a:r>
              <a:rPr lang="zh-CN" altLang="en-US" sz="2800" b="1">
                <a:solidFill>
                  <a:srgbClr val="000000"/>
                </a:solidFill>
                <a:latin typeface="宋体" panose="02010600030101010101" pitchFamily="2" charset="-122"/>
              </a:rPr>
              <a:t>元，彩票每张</a:t>
            </a:r>
            <a:r>
              <a:rPr lang="en-US" altLang="zh-CN" sz="2800" b="1">
                <a:solidFill>
                  <a:srgbClr val="000000"/>
                </a:solidFill>
                <a:latin typeface="宋体" panose="02010600030101010101" pitchFamily="2" charset="-122"/>
              </a:rPr>
              <a:t>2</a:t>
            </a:r>
            <a:r>
              <a:rPr lang="zh-CN" altLang="en-US" sz="2800" b="1">
                <a:solidFill>
                  <a:srgbClr val="000000"/>
                </a:solidFill>
                <a:latin typeface="宋体" panose="02010600030101010101" pitchFamily="2" charset="-122"/>
              </a:rPr>
              <a:t>元，问应卖出多少张彩票才能兑现这笔奖金？</a:t>
            </a:r>
            <a:endParaRPr lang="zh-CN" altLang="zh-CN" sz="2800" b="1">
              <a:solidFill>
                <a:srgbClr val="000000"/>
              </a:solidFill>
              <a:latin typeface="宋体" panose="02010600030101010101" pitchFamily="2" charset="-122"/>
            </a:endParaRPr>
          </a:p>
        </p:txBody>
      </p:sp>
      <p:sp>
        <p:nvSpPr>
          <p:cNvPr id="7175" name="文本框 7174"/>
          <p:cNvSpPr txBox="1">
            <a:spLocks noChangeArrowheads="1"/>
          </p:cNvSpPr>
          <p:nvPr/>
        </p:nvSpPr>
        <p:spPr bwMode="auto">
          <a:xfrm>
            <a:off x="1371600" y="3046413"/>
            <a:ext cx="592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3200" b="1">
                <a:solidFill>
                  <a:srgbClr val="CC0066"/>
                </a:solidFill>
                <a:latin typeface="Times New Roman" panose="02020603050405020304" pitchFamily="18" charset="0"/>
                <a:ea typeface="黑体" panose="02010609060101010101" pitchFamily="49" charset="-122"/>
              </a:rPr>
              <a:t>解</a:t>
            </a:r>
          </a:p>
        </p:txBody>
      </p:sp>
      <p:sp>
        <p:nvSpPr>
          <p:cNvPr id="7179" name="文本框 7178"/>
          <p:cNvSpPr txBox="1">
            <a:spLocks noChangeArrowheads="1"/>
          </p:cNvSpPr>
          <p:nvPr/>
        </p:nvSpPr>
        <p:spPr bwMode="auto">
          <a:xfrm>
            <a:off x="2124075" y="3860800"/>
            <a:ext cx="4248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zh-CN" sz="2800">
                <a:solidFill>
                  <a:srgbClr val="FF0000"/>
                </a:solidFill>
                <a:latin typeface="黑体" panose="02010609060101010101" pitchFamily="49" charset="-122"/>
                <a:ea typeface="黑体" panose="02010609060101010101" pitchFamily="49" charset="-122"/>
              </a:rPr>
              <a:t>2x49</a:t>
            </a:r>
            <a:r>
              <a:rPr lang="zh-CN" altLang="en-US" sz="2800">
                <a:solidFill>
                  <a:srgbClr val="FF0000"/>
                </a:solidFill>
                <a:latin typeface="黑体" panose="02010609060101010101" pitchFamily="49" charset="-122"/>
                <a:ea typeface="黑体" panose="02010609060101010101" pitchFamily="49" charset="-122"/>
              </a:rPr>
              <a:t>％</a:t>
            </a:r>
            <a:r>
              <a:rPr lang="en-US" altLang="zh-CN" sz="2800" i="1">
                <a:solidFill>
                  <a:srgbClr val="FF0000"/>
                </a:solidFill>
                <a:latin typeface="Times New Roman" panose="02020603050405020304" pitchFamily="18" charset="0"/>
                <a:ea typeface="微软雅黑" panose="020B0503020204020204" pitchFamily="34" charset="-122"/>
              </a:rPr>
              <a:t>x</a:t>
            </a:r>
            <a:r>
              <a:rPr lang="en-US" altLang="zh-CN" sz="2800">
                <a:latin typeface="黑体" panose="02010609060101010101" pitchFamily="49" charset="-122"/>
                <a:ea typeface="黑体" panose="02010609060101010101" pitchFamily="49" charset="-122"/>
              </a:rPr>
              <a:t> </a:t>
            </a:r>
            <a:r>
              <a:rPr lang="en-US" altLang="zh-CN" sz="2800">
                <a:solidFill>
                  <a:srgbClr val="FF0000"/>
                </a:solidFill>
                <a:latin typeface="黑体" panose="02010609060101010101" pitchFamily="49" charset="-122"/>
                <a:ea typeface="黑体" panose="02010609060101010101" pitchFamily="49" charset="-122"/>
              </a:rPr>
              <a:t>= 93100</a:t>
            </a:r>
          </a:p>
        </p:txBody>
      </p:sp>
      <p:sp>
        <p:nvSpPr>
          <p:cNvPr id="7180" name="矩形 7179"/>
          <p:cNvSpPr>
            <a:spLocks noChangeArrowheads="1"/>
          </p:cNvSpPr>
          <p:nvPr/>
        </p:nvSpPr>
        <p:spPr bwMode="auto">
          <a:xfrm>
            <a:off x="2268538" y="2924175"/>
            <a:ext cx="44672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2400" b="1">
                <a:solidFill>
                  <a:srgbClr val="000000"/>
                </a:solidFill>
                <a:latin typeface="宋体" panose="02010600030101010101" pitchFamily="2" charset="-122"/>
              </a:rPr>
              <a:t>设发行彩票</a:t>
            </a:r>
            <a:r>
              <a:rPr lang="en-US" altLang="zh-CN" sz="2400" b="1" i="1">
                <a:solidFill>
                  <a:srgbClr val="000000"/>
                </a:solidFill>
                <a:latin typeface="Times New Roman" panose="02020603050405020304" pitchFamily="18" charset="0"/>
              </a:rPr>
              <a:t>x</a:t>
            </a:r>
            <a:r>
              <a:rPr lang="zh-CN" altLang="en-US" sz="2400" b="1">
                <a:solidFill>
                  <a:srgbClr val="000000"/>
                </a:solidFill>
                <a:latin typeface="宋体" panose="02010600030101010101" pitchFamily="2" charset="-122"/>
              </a:rPr>
              <a:t>张，根据题意，得</a:t>
            </a:r>
            <a:r>
              <a:rPr lang="zh-CN" altLang="en-US" sz="2400" b="1">
                <a:latin typeface="宋体" panose="02010600030101010101" pitchFamily="2" charset="-122"/>
              </a:rPr>
              <a:t> </a:t>
            </a:r>
          </a:p>
        </p:txBody>
      </p:sp>
      <p:sp>
        <p:nvSpPr>
          <p:cNvPr id="7181" name="矩形 7180"/>
          <p:cNvSpPr>
            <a:spLocks noChangeArrowheads="1"/>
          </p:cNvSpPr>
          <p:nvPr/>
        </p:nvSpPr>
        <p:spPr bwMode="auto">
          <a:xfrm>
            <a:off x="1619250" y="4724400"/>
            <a:ext cx="4014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00"/>
                </a:solidFill>
                <a:latin typeface="宋体" panose="02010600030101010101" pitchFamily="2" charset="-122"/>
              </a:rPr>
              <a:t>解这个方程，得  </a:t>
            </a:r>
            <a:r>
              <a:rPr lang="en-US" altLang="zh-CN" sz="2400" b="1" i="1">
                <a:solidFill>
                  <a:srgbClr val="FF0000"/>
                </a:solidFill>
                <a:latin typeface="Times New Roman" panose="02020603050405020304" pitchFamily="18" charset="0"/>
                <a:ea typeface="黑体" panose="02010609060101010101" pitchFamily="49" charset="-122"/>
              </a:rPr>
              <a:t>x</a:t>
            </a:r>
            <a:r>
              <a:rPr lang="en-US" altLang="zh-CN" sz="2400" b="1">
                <a:solidFill>
                  <a:srgbClr val="FF0000"/>
                </a:solidFill>
                <a:latin typeface="黑体" panose="02010609060101010101" pitchFamily="49" charset="-122"/>
                <a:ea typeface="黑体" panose="02010609060101010101" pitchFamily="49" charset="-122"/>
              </a:rPr>
              <a:t> = 95000</a:t>
            </a:r>
          </a:p>
        </p:txBody>
      </p:sp>
      <p:sp>
        <p:nvSpPr>
          <p:cNvPr id="7182" name="矩形 7181"/>
          <p:cNvSpPr>
            <a:spLocks noChangeArrowheads="1"/>
          </p:cNvSpPr>
          <p:nvPr/>
        </p:nvSpPr>
        <p:spPr bwMode="auto">
          <a:xfrm>
            <a:off x="1476375" y="5516563"/>
            <a:ext cx="600233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en-US" sz="2400" b="1">
                <a:solidFill>
                  <a:srgbClr val="000000"/>
                </a:solidFill>
                <a:latin typeface="宋体" panose="02010600030101010101" pitchFamily="2" charset="-122"/>
              </a:rPr>
              <a:t>答：应卖出</a:t>
            </a:r>
            <a:r>
              <a:rPr lang="en-US" altLang="zh-CN" sz="2400" b="1">
                <a:solidFill>
                  <a:srgbClr val="000000"/>
                </a:solidFill>
                <a:latin typeface="宋体" panose="02010600030101010101" pitchFamily="2" charset="-122"/>
              </a:rPr>
              <a:t>95000</a:t>
            </a:r>
            <a:r>
              <a:rPr lang="zh-CN" altLang="en-US" sz="2400" b="1">
                <a:solidFill>
                  <a:srgbClr val="000000"/>
                </a:solidFill>
                <a:latin typeface="宋体" panose="02010600030101010101" pitchFamily="2" charset="-122"/>
              </a:rPr>
              <a:t>张彩票才能兑现这笔奖金</a:t>
            </a:r>
            <a:r>
              <a:rPr lang="en-US" altLang="zh-CN" sz="2400" b="1">
                <a:solidFill>
                  <a:srgbClr val="000000"/>
                </a:solidFill>
                <a:latin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left)">
                                      <p:cBhvr>
                                        <p:cTn id="7" dur="500"/>
                                        <p:tgtEl>
                                          <p:spTgt spid="717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180">
                                            <p:txEl>
                                              <p:pRg st="0" end="0"/>
                                            </p:txEl>
                                          </p:spTgt>
                                        </p:tgtEl>
                                        <p:attrNameLst>
                                          <p:attrName>style.visibility</p:attrName>
                                        </p:attrNameLst>
                                      </p:cBhvr>
                                      <p:to>
                                        <p:strVal val="visible"/>
                                      </p:to>
                                    </p:set>
                                    <p:animEffect transition="in" filter="box(in)">
                                      <p:cBhvr>
                                        <p:cTn id="12" dur="500"/>
                                        <p:tgtEl>
                                          <p:spTgt spid="71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179"/>
                                        </p:tgtEl>
                                        <p:attrNameLst>
                                          <p:attrName>style.visibility</p:attrName>
                                        </p:attrNameLst>
                                      </p:cBhvr>
                                      <p:to>
                                        <p:strVal val="visible"/>
                                      </p:to>
                                    </p:set>
                                    <p:anim calcmode="lin" valueType="num">
                                      <p:cBhvr>
                                        <p:cTn id="17" dur="500" fill="hold"/>
                                        <p:tgtEl>
                                          <p:spTgt spid="7179"/>
                                        </p:tgtEl>
                                        <p:attrNameLst>
                                          <p:attrName>ppt_x</p:attrName>
                                        </p:attrNameLst>
                                      </p:cBhvr>
                                      <p:tavLst>
                                        <p:tav tm="0">
                                          <p:val>
                                            <p:strVal val="1+#ppt_w/2"/>
                                          </p:val>
                                        </p:tav>
                                        <p:tav tm="100000">
                                          <p:val>
                                            <p:strVal val="#ppt_x"/>
                                          </p:val>
                                        </p:tav>
                                      </p:tavLst>
                                    </p:anim>
                                    <p:anim calcmode="lin" valueType="num">
                                      <p:cBhvr>
                                        <p:cTn id="18" dur="500" fill="hold"/>
                                        <p:tgtEl>
                                          <p:spTgt spid="71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181"/>
                                        </p:tgtEl>
                                        <p:attrNameLst>
                                          <p:attrName>style.visibility</p:attrName>
                                        </p:attrNameLst>
                                      </p:cBhvr>
                                      <p:to>
                                        <p:strVal val="visible"/>
                                      </p:to>
                                    </p:set>
                                    <p:anim calcmode="lin" valueType="num">
                                      <p:cBhvr>
                                        <p:cTn id="23" dur="500" fill="hold"/>
                                        <p:tgtEl>
                                          <p:spTgt spid="7181"/>
                                        </p:tgtEl>
                                        <p:attrNameLst>
                                          <p:attrName>ppt_x</p:attrName>
                                        </p:attrNameLst>
                                      </p:cBhvr>
                                      <p:tavLst>
                                        <p:tav tm="0">
                                          <p:val>
                                            <p:strVal val="#ppt_x"/>
                                          </p:val>
                                        </p:tav>
                                        <p:tav tm="100000">
                                          <p:val>
                                            <p:strVal val="#ppt_x"/>
                                          </p:val>
                                        </p:tav>
                                      </p:tavLst>
                                    </p:anim>
                                    <p:anim calcmode="lin" valueType="num">
                                      <p:cBhvr>
                                        <p:cTn id="24" dur="500" fill="hold"/>
                                        <p:tgtEl>
                                          <p:spTgt spid="718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shreg.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182"/>
                                        </p:tgtEl>
                                        <p:attrNameLst>
                                          <p:attrName>style.visibility</p:attrName>
                                        </p:attrNameLst>
                                      </p:cBhvr>
                                      <p:to>
                                        <p:strVal val="visible"/>
                                      </p:to>
                                    </p:set>
                                    <p:anim calcmode="lin" valueType="num">
                                      <p:cBhvr>
                                        <p:cTn id="29" dur="500" fill="hold"/>
                                        <p:tgtEl>
                                          <p:spTgt spid="7182"/>
                                        </p:tgtEl>
                                        <p:attrNameLst>
                                          <p:attrName>ppt_x</p:attrName>
                                        </p:attrNameLst>
                                      </p:cBhvr>
                                      <p:tavLst>
                                        <p:tav tm="0">
                                          <p:val>
                                            <p:strVal val="#ppt_x"/>
                                          </p:val>
                                        </p:tav>
                                        <p:tav tm="100000">
                                          <p:val>
                                            <p:strVal val="#ppt_x"/>
                                          </p:val>
                                        </p:tav>
                                      </p:tavLst>
                                    </p:anim>
                                    <p:anim calcmode="lin" valueType="num">
                                      <p:cBhvr>
                                        <p:cTn id="30" dur="500" fill="hold"/>
                                        <p:tgtEl>
                                          <p:spTgt spid="718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9" grpId="0"/>
      <p:bldP spid="7181" grpId="0"/>
      <p:bldP spid="718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468313" y="60325"/>
            <a:ext cx="8229600" cy="1143000"/>
          </a:xfrm>
        </p:spPr>
        <p:txBody>
          <a:bodyPr/>
          <a:lstStyle/>
          <a:p>
            <a:r>
              <a:rPr lang="zh-CN" altLang="en-US" sz="4000" smtClean="0">
                <a:solidFill>
                  <a:srgbClr val="C00000"/>
                </a:solidFill>
              </a:rPr>
              <a:t>小结：常用数量关系</a:t>
            </a:r>
          </a:p>
        </p:txBody>
      </p:sp>
      <p:sp>
        <p:nvSpPr>
          <p:cNvPr id="32770" name="Rectangle 3"/>
          <p:cNvSpPr>
            <a:spLocks noGrp="1" noChangeArrowheads="1"/>
          </p:cNvSpPr>
          <p:nvPr>
            <p:ph type="body" idx="4294967295"/>
          </p:nvPr>
        </p:nvSpPr>
        <p:spPr>
          <a:xfrm>
            <a:off x="468313" y="908050"/>
            <a:ext cx="8675687" cy="5181600"/>
          </a:xfrm>
        </p:spPr>
        <p:txBody>
          <a:bodyPr/>
          <a:lstStyle/>
          <a:p>
            <a:pPr>
              <a:lnSpc>
                <a:spcPct val="155000"/>
              </a:lnSpc>
            </a:pPr>
            <a:r>
              <a:rPr lang="zh-CN" altLang="en-US" b="1" smtClean="0">
                <a:solidFill>
                  <a:srgbClr val="0070C0"/>
                </a:solidFill>
              </a:rPr>
              <a:t>利润＝售价－成本</a:t>
            </a:r>
          </a:p>
          <a:p>
            <a:pPr>
              <a:lnSpc>
                <a:spcPct val="155000"/>
              </a:lnSpc>
            </a:pPr>
            <a:r>
              <a:rPr lang="zh-CN" altLang="en-US" b="1" smtClean="0">
                <a:solidFill>
                  <a:srgbClr val="0070C0"/>
                </a:solidFill>
              </a:rPr>
              <a:t>利润率＝ </a:t>
            </a:r>
            <a:r>
              <a:rPr lang="zh-CN" altLang="en-US" b="1" u="sng" smtClean="0">
                <a:solidFill>
                  <a:srgbClr val="0070C0"/>
                </a:solidFill>
              </a:rPr>
              <a:t>              </a:t>
            </a:r>
            <a:r>
              <a:rPr lang="en-US" altLang="en-US" b="1" smtClean="0">
                <a:solidFill>
                  <a:srgbClr val="0070C0"/>
                </a:solidFill>
                <a:latin typeface="宋体" panose="02010600030101010101" pitchFamily="2" charset="-122"/>
                <a:ea typeface="宋体" panose="02010600030101010101" pitchFamily="2" charset="-122"/>
              </a:rPr>
              <a:t>×</a:t>
            </a:r>
            <a:r>
              <a:rPr lang="en-US" altLang="zh-CN" b="1" smtClean="0">
                <a:solidFill>
                  <a:srgbClr val="0070C0"/>
                </a:solidFill>
              </a:rPr>
              <a:t>100%</a:t>
            </a:r>
          </a:p>
          <a:p>
            <a:pPr>
              <a:lnSpc>
                <a:spcPct val="155000"/>
              </a:lnSpc>
            </a:pPr>
            <a:r>
              <a:rPr lang="zh-CN" altLang="en-US" b="1" smtClean="0">
                <a:solidFill>
                  <a:srgbClr val="0070C0"/>
                </a:solidFill>
              </a:rPr>
              <a:t>售价＝进价</a:t>
            </a:r>
            <a:r>
              <a:rPr lang="en-US" altLang="en-US" b="1" smtClean="0">
                <a:solidFill>
                  <a:srgbClr val="0070C0"/>
                </a:solidFill>
                <a:latin typeface="宋体" panose="02010600030101010101" pitchFamily="2" charset="-122"/>
                <a:ea typeface="宋体" panose="02010600030101010101" pitchFamily="2" charset="-122"/>
              </a:rPr>
              <a:t>×</a:t>
            </a:r>
            <a:r>
              <a:rPr lang="en-US" altLang="en-US" b="1" smtClean="0">
                <a:solidFill>
                  <a:srgbClr val="0070C0"/>
                </a:solidFill>
                <a:latin typeface="Times New Roman" panose="02020603050405020304" pitchFamily="18" charset="0"/>
                <a:ea typeface="宋体" panose="02010600030101010101" pitchFamily="2" charset="-122"/>
              </a:rPr>
              <a:t>(1＋</a:t>
            </a:r>
            <a:r>
              <a:rPr lang="zh-CN" altLang="en-US" b="1" smtClean="0">
                <a:solidFill>
                  <a:srgbClr val="0070C0"/>
                </a:solidFill>
                <a:latin typeface="Times New Roman" panose="02020603050405020304" pitchFamily="18" charset="0"/>
              </a:rPr>
              <a:t>利润率</a:t>
            </a:r>
            <a:r>
              <a:rPr lang="en-US" altLang="zh-CN" b="1" smtClean="0">
                <a:solidFill>
                  <a:srgbClr val="0070C0"/>
                </a:solidFill>
                <a:latin typeface="Times New Roman" panose="02020603050405020304" pitchFamily="18" charset="0"/>
              </a:rPr>
              <a:t>)</a:t>
            </a:r>
          </a:p>
          <a:p>
            <a:pPr>
              <a:lnSpc>
                <a:spcPct val="155000"/>
              </a:lnSpc>
            </a:pPr>
            <a:r>
              <a:rPr lang="zh-CN" altLang="en-US" b="1" smtClean="0">
                <a:solidFill>
                  <a:srgbClr val="0070C0"/>
                </a:solidFill>
              </a:rPr>
              <a:t>售价＝标价    </a:t>
            </a:r>
            <a:r>
              <a:rPr lang="en-US" altLang="zh-CN" b="1" u="sng" smtClean="0">
                <a:solidFill>
                  <a:srgbClr val="0070C0"/>
                </a:solidFill>
              </a:rPr>
              <a:t>                  </a:t>
            </a:r>
            <a:r>
              <a:rPr lang="en-US" altLang="zh-CN" b="1" smtClean="0">
                <a:solidFill>
                  <a:srgbClr val="0070C0"/>
                </a:solidFill>
              </a:rPr>
              <a:t>,</a:t>
            </a:r>
            <a:endParaRPr lang="en-US" altLang="zh-CN" b="1" u="sng" smtClean="0">
              <a:solidFill>
                <a:srgbClr val="0070C0"/>
              </a:solidFill>
            </a:endParaRPr>
          </a:p>
          <a:p>
            <a:pPr>
              <a:lnSpc>
                <a:spcPct val="155000"/>
              </a:lnSpc>
            </a:pPr>
            <a:r>
              <a:rPr lang="zh-CN" altLang="en-US" b="1" smtClean="0">
                <a:solidFill>
                  <a:srgbClr val="0070C0"/>
                </a:solidFill>
                <a:latin typeface="宋体" panose="02010600030101010101" pitchFamily="2" charset="-122"/>
              </a:rPr>
              <a:t>售价＝原价</a:t>
            </a:r>
            <a:r>
              <a:rPr lang="en-US" altLang="en-US" b="1" smtClean="0">
                <a:solidFill>
                  <a:srgbClr val="0070C0"/>
                </a:solidFill>
                <a:latin typeface="宋体" panose="02010600030101010101" pitchFamily="2" charset="-122"/>
                <a:ea typeface="宋体" panose="02010600030101010101" pitchFamily="2" charset="-122"/>
              </a:rPr>
              <a:t>×(1＋</a:t>
            </a:r>
            <a:r>
              <a:rPr lang="zh-CN" altLang="en-US" b="1" smtClean="0">
                <a:solidFill>
                  <a:srgbClr val="0070C0"/>
                </a:solidFill>
                <a:latin typeface="宋体" panose="02010600030101010101" pitchFamily="2" charset="-122"/>
              </a:rPr>
              <a:t>提价的百分数</a:t>
            </a:r>
            <a:r>
              <a:rPr lang="en-US" altLang="zh-CN" b="1" smtClean="0">
                <a:solidFill>
                  <a:srgbClr val="0070C0"/>
                </a:solidFill>
                <a:latin typeface="宋体" panose="02010600030101010101" pitchFamily="2" charset="-122"/>
              </a:rPr>
              <a:t>)</a:t>
            </a:r>
          </a:p>
          <a:p>
            <a:pPr>
              <a:lnSpc>
                <a:spcPct val="155000"/>
              </a:lnSpc>
            </a:pPr>
            <a:r>
              <a:rPr lang="zh-CN" altLang="en-US" b="1" smtClean="0">
                <a:solidFill>
                  <a:srgbClr val="0070C0"/>
                </a:solidFill>
                <a:latin typeface="宋体" panose="02010600030101010101" pitchFamily="2" charset="-122"/>
              </a:rPr>
              <a:t>售价＝原价</a:t>
            </a:r>
            <a:r>
              <a:rPr lang="en-US" altLang="en-US" b="1" smtClean="0">
                <a:solidFill>
                  <a:srgbClr val="0070C0"/>
                </a:solidFill>
                <a:latin typeface="宋体" panose="02010600030101010101" pitchFamily="2" charset="-122"/>
                <a:ea typeface="宋体" panose="02010600030101010101" pitchFamily="2" charset="-122"/>
              </a:rPr>
              <a:t>×</a:t>
            </a:r>
            <a:r>
              <a:rPr lang="en-US" altLang="zh-CN" b="1" smtClean="0">
                <a:solidFill>
                  <a:srgbClr val="0070C0"/>
                </a:solidFill>
                <a:latin typeface="宋体" panose="02010600030101010101" pitchFamily="2" charset="-122"/>
              </a:rPr>
              <a:t>(1</a:t>
            </a:r>
            <a:r>
              <a:rPr lang="zh-CN" altLang="en-US" b="1" smtClean="0">
                <a:solidFill>
                  <a:srgbClr val="0070C0"/>
                </a:solidFill>
                <a:latin typeface="宋体" panose="02010600030101010101" pitchFamily="2" charset="-122"/>
              </a:rPr>
              <a:t>－降价的百分数</a:t>
            </a:r>
            <a:r>
              <a:rPr lang="en-US" altLang="zh-CN" b="1" smtClean="0">
                <a:solidFill>
                  <a:srgbClr val="0070C0"/>
                </a:solidFill>
                <a:latin typeface="宋体" panose="02010600030101010101" pitchFamily="2" charset="-122"/>
              </a:rPr>
              <a:t>)</a:t>
            </a:r>
          </a:p>
        </p:txBody>
      </p:sp>
      <p:sp>
        <p:nvSpPr>
          <p:cNvPr id="6" name="TextBox 5"/>
          <p:cNvSpPr txBox="1">
            <a:spLocks noChangeArrowheads="1"/>
          </p:cNvSpPr>
          <p:nvPr/>
        </p:nvSpPr>
        <p:spPr bwMode="auto">
          <a:xfrm>
            <a:off x="4202113" y="1125538"/>
            <a:ext cx="38877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3200" b="1">
                <a:solidFill>
                  <a:srgbClr val="000066"/>
                </a:solidFill>
                <a:latin typeface="Times New Roman" panose="02020603050405020304" pitchFamily="18" charset="0"/>
              </a:rPr>
              <a:t>= </a:t>
            </a:r>
            <a:r>
              <a:rPr lang="zh-CN" altLang="en-US" sz="3200" b="1">
                <a:solidFill>
                  <a:srgbClr val="000066"/>
                </a:solidFill>
                <a:latin typeface="Times New Roman" panose="02020603050405020304" pitchFamily="18" charset="0"/>
              </a:rPr>
              <a:t>成本 </a:t>
            </a:r>
            <a:r>
              <a:rPr lang="en-US" altLang="zh-CN" sz="3200" b="1">
                <a:solidFill>
                  <a:srgbClr val="000066"/>
                </a:solidFill>
                <a:latin typeface="Times New Roman" panose="02020603050405020304" pitchFamily="18" charset="0"/>
              </a:rPr>
              <a:t>× </a:t>
            </a:r>
            <a:r>
              <a:rPr lang="zh-CN" altLang="en-US" sz="3200" b="1">
                <a:solidFill>
                  <a:srgbClr val="000066"/>
                </a:solidFill>
                <a:latin typeface="Times New Roman" panose="02020603050405020304" pitchFamily="18" charset="0"/>
              </a:rPr>
              <a:t>利润率</a:t>
            </a:r>
          </a:p>
        </p:txBody>
      </p:sp>
      <p:grpSp>
        <p:nvGrpSpPr>
          <p:cNvPr id="2" name="组合 8"/>
          <p:cNvGrpSpPr/>
          <p:nvPr/>
        </p:nvGrpSpPr>
        <p:grpSpPr bwMode="auto">
          <a:xfrm>
            <a:off x="5465763" y="2649538"/>
            <a:ext cx="3457575" cy="1066800"/>
            <a:chOff x="5364088" y="2924944"/>
            <a:chExt cx="3456384" cy="1066800"/>
          </a:xfrm>
        </p:grpSpPr>
        <p:sp>
          <p:nvSpPr>
            <p:cNvPr id="32773" name="TextBox 6"/>
            <p:cNvSpPr txBox="1">
              <a:spLocks noChangeArrowheads="1"/>
            </p:cNvSpPr>
            <p:nvPr/>
          </p:nvSpPr>
          <p:spPr bwMode="auto">
            <a:xfrm>
              <a:off x="5364088" y="3069407"/>
              <a:ext cx="3456384"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3600" b="1">
                  <a:solidFill>
                    <a:srgbClr val="000066"/>
                  </a:solidFill>
                  <a:latin typeface="Times New Roman" panose="02020603050405020304" pitchFamily="18" charset="0"/>
                </a:rPr>
                <a:t>=</a:t>
              </a:r>
              <a:r>
                <a:rPr lang="zh-CN" altLang="en-US" sz="3600" b="1">
                  <a:solidFill>
                    <a:srgbClr val="000066"/>
                  </a:solidFill>
                  <a:latin typeface="Times New Roman" panose="02020603050405020304" pitchFamily="18" charset="0"/>
                </a:rPr>
                <a:t>标价</a:t>
              </a:r>
              <a:r>
                <a:rPr lang="en-US" altLang="zh-CN" sz="3600" b="1">
                  <a:solidFill>
                    <a:srgbClr val="000066"/>
                  </a:solidFill>
                  <a:latin typeface="Times New Roman" panose="02020603050405020304" pitchFamily="18" charset="0"/>
                </a:rPr>
                <a:t>×</a:t>
              </a:r>
              <a:r>
                <a:rPr lang="en-US" altLang="zh-CN" sz="3600" b="1">
                  <a:solidFill>
                    <a:srgbClr val="000066"/>
                  </a:solidFill>
                </a:rPr>
                <a:t>———</a:t>
              </a:r>
              <a:endParaRPr lang="en-US" altLang="zh-CN" sz="3600" b="1">
                <a:solidFill>
                  <a:srgbClr val="000066"/>
                </a:solidFill>
                <a:latin typeface="Times New Roman" panose="02020603050405020304" pitchFamily="18" charset="0"/>
              </a:endParaRPr>
            </a:p>
          </p:txBody>
        </p:sp>
        <p:sp>
          <p:nvSpPr>
            <p:cNvPr id="32774" name="Text Box 7"/>
            <p:cNvSpPr txBox="1">
              <a:spLocks noChangeArrowheads="1"/>
            </p:cNvSpPr>
            <p:nvPr/>
          </p:nvSpPr>
          <p:spPr bwMode="auto">
            <a:xfrm>
              <a:off x="6947867" y="2924944"/>
              <a:ext cx="182975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zh-CN" altLang="en-US" sz="3200" b="1">
                  <a:solidFill>
                    <a:srgbClr val="000066"/>
                  </a:solidFill>
                  <a:latin typeface="Times New Roman" panose="02020603050405020304" pitchFamily="18" charset="0"/>
                </a:rPr>
                <a:t>折扣数</a:t>
              </a:r>
            </a:p>
            <a:p>
              <a:pPr algn="ctr" eaLnBrk="0" hangingPunct="0"/>
              <a:r>
                <a:rPr lang="en-US" altLang="zh-CN" sz="3200" b="1">
                  <a:solidFill>
                    <a:srgbClr val="000066"/>
                  </a:solidFill>
                  <a:latin typeface="Times New Roman" panose="02020603050405020304" pitchFamily="18" charset="0"/>
                </a:rPr>
                <a:t>100</a:t>
              </a:r>
            </a:p>
          </p:txBody>
        </p:sp>
      </p:grpSp>
      <p:grpSp>
        <p:nvGrpSpPr>
          <p:cNvPr id="3" name="组合 8"/>
          <p:cNvGrpSpPr/>
          <p:nvPr/>
        </p:nvGrpSpPr>
        <p:grpSpPr bwMode="auto">
          <a:xfrm>
            <a:off x="1649413" y="3451225"/>
            <a:ext cx="3457575" cy="1066800"/>
            <a:chOff x="4962909" y="2660149"/>
            <a:chExt cx="3456384" cy="1066800"/>
          </a:xfrm>
        </p:grpSpPr>
        <p:sp>
          <p:nvSpPr>
            <p:cNvPr id="32776" name="TextBox 6"/>
            <p:cNvSpPr txBox="1">
              <a:spLocks noChangeArrowheads="1"/>
            </p:cNvSpPr>
            <p:nvPr/>
          </p:nvSpPr>
          <p:spPr bwMode="auto">
            <a:xfrm>
              <a:off x="4962909" y="2873827"/>
              <a:ext cx="3456384"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3600" b="1">
                  <a:solidFill>
                    <a:srgbClr val="443BAB"/>
                  </a:solidFill>
                </a:rPr>
                <a:t>         </a:t>
              </a:r>
              <a:r>
                <a:rPr lang="en-US" altLang="en-US" sz="3600" b="1">
                  <a:solidFill>
                    <a:srgbClr val="0070C0"/>
                  </a:solidFill>
                  <a:latin typeface="宋体" panose="02010600030101010101" pitchFamily="2" charset="-122"/>
                </a:rPr>
                <a:t>×</a:t>
              </a:r>
              <a:r>
                <a:rPr lang="en-US" altLang="zh-CN" sz="3600" b="1">
                  <a:solidFill>
                    <a:srgbClr val="443BAB"/>
                  </a:solidFill>
                </a:rPr>
                <a:t>  </a:t>
              </a:r>
              <a:r>
                <a:rPr lang="en-US" altLang="zh-CN" sz="3600" b="1">
                  <a:solidFill>
                    <a:srgbClr val="000066"/>
                  </a:solidFill>
                </a:rPr>
                <a:t>———</a:t>
              </a:r>
              <a:endParaRPr lang="en-US" altLang="zh-CN" sz="3600" b="1">
                <a:solidFill>
                  <a:srgbClr val="000066"/>
                </a:solidFill>
                <a:latin typeface="Times New Roman" panose="02020603050405020304" pitchFamily="18" charset="0"/>
              </a:endParaRPr>
            </a:p>
          </p:txBody>
        </p:sp>
        <p:sp>
          <p:nvSpPr>
            <p:cNvPr id="32777" name="Text Box 7"/>
            <p:cNvSpPr txBox="1">
              <a:spLocks noChangeArrowheads="1"/>
            </p:cNvSpPr>
            <p:nvPr/>
          </p:nvSpPr>
          <p:spPr bwMode="auto">
            <a:xfrm>
              <a:off x="6511138" y="2660149"/>
              <a:ext cx="182975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zh-CN" altLang="en-US" sz="3200" b="1">
                  <a:solidFill>
                    <a:srgbClr val="000066"/>
                  </a:solidFill>
                  <a:latin typeface="Times New Roman" panose="02020603050405020304" pitchFamily="18" charset="0"/>
                </a:rPr>
                <a:t>折扣数</a:t>
              </a:r>
            </a:p>
            <a:p>
              <a:pPr algn="ctr" eaLnBrk="0" hangingPunct="0"/>
              <a:r>
                <a:rPr lang="en-US" altLang="zh-CN" sz="3200" b="1">
                  <a:solidFill>
                    <a:srgbClr val="000066"/>
                  </a:solidFill>
                  <a:latin typeface="Times New Roman" panose="02020603050405020304" pitchFamily="18" charset="0"/>
                </a:rPr>
                <a:t>100</a:t>
              </a:r>
            </a:p>
          </p:txBody>
        </p:sp>
      </p:grpSp>
      <p:grpSp>
        <p:nvGrpSpPr>
          <p:cNvPr id="26638" name="组合 26637"/>
          <p:cNvGrpSpPr/>
          <p:nvPr/>
        </p:nvGrpSpPr>
        <p:grpSpPr bwMode="auto">
          <a:xfrm>
            <a:off x="2381250" y="1628775"/>
            <a:ext cx="1447800" cy="1066800"/>
            <a:chOff x="1787" y="981"/>
            <a:chExt cx="912" cy="672"/>
          </a:xfrm>
        </p:grpSpPr>
        <p:sp>
          <p:nvSpPr>
            <p:cNvPr id="32779" name="Text Box 5"/>
            <p:cNvSpPr txBox="1">
              <a:spLocks noChangeArrowheads="1"/>
            </p:cNvSpPr>
            <p:nvPr/>
          </p:nvSpPr>
          <p:spPr bwMode="auto">
            <a:xfrm>
              <a:off x="1787" y="981"/>
              <a:ext cx="91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zh-CN" altLang="en-US" sz="3200" b="1">
                  <a:latin typeface="Times New Roman" panose="02020603050405020304" pitchFamily="18" charset="0"/>
                </a:rPr>
                <a:t>利润</a:t>
              </a:r>
            </a:p>
            <a:p>
              <a:pPr algn="ctr" eaLnBrk="0" hangingPunct="0"/>
              <a:r>
                <a:rPr lang="zh-CN" altLang="en-US" sz="3200" b="1">
                  <a:latin typeface="Times New Roman" panose="02020603050405020304" pitchFamily="18" charset="0"/>
                </a:rPr>
                <a:t>进价</a:t>
              </a:r>
            </a:p>
          </p:txBody>
        </p:sp>
        <p:sp>
          <p:nvSpPr>
            <p:cNvPr id="32780" name="直接连接符 26636"/>
            <p:cNvSpPr>
              <a:spLocks noChangeShapeType="1"/>
            </p:cNvSpPr>
            <p:nvPr/>
          </p:nvSpPr>
          <p:spPr bwMode="auto">
            <a:xfrm>
              <a:off x="1882" y="1344"/>
              <a:ext cx="771"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663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标题 29697"/>
          <p:cNvSpPr>
            <a:spLocks noGrp="1"/>
          </p:cNvSpPr>
          <p:nvPr>
            <p:ph type="title"/>
          </p:nvPr>
        </p:nvSpPr>
        <p:spPr/>
        <p:txBody>
          <a:bodyPr/>
          <a:lstStyle/>
          <a:p>
            <a:r>
              <a:rPr lang="zh-CN" altLang="en-US" noProof="1">
                <a:ln w="22225">
                  <a:solidFill>
                    <a:schemeClr val="accent2"/>
                  </a:solidFill>
                  <a:prstDash val="solid"/>
                </a:ln>
                <a:solidFill>
                  <a:schemeClr val="accent2">
                    <a:lumMod val="40000"/>
                    <a:lumOff val="60000"/>
                  </a:schemeClr>
                </a:solidFill>
              </a:rPr>
              <a:t>课堂检测</a:t>
            </a:r>
          </a:p>
        </p:txBody>
      </p:sp>
      <p:sp>
        <p:nvSpPr>
          <p:cNvPr id="33794" name="文本占位符 29698"/>
          <p:cNvSpPr>
            <a:spLocks noGrp="1" noChangeArrowheads="1"/>
          </p:cNvSpPr>
          <p:nvPr>
            <p:ph idx="1"/>
          </p:nvPr>
        </p:nvSpPr>
        <p:spPr/>
        <p:txBody>
          <a:bodyPr/>
          <a:lstStyle/>
          <a:p>
            <a:r>
              <a:rPr lang="en-US" altLang="zh-CN" dirty="0" smtClean="0"/>
              <a:t> </a:t>
            </a:r>
            <a:r>
              <a:rPr lang="en-US" altLang="zh-CN" b="1" dirty="0" smtClean="0">
                <a:latin typeface="宋体" panose="02010600030101010101" pitchFamily="2" charset="-122"/>
              </a:rPr>
              <a:t>1.</a:t>
            </a:r>
            <a:r>
              <a:rPr lang="zh-CN" altLang="en-US" b="1" dirty="0" smtClean="0">
                <a:latin typeface="宋体" panose="02010600030101010101" pitchFamily="2" charset="-122"/>
              </a:rPr>
              <a:t>一家商店将某种服装按进价提高</a:t>
            </a:r>
            <a:r>
              <a:rPr lang="en-US" altLang="zh-CN" b="1" dirty="0" smtClean="0">
                <a:latin typeface="宋体" panose="02010600030101010101" pitchFamily="2" charset="-122"/>
              </a:rPr>
              <a:t>40%</a:t>
            </a:r>
            <a:r>
              <a:rPr lang="zh-CN" altLang="en-US" b="1" dirty="0" smtClean="0">
                <a:latin typeface="宋体" panose="02010600030101010101" pitchFamily="2" charset="-122"/>
              </a:rPr>
              <a:t>后标价，又以</a:t>
            </a:r>
            <a:r>
              <a:rPr lang="en-US" altLang="zh-CN" b="1" dirty="0" smtClean="0">
                <a:latin typeface="宋体" panose="02010600030101010101" pitchFamily="2" charset="-122"/>
              </a:rPr>
              <a:t>8</a:t>
            </a:r>
            <a:r>
              <a:rPr lang="zh-CN" altLang="en-US" b="1" dirty="0" smtClean="0">
                <a:latin typeface="宋体" panose="02010600030101010101" pitchFamily="2" charset="-122"/>
              </a:rPr>
              <a:t>折优惠卖出，结果每件仍获利</a:t>
            </a:r>
            <a:r>
              <a:rPr lang="en-US" altLang="zh-CN" b="1" dirty="0" smtClean="0">
                <a:latin typeface="宋体" panose="02010600030101010101" pitchFamily="2" charset="-122"/>
              </a:rPr>
              <a:t>15</a:t>
            </a:r>
            <a:r>
              <a:rPr lang="zh-CN" altLang="en-US" b="1" dirty="0" smtClean="0">
                <a:latin typeface="宋体" panose="02010600030101010101" pitchFamily="2" charset="-122"/>
              </a:rPr>
              <a:t>元，这种服装每件的进价是多少？</a:t>
            </a:r>
          </a:p>
          <a:p>
            <a:r>
              <a:rPr lang="en-US" altLang="zh-CN" b="1" dirty="0" smtClean="0">
                <a:latin typeface="宋体" panose="02010600030101010101" pitchFamily="2" charset="-122"/>
              </a:rPr>
              <a:t>2.</a:t>
            </a:r>
            <a:r>
              <a:rPr lang="zh-CN" altLang="en-US" b="1" dirty="0" smtClean="0">
                <a:latin typeface="宋体" panose="02010600030101010101" pitchFamily="2" charset="-122"/>
              </a:rPr>
              <a:t>某同学把</a:t>
            </a:r>
            <a:r>
              <a:rPr lang="en-US" altLang="zh-CN" b="1" dirty="0" smtClean="0">
                <a:latin typeface="宋体" panose="02010600030101010101" pitchFamily="2" charset="-122"/>
              </a:rPr>
              <a:t>250</a:t>
            </a:r>
            <a:r>
              <a:rPr lang="zh-CN" altLang="en-US" b="1" dirty="0" smtClean="0">
                <a:latin typeface="宋体" panose="02010600030101010101" pitchFamily="2" charset="-122"/>
              </a:rPr>
              <a:t>元钱存入银行，整存整取，存期为半年。半年后共得本息和</a:t>
            </a:r>
            <a:r>
              <a:rPr lang="en-US" altLang="zh-CN" b="1" dirty="0" smtClean="0">
                <a:latin typeface="宋体" panose="02010600030101010101" pitchFamily="2" charset="-122"/>
              </a:rPr>
              <a:t>252.7</a:t>
            </a:r>
            <a:r>
              <a:rPr lang="zh-CN" altLang="en-US" b="1" dirty="0" smtClean="0">
                <a:latin typeface="宋体" panose="02010600030101010101" pitchFamily="2" charset="-122"/>
              </a:rPr>
              <a:t>元，求银行半年期的年利率是多少？（不计利息税）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矩形 26625"/>
          <p:cNvSpPr>
            <a:spLocks noChangeArrowheads="1" noChangeShapeType="1" noTextEdit="1"/>
          </p:cNvSpPr>
          <p:nvPr/>
        </p:nvSpPr>
        <p:spPr bwMode="auto">
          <a:xfrm>
            <a:off x="323850" y="333375"/>
            <a:ext cx="1828800" cy="700088"/>
          </a:xfrm>
          <a:prstGeom prst="rect">
            <a:avLst/>
          </a:prstGeom>
          <a:extLst>
            <a:ext uri="{91240B29-F687-4F45-9708-019B960494DF}">
              <a14:hiddenLine xmlns:a14="http://schemas.microsoft.com/office/drawing/2010/main" w="9525">
                <a:noFill/>
                <a:round/>
              </a14:hiddenLine>
            </a:ext>
          </a:extLst>
        </p:spPr>
        <p:txBody>
          <a:bodyPr wrap="none" fromWordArt="1">
            <a:prstTxWarp prst="textCascadeUp">
              <a:avLst>
                <a:gd name="adj" fmla="val 98639"/>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zh-CN" altLang="en-US" sz="3600">
                <a:gradFill rotWithShape="0">
                  <a:gsLst>
                    <a:gs pos="0">
                      <a:srgbClr val="FFE701"/>
                    </a:gs>
                    <a:gs pos="100000">
                      <a:srgbClr val="FE3E02"/>
                    </a:gs>
                  </a:gsLst>
                  <a:lin ang="5400000" scaled="1"/>
                </a:gradFill>
                <a:latin typeface="宋体" panose="02010600030101010101" pitchFamily="2" charset="-122"/>
                <a:ea typeface="宋体" panose="02010600030101010101" pitchFamily="2" charset="-122"/>
              </a:rPr>
              <a:t>挑战自我</a:t>
            </a:r>
          </a:p>
        </p:txBody>
      </p:sp>
      <p:sp>
        <p:nvSpPr>
          <p:cNvPr id="34818" name="文本框 26626"/>
          <p:cNvSpPr txBox="1">
            <a:spLocks noChangeArrowheads="1"/>
          </p:cNvSpPr>
          <p:nvPr/>
        </p:nvSpPr>
        <p:spPr bwMode="auto">
          <a:xfrm>
            <a:off x="360363" y="1130300"/>
            <a:ext cx="8424862"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t>    </a:t>
            </a:r>
            <a:r>
              <a:rPr lang="zh-CN" altLang="en-US" sz="2400" b="1"/>
              <a:t>到储蓄所去了解存款的利息与存期、存款金额（本金）之间的关系，并解答下列问题</a:t>
            </a:r>
            <a:endParaRPr lang="zh-CN" altLang="en-US" sz="2400" b="1">
              <a:sym typeface="Wingdings" panose="05000000000000000000" pitchFamily="2" charset="2"/>
            </a:endParaRPr>
          </a:p>
          <a:p>
            <a:pPr>
              <a:spcBef>
                <a:spcPct val="50000"/>
              </a:spcBef>
            </a:pPr>
            <a:r>
              <a:rPr lang="zh-CN" altLang="en-US" sz="2400" b="1">
                <a:sym typeface="Wingdings" panose="05000000000000000000" pitchFamily="2" charset="2"/>
              </a:rPr>
              <a:t>   （</a:t>
            </a:r>
            <a:r>
              <a:rPr lang="en-US" altLang="zh-CN" sz="2400" b="1">
                <a:sym typeface="Wingdings" panose="05000000000000000000" pitchFamily="2" charset="2"/>
              </a:rPr>
              <a:t>1</a:t>
            </a:r>
            <a:r>
              <a:rPr lang="zh-CN" altLang="en-US" sz="2400" b="1">
                <a:sym typeface="Wingdings" panose="05000000000000000000" pitchFamily="2" charset="2"/>
              </a:rPr>
              <a:t>）国家对教育储蓄免征利息税。小亮的爸爸存了一份年利率为</a:t>
            </a:r>
            <a:r>
              <a:rPr lang="en-US" altLang="zh-CN" sz="2400" b="1">
                <a:sym typeface="Wingdings" panose="05000000000000000000" pitchFamily="2" charset="2"/>
              </a:rPr>
              <a:t>2.52%</a:t>
            </a:r>
            <a:r>
              <a:rPr lang="zh-CN" altLang="en-US" sz="2400" b="1">
                <a:sym typeface="Wingdings" panose="05000000000000000000" pitchFamily="2" charset="2"/>
              </a:rPr>
              <a:t>的三年期教育储蓄，到期后可得本息和</a:t>
            </a:r>
            <a:r>
              <a:rPr lang="en-US" altLang="zh-CN" sz="2400" b="1">
                <a:sym typeface="Wingdings" panose="05000000000000000000" pitchFamily="2" charset="2"/>
              </a:rPr>
              <a:t>5378</a:t>
            </a:r>
            <a:r>
              <a:rPr lang="zh-CN" altLang="en-US" sz="2400" b="1">
                <a:sym typeface="Wingdings" panose="05000000000000000000" pitchFamily="2" charset="2"/>
              </a:rPr>
              <a:t>元。小亮的爸爸存入了多少元？</a:t>
            </a:r>
          </a:p>
          <a:p>
            <a:pPr>
              <a:spcBef>
                <a:spcPct val="50000"/>
              </a:spcBef>
            </a:pPr>
            <a:r>
              <a:rPr lang="zh-CN" altLang="en-US" sz="2400" b="1">
                <a:sym typeface="Wingdings" panose="05000000000000000000" pitchFamily="2" charset="2"/>
              </a:rPr>
              <a:t>  （</a:t>
            </a:r>
            <a:r>
              <a:rPr lang="en-US" altLang="zh-CN" sz="2400" b="1">
                <a:sym typeface="Wingdings" panose="05000000000000000000" pitchFamily="2" charset="2"/>
              </a:rPr>
              <a:t>2</a:t>
            </a:r>
            <a:r>
              <a:rPr lang="zh-CN" altLang="en-US" sz="2400" b="1">
                <a:sym typeface="Wingdings" panose="05000000000000000000" pitchFamily="2" charset="2"/>
              </a:rPr>
              <a:t>）银行一年期定期储蓄的年利率为</a:t>
            </a:r>
            <a:r>
              <a:rPr lang="en-US" altLang="zh-CN" sz="2400" b="1">
                <a:sym typeface="Wingdings" panose="05000000000000000000" pitchFamily="2" charset="2"/>
              </a:rPr>
              <a:t>1.98%</a:t>
            </a:r>
            <a:r>
              <a:rPr lang="zh-CN" altLang="en-US" sz="2400" b="1">
                <a:sym typeface="Wingdings" panose="05000000000000000000" pitchFamily="2" charset="2"/>
              </a:rPr>
              <a:t>，所得利息要缴纳</a:t>
            </a:r>
            <a:r>
              <a:rPr lang="en-US" altLang="zh-CN" sz="2400" b="1">
                <a:sym typeface="Wingdings" panose="05000000000000000000" pitchFamily="2" charset="2"/>
              </a:rPr>
              <a:t>20%</a:t>
            </a:r>
            <a:r>
              <a:rPr lang="zh-CN" altLang="en-US" sz="2400" b="1">
                <a:sym typeface="Wingdings" panose="05000000000000000000" pitchFamily="2" charset="2"/>
              </a:rPr>
              <a:t>的利息税。例如，存入一年期</a:t>
            </a:r>
            <a:r>
              <a:rPr lang="en-US" altLang="zh-CN" sz="2400" b="1">
                <a:sym typeface="Wingdings" panose="05000000000000000000" pitchFamily="2" charset="2"/>
              </a:rPr>
              <a:t>1000</a:t>
            </a:r>
            <a:r>
              <a:rPr lang="zh-CN" altLang="en-US" sz="2400" b="1">
                <a:sym typeface="Wingdings" panose="05000000000000000000" pitchFamily="2" charset="2"/>
              </a:rPr>
              <a:t>元，到期储户纳税后所得利息为：</a:t>
            </a:r>
          </a:p>
          <a:p>
            <a:pPr>
              <a:spcBef>
                <a:spcPct val="50000"/>
              </a:spcBef>
            </a:pPr>
            <a:endParaRPr lang="zh-CN" altLang="en-US" sz="2400" b="1">
              <a:sym typeface="Wingdings" panose="05000000000000000000" pitchFamily="2" charset="2"/>
            </a:endParaRPr>
          </a:p>
          <a:p>
            <a:pPr>
              <a:spcBef>
                <a:spcPct val="50000"/>
              </a:spcBef>
            </a:pPr>
            <a:r>
              <a:rPr lang="zh-CN" altLang="en-US" sz="2400" b="1">
                <a:sym typeface="Wingdings" panose="05000000000000000000" pitchFamily="2" charset="2"/>
              </a:rPr>
              <a:t> </a:t>
            </a:r>
          </a:p>
        </p:txBody>
      </p:sp>
      <p:sp>
        <p:nvSpPr>
          <p:cNvPr id="2" name="文本框 1"/>
          <p:cNvSpPr txBox="1">
            <a:spLocks noChangeArrowheads="1"/>
          </p:cNvSpPr>
          <p:nvPr/>
        </p:nvSpPr>
        <p:spPr bwMode="auto">
          <a:xfrm>
            <a:off x="585788" y="4514850"/>
            <a:ext cx="74755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sym typeface="Wingdings" panose="05000000000000000000" pitchFamily="2" charset="2"/>
              </a:rPr>
              <a:t>   </a:t>
            </a:r>
            <a:r>
              <a:rPr lang="zh-CN" altLang="en-US" sz="2400" b="1">
                <a:solidFill>
                  <a:schemeClr val="hlink"/>
                </a:solidFill>
                <a:sym typeface="Wingdings" panose="05000000000000000000" pitchFamily="2" charset="2"/>
              </a:rPr>
              <a:t>税后利息</a:t>
            </a:r>
            <a:r>
              <a:rPr lang="en-US" altLang="zh-CN" sz="2400" b="1">
                <a:sym typeface="Wingdings" panose="05000000000000000000" pitchFamily="2" charset="2"/>
              </a:rPr>
              <a:t>=1000×1.98%-1000 ×1.98%×20%</a:t>
            </a:r>
          </a:p>
          <a:p>
            <a:pPr>
              <a:spcBef>
                <a:spcPct val="50000"/>
              </a:spcBef>
            </a:pPr>
            <a:r>
              <a:rPr lang="en-US" altLang="zh-CN" sz="2400" b="1">
                <a:sym typeface="Wingdings" panose="05000000000000000000" pitchFamily="2" charset="2"/>
              </a:rPr>
              <a:t>               = 1000×1.98%×</a:t>
            </a:r>
            <a:r>
              <a:rPr lang="zh-CN" altLang="en-US" sz="2400" b="1">
                <a:sym typeface="Wingdings" panose="05000000000000000000" pitchFamily="2" charset="2"/>
              </a:rPr>
              <a:t>（</a:t>
            </a:r>
            <a:r>
              <a:rPr lang="en-US" altLang="zh-CN" sz="2400" b="1">
                <a:sym typeface="Wingdings" panose="05000000000000000000" pitchFamily="2" charset="2"/>
              </a:rPr>
              <a:t>1-20%</a:t>
            </a:r>
            <a:r>
              <a:rPr lang="zh-CN" altLang="en-US" sz="2400" b="1">
                <a:sym typeface="Wingdings" panose="05000000000000000000" pitchFamily="2" charset="2"/>
              </a:rPr>
              <a:t>）元。</a:t>
            </a:r>
            <a:endParaRPr lang="zh-CN" altLang="en-US" sz="2400"/>
          </a:p>
        </p:txBody>
      </p:sp>
      <p:sp>
        <p:nvSpPr>
          <p:cNvPr id="3" name="文本框 2"/>
          <p:cNvSpPr txBox="1">
            <a:spLocks noChangeArrowheads="1"/>
          </p:cNvSpPr>
          <p:nvPr/>
        </p:nvSpPr>
        <p:spPr bwMode="auto">
          <a:xfrm>
            <a:off x="444500" y="5521325"/>
            <a:ext cx="8870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sym typeface="Wingdings" panose="05000000000000000000" pitchFamily="2" charset="2"/>
              </a:rPr>
              <a:t>   王老师存了一批一年期的储蓄，到期可得到税后利息</a:t>
            </a:r>
            <a:r>
              <a:rPr lang="en-US" altLang="zh-CN" sz="2400" b="1">
                <a:sym typeface="Wingdings" panose="05000000000000000000" pitchFamily="2" charset="2"/>
              </a:rPr>
              <a:t>79.2</a:t>
            </a:r>
            <a:r>
              <a:rPr lang="zh-CN" altLang="en-US" sz="2400" b="1">
                <a:sym typeface="Wingdings" panose="05000000000000000000" pitchFamily="2" charset="2"/>
              </a:rPr>
              <a:t>元，王老师存了多少钱？</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5841" name="图片 11" descr="1234"/>
          <p:cNvPicPr>
            <a:picLocks noChangeAspect="1" noChangeArrowheads="1"/>
          </p:cNvPicPr>
          <p:nvPr/>
        </p:nvPicPr>
        <p:blipFill>
          <a:blip r:embed="rId2" cstate="email"/>
          <a:srcRect/>
          <a:stretch>
            <a:fillRect/>
          </a:stretch>
        </p:blipFill>
        <p:spPr bwMode="auto">
          <a:xfrm>
            <a:off x="1135063" y="1192213"/>
            <a:ext cx="70929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矩形 14345"/>
          <p:cNvSpPr>
            <a:spLocks noChangeArrowheads="1"/>
          </p:cNvSpPr>
          <p:nvPr/>
        </p:nvSpPr>
        <p:spPr bwMode="auto">
          <a:xfrm>
            <a:off x="863600" y="5653088"/>
            <a:ext cx="309563"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algn="ctr" eaLnBrk="0" hangingPunct="0"/>
            <a:endParaRPr lang="zh-CN" altLang="en-US" sz="200">
              <a:latin typeface="楷体_GB2312" pitchFamily="49" charset="-122"/>
              <a:ea typeface="楷体_GB2312" pitchFamily="49" charset="-122"/>
            </a:endParaRPr>
          </a:p>
        </p:txBody>
      </p:sp>
      <p:pic>
        <p:nvPicPr>
          <p:cNvPr id="35843" name="图片 3" descr="女老师"/>
          <p:cNvPicPr>
            <a:picLocks noChangeAspect="1" noChangeArrowheads="1"/>
          </p:cNvPicPr>
          <p:nvPr/>
        </p:nvPicPr>
        <p:blipFill>
          <a:blip r:embed="rId3" cstate="email"/>
          <a:srcRect/>
          <a:stretch>
            <a:fillRect/>
          </a:stretch>
        </p:blipFill>
        <p:spPr bwMode="auto">
          <a:xfrm flipH="1">
            <a:off x="6551613" y="2528888"/>
            <a:ext cx="27559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a:spLocks noChangeArrowheads="1"/>
          </p:cNvSpPr>
          <p:nvPr/>
        </p:nvSpPr>
        <p:spPr bwMode="auto">
          <a:xfrm>
            <a:off x="2446338" y="2724150"/>
            <a:ext cx="5346700"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a:solidFill>
                  <a:schemeClr val="bg1"/>
                </a:solidFill>
                <a:latin typeface="黑体" panose="02010609060101010101" pitchFamily="49" charset="-122"/>
                <a:ea typeface="黑体" panose="02010609060101010101" pitchFamily="49" charset="-122"/>
                <a:sym typeface="宋体" panose="02010600030101010101" pitchFamily="2" charset="-122"/>
              </a:rPr>
              <a:t>教材</a:t>
            </a:r>
            <a:r>
              <a:rPr lang="zh-CN" altLang="en-US" sz="2400">
                <a:solidFill>
                  <a:schemeClr val="bg1"/>
                </a:solidFill>
                <a:latin typeface="黑体" panose="02010609060101010101" pitchFamily="49" charset="-122"/>
                <a:ea typeface="黑体" panose="02010609060101010101" pitchFamily="49" charset="-122"/>
              </a:rPr>
              <a:t>17</a:t>
            </a:r>
            <a:r>
              <a:rPr lang="en-US" altLang="zh-CN" sz="2400">
                <a:solidFill>
                  <a:schemeClr val="bg1"/>
                </a:solidFill>
                <a:latin typeface="黑体" panose="02010609060101010101" pitchFamily="49" charset="-122"/>
                <a:ea typeface="黑体" panose="02010609060101010101" pitchFamily="49" charset="-122"/>
              </a:rPr>
              <a:t>4</a:t>
            </a:r>
            <a:r>
              <a:rPr lang="zh-CN" altLang="en-US" sz="2400">
                <a:solidFill>
                  <a:schemeClr val="bg1"/>
                </a:solidFill>
                <a:latin typeface="黑体" panose="02010609060101010101" pitchFamily="49" charset="-122"/>
                <a:ea typeface="黑体" panose="02010609060101010101" pitchFamily="49" charset="-122"/>
              </a:rPr>
              <a:t>页习题7.4 第</a:t>
            </a:r>
            <a:r>
              <a:rPr lang="en-US" altLang="zh-CN" sz="2400">
                <a:solidFill>
                  <a:schemeClr val="bg1"/>
                </a:solidFill>
                <a:latin typeface="黑体" panose="02010609060101010101" pitchFamily="49" charset="-122"/>
                <a:ea typeface="黑体" panose="02010609060101010101" pitchFamily="49" charset="-122"/>
              </a:rPr>
              <a:t>7</a:t>
            </a:r>
            <a:r>
              <a:rPr lang="zh-CN" altLang="en-US" sz="2400">
                <a:solidFill>
                  <a:schemeClr val="bg1"/>
                </a:solidFill>
                <a:latin typeface="黑体" panose="02010609060101010101" pitchFamily="49" charset="-122"/>
                <a:ea typeface="黑体" panose="02010609060101010101" pitchFamily="49" charset="-122"/>
              </a:rPr>
              <a:t>，</a:t>
            </a:r>
            <a:r>
              <a:rPr lang="en-US" altLang="zh-CN" sz="2400">
                <a:solidFill>
                  <a:schemeClr val="bg1"/>
                </a:solidFill>
                <a:latin typeface="黑体" panose="02010609060101010101" pitchFamily="49" charset="-122"/>
                <a:ea typeface="黑体" panose="02010609060101010101" pitchFamily="49" charset="-122"/>
              </a:rPr>
              <a:t>8</a:t>
            </a:r>
            <a:r>
              <a:rPr lang="zh-CN" altLang="en-US" sz="2400">
                <a:solidFill>
                  <a:schemeClr val="bg1"/>
                </a:solidFill>
                <a:latin typeface="黑体" panose="02010609060101010101" pitchFamily="49" charset="-122"/>
                <a:ea typeface="黑体" panose="02010609060101010101" pitchFamily="49" charset="-122"/>
              </a:rPr>
              <a:t>题</a:t>
            </a:r>
            <a:endParaRPr lang="zh-CN" altLang="en-US" sz="2400">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nSpc>
                <a:spcPct val="150000"/>
              </a:lnSpc>
            </a:pPr>
            <a:r>
              <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rPr>
              <a:t>    </a:t>
            </a:r>
          </a:p>
          <a:p>
            <a:pPr>
              <a:lnSpc>
                <a:spcPct val="150000"/>
              </a:lnSpc>
            </a:pPr>
            <a:r>
              <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rPr>
              <a:t>    </a:t>
            </a:r>
          </a:p>
          <a:p>
            <a:pPr algn="ctr" eaLnBrk="0" hangingPunct="0"/>
            <a:endPar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gn="ctr" eaLnBrk="0" hangingPunct="0">
              <a:lnSpc>
                <a:spcPct val="130000"/>
              </a:lnSpc>
            </a:pPr>
            <a:endParaRPr lang="zh-CN" altLang="en-US" sz="3200">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gn="ctr" eaLnBrk="0" hangingPunct="0">
              <a:lnSpc>
                <a:spcPct val="130000"/>
              </a:lnSpc>
            </a:pPr>
            <a:endPar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endParaRPr>
          </a:p>
        </p:txBody>
      </p:sp>
      <p:pic>
        <p:nvPicPr>
          <p:cNvPr id="4" name="图片 3" descr="结尾"/>
          <p:cNvPicPr>
            <a:picLocks noChangeAspect="1" noChangeArrowheads="1"/>
          </p:cNvPicPr>
          <p:nvPr/>
        </p:nvPicPr>
        <p:blipFill>
          <a:blip r:embed="rId4" cstate="email"/>
          <a:srcRect/>
          <a:stretch>
            <a:fillRect/>
          </a:stretch>
        </p:blipFill>
        <p:spPr bwMode="auto">
          <a:xfrm>
            <a:off x="3868738" y="1631950"/>
            <a:ext cx="14033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矩形 21545"/>
          <p:cNvSpPr>
            <a:spLocks noChangeArrowheads="1" noChangeShapeType="1" noTextEdit="1"/>
          </p:cNvSpPr>
          <p:nvPr/>
        </p:nvSpPr>
        <p:spPr bwMode="auto">
          <a:xfrm>
            <a:off x="1116013" y="406400"/>
            <a:ext cx="2519362" cy="647700"/>
          </a:xfrm>
          <a:prstGeom prst="rect">
            <a:avLst/>
          </a:prstGeom>
        </p:spPr>
        <p:txBody>
          <a:bodyPr wrap="none" fromWordArt="1">
            <a:prstTxWarp prst="textPlain">
              <a:avLst>
                <a:gd name="adj" fmla="val 50000"/>
              </a:avLst>
            </a:prstTxWarp>
          </a:bodyPr>
          <a:lstStyle/>
          <a:p>
            <a:pPr algn="ctr"/>
            <a:r>
              <a:rPr lang="zh-CN" altLang="en-US" sz="3600" kern="10">
                <a:ln w="19050">
                  <a:solidFill>
                    <a:srgbClr val="99CCFF"/>
                  </a:solidFill>
                  <a:rou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布置作业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anim calcmode="discrete" valueType="clr">
                                      <p:cBhvr override="childStyle">
                                        <p:cTn id="12"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gtEl>
                                        <p:attrNameLst>
                                          <p:attrName>fillcolor</p:attrName>
                                        </p:attrNameLst>
                                      </p:cBhvr>
                                      <p:tavLst>
                                        <p:tav tm="0">
                                          <p:val>
                                            <p:clrVal>
                                              <a:schemeClr val="accent2"/>
                                            </p:clrVal>
                                          </p:val>
                                        </p:tav>
                                        <p:tav tm="50000">
                                          <p:val>
                                            <p:clrVal>
                                              <a:schemeClr val="hlink"/>
                                            </p:clrVal>
                                          </p:val>
                                        </p:tav>
                                      </p:tavLst>
                                    </p:anim>
                                    <p:set>
                                      <p:cBhvr>
                                        <p:cTn id="14"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ext Box 11"/>
          <p:cNvSpPr txBox="1">
            <a:spLocks noChangeArrowheads="1"/>
          </p:cNvSpPr>
          <p:nvPr/>
        </p:nvSpPr>
        <p:spPr bwMode="auto">
          <a:xfrm>
            <a:off x="1355725" y="37560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zh-CN"/>
          </a:p>
        </p:txBody>
      </p:sp>
      <p:sp>
        <p:nvSpPr>
          <p:cNvPr id="4098" name="矩形 16"/>
          <p:cNvSpPr/>
          <p:nvPr/>
        </p:nvSpPr>
        <p:spPr>
          <a:xfrm>
            <a:off x="3374072" y="346075"/>
            <a:ext cx="3271837" cy="708025"/>
          </a:xfrm>
          <a:prstGeom prst="rect">
            <a:avLst/>
          </a:prstGeom>
          <a:noFill/>
          <a:ln w="9525">
            <a:noFill/>
          </a:ln>
        </p:spPr>
        <p:txBody>
          <a:bodyPr wrap="none">
            <a:spAutoFit/>
          </a:bodyPr>
          <a:lstStyle/>
          <a:p>
            <a:r>
              <a:rPr lang="zh-CN" altLang="en-US" sz="4000" b="1" noProof="1">
                <a:ln w="22225">
                  <a:solidFill>
                    <a:schemeClr val="accent2"/>
                  </a:solidFill>
                  <a:prstDash val="solid"/>
                </a:ln>
                <a:solidFill>
                  <a:schemeClr val="accent2">
                    <a:lumMod val="40000"/>
                    <a:lumOff val="60000"/>
                  </a:schemeClr>
                </a:solidFill>
                <a:latin typeface="Times New Roman" panose="02020603050405020304" pitchFamily="18" charset="0"/>
                <a:cs typeface="+mn-ea"/>
              </a:rPr>
              <a:t>生活中的数学</a:t>
            </a:r>
            <a:endParaRPr lang="zh-CN" altLang="en-US" sz="4000" b="1" noProof="1">
              <a:ln w="22225">
                <a:solidFill>
                  <a:schemeClr val="accent2"/>
                </a:solidFill>
                <a:prstDash val="solid"/>
              </a:ln>
              <a:solidFill>
                <a:schemeClr val="accent2">
                  <a:lumMod val="40000"/>
                  <a:lumOff val="60000"/>
                </a:schemeClr>
              </a:solidFill>
              <a:latin typeface="Times New Roman" panose="02020603050405020304" pitchFamily="18" charset="0"/>
            </a:endParaRPr>
          </a:p>
        </p:txBody>
      </p:sp>
      <p:sp>
        <p:nvSpPr>
          <p:cNvPr id="20483" name="矩形 5"/>
          <p:cNvSpPr>
            <a:spLocks noChangeArrowheads="1"/>
          </p:cNvSpPr>
          <p:nvPr/>
        </p:nvSpPr>
        <p:spPr bwMode="auto">
          <a:xfrm>
            <a:off x="623888" y="1314450"/>
            <a:ext cx="20193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a:solidFill>
                  <a:srgbClr val="0000FF"/>
                </a:solidFill>
              </a:rPr>
              <a:t>商品销售</a:t>
            </a:r>
          </a:p>
        </p:txBody>
      </p:sp>
      <p:pic>
        <p:nvPicPr>
          <p:cNvPr id="20484" name="图片 1" descr="bf81f05e74f8a6ca67ef31ca249764b4"/>
          <p:cNvPicPr>
            <a:picLocks noChangeAspect="1" noChangeArrowheads="1"/>
          </p:cNvPicPr>
          <p:nvPr/>
        </p:nvPicPr>
        <p:blipFill>
          <a:blip r:embed="rId2"/>
          <a:srcRect/>
          <a:stretch>
            <a:fillRect/>
          </a:stretch>
        </p:blipFill>
        <p:spPr bwMode="auto">
          <a:xfrm>
            <a:off x="2339752" y="2276872"/>
            <a:ext cx="5141912" cy="383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 Box 11"/>
          <p:cNvSpPr txBox="1">
            <a:spLocks noChangeArrowheads="1"/>
          </p:cNvSpPr>
          <p:nvPr/>
        </p:nvSpPr>
        <p:spPr bwMode="auto">
          <a:xfrm>
            <a:off x="1355725" y="37560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zh-CN"/>
          </a:p>
        </p:txBody>
      </p:sp>
      <p:sp>
        <p:nvSpPr>
          <p:cNvPr id="21506" name="矩形 16"/>
          <p:cNvSpPr>
            <a:spLocks noChangeArrowheads="1"/>
          </p:cNvSpPr>
          <p:nvPr/>
        </p:nvSpPr>
        <p:spPr bwMode="auto">
          <a:xfrm>
            <a:off x="749300" y="1076325"/>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a:solidFill>
                  <a:srgbClr val="0000FF"/>
                </a:solidFill>
              </a:rPr>
              <a:t>银行储蓄</a:t>
            </a:r>
          </a:p>
        </p:txBody>
      </p:sp>
      <p:pic>
        <p:nvPicPr>
          <p:cNvPr id="21507" name="Picture 2" descr="276158200895330_30"/>
          <p:cNvPicPr>
            <a:picLocks noChangeAspect="1" noChangeArrowheads="1"/>
          </p:cNvPicPr>
          <p:nvPr/>
        </p:nvPicPr>
        <p:blipFill>
          <a:blip r:embed="rId2" cstate="email"/>
          <a:srcRect/>
          <a:stretch>
            <a:fillRect/>
          </a:stretch>
        </p:blipFill>
        <p:spPr bwMode="auto">
          <a:xfrm>
            <a:off x="1355725" y="1773238"/>
            <a:ext cx="5265738"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2"/>
          <p:cNvSpPr>
            <a:spLocks noChangeArrowheads="1"/>
          </p:cNvSpPr>
          <p:nvPr/>
        </p:nvSpPr>
        <p:spPr bwMode="auto">
          <a:xfrm>
            <a:off x="446088" y="5738813"/>
            <a:ext cx="87058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pPr>
            <a:r>
              <a:rPr lang="zh-CN" altLang="en-US" sz="2800" b="1">
                <a:latin typeface="Times New Roman" panose="02020603050405020304" pitchFamily="18" charset="0"/>
              </a:rPr>
              <a:t>生活中的这些问题，能否利用一元一次方程解决呢？　　　　　</a:t>
            </a:r>
            <a:r>
              <a:rPr lang="zh-CN" altLang="en-US" b="1">
                <a:latin typeface="Times New Roman" panose="02020603050405020304" pitchFamily="18" charset="0"/>
              </a:rPr>
              <a:t>　 </a:t>
            </a: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 name="矩形 7169"/>
          <p:cNvSpPr>
            <a:spLocks noChangeArrowheads="1" noChangeShapeType="1" noTextEdit="1"/>
          </p:cNvSpPr>
          <p:nvPr/>
        </p:nvSpPr>
        <p:spPr bwMode="auto">
          <a:xfrm>
            <a:off x="250825" y="260350"/>
            <a:ext cx="2890838" cy="608013"/>
          </a:xfrm>
          <a:prstGeom prst="rect">
            <a:avLst/>
          </a:prstGeom>
        </p:spPr>
        <p:txBody>
          <a:bodyPr wrap="none" fromWordArt="1">
            <a:prstTxWarp prst="textPlain">
              <a:avLst>
                <a:gd name="adj" fmla="val 50000"/>
              </a:avLst>
            </a:prstTxWarp>
          </a:bodyPr>
          <a:lstStyle/>
          <a:p>
            <a:pPr algn="ctr"/>
            <a:r>
              <a:rPr lang="zh-CN" altLang="en-US" sz="6600" b="1" kern="10">
                <a:ln w="12700">
                  <a:solidFill>
                    <a:srgbClr val="3333CC"/>
                  </a:solidFill>
                  <a:roun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rPr>
              <a:t>学习目标：</a:t>
            </a:r>
          </a:p>
        </p:txBody>
      </p:sp>
      <p:sp>
        <p:nvSpPr>
          <p:cNvPr id="7171" name="文本框 7170"/>
          <p:cNvSpPr txBox="1">
            <a:spLocks noChangeArrowheads="1"/>
          </p:cNvSpPr>
          <p:nvPr/>
        </p:nvSpPr>
        <p:spPr bwMode="auto">
          <a:xfrm>
            <a:off x="323850" y="1484313"/>
            <a:ext cx="87487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dirty="0">
                <a:latin typeface="宋体" panose="02010600030101010101" pitchFamily="2" charset="-122"/>
              </a:rPr>
              <a:t>1</a:t>
            </a:r>
            <a:r>
              <a:rPr lang="zh-CN" altLang="en-US" sz="3200" b="1" dirty="0">
                <a:latin typeface="宋体" panose="02010600030101010101" pitchFamily="2" charset="-122"/>
              </a:rPr>
              <a:t>、经历运用方程解决实际问题的过程，发展应用数学的意识；</a:t>
            </a:r>
          </a:p>
        </p:txBody>
      </p:sp>
      <p:sp>
        <p:nvSpPr>
          <p:cNvPr id="7172" name="文本框 7171"/>
          <p:cNvSpPr txBox="1">
            <a:spLocks noChangeArrowheads="1"/>
          </p:cNvSpPr>
          <p:nvPr/>
        </p:nvSpPr>
        <p:spPr bwMode="auto">
          <a:xfrm>
            <a:off x="250825" y="2997200"/>
            <a:ext cx="8642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dirty="0">
                <a:latin typeface="宋体" panose="02010600030101010101" pitchFamily="2" charset="-122"/>
              </a:rPr>
              <a:t>2</a:t>
            </a:r>
            <a:r>
              <a:rPr lang="zh-CN" altLang="en-US" sz="3200" b="1" dirty="0">
                <a:latin typeface="宋体" panose="02010600030101010101" pitchFamily="2" charset="-122"/>
              </a:rPr>
              <a:t>、熟练运用列方程解应用题的一般步骤列方程；</a:t>
            </a:r>
          </a:p>
        </p:txBody>
      </p:sp>
      <p:sp>
        <p:nvSpPr>
          <p:cNvPr id="7173" name="文本框 7172"/>
          <p:cNvSpPr txBox="1">
            <a:spLocks noChangeArrowheads="1"/>
          </p:cNvSpPr>
          <p:nvPr/>
        </p:nvSpPr>
        <p:spPr bwMode="auto">
          <a:xfrm>
            <a:off x="323850" y="4256088"/>
            <a:ext cx="8569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dirty="0">
                <a:latin typeface="宋体" panose="02010600030101010101" pitchFamily="2" charset="-122"/>
              </a:rPr>
              <a:t>3</a:t>
            </a:r>
            <a:r>
              <a:rPr lang="zh-CN" altLang="en-US" sz="3200" b="1" dirty="0">
                <a:latin typeface="宋体" panose="02010600030101010101" pitchFamily="2" charset="-122"/>
              </a:rPr>
              <a:t>、</a:t>
            </a:r>
            <a:r>
              <a:rPr lang="zh-CN" altLang="en-US" sz="3200" b="1" dirty="0"/>
              <a:t>学会列一元一次方程解决与存款、打折有关的应用题。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linds(horizontal)">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blinds(horizontal)">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3"/>
                                        </p:tgtEl>
                                        <p:attrNameLst>
                                          <p:attrName>style.visibility</p:attrName>
                                        </p:attrNameLst>
                                      </p:cBhvr>
                                      <p:to>
                                        <p:strVal val="visible"/>
                                      </p:to>
                                    </p:set>
                                    <p:animEffect transition="in" filter="blinds(horizontal)">
                                      <p:cBhvr>
                                        <p:cTn id="17"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717550" y="530225"/>
            <a:ext cx="8229600" cy="1143000"/>
          </a:xfrm>
        </p:spPr>
        <p:txBody>
          <a:bodyPr/>
          <a:lstStyle/>
          <a:p>
            <a:pPr algn="l"/>
            <a:r>
              <a:rPr lang="en-US" altLang="zh-CN" sz="3200" b="1" dirty="0" smtClean="0">
                <a:solidFill>
                  <a:srgbClr val="0070C0"/>
                </a:solidFill>
                <a:latin typeface="宋体" panose="02010600030101010101" pitchFamily="2" charset="-122"/>
              </a:rPr>
              <a:t>1</a:t>
            </a:r>
            <a:r>
              <a:rPr lang="zh-CN" altLang="en-US" sz="3200" b="1" dirty="0" smtClean="0">
                <a:solidFill>
                  <a:srgbClr val="0070C0"/>
                </a:solidFill>
                <a:latin typeface="宋体" panose="02010600030101010101" pitchFamily="2" charset="-122"/>
              </a:rPr>
              <a:t>、相关概念</a:t>
            </a:r>
          </a:p>
        </p:txBody>
      </p:sp>
      <p:sp>
        <p:nvSpPr>
          <p:cNvPr id="48140" name="Text Box 12"/>
          <p:cNvSpPr>
            <a:spLocks noGrp="1" noChangeArrowheads="1"/>
          </p:cNvSpPr>
          <p:nvPr>
            <p:ph type="body" idx="4294967295"/>
          </p:nvPr>
        </p:nvSpPr>
        <p:spPr>
          <a:xfrm>
            <a:off x="460375" y="1514475"/>
            <a:ext cx="8002588" cy="1093788"/>
          </a:xfrm>
        </p:spPr>
        <p:txBody>
          <a:bodyPr/>
          <a:lstStyle/>
          <a:p>
            <a:pPr algn="just">
              <a:spcBef>
                <a:spcPct val="50000"/>
              </a:spcBef>
              <a:buFont typeface="Arial" panose="020B0604020202020204" pitchFamily="34" charset="0"/>
              <a:buNone/>
            </a:pPr>
            <a:r>
              <a:rPr lang="zh-CN" altLang="en-US" sz="2800" b="1" dirty="0" smtClean="0">
                <a:latin typeface="Times New Roman" panose="02020603050405020304" pitchFamily="18" charset="0"/>
              </a:rPr>
              <a:t>（1）如果某种商品打“八折”出售，是指按原价的 </a:t>
            </a:r>
            <a:r>
              <a:rPr lang="zh-CN" altLang="en-US" sz="2800" b="1" u="sng" dirty="0" smtClean="0">
                <a:latin typeface="Times New Roman" panose="02020603050405020304" pitchFamily="18" charset="0"/>
              </a:rPr>
              <a:t>          </a:t>
            </a:r>
            <a:r>
              <a:rPr lang="zh-CN" altLang="en-US" sz="2800" b="1" dirty="0" smtClean="0">
                <a:latin typeface="Times New Roman" panose="02020603050405020304" pitchFamily="18" charset="0"/>
              </a:rPr>
              <a:t>出售 .</a:t>
            </a:r>
            <a:endParaRPr lang="en-US" altLang="zh-CN" dirty="0" smtClean="0">
              <a:latin typeface="Times New Roman" panose="02020603050405020304" pitchFamily="18" charset="0"/>
            </a:endParaRPr>
          </a:p>
          <a:p>
            <a:pPr algn="just">
              <a:spcBef>
                <a:spcPct val="50000"/>
              </a:spcBef>
              <a:buFont typeface="Arial" panose="020B0604020202020204" pitchFamily="34" charset="0"/>
              <a:buNone/>
            </a:pPr>
            <a:endParaRPr lang="en-US" altLang="zh-CN" dirty="0" smtClean="0">
              <a:latin typeface="Times New Roman" panose="02020603050405020304" pitchFamily="18" charset="0"/>
            </a:endParaRPr>
          </a:p>
        </p:txBody>
      </p:sp>
      <p:sp>
        <p:nvSpPr>
          <p:cNvPr id="48141" name="Text Box 13"/>
          <p:cNvSpPr txBox="1">
            <a:spLocks noChangeArrowheads="1"/>
          </p:cNvSpPr>
          <p:nvPr/>
        </p:nvSpPr>
        <p:spPr bwMode="auto">
          <a:xfrm>
            <a:off x="1412875" y="1973263"/>
            <a:ext cx="1584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rgbClr val="FF0000"/>
                </a:solidFill>
                <a:latin typeface="Times New Roman" panose="02020603050405020304" pitchFamily="18" charset="0"/>
              </a:rPr>
              <a:t>80</a:t>
            </a:r>
            <a:r>
              <a:rPr lang="en-US" altLang="zh-CN" sz="2800" b="1">
                <a:solidFill>
                  <a:srgbClr val="FF0000"/>
                </a:solidFill>
                <a:latin typeface="Times New Roman" panose="02020603050405020304" pitchFamily="18" charset="0"/>
              </a:rPr>
              <a:t>%	</a:t>
            </a:r>
          </a:p>
        </p:txBody>
      </p:sp>
      <p:sp>
        <p:nvSpPr>
          <p:cNvPr id="48142" name="Rectangle 14"/>
          <p:cNvSpPr>
            <a:spLocks noChangeArrowheads="1"/>
          </p:cNvSpPr>
          <p:nvPr/>
        </p:nvSpPr>
        <p:spPr bwMode="auto">
          <a:xfrm>
            <a:off x="539750" y="2492375"/>
            <a:ext cx="74898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latin typeface="Times New Roman" panose="02020603050405020304" pitchFamily="18" charset="0"/>
              </a:rPr>
              <a:t>（</a:t>
            </a:r>
            <a:r>
              <a:rPr lang="en-US" altLang="zh-CN" sz="2800" dirty="0">
                <a:latin typeface="Times New Roman" panose="02020603050405020304" pitchFamily="18" charset="0"/>
              </a:rPr>
              <a:t>2</a:t>
            </a:r>
            <a:r>
              <a:rPr lang="zh-CN" altLang="en-US" sz="2800" b="1" dirty="0">
                <a:latin typeface="Times New Roman" panose="02020603050405020304" pitchFamily="18" charset="0"/>
              </a:rPr>
              <a:t>）商店出售一种录音机，原价</a:t>
            </a:r>
            <a:r>
              <a:rPr lang="en-US" altLang="zh-CN" sz="2800" dirty="0">
                <a:latin typeface="Times New Roman" panose="02020603050405020304" pitchFamily="18" charset="0"/>
              </a:rPr>
              <a:t>400</a:t>
            </a:r>
            <a:r>
              <a:rPr lang="zh-CN" altLang="en-US" sz="2800" b="1" dirty="0">
                <a:latin typeface="Times New Roman" panose="02020603050405020304" pitchFamily="18" charset="0"/>
              </a:rPr>
              <a:t>元</a:t>
            </a:r>
            <a:r>
              <a:rPr lang="en-US" altLang="zh-CN" sz="2800" b="1" dirty="0">
                <a:latin typeface="Times New Roman" panose="02020603050405020304" pitchFamily="18" charset="0"/>
              </a:rPr>
              <a:t>.</a:t>
            </a:r>
            <a:r>
              <a:rPr lang="zh-CN" altLang="en-US" sz="2800" b="1" dirty="0">
                <a:latin typeface="Times New Roman" panose="02020603050405020304" pitchFamily="18" charset="0"/>
              </a:rPr>
              <a:t>现在打九折出售，比原价便宜</a:t>
            </a:r>
            <a:r>
              <a:rPr lang="en-US" altLang="zh-CN" sz="2800" dirty="0">
                <a:latin typeface="Times New Roman" panose="02020603050405020304" pitchFamily="18" charset="0"/>
                <a:ea typeface="黑体" panose="02010609060101010101" pitchFamily="49" charset="-122"/>
              </a:rPr>
              <a:t>____</a:t>
            </a:r>
            <a:r>
              <a:rPr lang="zh-CN" altLang="en-US" sz="2800" b="1" dirty="0">
                <a:latin typeface="Times New Roman" panose="02020603050405020304" pitchFamily="18" charset="0"/>
              </a:rPr>
              <a:t>元</a:t>
            </a:r>
            <a:r>
              <a:rPr lang="en-US" altLang="zh-CN" sz="2800" b="1" dirty="0">
                <a:latin typeface="Times New Roman" panose="02020603050405020304" pitchFamily="18" charset="0"/>
              </a:rPr>
              <a:t>.</a:t>
            </a:r>
          </a:p>
        </p:txBody>
      </p:sp>
      <p:sp>
        <p:nvSpPr>
          <p:cNvPr id="48144" name="Rectangle 16"/>
          <p:cNvSpPr>
            <a:spLocks noChangeArrowheads="1"/>
          </p:cNvSpPr>
          <p:nvPr/>
        </p:nvSpPr>
        <p:spPr bwMode="auto">
          <a:xfrm>
            <a:off x="533400" y="3870325"/>
            <a:ext cx="75850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zh-CN" altLang="en-US" sz="2800" b="1">
                <a:latin typeface="Times New Roman" panose="02020603050405020304" pitchFamily="18" charset="0"/>
              </a:rPr>
              <a:t>（</a:t>
            </a:r>
            <a:r>
              <a:rPr lang="en-US" altLang="zh-CN" sz="2800">
                <a:latin typeface="Times New Roman" panose="02020603050405020304" pitchFamily="18" charset="0"/>
              </a:rPr>
              <a:t>3</a:t>
            </a:r>
            <a:r>
              <a:rPr lang="zh-CN" altLang="en-US" sz="2800">
                <a:latin typeface="Times New Roman" panose="02020603050405020304" pitchFamily="18" charset="0"/>
              </a:rPr>
              <a:t>）</a:t>
            </a:r>
            <a:r>
              <a:rPr lang="zh-CN" altLang="en-US" sz="2800" b="1">
                <a:latin typeface="Times New Roman" panose="02020603050405020304" pitchFamily="18" charset="0"/>
              </a:rPr>
              <a:t>某商品的进价是</a:t>
            </a:r>
            <a:r>
              <a:rPr lang="en-US" altLang="zh-CN" sz="2800">
                <a:latin typeface="Times New Roman" panose="02020603050405020304" pitchFamily="18" charset="0"/>
              </a:rPr>
              <a:t>15000</a:t>
            </a:r>
            <a:r>
              <a:rPr lang="zh-CN" altLang="en-US" sz="2800" b="1">
                <a:latin typeface="Times New Roman" panose="02020603050405020304" pitchFamily="18" charset="0"/>
              </a:rPr>
              <a:t>元，售价是</a:t>
            </a:r>
            <a:r>
              <a:rPr lang="en-US" altLang="zh-CN" sz="2800">
                <a:latin typeface="Times New Roman" panose="02020603050405020304" pitchFamily="18" charset="0"/>
              </a:rPr>
              <a:t>18000</a:t>
            </a:r>
            <a:r>
              <a:rPr lang="zh-CN" altLang="en-US" sz="2800" b="1">
                <a:latin typeface="Times New Roman" panose="02020603050405020304" pitchFamily="18" charset="0"/>
              </a:rPr>
              <a:t>元，商品的利润是</a:t>
            </a:r>
            <a:r>
              <a:rPr lang="zh-CN" altLang="en-US" sz="2800" b="1" u="sng">
                <a:latin typeface="Times New Roman" panose="02020603050405020304" pitchFamily="18" charset="0"/>
              </a:rPr>
              <a:t>           </a:t>
            </a:r>
            <a:r>
              <a:rPr lang="zh-CN" altLang="en-US" sz="2800" b="1">
                <a:latin typeface="Times New Roman" panose="02020603050405020304" pitchFamily="18" charset="0"/>
              </a:rPr>
              <a:t>元</a:t>
            </a:r>
            <a:r>
              <a:rPr lang="en-US" altLang="zh-CN" sz="2800" b="1">
                <a:latin typeface="Times New Roman" panose="02020603050405020304" pitchFamily="18" charset="0"/>
              </a:rPr>
              <a:t>,</a:t>
            </a:r>
            <a:r>
              <a:rPr lang="zh-CN" altLang="en-US" sz="2800" b="1">
                <a:latin typeface="Times New Roman" panose="02020603050405020304" pitchFamily="18" charset="0"/>
              </a:rPr>
              <a:t>商品的利润率是</a:t>
            </a:r>
            <a:r>
              <a:rPr lang="zh-CN" altLang="en-US" sz="2800" b="1" u="sng">
                <a:latin typeface="Times New Roman" panose="02020603050405020304" pitchFamily="18" charset="0"/>
              </a:rPr>
              <a:t>             </a:t>
            </a:r>
            <a:r>
              <a:rPr lang="zh-CN" altLang="en-US" sz="2800" b="1">
                <a:latin typeface="Times New Roman" panose="02020603050405020304" pitchFamily="18" charset="0"/>
              </a:rPr>
              <a:t> </a:t>
            </a:r>
            <a:r>
              <a:rPr lang="en-US" altLang="zh-CN" sz="2800" b="1">
                <a:latin typeface="Times New Roman" panose="02020603050405020304" pitchFamily="18" charset="0"/>
              </a:rPr>
              <a:t>.</a:t>
            </a:r>
          </a:p>
        </p:txBody>
      </p:sp>
      <p:sp>
        <p:nvSpPr>
          <p:cNvPr id="48145" name="Rectangle 17"/>
          <p:cNvSpPr>
            <a:spLocks noChangeArrowheads="1"/>
          </p:cNvSpPr>
          <p:nvPr/>
        </p:nvSpPr>
        <p:spPr bwMode="auto">
          <a:xfrm>
            <a:off x="533400" y="5029200"/>
            <a:ext cx="80708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latin typeface="Times New Roman" panose="02020603050405020304" pitchFamily="18" charset="0"/>
              </a:rPr>
              <a:t>（</a:t>
            </a:r>
            <a:r>
              <a:rPr lang="en-US" altLang="zh-CN" sz="2800">
                <a:latin typeface="Times New Roman" panose="02020603050405020304" pitchFamily="18" charset="0"/>
              </a:rPr>
              <a:t>4</a:t>
            </a:r>
            <a:r>
              <a:rPr lang="zh-CN" altLang="en-US" sz="2800" b="1">
                <a:latin typeface="Times New Roman" panose="02020603050405020304" pitchFamily="18" charset="0"/>
              </a:rPr>
              <a:t>）小红想买一双运动鞋，看到标签上标着：</a:t>
            </a:r>
            <a:r>
              <a:rPr lang="en-US" altLang="zh-CN" sz="2800">
                <a:latin typeface="Times New Roman" panose="02020603050405020304" pitchFamily="18" charset="0"/>
              </a:rPr>
              <a:t>120</a:t>
            </a:r>
            <a:r>
              <a:rPr lang="zh-CN" altLang="en-US" sz="2800" b="1">
                <a:latin typeface="Times New Roman" panose="02020603050405020304" pitchFamily="18" charset="0"/>
              </a:rPr>
              <a:t>元，你知道标价、售价、进价的区别吗？</a:t>
            </a:r>
          </a:p>
        </p:txBody>
      </p:sp>
      <p:sp>
        <p:nvSpPr>
          <p:cNvPr id="48146" name="Text Box 18"/>
          <p:cNvSpPr txBox="1">
            <a:spLocks noChangeArrowheads="1"/>
          </p:cNvSpPr>
          <p:nvPr/>
        </p:nvSpPr>
        <p:spPr bwMode="auto">
          <a:xfrm>
            <a:off x="2682875" y="4297363"/>
            <a:ext cx="1584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rgbClr val="FF0000"/>
                </a:solidFill>
                <a:latin typeface="Times New Roman" panose="02020603050405020304" pitchFamily="18" charset="0"/>
              </a:rPr>
              <a:t>3000</a:t>
            </a:r>
          </a:p>
        </p:txBody>
      </p:sp>
      <p:sp>
        <p:nvSpPr>
          <p:cNvPr id="48147" name="Text Box 19"/>
          <p:cNvSpPr txBox="1">
            <a:spLocks noChangeArrowheads="1"/>
          </p:cNvSpPr>
          <p:nvPr/>
        </p:nvSpPr>
        <p:spPr bwMode="auto">
          <a:xfrm>
            <a:off x="6896100" y="4297363"/>
            <a:ext cx="1368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a:solidFill>
                  <a:srgbClr val="FF0000"/>
                </a:solidFill>
                <a:latin typeface="Times New Roman" panose="02020603050405020304" pitchFamily="18" charset="0"/>
              </a:rPr>
              <a:t>20</a:t>
            </a:r>
            <a:r>
              <a:rPr lang="en-US" altLang="zh-CN" sz="2800" b="1">
                <a:solidFill>
                  <a:srgbClr val="FF0000"/>
                </a:solidFill>
                <a:latin typeface="Times New Roman" panose="02020603050405020304" pitchFamily="18" charset="0"/>
              </a:rPr>
              <a:t>%</a:t>
            </a:r>
          </a:p>
        </p:txBody>
      </p:sp>
      <p:sp>
        <p:nvSpPr>
          <p:cNvPr id="48148" name="Text Box 20"/>
          <p:cNvSpPr txBox="1">
            <a:spLocks noChangeArrowheads="1"/>
          </p:cNvSpPr>
          <p:nvPr/>
        </p:nvSpPr>
        <p:spPr bwMode="auto">
          <a:xfrm>
            <a:off x="4267200" y="28956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sz="2800">
                <a:solidFill>
                  <a:srgbClr val="FF0000"/>
                </a:solidFill>
                <a:latin typeface="Times New Roman" panose="02020603050405020304" pitchFamily="18" charset="0"/>
              </a:rPr>
              <a:t>40</a:t>
            </a:r>
          </a:p>
        </p:txBody>
      </p:sp>
      <p:sp>
        <p:nvSpPr>
          <p:cNvPr id="23562" name="矩形 21515"/>
          <p:cNvSpPr>
            <a:spLocks noChangeArrowheads="1" noChangeShapeType="1" noTextEdit="1"/>
          </p:cNvSpPr>
          <p:nvPr/>
        </p:nvSpPr>
        <p:spPr bwMode="auto">
          <a:xfrm>
            <a:off x="179388" y="188913"/>
            <a:ext cx="2057400" cy="581025"/>
          </a:xfrm>
          <a:prstGeom prst="rect">
            <a:avLst/>
          </a:prstGeom>
        </p:spPr>
        <p:txBody>
          <a:bodyPr wrap="none" fromWordArt="1">
            <a:prstTxWarp prst="textPlain">
              <a:avLst>
                <a:gd name="adj" fmla="val 50000"/>
              </a:avLst>
            </a:prstTxWarp>
          </a:bodyPr>
          <a:lstStyle/>
          <a:p>
            <a:pPr algn="ctr"/>
            <a:r>
              <a:rPr lang="zh-CN" altLang="en-US" sz="4000" kern="10" dirty="0">
                <a:ln w="9525">
                  <a:solidFill>
                    <a:srgbClr val="FF0000"/>
                  </a:solidFill>
                  <a:round/>
                </a:ln>
                <a:solidFill>
                  <a:srgbClr val="FF0000"/>
                </a:solidFill>
                <a:latin typeface="宋体" panose="02010600030101010101" pitchFamily="2" charset="-122"/>
                <a:ea typeface="宋体" panose="02010600030101010101" pitchFamily="2" charset="-122"/>
              </a:rPr>
              <a:t>知识回顾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0-#ppt_w/2"/>
                                          </p:val>
                                        </p:tav>
                                        <p:tav tm="100000">
                                          <p:val>
                                            <p:strVal val="#ppt_x"/>
                                          </p:val>
                                        </p:tav>
                                      </p:tavLst>
                                    </p:anim>
                                    <p:anim calcmode="lin" valueType="num">
                                      <p:cBhvr additive="base">
                                        <p:cTn id="8" dur="500" fill="hold"/>
                                        <p:tgtEl>
                                          <p:spTgt spid="481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grpId="0" nodeType="clickEffect">
                                  <p:stCondLst>
                                    <p:cond delay="0"/>
                                  </p:stCondLst>
                                  <p:childTnLst>
                                    <p:set>
                                      <p:cBhvr>
                                        <p:cTn id="12" dur="1" fill="hold">
                                          <p:stCondLst>
                                            <p:cond delay="0"/>
                                          </p:stCondLst>
                                        </p:cTn>
                                        <p:tgtEl>
                                          <p:spTgt spid="48140">
                                            <p:txEl>
                                              <p:pRg st="0" end="0"/>
                                            </p:txEl>
                                          </p:spTgt>
                                        </p:tgtEl>
                                        <p:attrNameLst>
                                          <p:attrName>style.visibility</p:attrName>
                                        </p:attrNameLst>
                                      </p:cBhvr>
                                      <p:to>
                                        <p:strVal val="visible"/>
                                      </p:to>
                                    </p:set>
                                    <p:animEffect transition="in" filter="barn(outHorizontal)">
                                      <p:cBhvr>
                                        <p:cTn id="13" dur="500"/>
                                        <p:tgtEl>
                                          <p:spTgt spid="4814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814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142"/>
                                        </p:tgtEl>
                                        <p:attrNameLst>
                                          <p:attrName>style.visibility</p:attrName>
                                        </p:attrNameLst>
                                      </p:cBhvr>
                                      <p:to>
                                        <p:strVal val="visible"/>
                                      </p:to>
                                    </p:set>
                                    <p:animEffect transition="in" filter="blinds(horizontal)">
                                      <p:cBhvr>
                                        <p:cTn id="22" dur="500"/>
                                        <p:tgtEl>
                                          <p:spTgt spid="4814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1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8144"/>
                                        </p:tgtEl>
                                        <p:attrNameLst>
                                          <p:attrName>style.visibility</p:attrName>
                                        </p:attrNameLst>
                                      </p:cBhvr>
                                      <p:to>
                                        <p:strVal val="visible"/>
                                      </p:to>
                                    </p:set>
                                    <p:animEffect transition="in" filter="blinds(horizontal)">
                                      <p:cBhvr>
                                        <p:cTn id="31" dur="500"/>
                                        <p:tgtEl>
                                          <p:spTgt spid="4814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4814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4814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48145"/>
                                        </p:tgtEl>
                                        <p:attrNameLst>
                                          <p:attrName>style.visibility</p:attrName>
                                        </p:attrNameLst>
                                      </p:cBhvr>
                                      <p:to>
                                        <p:strVal val="visible"/>
                                      </p:to>
                                    </p:set>
                                    <p:animEffect transition="in" filter="blinds(horizontal)">
                                      <p:cBhvr>
                                        <p:cTn id="44" dur="500"/>
                                        <p:tgtEl>
                                          <p:spTgt spid="48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40" grpId="0" build="p"/>
      <p:bldP spid="48141" grpId="0"/>
      <p:bldP spid="48142" grpId="0"/>
      <p:bldP spid="48144" grpId="0"/>
      <p:bldP spid="48145" grpId="0"/>
      <p:bldP spid="48146" grpId="0"/>
      <p:bldP spid="48147" grpId="0"/>
      <p:bldP spid="4814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1044575" y="0"/>
            <a:ext cx="6408738" cy="1152525"/>
          </a:xfrm>
        </p:spPr>
        <p:txBody>
          <a:bodyPr/>
          <a:lstStyle/>
          <a:p>
            <a:r>
              <a:rPr lang="en-US" altLang="zh-CN" sz="3200" b="1" dirty="0" smtClean="0">
                <a:solidFill>
                  <a:srgbClr val="0070C0"/>
                </a:solidFill>
                <a:latin typeface="宋体" panose="02010600030101010101" pitchFamily="2" charset="-122"/>
              </a:rPr>
              <a:t>2</a:t>
            </a:r>
            <a:r>
              <a:rPr lang="zh-CN" altLang="en-US" sz="3200" b="1" dirty="0" smtClean="0">
                <a:solidFill>
                  <a:srgbClr val="0070C0"/>
                </a:solidFill>
                <a:latin typeface="宋体" panose="02010600030101010101" pitchFamily="2" charset="-122"/>
              </a:rPr>
              <a:t>、基本关系</a:t>
            </a:r>
          </a:p>
        </p:txBody>
      </p:sp>
      <p:sp>
        <p:nvSpPr>
          <p:cNvPr id="24578" name="Rectangle 4"/>
          <p:cNvSpPr>
            <a:spLocks noGrp="1" noChangeArrowheads="1"/>
          </p:cNvSpPr>
          <p:nvPr>
            <p:ph type="body" idx="4294967295"/>
          </p:nvPr>
        </p:nvSpPr>
        <p:spPr>
          <a:xfrm>
            <a:off x="217488" y="1152525"/>
            <a:ext cx="7127875" cy="1169988"/>
          </a:xfrm>
        </p:spPr>
        <p:txBody>
          <a:bodyPr/>
          <a:lstStyle/>
          <a:p>
            <a:pPr>
              <a:spcBef>
                <a:spcPct val="0"/>
              </a:spcBef>
              <a:buFont typeface="Arial" panose="020B0604020202020204" pitchFamily="34" charset="0"/>
              <a:buNone/>
            </a:pPr>
            <a:r>
              <a:rPr lang="en-US" altLang="zh-CN" sz="4400" b="1" dirty="0" smtClean="0">
                <a:solidFill>
                  <a:srgbClr val="FF0000"/>
                </a:solidFill>
                <a:latin typeface="Times New Roman" panose="02020603050405020304" pitchFamily="18" charset="0"/>
                <a:ea typeface="隶书" panose="02010509060101010101" pitchFamily="49" charset="-122"/>
              </a:rPr>
              <a:t>   </a:t>
            </a:r>
            <a:r>
              <a:rPr lang="zh-CN" altLang="en-US" sz="2800" b="1" dirty="0" smtClean="0">
                <a:solidFill>
                  <a:srgbClr val="FF0000"/>
                </a:solidFill>
                <a:latin typeface="楷体" panose="02010609060101010101" pitchFamily="49" charset="-122"/>
                <a:ea typeface="楷体" panose="02010609060101010101" pitchFamily="49" charset="-122"/>
              </a:rPr>
              <a:t>进价、售价、利润、利润率的关系式：</a:t>
            </a:r>
          </a:p>
        </p:txBody>
      </p:sp>
      <p:sp>
        <p:nvSpPr>
          <p:cNvPr id="52229" name="Text Box 5"/>
          <p:cNvSpPr txBox="1">
            <a:spLocks noChangeArrowheads="1"/>
          </p:cNvSpPr>
          <p:nvPr/>
        </p:nvSpPr>
        <p:spPr bwMode="auto">
          <a:xfrm>
            <a:off x="611188" y="2349500"/>
            <a:ext cx="7777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a:latin typeface="宋体" panose="02010600030101010101" pitchFamily="2" charset="-122"/>
              </a:rPr>
              <a:t>商品利润 </a:t>
            </a:r>
            <a:r>
              <a:rPr lang="en-US" altLang="zh-CN" sz="3600" b="1" dirty="0">
                <a:latin typeface="宋体" panose="02010600030101010101" pitchFamily="2" charset="-122"/>
              </a:rPr>
              <a:t>= </a:t>
            </a:r>
            <a:r>
              <a:rPr lang="zh-CN" altLang="en-US" sz="3600" b="1" dirty="0">
                <a:latin typeface="宋体" panose="02010600030101010101" pitchFamily="2" charset="-122"/>
              </a:rPr>
              <a:t>商品售价 </a:t>
            </a:r>
            <a:r>
              <a:rPr lang="en-US" altLang="zh-CN" sz="3600" b="1" dirty="0">
                <a:latin typeface="宋体" panose="02010600030101010101" pitchFamily="2" charset="-122"/>
              </a:rPr>
              <a:t>- </a:t>
            </a:r>
            <a:r>
              <a:rPr lang="zh-CN" altLang="en-US" sz="3600" b="1" dirty="0">
                <a:latin typeface="宋体" panose="02010600030101010101" pitchFamily="2" charset="-122"/>
              </a:rPr>
              <a:t>商品进价． </a:t>
            </a:r>
          </a:p>
        </p:txBody>
      </p:sp>
      <p:sp>
        <p:nvSpPr>
          <p:cNvPr id="52230" name="Text Box 6"/>
          <p:cNvSpPr txBox="1">
            <a:spLocks noChangeArrowheads="1"/>
          </p:cNvSpPr>
          <p:nvPr/>
        </p:nvSpPr>
        <p:spPr bwMode="auto">
          <a:xfrm>
            <a:off x="539750" y="3500438"/>
            <a:ext cx="81010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a:latin typeface="宋体" panose="02010600030101010101" pitchFamily="2" charset="-122"/>
              </a:rPr>
              <a:t>商品利润率 </a:t>
            </a:r>
            <a:r>
              <a:rPr lang="en-US" altLang="zh-CN" sz="3600" b="1" dirty="0">
                <a:latin typeface="宋体" panose="02010600030101010101" pitchFamily="2" charset="-122"/>
              </a:rPr>
              <a:t>=</a:t>
            </a:r>
          </a:p>
        </p:txBody>
      </p:sp>
      <p:sp>
        <p:nvSpPr>
          <p:cNvPr id="52231" name="Text Box 7"/>
          <p:cNvSpPr txBox="1">
            <a:spLocks noChangeArrowheads="1"/>
          </p:cNvSpPr>
          <p:nvPr/>
        </p:nvSpPr>
        <p:spPr bwMode="auto">
          <a:xfrm>
            <a:off x="468313" y="4652963"/>
            <a:ext cx="5899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latin typeface="宋体" panose="02010600030101010101" pitchFamily="2" charset="-122"/>
              </a:rPr>
              <a:t>商品售价 </a:t>
            </a:r>
            <a:r>
              <a:rPr lang="en-US" altLang="zh-CN" sz="3600" b="1" dirty="0">
                <a:latin typeface="宋体" panose="02010600030101010101" pitchFamily="2" charset="-122"/>
              </a:rPr>
              <a:t>= </a:t>
            </a:r>
            <a:r>
              <a:rPr lang="zh-CN" altLang="en-US" sz="3600" b="1" dirty="0">
                <a:latin typeface="Times New Roman" panose="02020603050405020304" pitchFamily="18" charset="0"/>
              </a:rPr>
              <a:t>标价</a:t>
            </a:r>
            <a:r>
              <a:rPr lang="en-US" altLang="zh-CN" sz="3600" b="1" dirty="0">
                <a:latin typeface="Times New Roman" panose="02020603050405020304" pitchFamily="18" charset="0"/>
              </a:rPr>
              <a:t>×</a:t>
            </a:r>
            <a:r>
              <a:rPr lang="zh-CN" altLang="en-US" sz="3600" b="1" dirty="0">
                <a:latin typeface="Times New Roman" panose="02020603050405020304" pitchFamily="18" charset="0"/>
              </a:rPr>
              <a:t>折扣率．</a:t>
            </a:r>
          </a:p>
        </p:txBody>
      </p:sp>
      <p:grpSp>
        <p:nvGrpSpPr>
          <p:cNvPr id="2" name="Group 8"/>
          <p:cNvGrpSpPr/>
          <p:nvPr/>
        </p:nvGrpSpPr>
        <p:grpSpPr bwMode="auto">
          <a:xfrm>
            <a:off x="3563938" y="3213100"/>
            <a:ext cx="10404475" cy="1360488"/>
            <a:chOff x="2699" y="2387"/>
            <a:chExt cx="6554" cy="857"/>
          </a:xfrm>
        </p:grpSpPr>
        <p:sp>
          <p:nvSpPr>
            <p:cNvPr id="24583" name="Line 9"/>
            <p:cNvSpPr>
              <a:spLocks noChangeShapeType="1"/>
            </p:cNvSpPr>
            <p:nvPr/>
          </p:nvSpPr>
          <p:spPr bwMode="auto">
            <a:xfrm>
              <a:off x="2699" y="2795"/>
              <a:ext cx="1406" cy="0"/>
            </a:xfrm>
            <a:prstGeom prst="line">
              <a:avLst/>
            </a:prstGeom>
            <a:noFill/>
            <a:ln w="222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84" name="Text Box 10"/>
            <p:cNvSpPr txBox="1">
              <a:spLocks noChangeArrowheads="1"/>
            </p:cNvSpPr>
            <p:nvPr/>
          </p:nvSpPr>
          <p:spPr bwMode="auto">
            <a:xfrm>
              <a:off x="2744" y="2387"/>
              <a:ext cx="510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a:latin typeface="宋体" panose="02010600030101010101" pitchFamily="2" charset="-122"/>
                </a:rPr>
                <a:t>商品利润</a:t>
              </a:r>
            </a:p>
          </p:txBody>
        </p:sp>
        <p:sp>
          <p:nvSpPr>
            <p:cNvPr id="24585" name="Text Box 11"/>
            <p:cNvSpPr txBox="1">
              <a:spLocks noChangeArrowheads="1"/>
            </p:cNvSpPr>
            <p:nvPr/>
          </p:nvSpPr>
          <p:spPr bwMode="auto">
            <a:xfrm>
              <a:off x="2789" y="2840"/>
              <a:ext cx="510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a:latin typeface="宋体" panose="02010600030101010101" pitchFamily="2" charset="-122"/>
                </a:rPr>
                <a:t>商品进价</a:t>
              </a:r>
            </a:p>
          </p:txBody>
        </p:sp>
        <p:sp>
          <p:nvSpPr>
            <p:cNvPr id="24586" name="Text Box 12"/>
            <p:cNvSpPr txBox="1">
              <a:spLocks noChangeArrowheads="1"/>
            </p:cNvSpPr>
            <p:nvPr/>
          </p:nvSpPr>
          <p:spPr bwMode="auto">
            <a:xfrm>
              <a:off x="4150" y="2568"/>
              <a:ext cx="510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latin typeface="宋体" panose="02010600030101010101" pitchFamily="2" charset="-122"/>
                </a:rPr>
                <a:t>×</a:t>
              </a:r>
              <a:r>
                <a:rPr lang="en-US" altLang="zh-CN" sz="3600" b="1" dirty="0">
                  <a:latin typeface="Times New Roman" panose="02020603050405020304" pitchFamily="18" charset="0"/>
                </a:rPr>
                <a:t>100%</a:t>
              </a:r>
              <a:r>
                <a:rPr lang="zh-CN" altLang="en-US" sz="3600" b="1" dirty="0">
                  <a:latin typeface="Times New Roman" panose="02020603050405020304" pitchFamily="18" charset="0"/>
                </a:rPr>
                <a:t>．</a:t>
              </a:r>
            </a:p>
          </p:txBody>
        </p:sp>
      </p:grpSp>
      <p:sp>
        <p:nvSpPr>
          <p:cNvPr id="24587" name="文本框 22540"/>
          <p:cNvSpPr txBox="1">
            <a:spLocks noChangeArrowheads="1"/>
          </p:cNvSpPr>
          <p:nvPr/>
        </p:nvSpPr>
        <p:spPr bwMode="auto">
          <a:xfrm>
            <a:off x="468313" y="5589588"/>
            <a:ext cx="73533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3600" b="1" dirty="0"/>
              <a:t>商品进价</a:t>
            </a:r>
            <a:r>
              <a:rPr lang="en-US" altLang="zh-CN" sz="3600" b="1" dirty="0">
                <a:latin typeface="宋体" panose="02010600030101010101" pitchFamily="2" charset="-122"/>
              </a:rPr>
              <a:t>×</a:t>
            </a:r>
            <a:r>
              <a:rPr lang="en-US" altLang="zh-CN" sz="3600" b="1" dirty="0"/>
              <a:t>(1+</a:t>
            </a:r>
            <a:r>
              <a:rPr lang="zh-CN" altLang="en-US" sz="3600" b="1" dirty="0"/>
              <a:t>利润率</a:t>
            </a:r>
            <a:r>
              <a:rPr lang="en-US" altLang="zh-CN" sz="3600" b="1" dirty="0"/>
              <a:t>)=</a:t>
            </a:r>
            <a:r>
              <a:rPr lang="zh-CN" altLang="en-US" sz="3600" b="1" dirty="0"/>
              <a:t>商品售价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iterate type="lt">
                                    <p:tmPct val="100000"/>
                                  </p:iterate>
                                  <p:childTnLst>
                                    <p:set>
                                      <p:cBhvr>
                                        <p:cTn id="6" dur="1" fill="hold">
                                          <p:stCondLst>
                                            <p:cond delay="0"/>
                                          </p:stCondLst>
                                        </p:cTn>
                                        <p:tgtEl>
                                          <p:spTgt spid="52229"/>
                                        </p:tgtEl>
                                        <p:attrNameLst>
                                          <p:attrName>style.visibility</p:attrName>
                                        </p:attrNameLst>
                                      </p:cBhvr>
                                      <p:to>
                                        <p:strVal val="visible"/>
                                      </p:to>
                                    </p:set>
                                    <p:anim calcmode="lin" valueType="num">
                                      <p:cBhvr>
                                        <p:cTn id="7" dur="75" fill="hold"/>
                                        <p:tgtEl>
                                          <p:spTgt spid="52229"/>
                                        </p:tgtEl>
                                        <p:attrNameLst>
                                          <p:attrName>ppt_x</p:attrName>
                                        </p:attrNameLst>
                                      </p:cBhvr>
                                      <p:tavLst>
                                        <p:tav tm="0">
                                          <p:val>
                                            <p:strVal val="#ppt_x-#ppt_w/2"/>
                                          </p:val>
                                        </p:tav>
                                        <p:tav tm="100000">
                                          <p:val>
                                            <p:strVal val="#ppt_x"/>
                                          </p:val>
                                        </p:tav>
                                      </p:tavLst>
                                    </p:anim>
                                    <p:anim calcmode="lin" valueType="num">
                                      <p:cBhvr>
                                        <p:cTn id="8" dur="75" fill="hold"/>
                                        <p:tgtEl>
                                          <p:spTgt spid="52229"/>
                                        </p:tgtEl>
                                        <p:attrNameLst>
                                          <p:attrName>ppt_y</p:attrName>
                                        </p:attrNameLst>
                                      </p:cBhvr>
                                      <p:tavLst>
                                        <p:tav tm="0">
                                          <p:val>
                                            <p:strVal val="#ppt_y"/>
                                          </p:val>
                                        </p:tav>
                                        <p:tav tm="100000">
                                          <p:val>
                                            <p:strVal val="#ppt_y"/>
                                          </p:val>
                                        </p:tav>
                                      </p:tavLst>
                                    </p:anim>
                                    <p:anim calcmode="lin" valueType="num">
                                      <p:cBhvr>
                                        <p:cTn id="9" dur="75" fill="hold"/>
                                        <p:tgtEl>
                                          <p:spTgt spid="52229"/>
                                        </p:tgtEl>
                                        <p:attrNameLst>
                                          <p:attrName>ppt_w</p:attrName>
                                        </p:attrNameLst>
                                      </p:cBhvr>
                                      <p:tavLst>
                                        <p:tav tm="0">
                                          <p:val>
                                            <p:fltVal val="0"/>
                                          </p:val>
                                        </p:tav>
                                        <p:tav tm="100000">
                                          <p:val>
                                            <p:strVal val="#ppt_w"/>
                                          </p:val>
                                        </p:tav>
                                      </p:tavLst>
                                    </p:anim>
                                    <p:anim calcmode="lin" valueType="num">
                                      <p:cBhvr>
                                        <p:cTn id="10" dur="75" fill="hold"/>
                                        <p:tgtEl>
                                          <p:spTgt spid="5222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iterate type="lt">
                                    <p:tmPct val="100000"/>
                                  </p:iterate>
                                  <p:childTnLst>
                                    <p:set>
                                      <p:cBhvr>
                                        <p:cTn id="14" dur="1" fill="hold">
                                          <p:stCondLst>
                                            <p:cond delay="0"/>
                                          </p:stCondLst>
                                        </p:cTn>
                                        <p:tgtEl>
                                          <p:spTgt spid="52230"/>
                                        </p:tgtEl>
                                        <p:attrNameLst>
                                          <p:attrName>style.visibility</p:attrName>
                                        </p:attrNameLst>
                                      </p:cBhvr>
                                      <p:to>
                                        <p:strVal val="visible"/>
                                      </p:to>
                                    </p:set>
                                    <p:anim calcmode="lin" valueType="num">
                                      <p:cBhvr>
                                        <p:cTn id="15" dur="75" fill="hold"/>
                                        <p:tgtEl>
                                          <p:spTgt spid="52230"/>
                                        </p:tgtEl>
                                        <p:attrNameLst>
                                          <p:attrName>ppt_x</p:attrName>
                                        </p:attrNameLst>
                                      </p:cBhvr>
                                      <p:tavLst>
                                        <p:tav tm="0">
                                          <p:val>
                                            <p:strVal val="#ppt_x-#ppt_w/2"/>
                                          </p:val>
                                        </p:tav>
                                        <p:tav tm="100000">
                                          <p:val>
                                            <p:strVal val="#ppt_x"/>
                                          </p:val>
                                        </p:tav>
                                      </p:tavLst>
                                    </p:anim>
                                    <p:anim calcmode="lin" valueType="num">
                                      <p:cBhvr>
                                        <p:cTn id="16" dur="75" fill="hold"/>
                                        <p:tgtEl>
                                          <p:spTgt spid="52230"/>
                                        </p:tgtEl>
                                        <p:attrNameLst>
                                          <p:attrName>ppt_y</p:attrName>
                                        </p:attrNameLst>
                                      </p:cBhvr>
                                      <p:tavLst>
                                        <p:tav tm="0">
                                          <p:val>
                                            <p:strVal val="#ppt_y"/>
                                          </p:val>
                                        </p:tav>
                                        <p:tav tm="100000">
                                          <p:val>
                                            <p:strVal val="#ppt_y"/>
                                          </p:val>
                                        </p:tav>
                                      </p:tavLst>
                                    </p:anim>
                                    <p:anim calcmode="lin" valueType="num">
                                      <p:cBhvr>
                                        <p:cTn id="17" dur="75" fill="hold"/>
                                        <p:tgtEl>
                                          <p:spTgt spid="52230"/>
                                        </p:tgtEl>
                                        <p:attrNameLst>
                                          <p:attrName>ppt_w</p:attrName>
                                        </p:attrNameLst>
                                      </p:cBhvr>
                                      <p:tavLst>
                                        <p:tav tm="0">
                                          <p:val>
                                            <p:fltVal val="0"/>
                                          </p:val>
                                        </p:tav>
                                        <p:tav tm="100000">
                                          <p:val>
                                            <p:strVal val="#ppt_w"/>
                                          </p:val>
                                        </p:tav>
                                      </p:tavLst>
                                    </p:anim>
                                    <p:anim calcmode="lin" valueType="num">
                                      <p:cBhvr>
                                        <p:cTn id="18" dur="75" fill="hold"/>
                                        <p:tgtEl>
                                          <p:spTgt spid="5223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7" presetClass="entr" presetSubtype="8" fill="hold" grpId="0" nodeType="clickEffect">
                                  <p:stCondLst>
                                    <p:cond delay="0"/>
                                  </p:stCondLst>
                                  <p:iterate type="lt">
                                    <p:tmPct val="100000"/>
                                  </p:iterate>
                                  <p:childTnLst>
                                    <p:set>
                                      <p:cBhvr>
                                        <p:cTn id="27" dur="1" fill="hold">
                                          <p:stCondLst>
                                            <p:cond delay="0"/>
                                          </p:stCondLst>
                                        </p:cTn>
                                        <p:tgtEl>
                                          <p:spTgt spid="52231"/>
                                        </p:tgtEl>
                                        <p:attrNameLst>
                                          <p:attrName>style.visibility</p:attrName>
                                        </p:attrNameLst>
                                      </p:cBhvr>
                                      <p:to>
                                        <p:strVal val="visible"/>
                                      </p:to>
                                    </p:set>
                                    <p:anim calcmode="lin" valueType="num">
                                      <p:cBhvr>
                                        <p:cTn id="28" dur="75" fill="hold"/>
                                        <p:tgtEl>
                                          <p:spTgt spid="52231"/>
                                        </p:tgtEl>
                                        <p:attrNameLst>
                                          <p:attrName>ppt_x</p:attrName>
                                        </p:attrNameLst>
                                      </p:cBhvr>
                                      <p:tavLst>
                                        <p:tav tm="0">
                                          <p:val>
                                            <p:strVal val="#ppt_x-#ppt_w/2"/>
                                          </p:val>
                                        </p:tav>
                                        <p:tav tm="100000">
                                          <p:val>
                                            <p:strVal val="#ppt_x"/>
                                          </p:val>
                                        </p:tav>
                                      </p:tavLst>
                                    </p:anim>
                                    <p:anim calcmode="lin" valueType="num">
                                      <p:cBhvr>
                                        <p:cTn id="29" dur="75" fill="hold"/>
                                        <p:tgtEl>
                                          <p:spTgt spid="52231"/>
                                        </p:tgtEl>
                                        <p:attrNameLst>
                                          <p:attrName>ppt_y</p:attrName>
                                        </p:attrNameLst>
                                      </p:cBhvr>
                                      <p:tavLst>
                                        <p:tav tm="0">
                                          <p:val>
                                            <p:strVal val="#ppt_y"/>
                                          </p:val>
                                        </p:tav>
                                        <p:tav tm="100000">
                                          <p:val>
                                            <p:strVal val="#ppt_y"/>
                                          </p:val>
                                        </p:tav>
                                      </p:tavLst>
                                    </p:anim>
                                    <p:anim calcmode="lin" valueType="num">
                                      <p:cBhvr>
                                        <p:cTn id="30" dur="75" fill="hold"/>
                                        <p:tgtEl>
                                          <p:spTgt spid="52231"/>
                                        </p:tgtEl>
                                        <p:attrNameLst>
                                          <p:attrName>ppt_w</p:attrName>
                                        </p:attrNameLst>
                                      </p:cBhvr>
                                      <p:tavLst>
                                        <p:tav tm="0">
                                          <p:val>
                                            <p:fltVal val="0"/>
                                          </p:val>
                                        </p:tav>
                                        <p:tav tm="100000">
                                          <p:val>
                                            <p:strVal val="#ppt_w"/>
                                          </p:val>
                                        </p:tav>
                                      </p:tavLst>
                                    </p:anim>
                                    <p:anim calcmode="lin" valueType="num">
                                      <p:cBhvr>
                                        <p:cTn id="31" dur="75" fill="hold"/>
                                        <p:tgtEl>
                                          <p:spTgt spid="52231"/>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4587"/>
                                        </p:tgtEl>
                                        <p:attrNameLst>
                                          <p:attrName>style.visibility</p:attrName>
                                        </p:attrNameLst>
                                      </p:cBhvr>
                                      <p:to>
                                        <p:strVal val="visible"/>
                                      </p:to>
                                    </p:set>
                                    <p:animEffect transition="in" filter="blinds(horizontal)">
                                      <p:cBhvr>
                                        <p:cTn id="36" dur="500"/>
                                        <p:tgtEl>
                                          <p:spTgt spid="24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p:bldP spid="52230" grpId="0"/>
      <p:bldP spid="52231" grpId="0"/>
      <p:bldP spid="2458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文本框 9217"/>
          <p:cNvSpPr txBox="1">
            <a:spLocks noChangeArrowheads="1"/>
          </p:cNvSpPr>
          <p:nvPr/>
        </p:nvSpPr>
        <p:spPr bwMode="auto">
          <a:xfrm>
            <a:off x="977900" y="141288"/>
            <a:ext cx="7704138"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en-US" altLang="zh-CN" sz="2800" b="1" dirty="0"/>
          </a:p>
          <a:p>
            <a:pPr>
              <a:spcBef>
                <a:spcPct val="50000"/>
              </a:spcBef>
            </a:pPr>
            <a:endParaRPr lang="en-US" altLang="zh-CN" sz="2800" b="1" dirty="0"/>
          </a:p>
          <a:p>
            <a:pPr>
              <a:spcBef>
                <a:spcPct val="50000"/>
              </a:spcBef>
            </a:pPr>
            <a:r>
              <a:rPr lang="zh-CN" altLang="en-US" sz="3200" b="1" dirty="0"/>
              <a:t>       周大爷准备去银行储蓄一笔现金，</a:t>
            </a:r>
            <a:r>
              <a:rPr lang="en-US" altLang="zh-CN" sz="3200" b="1" dirty="0"/>
              <a:t>2011</a:t>
            </a:r>
            <a:r>
              <a:rPr lang="zh-CN" altLang="en-US" sz="3200" b="1" dirty="0"/>
              <a:t>年</a:t>
            </a:r>
            <a:r>
              <a:rPr lang="en-US" altLang="zh-CN" sz="3200" b="1" dirty="0"/>
              <a:t>7</a:t>
            </a:r>
            <a:r>
              <a:rPr lang="zh-CN" altLang="en-US" sz="3200" b="1" dirty="0"/>
              <a:t>月公布，定期储蓄年利率：一年</a:t>
            </a:r>
            <a:r>
              <a:rPr lang="en-US" altLang="zh-CN" sz="3200" b="1" dirty="0"/>
              <a:t>3.5%,</a:t>
            </a:r>
            <a:r>
              <a:rPr lang="zh-CN" altLang="en-US" sz="3200" b="1" dirty="0"/>
              <a:t>二年</a:t>
            </a:r>
            <a:r>
              <a:rPr lang="en-US" altLang="zh-CN" sz="3200" b="1" dirty="0"/>
              <a:t>4.4%</a:t>
            </a:r>
            <a:r>
              <a:rPr lang="zh-CN" altLang="en-US" sz="3200" b="1" dirty="0"/>
              <a:t>，如果将这笔现金存二年定期储蓄，期满后将比先存一年定期储蓄到期后连本带息再转存一年定期储蓄的方式多得</a:t>
            </a:r>
            <a:r>
              <a:rPr lang="en-US" altLang="zh-CN" sz="3200" b="1" dirty="0"/>
              <a:t>335.5</a:t>
            </a:r>
            <a:r>
              <a:rPr lang="zh-CN" altLang="en-US" sz="3200" b="1" dirty="0"/>
              <a:t>元。</a:t>
            </a:r>
            <a:r>
              <a:rPr lang="zh-CN" altLang="en-US" sz="3200" b="1" dirty="0">
                <a:latin typeface="Times New Roman" panose="02020603050405020304" pitchFamily="18" charset="0"/>
              </a:rPr>
              <a:t>周大爷准备储蓄的这笔现金是多少元？</a:t>
            </a:r>
          </a:p>
        </p:txBody>
      </p:sp>
      <p:sp>
        <p:nvSpPr>
          <p:cNvPr id="9218" name="矩形 9218"/>
          <p:cNvSpPr>
            <a:spLocks noChangeArrowheads="1" noChangeShapeType="1" noTextEdit="1"/>
          </p:cNvSpPr>
          <p:nvPr/>
        </p:nvSpPr>
        <p:spPr bwMode="auto">
          <a:xfrm>
            <a:off x="715963" y="1368425"/>
            <a:ext cx="960437" cy="546100"/>
          </a:xfrm>
          <a:prstGeom prst="rect">
            <a:avLst/>
          </a:prstGeom>
        </p:spPr>
        <p:txBody>
          <a:bodyPr wrap="none" fromWordArt="1">
            <a:prstTxWarp prst="textPlain">
              <a:avLst>
                <a:gd name="adj" fmla="val 50000"/>
              </a:avLst>
            </a:prstTxWarp>
          </a:bodyPr>
          <a:lstStyle/>
          <a:p>
            <a:pPr algn="ctr"/>
            <a:r>
              <a:rPr lang="zh-CN" altLang="en-US" sz="3600" kern="10">
                <a:ln w="9525">
                  <a:solidFill>
                    <a:srgbClr val="FF0000"/>
                  </a:solidFill>
                  <a:round/>
                </a:ln>
                <a:solidFill>
                  <a:srgbClr val="FF0000"/>
                </a:solidFill>
                <a:latin typeface="宋体" panose="02010600030101010101" pitchFamily="2" charset="-122"/>
                <a:ea typeface="宋体" panose="02010600030101010101" pitchFamily="2" charset="-122"/>
              </a:rPr>
              <a:t>例</a:t>
            </a:r>
            <a:r>
              <a:rPr lang="en-US" altLang="zh-CN" sz="3600" kern="10">
                <a:ln w="9525">
                  <a:solidFill>
                    <a:srgbClr val="FF0000"/>
                  </a:solidFill>
                  <a:round/>
                </a:ln>
                <a:solidFill>
                  <a:srgbClr val="FF0000"/>
                </a:solidFill>
                <a:latin typeface="宋体" panose="02010600030101010101" pitchFamily="2" charset="-122"/>
                <a:ea typeface="宋体" panose="02010600030101010101" pitchFamily="2" charset="-122"/>
              </a:rPr>
              <a:t>5</a:t>
            </a:r>
            <a:endParaRPr lang="zh-CN" altLang="en-US" sz="3600" kern="10">
              <a:ln w="9525">
                <a:solidFill>
                  <a:srgbClr val="FF0000"/>
                </a:solidFill>
                <a:round/>
              </a:ln>
              <a:solidFill>
                <a:srgbClr val="FF0000"/>
              </a:solidFill>
              <a:latin typeface="宋体" panose="02010600030101010101" pitchFamily="2" charset="-122"/>
              <a:ea typeface="宋体" panose="02010600030101010101" pitchFamily="2" charset="-122"/>
            </a:endParaRPr>
          </a:p>
        </p:txBody>
      </p:sp>
      <p:sp>
        <p:nvSpPr>
          <p:cNvPr id="25603" name="矩形 9220"/>
          <p:cNvSpPr>
            <a:spLocks noChangeArrowheads="1" noChangeShapeType="1" noTextEdit="1"/>
          </p:cNvSpPr>
          <p:nvPr/>
        </p:nvSpPr>
        <p:spPr bwMode="auto">
          <a:xfrm>
            <a:off x="539750" y="260350"/>
            <a:ext cx="2057400" cy="581025"/>
          </a:xfrm>
          <a:prstGeom prst="rect">
            <a:avLst/>
          </a:prstGeom>
        </p:spPr>
        <p:txBody>
          <a:bodyPr wrap="none" fromWordArt="1">
            <a:prstTxWarp prst="textPlain">
              <a:avLst>
                <a:gd name="adj" fmla="val 50000"/>
              </a:avLst>
            </a:prstTxWarp>
          </a:bodyPr>
          <a:lstStyle/>
          <a:p>
            <a:pPr algn="ctr"/>
            <a:r>
              <a:rPr lang="zh-CN" altLang="en-US" sz="4000" kern="10" dirty="0">
                <a:ln w="22225">
                  <a:solidFill>
                    <a:schemeClr val="accent2"/>
                  </a:solidFill>
                  <a:round/>
                </a:ln>
                <a:solidFill>
                  <a:srgbClr val="E6B9B8"/>
                </a:solidFill>
                <a:latin typeface="宋体" panose="02010600030101010101" pitchFamily="2" charset="-122"/>
                <a:ea typeface="宋体" panose="02010600030101010101" pitchFamily="2" charset="-122"/>
              </a:rPr>
              <a:t>新知学习</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标题 12289"/>
          <p:cNvSpPr>
            <a:spLocks noGrp="1" noChangeArrowheads="1"/>
          </p:cNvSpPr>
          <p:nvPr>
            <p:ph type="title"/>
          </p:nvPr>
        </p:nvSpPr>
        <p:spPr>
          <a:xfrm>
            <a:off x="827088" y="908050"/>
            <a:ext cx="6624637" cy="1143000"/>
          </a:xfrm>
        </p:spPr>
        <p:txBody>
          <a:bodyPr/>
          <a:lstStyle/>
          <a:p>
            <a:pPr algn="l"/>
            <a:r>
              <a:rPr lang="zh-CN" altLang="en-US" sz="3200" b="1" dirty="0" smtClean="0">
                <a:solidFill>
                  <a:srgbClr val="0070C0"/>
                </a:solidFill>
              </a:rPr>
              <a:t>分析：</a:t>
            </a:r>
            <a:r>
              <a:rPr lang="zh-CN" altLang="en-US" sz="2800" b="1" dirty="0" smtClean="0"/>
              <a:t>设这笔现金为</a:t>
            </a:r>
            <a:r>
              <a:rPr lang="en-US" altLang="zh-CN" sz="2800" b="1" i="1" dirty="0" smtClean="0">
                <a:latin typeface="Times New Roman" panose="02020603050405020304" pitchFamily="18" charset="0"/>
              </a:rPr>
              <a:t>x</a:t>
            </a:r>
            <a:r>
              <a:rPr lang="zh-CN" altLang="en-US" sz="2800" b="1" dirty="0" smtClean="0"/>
              <a:t>元</a:t>
            </a:r>
          </a:p>
        </p:txBody>
      </p:sp>
      <p:sp>
        <p:nvSpPr>
          <p:cNvPr id="12291" name="内容占位符 12290"/>
          <p:cNvSpPr>
            <a:spLocks noGrp="1" noChangeArrowheads="1"/>
          </p:cNvSpPr>
          <p:nvPr>
            <p:ph idx="1"/>
          </p:nvPr>
        </p:nvSpPr>
        <p:spPr>
          <a:xfrm>
            <a:off x="468313" y="1916113"/>
            <a:ext cx="8507412" cy="4352925"/>
          </a:xfrm>
        </p:spPr>
        <p:txBody>
          <a:bodyPr/>
          <a:lstStyle/>
          <a:p>
            <a:pPr>
              <a:buFont typeface="Arial" panose="020B0604020202020204" pitchFamily="34" charset="0"/>
              <a:buNone/>
            </a:pPr>
            <a:r>
              <a:rPr lang="en-US" altLang="zh-CN" sz="2800" b="1" dirty="0" smtClean="0"/>
              <a:t> </a:t>
            </a:r>
            <a:r>
              <a:rPr lang="zh-CN" altLang="en-US" sz="2800" b="1" dirty="0" smtClean="0">
                <a:latin typeface="Times New Roman" panose="02020603050405020304" pitchFamily="18" charset="0"/>
              </a:rPr>
              <a:t>则一年定期储蓄所得利息为</a:t>
            </a:r>
            <a:r>
              <a:rPr lang="en-US" altLang="zh-CN" sz="2800" b="1" dirty="0" smtClean="0">
                <a:latin typeface="Times New Roman" panose="02020603050405020304" pitchFamily="18" charset="0"/>
              </a:rPr>
              <a:t>3.5%</a:t>
            </a:r>
            <a:r>
              <a:rPr lang="en-US" altLang="zh-CN" sz="2800" b="1" i="1" dirty="0" smtClean="0">
                <a:latin typeface="Times New Roman" panose="02020603050405020304" pitchFamily="18" charset="0"/>
              </a:rPr>
              <a:t>x</a:t>
            </a:r>
            <a:r>
              <a:rPr lang="zh-CN" altLang="en-US" sz="2800" b="1" dirty="0" smtClean="0">
                <a:latin typeface="Times New Roman" panose="02020603050405020304" pitchFamily="18" charset="0"/>
              </a:rPr>
              <a:t>元</a:t>
            </a:r>
            <a:r>
              <a:rPr lang="en-US" altLang="zh-CN" sz="2800" b="1" dirty="0" smtClean="0">
                <a:latin typeface="Times New Roman" panose="02020603050405020304" pitchFamily="18" charset="0"/>
              </a:rPr>
              <a:t>,</a:t>
            </a:r>
            <a:r>
              <a:rPr lang="zh-CN" altLang="en-US" sz="2800" b="1" dirty="0" smtClean="0">
                <a:latin typeface="Times New Roman" panose="02020603050405020304" pitchFamily="18" charset="0"/>
              </a:rPr>
              <a:t>一年后本息和</a:t>
            </a:r>
            <a:r>
              <a:rPr lang="en-US" altLang="zh-CN" sz="2800" b="1" dirty="0" smtClean="0">
                <a:latin typeface="Times New Roman" panose="02020603050405020304" pitchFamily="18" charset="0"/>
              </a:rPr>
              <a:t>(</a:t>
            </a:r>
            <a:r>
              <a:rPr lang="en-US" altLang="zh-CN" sz="2800" b="1" i="1" dirty="0" smtClean="0">
                <a:latin typeface="Times New Roman" panose="02020603050405020304" pitchFamily="18" charset="0"/>
              </a:rPr>
              <a:t>x</a:t>
            </a:r>
            <a:r>
              <a:rPr lang="en-US" altLang="zh-CN" sz="2800" b="1" dirty="0" smtClean="0">
                <a:latin typeface="Times New Roman" panose="02020603050405020304" pitchFamily="18" charset="0"/>
              </a:rPr>
              <a:t>+ 3.5%</a:t>
            </a:r>
            <a:r>
              <a:rPr lang="en-US" altLang="zh-CN" sz="2800" b="1" i="1" dirty="0" smtClean="0">
                <a:latin typeface="Times New Roman" panose="02020603050405020304" pitchFamily="18" charset="0"/>
              </a:rPr>
              <a:t>x</a:t>
            </a:r>
            <a:r>
              <a:rPr lang="en-US" altLang="zh-CN" sz="2800" b="1" dirty="0" smtClean="0">
                <a:latin typeface="Times New Roman" panose="02020603050405020304" pitchFamily="18" charset="0"/>
              </a:rPr>
              <a:t>)</a:t>
            </a:r>
            <a:r>
              <a:rPr lang="zh-CN" altLang="en-US" sz="2800" b="1" dirty="0" smtClean="0">
                <a:latin typeface="Times New Roman" panose="02020603050405020304" pitchFamily="18" charset="0"/>
              </a:rPr>
              <a:t>元</a:t>
            </a:r>
            <a:r>
              <a:rPr lang="en-US" altLang="zh-CN" sz="2800" b="1" dirty="0" smtClean="0">
                <a:latin typeface="Times New Roman" panose="02020603050405020304" pitchFamily="18" charset="0"/>
              </a:rPr>
              <a:t>.</a:t>
            </a:r>
            <a:r>
              <a:rPr lang="zh-CN" altLang="en-US" sz="2800" b="1" dirty="0" smtClean="0">
                <a:latin typeface="Times New Roman" panose="02020603050405020304" pitchFamily="18" charset="0"/>
              </a:rPr>
              <a:t>即</a:t>
            </a:r>
            <a:r>
              <a:rPr lang="en-US" altLang="zh-CN" sz="2800" b="1" dirty="0" smtClean="0">
                <a:latin typeface="Times New Roman" panose="02020603050405020304" pitchFamily="18" charset="0"/>
              </a:rPr>
              <a:t>(1+3.5%)</a:t>
            </a:r>
            <a:r>
              <a:rPr lang="en-US" altLang="zh-CN" sz="2800" b="1" i="1" dirty="0" smtClean="0">
                <a:latin typeface="Times New Roman" panose="02020603050405020304" pitchFamily="18" charset="0"/>
              </a:rPr>
              <a:t>x</a:t>
            </a:r>
            <a:r>
              <a:rPr lang="zh-CN" altLang="en-US" sz="2800" b="1" dirty="0" smtClean="0">
                <a:latin typeface="Times New Roman" panose="02020603050405020304" pitchFamily="18" charset="0"/>
              </a:rPr>
              <a:t>元</a:t>
            </a:r>
            <a:r>
              <a:rPr lang="en-US" altLang="zh-CN" sz="2800" b="1" dirty="0" smtClean="0">
                <a:latin typeface="Times New Roman" panose="02020603050405020304" pitchFamily="18" charset="0"/>
              </a:rPr>
              <a:t>.</a:t>
            </a:r>
          </a:p>
          <a:p>
            <a:pPr>
              <a:buFont typeface="Arial" panose="020B0604020202020204" pitchFamily="34" charset="0"/>
              <a:buNone/>
            </a:pPr>
            <a:r>
              <a:rPr lang="zh-CN" altLang="en-US" sz="2800" b="1" dirty="0" smtClean="0">
                <a:latin typeface="Times New Roman" panose="02020603050405020304" pitchFamily="18" charset="0"/>
              </a:rPr>
              <a:t>第二年定期储蓄所得利息</a:t>
            </a:r>
            <a:r>
              <a:rPr lang="en-US" altLang="zh-CN" sz="2800" b="1" dirty="0" smtClean="0">
                <a:latin typeface="Times New Roman" panose="02020603050405020304" pitchFamily="18" charset="0"/>
              </a:rPr>
              <a:t>3.5%(1+3.5%)</a:t>
            </a:r>
            <a:r>
              <a:rPr lang="en-US" altLang="zh-CN" sz="2800" b="1" i="1" dirty="0" smtClean="0">
                <a:latin typeface="Times New Roman" panose="02020603050405020304" pitchFamily="18" charset="0"/>
              </a:rPr>
              <a:t>x</a:t>
            </a:r>
            <a:r>
              <a:rPr lang="zh-CN" altLang="en-US" sz="2800" b="1" dirty="0" smtClean="0">
                <a:latin typeface="Times New Roman" panose="02020603050405020304" pitchFamily="18" charset="0"/>
              </a:rPr>
              <a:t>元</a:t>
            </a:r>
            <a:r>
              <a:rPr lang="en-US" altLang="zh-CN" sz="2800" b="1" dirty="0" smtClean="0">
                <a:latin typeface="Times New Roman" panose="02020603050405020304" pitchFamily="18" charset="0"/>
              </a:rPr>
              <a:t>.</a:t>
            </a:r>
          </a:p>
          <a:p>
            <a:pPr>
              <a:buFont typeface="Arial" panose="020B0604020202020204" pitchFamily="34" charset="0"/>
              <a:buNone/>
            </a:pPr>
            <a:r>
              <a:rPr lang="en-US" altLang="zh-CN" sz="2800" b="1" dirty="0" smtClean="0">
                <a:latin typeface="Times New Roman" panose="02020603050405020304" pitchFamily="18" charset="0"/>
              </a:rPr>
              <a:t>  </a:t>
            </a:r>
            <a:r>
              <a:rPr lang="zh-CN" altLang="en-US" sz="2800" b="1" dirty="0" smtClean="0">
                <a:latin typeface="Times New Roman" panose="02020603050405020304" pitchFamily="18" charset="0"/>
              </a:rPr>
              <a:t>二年定期储蓄所得利息为</a:t>
            </a:r>
            <a:r>
              <a:rPr lang="en-US" altLang="zh-CN" sz="2800" b="1" dirty="0" smtClean="0">
                <a:latin typeface="Times New Roman" panose="02020603050405020304" pitchFamily="18" charset="0"/>
              </a:rPr>
              <a:t>2×4.4%</a:t>
            </a:r>
            <a:r>
              <a:rPr lang="en-US" altLang="zh-CN" sz="2800" b="1" i="1" dirty="0" smtClean="0">
                <a:latin typeface="Times New Roman" panose="02020603050405020304" pitchFamily="18" charset="0"/>
              </a:rPr>
              <a:t>x</a:t>
            </a:r>
            <a:r>
              <a:rPr lang="zh-CN" altLang="en-US" sz="2800" b="1" dirty="0" smtClean="0">
                <a:latin typeface="Times New Roman" panose="02020603050405020304" pitchFamily="18" charset="0"/>
              </a:rPr>
              <a:t>元</a:t>
            </a:r>
            <a:r>
              <a:rPr lang="en-US" altLang="zh-CN" sz="2800" b="1" dirty="0" smtClean="0">
                <a:latin typeface="Times New Roman" panose="02020603050405020304" pitchFamily="18" charset="0"/>
              </a:rPr>
              <a:t>.</a:t>
            </a:r>
          </a:p>
          <a:p>
            <a:pPr>
              <a:buFont typeface="Arial" panose="020B0604020202020204" pitchFamily="34" charset="0"/>
              <a:buNone/>
            </a:pPr>
            <a:r>
              <a:rPr lang="zh-CN" altLang="en-US" sz="2800" b="1" dirty="0" smtClean="0">
                <a:latin typeface="Times New Roman" panose="02020603050405020304" pitchFamily="18" charset="0"/>
              </a:rPr>
              <a:t>   根据题意，得</a:t>
            </a:r>
          </a:p>
          <a:p>
            <a:pPr>
              <a:buFont typeface="Arial" panose="020B0604020202020204" pitchFamily="34" charset="0"/>
              <a:buNone/>
            </a:pPr>
            <a:r>
              <a:rPr lang="en-US" altLang="zh-CN" sz="2800" b="1" dirty="0" smtClean="0">
                <a:latin typeface="Times New Roman" panose="02020603050405020304" pitchFamily="18" charset="0"/>
              </a:rPr>
              <a:t>2×4.4%</a:t>
            </a:r>
            <a:r>
              <a:rPr lang="en-US" altLang="zh-CN" sz="2800" b="1" i="1" dirty="0" smtClean="0">
                <a:latin typeface="Times New Roman" panose="02020603050405020304" pitchFamily="18" charset="0"/>
              </a:rPr>
              <a:t>x</a:t>
            </a:r>
            <a:r>
              <a:rPr lang="en-US" altLang="zh-CN" sz="2800" b="1" dirty="0" smtClean="0">
                <a:latin typeface="Times New Roman" panose="02020603050405020304" pitchFamily="18" charset="0"/>
              </a:rPr>
              <a:t>-</a:t>
            </a:r>
            <a:r>
              <a:rPr lang="en-US" altLang="en-US" sz="2800" b="1" dirty="0" smtClean="0">
                <a:latin typeface="Times New Roman" panose="02020603050405020304" pitchFamily="18" charset="0"/>
                <a:ea typeface="宋体" panose="02010600030101010101" pitchFamily="2" charset="-122"/>
              </a:rPr>
              <a:t>〔 </a:t>
            </a:r>
            <a:r>
              <a:rPr lang="en-US" altLang="zh-CN" sz="2800" b="1" dirty="0" smtClean="0">
                <a:latin typeface="Times New Roman" panose="02020603050405020304" pitchFamily="18" charset="0"/>
              </a:rPr>
              <a:t>3.5%</a:t>
            </a:r>
            <a:r>
              <a:rPr lang="en-US" altLang="zh-CN" sz="2800" b="1" i="1" dirty="0" smtClean="0">
                <a:latin typeface="Times New Roman" panose="02020603050405020304" pitchFamily="18" charset="0"/>
              </a:rPr>
              <a:t>x</a:t>
            </a:r>
            <a:r>
              <a:rPr lang="en-US" altLang="zh-CN" sz="2800" b="1" dirty="0" smtClean="0">
                <a:latin typeface="Times New Roman" panose="02020603050405020304" pitchFamily="18" charset="0"/>
              </a:rPr>
              <a:t>+ 3.5%(1+3.5%)</a:t>
            </a:r>
            <a:r>
              <a:rPr lang="en-US" altLang="zh-CN" sz="2800" b="1" i="1" dirty="0" smtClean="0">
                <a:latin typeface="Times New Roman" panose="02020603050405020304" pitchFamily="18" charset="0"/>
              </a:rPr>
              <a:t>x</a:t>
            </a:r>
            <a:r>
              <a:rPr lang="en-US" altLang="en-US" sz="2800" b="1" dirty="0" smtClean="0">
                <a:latin typeface="Times New Roman" panose="02020603050405020304" pitchFamily="18" charset="0"/>
                <a:ea typeface="宋体" panose="02010600030101010101" pitchFamily="2" charset="-122"/>
              </a:rPr>
              <a:t> 〕</a:t>
            </a:r>
            <a:r>
              <a:rPr lang="en-US" altLang="zh-CN" sz="2800" b="1" dirty="0" smtClean="0">
                <a:latin typeface="Times New Roman" panose="02020603050405020304" pitchFamily="18" charset="0"/>
              </a:rPr>
              <a:t>=335.5       </a:t>
            </a:r>
          </a:p>
          <a:p>
            <a:pPr>
              <a:buFont typeface="Arial" panose="020B0604020202020204" pitchFamily="34" charset="0"/>
              <a:buNone/>
            </a:pPr>
            <a:r>
              <a:rPr lang="en-US" altLang="zh-CN" sz="2800" b="1" dirty="0" smtClean="0">
                <a:latin typeface="Times New Roman" panose="02020603050405020304" pitchFamily="18" charset="0"/>
              </a:rPr>
              <a:t>    </a:t>
            </a:r>
            <a:r>
              <a:rPr lang="zh-CN" altLang="en-US" sz="2800" b="1" dirty="0" smtClean="0">
                <a:latin typeface="Times New Roman" panose="02020603050405020304" pitchFamily="18" charset="0"/>
              </a:rPr>
              <a:t>解得  </a:t>
            </a:r>
            <a:r>
              <a:rPr lang="en-US" altLang="zh-CN" sz="2800" b="1" i="1" dirty="0" smtClean="0">
                <a:latin typeface="Times New Roman" panose="02020603050405020304" pitchFamily="18" charset="0"/>
              </a:rPr>
              <a:t>x</a:t>
            </a:r>
            <a:r>
              <a:rPr lang="en-US" altLang="zh-CN" sz="2800" b="1" dirty="0" smtClean="0">
                <a:latin typeface="Times New Roman" panose="02020603050405020304" pitchFamily="18" charset="0"/>
              </a:rPr>
              <a:t>=20000</a:t>
            </a:r>
          </a:p>
          <a:p>
            <a:pPr>
              <a:buFont typeface="Arial" panose="020B0604020202020204" pitchFamily="34" charset="0"/>
              <a:buNone/>
            </a:pPr>
            <a:r>
              <a:rPr lang="zh-CN" altLang="en-US" sz="2800" b="1" dirty="0" smtClean="0">
                <a:latin typeface="Times New Roman" panose="02020603050405020304" pitchFamily="18" charset="0"/>
              </a:rPr>
              <a:t>所以</a:t>
            </a:r>
            <a:r>
              <a:rPr lang="en-US" altLang="zh-CN" sz="2800" b="1" dirty="0" smtClean="0">
                <a:latin typeface="Times New Roman" panose="02020603050405020304" pitchFamily="18" charset="0"/>
              </a:rPr>
              <a:t>,</a:t>
            </a:r>
            <a:r>
              <a:rPr lang="zh-CN" altLang="en-US" sz="2800" b="1" dirty="0" smtClean="0">
                <a:latin typeface="Times New Roman" panose="02020603050405020304" pitchFamily="18" charset="0"/>
              </a:rPr>
              <a:t>周大爷准备储存的这笔现金为</a:t>
            </a:r>
            <a:r>
              <a:rPr lang="en-US" altLang="zh-CN" sz="2800" b="1" dirty="0" smtClean="0">
                <a:latin typeface="Times New Roman" panose="02020603050405020304" pitchFamily="18" charset="0"/>
              </a:rPr>
              <a:t>20000</a:t>
            </a:r>
            <a:r>
              <a:rPr lang="zh-CN" altLang="en-US" sz="2800" b="1" dirty="0" smtClean="0">
                <a:latin typeface="Times New Roman" panose="02020603050405020304" pitchFamily="18" charset="0"/>
              </a:rPr>
              <a:t>元</a:t>
            </a:r>
            <a:r>
              <a:rPr lang="en-US" altLang="zh-CN" sz="2800" b="1" dirty="0" smtClean="0">
                <a:latin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文本框 8193"/>
          <p:cNvSpPr txBox="1">
            <a:spLocks noChangeArrowheads="1"/>
          </p:cNvSpPr>
          <p:nvPr/>
        </p:nvSpPr>
        <p:spPr bwMode="auto">
          <a:xfrm>
            <a:off x="762000" y="1219200"/>
            <a:ext cx="80010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00"/>
                </a:solidFill>
                <a:latin typeface="宋体" panose="02010600030101010101" pitchFamily="2" charset="-122"/>
              </a:rPr>
              <a:t>1</a:t>
            </a:r>
            <a:r>
              <a:rPr lang="zh-CN" altLang="zh-CN" sz="2800" b="1" dirty="0">
                <a:solidFill>
                  <a:srgbClr val="000000"/>
                </a:solidFill>
                <a:latin typeface="宋体" panose="02010600030101010101" pitchFamily="2" charset="-122"/>
              </a:rPr>
              <a:t>.  2011年11月9日，李华在某银行存入一笔一年期定期存款，年利率是3.5%，一年到期后取出时，他可得本息和3105元，求李华存入的本金是多少元.</a:t>
            </a:r>
          </a:p>
        </p:txBody>
      </p:sp>
      <p:sp>
        <p:nvSpPr>
          <p:cNvPr id="8195" name="矩形 8194"/>
          <p:cNvSpPr>
            <a:spLocks noChangeArrowheads="1"/>
          </p:cNvSpPr>
          <p:nvPr/>
        </p:nvSpPr>
        <p:spPr bwMode="auto">
          <a:xfrm>
            <a:off x="1979613" y="5394325"/>
            <a:ext cx="487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latin typeface="宋体" panose="02010600030101010101" pitchFamily="2" charset="-122"/>
              </a:rPr>
              <a:t>答：李华存入的本金是</a:t>
            </a:r>
            <a:r>
              <a:rPr lang="en-US" altLang="zh-CN" sz="2400" b="1">
                <a:solidFill>
                  <a:srgbClr val="FF0000"/>
                </a:solidFill>
                <a:latin typeface="宋体" panose="02010600030101010101" pitchFamily="2" charset="-122"/>
              </a:rPr>
              <a:t>3000</a:t>
            </a:r>
            <a:r>
              <a:rPr lang="zh-CN" altLang="en-US" sz="2400" b="1">
                <a:latin typeface="宋体" panose="02010600030101010101" pitchFamily="2" charset="-122"/>
              </a:rPr>
              <a:t>元</a:t>
            </a:r>
            <a:r>
              <a:rPr lang="en-US" altLang="zh-CN" sz="2400" b="1">
                <a:latin typeface="宋体" panose="02010600030101010101" pitchFamily="2" charset="-122"/>
              </a:rPr>
              <a:t>.</a:t>
            </a:r>
          </a:p>
        </p:txBody>
      </p:sp>
      <p:sp>
        <p:nvSpPr>
          <p:cNvPr id="8196" name="文本框 8195"/>
          <p:cNvSpPr txBox="1">
            <a:spLocks noChangeArrowheads="1"/>
          </p:cNvSpPr>
          <p:nvPr/>
        </p:nvSpPr>
        <p:spPr bwMode="auto">
          <a:xfrm>
            <a:off x="631825" y="3140075"/>
            <a:ext cx="7416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a:solidFill>
                  <a:srgbClr val="CC0066"/>
                </a:solidFill>
                <a:latin typeface="黑体" panose="02010609060101010101" pitchFamily="49" charset="-122"/>
                <a:ea typeface="黑体" panose="02010609060101010101" pitchFamily="49" charset="-122"/>
              </a:rPr>
              <a:t>解  </a:t>
            </a:r>
            <a:r>
              <a:rPr lang="zh-CN" altLang="en-US" sz="2400" b="1">
                <a:solidFill>
                  <a:srgbClr val="000000"/>
                </a:solidFill>
                <a:latin typeface="宋体" panose="02010600030101010101" pitchFamily="2" charset="-122"/>
              </a:rPr>
              <a:t>设李华存入的本金是</a:t>
            </a:r>
            <a:r>
              <a:rPr lang="en-US" altLang="zh-CN" sz="2400" b="1" i="1">
                <a:solidFill>
                  <a:srgbClr val="000000"/>
                </a:solidFill>
                <a:latin typeface="Times New Roman" panose="02020603050405020304" pitchFamily="18" charset="0"/>
              </a:rPr>
              <a:t>x</a:t>
            </a:r>
            <a:r>
              <a:rPr lang="en-US" altLang="zh-CN" sz="2400" b="1" i="1">
                <a:solidFill>
                  <a:srgbClr val="000000"/>
                </a:solidFill>
                <a:latin typeface="宋体" panose="02010600030101010101" pitchFamily="2" charset="-122"/>
              </a:rPr>
              <a:t> </a:t>
            </a:r>
            <a:r>
              <a:rPr lang="zh-CN" altLang="en-US" sz="2400" b="1">
                <a:solidFill>
                  <a:srgbClr val="000000"/>
                </a:solidFill>
                <a:latin typeface="宋体" panose="02010600030101010101" pitchFamily="2" charset="-122"/>
              </a:rPr>
              <a:t>元，</a:t>
            </a:r>
            <a:r>
              <a:rPr lang="zh-CN" altLang="en-US" sz="2400" b="1">
                <a:latin typeface="宋体" panose="02010600030101010101" pitchFamily="2" charset="-122"/>
              </a:rPr>
              <a:t>根据等量关系，得</a:t>
            </a:r>
            <a:endParaRPr lang="zh-CN" altLang="en-US" sz="2400" b="1">
              <a:solidFill>
                <a:srgbClr val="000000"/>
              </a:solidFill>
              <a:latin typeface="宋体" panose="02010600030101010101" pitchFamily="2" charset="-122"/>
            </a:endParaRPr>
          </a:p>
        </p:txBody>
      </p:sp>
      <p:sp>
        <p:nvSpPr>
          <p:cNvPr id="8197" name="矩形 8196"/>
          <p:cNvSpPr>
            <a:spLocks noChangeArrowheads="1"/>
          </p:cNvSpPr>
          <p:nvPr/>
        </p:nvSpPr>
        <p:spPr bwMode="auto">
          <a:xfrm>
            <a:off x="2495550" y="3851275"/>
            <a:ext cx="35052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40000"/>
              </a:lnSpc>
            </a:pPr>
            <a:r>
              <a:rPr lang="en-US" altLang="zh-CN" sz="2800" b="1" i="1">
                <a:solidFill>
                  <a:srgbClr val="FF0000"/>
                </a:solidFill>
                <a:latin typeface="Times New Roman" panose="02020603050405020304" pitchFamily="18" charset="0"/>
              </a:rPr>
              <a:t>x</a:t>
            </a:r>
            <a:r>
              <a:rPr lang="en-US" altLang="zh-CN" sz="2800" b="1">
                <a:solidFill>
                  <a:srgbClr val="FF0000"/>
                </a:solidFill>
              </a:rPr>
              <a:t>+1×3.5 % </a:t>
            </a:r>
            <a:r>
              <a:rPr lang="en-US" altLang="zh-CN" sz="2800" b="1" i="1">
                <a:solidFill>
                  <a:srgbClr val="FF0000"/>
                </a:solidFill>
                <a:latin typeface="Times New Roman" panose="02020603050405020304" pitchFamily="18" charset="0"/>
              </a:rPr>
              <a:t>x</a:t>
            </a:r>
            <a:r>
              <a:rPr lang="en-US" altLang="zh-CN" sz="2800" b="1">
                <a:solidFill>
                  <a:srgbClr val="FF0000"/>
                </a:solidFill>
              </a:rPr>
              <a:t> = 3105</a:t>
            </a:r>
          </a:p>
        </p:txBody>
      </p:sp>
      <p:sp>
        <p:nvSpPr>
          <p:cNvPr id="8198" name="矩形 8197"/>
          <p:cNvSpPr>
            <a:spLocks noChangeArrowheads="1"/>
          </p:cNvSpPr>
          <p:nvPr/>
        </p:nvSpPr>
        <p:spPr bwMode="auto">
          <a:xfrm>
            <a:off x="3614738" y="4446588"/>
            <a:ext cx="2271712"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40000"/>
              </a:lnSpc>
            </a:pPr>
            <a:r>
              <a:rPr lang="zh-CN" altLang="en-US" sz="2800" b="1">
                <a:solidFill>
                  <a:srgbClr val="FF0000"/>
                </a:solidFill>
              </a:rPr>
              <a:t>解得  </a:t>
            </a:r>
            <a:r>
              <a:rPr lang="en-US" altLang="zh-CN" sz="2800" b="1" i="1">
                <a:solidFill>
                  <a:srgbClr val="FF0000"/>
                </a:solidFill>
                <a:latin typeface="Times New Roman" panose="02020603050405020304" pitchFamily="18" charset="0"/>
              </a:rPr>
              <a:t>x</a:t>
            </a:r>
            <a:r>
              <a:rPr lang="en-US" altLang="zh-CN" sz="2800" b="1">
                <a:solidFill>
                  <a:srgbClr val="FF0000"/>
                </a:solidFill>
              </a:rPr>
              <a:t>=3000</a:t>
            </a:r>
          </a:p>
        </p:txBody>
      </p:sp>
      <p:grpSp>
        <p:nvGrpSpPr>
          <p:cNvPr id="28678" name="组合 7169"/>
          <p:cNvGrpSpPr/>
          <p:nvPr/>
        </p:nvGrpSpPr>
        <p:grpSpPr bwMode="auto">
          <a:xfrm>
            <a:off x="76200" y="0"/>
            <a:ext cx="1600200" cy="1295400"/>
            <a:chOff x="657" y="845"/>
            <a:chExt cx="1181" cy="1231"/>
          </a:xfrm>
        </p:grpSpPr>
        <p:sp>
          <p:nvSpPr>
            <p:cNvPr id="28679" name="椭圆 7170"/>
            <p:cNvSpPr>
              <a:spLocks noChangeArrowheads="1"/>
            </p:cNvSpPr>
            <p:nvPr/>
          </p:nvSpPr>
          <p:spPr bwMode="auto">
            <a:xfrm>
              <a:off x="657" y="1661"/>
              <a:ext cx="1088" cy="227"/>
            </a:xfrm>
            <a:prstGeom prst="ellipse">
              <a:avLst/>
            </a:prstGeom>
            <a:solidFill>
              <a:schemeClr val="folHlink"/>
            </a:solidFill>
            <a:ln>
              <a:noFill/>
            </a:ln>
            <a:effectLst>
              <a:prstShdw prst="shdw17" dist="17961" dir="2700000">
                <a:srgbClr val="5C7A00"/>
              </a:prstShdw>
            </a:effectLst>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28680" name="图片 7171" descr="MCj04325840000[1]"/>
            <p:cNvPicPr>
              <a:picLocks noChangeAspect="1" noChangeArrowheads="1"/>
            </p:cNvPicPr>
            <p:nvPr/>
          </p:nvPicPr>
          <p:blipFill>
            <a:blip r:embed="rId3"/>
            <a:srcRect/>
            <a:stretch>
              <a:fillRect/>
            </a:stretch>
          </p:blipFill>
          <p:spPr bwMode="auto">
            <a:xfrm>
              <a:off x="657" y="845"/>
              <a:ext cx="115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文本框 7172"/>
            <p:cNvSpPr txBox="1">
              <a:spLocks noChangeArrowheads="1"/>
            </p:cNvSpPr>
            <p:nvPr/>
          </p:nvSpPr>
          <p:spPr bwMode="auto">
            <a:xfrm>
              <a:off x="1067" y="1526"/>
              <a:ext cx="771"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a:ea typeface="黑体" panose="02010609060101010101" pitchFamily="49" charset="-122"/>
                </a:rPr>
                <a:t>练习</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8" presetClass="entr" presetSubtype="0" accel="50000" fill="hold" grpId="0" nodeType="clickEffect">
                                  <p:stCondLst>
                                    <p:cond delay="0"/>
                                  </p:stCondLst>
                                  <p:childTnLst>
                                    <p:set>
                                      <p:cBhvr>
                                        <p:cTn id="10" dur="1" fill="hold">
                                          <p:stCondLst>
                                            <p:cond delay="0"/>
                                          </p:stCondLst>
                                        </p:cTn>
                                        <p:tgtEl>
                                          <p:spTgt spid="8197"/>
                                        </p:tgtEl>
                                        <p:attrNameLst>
                                          <p:attrName>style.visibility</p:attrName>
                                        </p:attrNameLst>
                                      </p:cBhvr>
                                      <p:to>
                                        <p:strVal val="visible"/>
                                      </p:to>
                                    </p:set>
                                    <p:set>
                                      <p:cBhvr>
                                        <p:cTn id="11" dur="455" fill="hold">
                                          <p:stCondLst>
                                            <p:cond delay="0"/>
                                          </p:stCondLst>
                                        </p:cTn>
                                        <p:tgtEl>
                                          <p:spTgt spid="8197"/>
                                        </p:tgtEl>
                                        <p:attrNameLst>
                                          <p:attrName>style.rotation</p:attrName>
                                        </p:attrNameLst>
                                      </p:cBhvr>
                                      <p:to>
                                        <p:strVal val="-45.0"/>
                                      </p:to>
                                    </p:set>
                                    <p:anim calcmode="lin" valueType="num">
                                      <p:cBhvr>
                                        <p:cTn id="12" dur="455" fill="hold">
                                          <p:stCondLst>
                                            <p:cond delay="455"/>
                                          </p:stCondLst>
                                        </p:cTn>
                                        <p:tgtEl>
                                          <p:spTgt spid="8197"/>
                                        </p:tgtEl>
                                        <p:attrNameLst>
                                          <p:attrName>style.rotation</p:attrName>
                                        </p:attrNameLst>
                                      </p:cBhvr>
                                      <p:tavLst>
                                        <p:tav tm="0">
                                          <p:val>
                                            <p:fltVal val="-45"/>
                                          </p:val>
                                        </p:tav>
                                        <p:tav tm="69900">
                                          <p:val>
                                            <p:fltVal val="45"/>
                                          </p:val>
                                        </p:tav>
                                        <p:tav tm="100000">
                                          <p:val>
                                            <p:fltVal val="0"/>
                                          </p:val>
                                        </p:tav>
                                      </p:tavLst>
                                    </p:anim>
                                    <p:anim calcmode="lin" valueType="num">
                                      <p:cBhvr>
                                        <p:cTn id="13" dur="455" fill="hold">
                                          <p:stCondLst>
                                            <p:cond delay="0"/>
                                          </p:stCondLst>
                                        </p:cTn>
                                        <p:tgtEl>
                                          <p:spTgt spid="8197"/>
                                        </p:tgtEl>
                                        <p:attrNameLst>
                                          <p:attrName>ppt_y</p:attrName>
                                        </p:attrNameLst>
                                      </p:cBhvr>
                                      <p:tavLst>
                                        <p:tav tm="0">
                                          <p:val>
                                            <p:strVal val="#ppt_y-1"/>
                                          </p:val>
                                        </p:tav>
                                        <p:tav tm="100000">
                                          <p:val>
                                            <p:strVal val="#ppt_y-(0.354*#ppt_w-0.172*#ppt_h)"/>
                                          </p:val>
                                        </p:tav>
                                      </p:tavLst>
                                    </p:anim>
                                    <p:anim calcmode="lin" valueType="num">
                                      <p:cBhvr>
                                        <p:cTn id="14" dur="156" decel="50000" autoRev="1" fill="hold">
                                          <p:stCondLst>
                                            <p:cond delay="455"/>
                                          </p:stCondLst>
                                        </p:cTn>
                                        <p:tgtEl>
                                          <p:spTgt spid="8197"/>
                                        </p:tgtEl>
                                        <p:attrNameLst>
                                          <p:attrName>ppt_y</p:attrName>
                                        </p:attrNameLst>
                                      </p:cBhvr>
                                      <p:tavLst>
                                        <p:tav tm="0">
                                          <p:val>
                                            <p:strVal val="#ppt_y-(0.354*#ppt_w-0.172*#ppt_h)"/>
                                          </p:val>
                                        </p:tav>
                                        <p:tav tm="100000">
                                          <p:val>
                                            <p:strVal val="#ppt_y-(0.354*#ppt_w-0.172*#ppt_h)-#ppt_h/2"/>
                                          </p:val>
                                        </p:tav>
                                      </p:tavLst>
                                    </p:anim>
                                    <p:anim calcmode="lin" valueType="num">
                                      <p:cBhvr>
                                        <p:cTn id="15" dur="136" fill="hold">
                                          <p:stCondLst>
                                            <p:cond delay="864"/>
                                          </p:stCondLst>
                                        </p:cTn>
                                        <p:tgtEl>
                                          <p:spTgt spid="8197"/>
                                        </p:tgtEl>
                                        <p:attrNameLst>
                                          <p:attrName>ppt_y</p:attrName>
                                        </p:attrNameLst>
                                      </p:cBhvr>
                                      <p:tavLst>
                                        <p:tav tm="0">
                                          <p:val>
                                            <p:strVal val="#ppt_y-(0.354*#ppt_w-0.172*#ppt_h)"/>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type.wav"/>
                                        </p:tgtEl>
                                      </p:cMediaNode>
                                    </p:audio>
                                  </p:subTnLst>
                                </p:cTn>
                              </p:par>
                            </p:childTnLst>
                          </p:cTn>
                        </p:par>
                      </p:childTnLst>
                    </p:cTn>
                  </p:par>
                  <p:par>
                    <p:cTn id="16" fill="hold">
                      <p:stCondLst>
                        <p:cond delay="indefinite"/>
                      </p:stCondLst>
                      <p:childTnLst>
                        <p:par>
                          <p:cTn id="17" fill="hold">
                            <p:stCondLst>
                              <p:cond delay="0"/>
                            </p:stCondLst>
                            <p:childTnLst>
                              <p:par>
                                <p:cTn id="18" presetID="38" presetClass="entr" presetSubtype="0" accel="50000" fill="hold" grpId="0" nodeType="clickEffect">
                                  <p:stCondLst>
                                    <p:cond delay="0"/>
                                  </p:stCondLst>
                                  <p:childTnLst>
                                    <p:set>
                                      <p:cBhvr>
                                        <p:cTn id="19" dur="1" fill="hold">
                                          <p:stCondLst>
                                            <p:cond delay="0"/>
                                          </p:stCondLst>
                                        </p:cTn>
                                        <p:tgtEl>
                                          <p:spTgt spid="8198"/>
                                        </p:tgtEl>
                                        <p:attrNameLst>
                                          <p:attrName>style.visibility</p:attrName>
                                        </p:attrNameLst>
                                      </p:cBhvr>
                                      <p:to>
                                        <p:strVal val="visible"/>
                                      </p:to>
                                    </p:set>
                                    <p:set>
                                      <p:cBhvr>
                                        <p:cTn id="20" dur="455" fill="hold">
                                          <p:stCondLst>
                                            <p:cond delay="0"/>
                                          </p:stCondLst>
                                        </p:cTn>
                                        <p:tgtEl>
                                          <p:spTgt spid="8198"/>
                                        </p:tgtEl>
                                        <p:attrNameLst>
                                          <p:attrName>style.rotation</p:attrName>
                                        </p:attrNameLst>
                                      </p:cBhvr>
                                      <p:to>
                                        <p:strVal val="-45.0"/>
                                      </p:to>
                                    </p:set>
                                    <p:anim calcmode="lin" valueType="num">
                                      <p:cBhvr>
                                        <p:cTn id="21" dur="455" fill="hold">
                                          <p:stCondLst>
                                            <p:cond delay="455"/>
                                          </p:stCondLst>
                                        </p:cTn>
                                        <p:tgtEl>
                                          <p:spTgt spid="8198"/>
                                        </p:tgtEl>
                                        <p:attrNameLst>
                                          <p:attrName>style.rotation</p:attrName>
                                        </p:attrNameLst>
                                      </p:cBhvr>
                                      <p:tavLst>
                                        <p:tav tm="0">
                                          <p:val>
                                            <p:fltVal val="-45"/>
                                          </p:val>
                                        </p:tav>
                                        <p:tav tm="69900">
                                          <p:val>
                                            <p:fltVal val="45"/>
                                          </p:val>
                                        </p:tav>
                                        <p:tav tm="100000">
                                          <p:val>
                                            <p:fltVal val="0"/>
                                          </p:val>
                                        </p:tav>
                                      </p:tavLst>
                                    </p:anim>
                                    <p:anim calcmode="lin" valueType="num">
                                      <p:cBhvr>
                                        <p:cTn id="22" dur="455" fill="hold">
                                          <p:stCondLst>
                                            <p:cond delay="0"/>
                                          </p:stCondLst>
                                        </p:cTn>
                                        <p:tgtEl>
                                          <p:spTgt spid="8198"/>
                                        </p:tgtEl>
                                        <p:attrNameLst>
                                          <p:attrName>ppt_y</p:attrName>
                                        </p:attrNameLst>
                                      </p:cBhvr>
                                      <p:tavLst>
                                        <p:tav tm="0">
                                          <p:val>
                                            <p:strVal val="#ppt_y-1"/>
                                          </p:val>
                                        </p:tav>
                                        <p:tav tm="100000">
                                          <p:val>
                                            <p:strVal val="#ppt_y-(0.354*#ppt_w-0.172*#ppt_h)"/>
                                          </p:val>
                                        </p:tav>
                                      </p:tavLst>
                                    </p:anim>
                                    <p:anim calcmode="lin" valueType="num">
                                      <p:cBhvr>
                                        <p:cTn id="23" dur="156" decel="50000" autoRev="1" fill="hold">
                                          <p:stCondLst>
                                            <p:cond delay="455"/>
                                          </p:stCondLst>
                                        </p:cTn>
                                        <p:tgtEl>
                                          <p:spTgt spid="8198"/>
                                        </p:tgtEl>
                                        <p:attrNameLst>
                                          <p:attrName>ppt_y</p:attrName>
                                        </p:attrNameLst>
                                      </p:cBhvr>
                                      <p:tavLst>
                                        <p:tav tm="0">
                                          <p:val>
                                            <p:strVal val="#ppt_y-(0.354*#ppt_w-0.172*#ppt_h)"/>
                                          </p:val>
                                        </p:tav>
                                        <p:tav tm="100000">
                                          <p:val>
                                            <p:strVal val="#ppt_y-(0.354*#ppt_w-0.172*#ppt_h)-#ppt_h/2"/>
                                          </p:val>
                                        </p:tav>
                                      </p:tavLst>
                                    </p:anim>
                                    <p:anim calcmode="lin" valueType="num">
                                      <p:cBhvr>
                                        <p:cTn id="24" dur="136" fill="hold">
                                          <p:stCondLst>
                                            <p:cond delay="864"/>
                                          </p:stCondLst>
                                        </p:cTn>
                                        <p:tgtEl>
                                          <p:spTgt spid="8198"/>
                                        </p:tgtEl>
                                        <p:attrNameLst>
                                          <p:attrName>ppt_y</p:attrName>
                                        </p:attrNameLst>
                                      </p:cBhvr>
                                      <p:tavLst>
                                        <p:tav tm="0">
                                          <p:val>
                                            <p:strVal val="#ppt_y-(0.354*#ppt_w-0.172*#ppt_h)"/>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type.wav"/>
                                        </p:tgtEl>
                                      </p:cMediaNode>
                                    </p:audio>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P spid="8197" grpId="0"/>
      <p:bldP spid="8198"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1095</Words>
  <Application>Microsoft Office PowerPoint</Application>
  <PresentationFormat>全屏显示(4:3)</PresentationFormat>
  <Paragraphs>100</Paragraphs>
  <Slides>16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黑体</vt:lpstr>
      <vt:lpstr>楷体</vt:lpstr>
      <vt:lpstr>楷体_GB2312</vt:lpstr>
      <vt:lpstr>隶书</vt: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1、相关概念</vt:lpstr>
      <vt:lpstr>2、基本关系</vt:lpstr>
      <vt:lpstr>PowerPoint 演示文稿</vt:lpstr>
      <vt:lpstr>分析：设这笔现金为x元</vt:lpstr>
      <vt:lpstr>PowerPoint 演示文稿</vt:lpstr>
      <vt:lpstr>PowerPoint 演示文稿</vt:lpstr>
      <vt:lpstr>PowerPoint 演示文稿</vt:lpstr>
      <vt:lpstr>PowerPoint 演示文稿</vt:lpstr>
      <vt:lpstr>小结：常用数量关系</vt:lpstr>
      <vt:lpstr>课堂检测</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2013-07-09T03:57:00Z</dcterms:created>
  <dcterms:modified xsi:type="dcterms:W3CDTF">2023-01-17T01:35:11Z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E0EE00FBB7314916A5037539A1457B85</vt:lpwstr>
  </property>
  <property fmtid="{A09F084E-AD41-489F-8076-AA5BE3082BCA}" pid="100">
    <vt:ui4>5</vt:ui4>
  </property>
  <property fmtid="{64440492-4C8B-11D1-8B70-080036B11A03}" pid="11">
    <vt:lpwstr>www.2ppt.com-爱PPT提供资源下载</vt:lpwstr>
  </property>
</Properties>
</file>