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6" r:id="rId13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A"/>
    <a:srgbClr val="2188D1"/>
    <a:srgbClr val="139DE1"/>
    <a:srgbClr val="F4963A"/>
    <a:srgbClr val="F28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598E5D9-87A8-4BAD-BF22-4FADDAFFE4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642DBC-D58D-47A9-9C27-D4773F853E8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A72A7BB-530F-43BA-8781-F5970BE4E31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CDAA0D-9621-4E7D-B21A-4513EC0BA0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002029B-7BC5-4BE7-B74A-E72CAA6C34E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69EE96E-F3A2-4053-BA58-295BD45CE2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A72E931-FD85-4C4B-8883-C63DFA206F9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91BB52A-D692-4CBA-B692-DB14673307E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9525" y="720725"/>
            <a:ext cx="9158288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11113" y="5067300"/>
            <a:ext cx="9166226" cy="111125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11113" y="1757363"/>
            <a:ext cx="9159876" cy="3225800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openxmlformats.org/officeDocument/2006/relationships/image" Target="../media/image12.png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6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751433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295">
              <a:defRPr/>
            </a:pPr>
            <a:r>
              <a:rPr lang="en-US" altLang="zh-CN" sz="54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2.4  解直角三角形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94175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27"/>
          <p:cNvGrpSpPr/>
          <p:nvPr/>
        </p:nvGrpSpPr>
        <p:grpSpPr bwMode="auto">
          <a:xfrm>
            <a:off x="2757488" y="1817688"/>
            <a:ext cx="1762125" cy="485775"/>
            <a:chOff x="2736" y="1973"/>
            <a:chExt cx="1110" cy="408"/>
          </a:xfrm>
        </p:grpSpPr>
        <p:graphicFrame>
          <p:nvGraphicFramePr>
            <p:cNvPr id="34818" name="Object 25"/>
            <p:cNvGraphicFramePr>
              <a:graphicFrameLocks noChangeAspect="1"/>
            </p:cNvGraphicFramePr>
            <p:nvPr/>
          </p:nvGraphicFramePr>
          <p:xfrm>
            <a:off x="3078" y="1973"/>
            <a:ext cx="76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0" r:id="rId3" imgW="1221105" imgH="610870" progId="Equation.DSMT4">
                    <p:embed/>
                  </p:oleObj>
                </mc:Choice>
                <mc:Fallback>
                  <p:oleObj r:id="rId3" imgW="1221105" imgH="61087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8" y="1973"/>
                          <a:ext cx="76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3" name="Rectangle 26"/>
            <p:cNvSpPr/>
            <p:nvPr/>
          </p:nvSpPr>
          <p:spPr>
            <a:xfrm>
              <a:off x="2736" y="2016"/>
              <a:ext cx="29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2250" b="1" noProof="1">
                  <a:solidFill>
                    <a:srgbClr val="002060"/>
                  </a:solidFill>
                  <a:latin typeface="Times New Roman" panose="02020603050405020304" pitchFamily="18" charset="0"/>
                </a:rPr>
                <a:t>∴</a:t>
              </a:r>
            </a:p>
          </p:txBody>
        </p:sp>
      </p:grpSp>
      <p:grpSp>
        <p:nvGrpSpPr>
          <p:cNvPr id="34820" name="Group 39"/>
          <p:cNvGrpSpPr/>
          <p:nvPr/>
        </p:nvGrpSpPr>
        <p:grpSpPr bwMode="auto">
          <a:xfrm>
            <a:off x="2757488" y="2481263"/>
            <a:ext cx="2919412" cy="457200"/>
            <a:chOff x="1344" y="1565"/>
            <a:chExt cx="1839" cy="384"/>
          </a:xfrm>
        </p:grpSpPr>
        <p:sp>
          <p:nvSpPr>
            <p:cNvPr id="4122" name="Rectangle 37"/>
            <p:cNvSpPr/>
            <p:nvPr/>
          </p:nvSpPr>
          <p:spPr>
            <a:xfrm>
              <a:off x="1344" y="1584"/>
              <a:ext cx="1839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zh-CN" altLang="en-US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设 </a:t>
              </a:r>
              <a:r>
                <a:rPr lang="en-US" altLang="zh-CN" sz="2250" b="1" i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AB=x</a:t>
              </a:r>
              <a:r>
                <a:rPr lang="zh-CN" altLang="en-US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，则 </a:t>
              </a:r>
              <a:r>
                <a:rPr lang="en-US" altLang="zh-CN" sz="2250" b="1" i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altLang="zh-CN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   </a:t>
              </a:r>
              <a:r>
                <a:rPr lang="en-US" altLang="zh-CN" sz="2250" b="1" i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34822" name="Object 38"/>
            <p:cNvGraphicFramePr>
              <a:graphicFrameLocks noChangeAspect="1"/>
            </p:cNvGraphicFramePr>
            <p:nvPr/>
          </p:nvGraphicFramePr>
          <p:xfrm>
            <a:off x="2800" y="1565"/>
            <a:ext cx="19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1" r:id="rId5" imgW="305435" imgH="610870" progId="Equation.DSMT4">
                    <p:embed/>
                  </p:oleObj>
                </mc:Choice>
                <mc:Fallback>
                  <p:oleObj r:id="rId5" imgW="305435" imgH="61087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1565"/>
                          <a:ext cx="19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23" name="Group 45"/>
          <p:cNvGrpSpPr/>
          <p:nvPr/>
        </p:nvGrpSpPr>
        <p:grpSpPr bwMode="auto">
          <a:xfrm>
            <a:off x="2681288" y="3133725"/>
            <a:ext cx="2944812" cy="433388"/>
            <a:chOff x="1344" y="1968"/>
            <a:chExt cx="1855" cy="364"/>
          </a:xfrm>
        </p:grpSpPr>
        <p:graphicFrame>
          <p:nvGraphicFramePr>
            <p:cNvPr id="34824" name="Object 43"/>
            <p:cNvGraphicFramePr>
              <a:graphicFrameLocks noChangeAspect="1"/>
            </p:cNvGraphicFramePr>
            <p:nvPr/>
          </p:nvGraphicFramePr>
          <p:xfrm>
            <a:off x="1807" y="2006"/>
            <a:ext cx="139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2" r:id="rId7" imgW="2211070" imgH="342900" progId="Equation.DSMT4">
                    <p:embed/>
                  </p:oleObj>
                </mc:Choice>
                <mc:Fallback>
                  <p:oleObj r:id="rId7" imgW="2211070" imgH="34290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7" y="2006"/>
                          <a:ext cx="1392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1" name="Rectangle 44"/>
            <p:cNvSpPr/>
            <p:nvPr/>
          </p:nvSpPr>
          <p:spPr>
            <a:xfrm>
              <a:off x="1344" y="1968"/>
              <a:ext cx="406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1350" b="1" noProof="1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又</a:t>
              </a:r>
              <a:r>
                <a:rPr lang="zh-CN" altLang="en-US" sz="1350" b="1" noProof="1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</p:grpSp>
      <p:grpSp>
        <p:nvGrpSpPr>
          <p:cNvPr id="34826" name="Group 53"/>
          <p:cNvGrpSpPr/>
          <p:nvPr/>
        </p:nvGrpSpPr>
        <p:grpSpPr bwMode="auto">
          <a:xfrm>
            <a:off x="2833688" y="3648075"/>
            <a:ext cx="2343150" cy="561975"/>
            <a:chOff x="1440" y="2420"/>
            <a:chExt cx="1476" cy="472"/>
          </a:xfrm>
        </p:grpSpPr>
        <p:graphicFrame>
          <p:nvGraphicFramePr>
            <p:cNvPr id="34827" name="Object 51"/>
            <p:cNvGraphicFramePr>
              <a:graphicFrameLocks noChangeAspect="1"/>
            </p:cNvGraphicFramePr>
            <p:nvPr/>
          </p:nvGraphicFramePr>
          <p:xfrm>
            <a:off x="1820" y="2420"/>
            <a:ext cx="1096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3" r:id="rId9" imgW="1740535" imgH="749935" progId="Equation.DSMT4">
                    <p:embed/>
                  </p:oleObj>
                </mc:Choice>
                <mc:Fallback>
                  <p:oleObj r:id="rId9" imgW="1740535" imgH="749935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0" y="2420"/>
                          <a:ext cx="1096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0" name="Rectangle 52"/>
            <p:cNvSpPr/>
            <p:nvPr/>
          </p:nvSpPr>
          <p:spPr>
            <a:xfrm>
              <a:off x="1440" y="2496"/>
              <a:ext cx="29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2250" b="1" noProof="1">
                  <a:solidFill>
                    <a:srgbClr val="002060"/>
                  </a:solidFill>
                  <a:latin typeface="Times New Roman" panose="02020603050405020304" pitchFamily="18" charset="0"/>
                </a:rPr>
                <a:t>∴</a:t>
              </a:r>
            </a:p>
          </p:txBody>
        </p:sp>
      </p:grpSp>
      <p:grpSp>
        <p:nvGrpSpPr>
          <p:cNvPr id="34829" name="Group 75"/>
          <p:cNvGrpSpPr/>
          <p:nvPr/>
        </p:nvGrpSpPr>
        <p:grpSpPr bwMode="auto">
          <a:xfrm>
            <a:off x="1690688" y="1189038"/>
            <a:ext cx="5083175" cy="695325"/>
            <a:chOff x="576" y="336"/>
            <a:chExt cx="3202" cy="584"/>
          </a:xfrm>
        </p:grpSpPr>
        <p:sp>
          <p:nvSpPr>
            <p:cNvPr id="4117" name="Rectangle 71"/>
            <p:cNvSpPr/>
            <p:nvPr/>
          </p:nvSpPr>
          <p:spPr>
            <a:xfrm>
              <a:off x="576" y="336"/>
              <a:ext cx="514" cy="58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zh-CN" altLang="zh-CN" sz="2400" b="1">
                  <a:solidFill>
                    <a:srgbClr val="002060"/>
                  </a:solidFill>
                  <a:latin typeface="楷体_GB2312"/>
                  <a:ea typeface="楷体_GB2312"/>
                  <a:cs typeface="楷体_GB2312"/>
                </a:rPr>
                <a:t>解：</a:t>
              </a:r>
            </a:p>
          </p:txBody>
        </p:sp>
        <p:sp>
          <p:nvSpPr>
            <p:cNvPr id="4118" name="Rectangle 72"/>
            <p:cNvSpPr/>
            <p:nvPr/>
          </p:nvSpPr>
          <p:spPr>
            <a:xfrm>
              <a:off x="1248" y="480"/>
              <a:ext cx="29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fontAlgn="auto"/>
              <a:r>
                <a:rPr lang="en-US" altLang="zh-CN" sz="2250" b="1" noProof="1">
                  <a:solidFill>
                    <a:srgbClr val="002060"/>
                  </a:solidFill>
                  <a:latin typeface="宋体" panose="02010600030101010101" pitchFamily="2" charset="-122"/>
                  <a:ea typeface="Times New Roman" panose="02020603050405020304" pitchFamily="18" charset="0"/>
                </a:rPr>
                <a:t>∵</a:t>
              </a:r>
            </a:p>
          </p:txBody>
        </p:sp>
        <p:graphicFrame>
          <p:nvGraphicFramePr>
            <p:cNvPr id="34832" name="Object 73"/>
            <p:cNvGraphicFramePr>
              <a:graphicFrameLocks noChangeAspect="1"/>
            </p:cNvGraphicFramePr>
            <p:nvPr/>
          </p:nvGraphicFramePr>
          <p:xfrm>
            <a:off x="2736" y="480"/>
            <a:ext cx="88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4" r:id="rId11" imgW="1399540" imgH="610870" progId="Equation.DSMT4">
                    <p:embed/>
                  </p:oleObj>
                </mc:Choice>
                <mc:Fallback>
                  <p:oleObj r:id="rId11" imgW="1399540" imgH="61087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480"/>
                          <a:ext cx="88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9" name="Rectangle 74"/>
            <p:cNvSpPr/>
            <p:nvPr/>
          </p:nvSpPr>
          <p:spPr>
            <a:xfrm>
              <a:off x="1651" y="480"/>
              <a:ext cx="2127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/>
              <a:r>
                <a:rPr lang="en-US" altLang="zh-CN" sz="2250" b="1" noProof="1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∠</a:t>
              </a:r>
              <a:r>
                <a:rPr lang="en-US" altLang="zh-CN" sz="2250" b="1" i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 </a:t>
              </a:r>
              <a:r>
                <a:rPr lang="en-US" altLang="zh-CN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90</a:t>
              </a:r>
              <a:r>
                <a:rPr lang="en-US" altLang="zh-CN" sz="1350" b="1" baseline="50000" noProof="1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°</a:t>
              </a:r>
              <a:r>
                <a:rPr lang="zh-CN" altLang="en-US" sz="2250" b="1" noProof="1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           ，</a:t>
              </a:r>
            </a:p>
          </p:txBody>
        </p:sp>
      </p:grpSp>
      <p:grpSp>
        <p:nvGrpSpPr>
          <p:cNvPr id="34834" name="Group 93"/>
          <p:cNvGrpSpPr/>
          <p:nvPr/>
        </p:nvGrpSpPr>
        <p:grpSpPr bwMode="auto">
          <a:xfrm>
            <a:off x="2767013" y="5019675"/>
            <a:ext cx="2868612" cy="619125"/>
            <a:chOff x="1065" y="3456"/>
            <a:chExt cx="1807" cy="520"/>
          </a:xfrm>
        </p:grpSpPr>
        <p:sp>
          <p:nvSpPr>
            <p:cNvPr id="4116" name="Rectangle 54"/>
            <p:cNvSpPr/>
            <p:nvPr/>
          </p:nvSpPr>
          <p:spPr>
            <a:xfrm>
              <a:off x="1065" y="3559"/>
              <a:ext cx="116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 fontAlgn="auto"/>
              <a:r>
                <a:rPr lang="en-US" altLang="zh-CN" sz="2250" b="1" noProof="1">
                  <a:solidFill>
                    <a:srgbClr val="002060"/>
                  </a:solidFill>
                  <a:latin typeface="Times New Roman" panose="02020603050405020304" pitchFamily="18" charset="0"/>
                </a:rPr>
                <a:t>∴</a:t>
              </a:r>
              <a:r>
                <a:rPr lang="en-US" altLang="zh-CN" sz="1350" b="1" noProof="1">
                  <a:solidFill>
                    <a:srgbClr val="002060"/>
                  </a:solidFill>
                  <a:latin typeface="Arial" panose="020B0604020202020204" pitchFamily="34" charset="0"/>
                </a:rPr>
                <a:t>   </a:t>
              </a:r>
              <a:r>
                <a:rPr lang="en-US" altLang="zh-CN" sz="2250" b="1" i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的长为</a:t>
              </a:r>
            </a:p>
          </p:txBody>
        </p:sp>
        <p:graphicFrame>
          <p:nvGraphicFramePr>
            <p:cNvPr id="34836" name="Object 92"/>
            <p:cNvGraphicFramePr>
              <a:graphicFrameLocks noChangeAspect="1"/>
            </p:cNvGraphicFramePr>
            <p:nvPr/>
          </p:nvGraphicFramePr>
          <p:xfrm>
            <a:off x="2328" y="3456"/>
            <a:ext cx="544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5" r:id="rId13" imgW="864870" imgH="826770" progId="Equation.DSMT4">
                    <p:embed/>
                  </p:oleObj>
                </mc:Choice>
                <mc:Fallback>
                  <p:oleObj r:id="rId13" imgW="864870" imgH="826770" progId="Equation.DSMT4">
                    <p:embed/>
                    <p:pic>
                      <p:nvPicPr>
                        <p:cNvPr id="0" name="Object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8" y="3456"/>
                          <a:ext cx="544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37" name="Group 99"/>
          <p:cNvGrpSpPr/>
          <p:nvPr/>
        </p:nvGrpSpPr>
        <p:grpSpPr bwMode="auto">
          <a:xfrm>
            <a:off x="2814638" y="4276725"/>
            <a:ext cx="5651500" cy="619125"/>
            <a:chOff x="1188" y="2784"/>
            <a:chExt cx="3560" cy="520"/>
          </a:xfrm>
        </p:grpSpPr>
        <p:grpSp>
          <p:nvGrpSpPr>
            <p:cNvPr id="34838" name="Group 94"/>
            <p:cNvGrpSpPr/>
            <p:nvPr/>
          </p:nvGrpSpPr>
          <p:grpSpPr bwMode="auto">
            <a:xfrm>
              <a:off x="1188" y="2784"/>
              <a:ext cx="2764" cy="520"/>
              <a:chOff x="1284" y="2880"/>
              <a:chExt cx="2764" cy="520"/>
            </a:xfrm>
          </p:grpSpPr>
          <p:sp>
            <p:nvSpPr>
              <p:cNvPr id="4115" name="Rectangle 95"/>
              <p:cNvSpPr/>
              <p:nvPr/>
            </p:nvSpPr>
            <p:spPr>
              <a:xfrm>
                <a:off x="1284" y="3016"/>
                <a:ext cx="477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lstStyle/>
              <a:p>
                <a:pPr algn="just" fontAlgn="auto"/>
                <a:r>
                  <a:rPr lang="zh-CN" altLang="en-US" sz="2250" b="1" noProof="1">
                    <a:solidFill>
                      <a:srgbClr val="00206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解得</a:t>
                </a:r>
              </a:p>
            </p:txBody>
          </p:sp>
          <p:graphicFrame>
            <p:nvGraphicFramePr>
              <p:cNvPr id="34840" name="Object 96"/>
              <p:cNvGraphicFramePr>
                <a:graphicFrameLocks noChangeAspect="1"/>
              </p:cNvGraphicFramePr>
              <p:nvPr/>
            </p:nvGraphicFramePr>
            <p:xfrm>
              <a:off x="1824" y="2880"/>
              <a:ext cx="1072" cy="5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876" r:id="rId15" imgW="1702435" imgH="826135" progId="Equation.DSMT4">
                      <p:embed/>
                    </p:oleObj>
                  </mc:Choice>
                  <mc:Fallback>
                    <p:oleObj r:id="rId15" imgW="1702435" imgH="826135" progId="Equation.DSMT4">
                      <p:embed/>
                      <p:pic>
                        <p:nvPicPr>
                          <p:cNvPr id="0" name="Object 9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4" y="2880"/>
                            <a:ext cx="1072" cy="5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4841" name="Object 97"/>
              <p:cNvGraphicFramePr>
                <a:graphicFrameLocks noChangeAspect="1"/>
              </p:cNvGraphicFramePr>
              <p:nvPr/>
            </p:nvGraphicFramePr>
            <p:xfrm>
              <a:off x="3024" y="2880"/>
              <a:ext cx="1024" cy="5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877" r:id="rId17" imgW="1626235" imgH="826135" progId="Equation.DSMT4">
                      <p:embed/>
                    </p:oleObj>
                  </mc:Choice>
                  <mc:Fallback>
                    <p:oleObj r:id="rId17" imgW="1626235" imgH="826135" progId="Equation.DSMT4">
                      <p:embed/>
                      <p:pic>
                        <p:nvPicPr>
                          <p:cNvPr id="0" name="Object 9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4" y="2880"/>
                            <a:ext cx="1024" cy="5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114" name="Rectangle 98"/>
            <p:cNvSpPr/>
            <p:nvPr/>
          </p:nvSpPr>
          <p:spPr>
            <a:xfrm>
              <a:off x="3882" y="2920"/>
              <a:ext cx="86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just" fontAlgn="auto"/>
              <a:r>
                <a:rPr lang="zh-CN" altLang="en-US" sz="22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（舍去）</a:t>
              </a:r>
              <a:r>
                <a:rPr lang="en-US" altLang="zh-CN" sz="1350" b="1" noProof="1">
                  <a:solidFill>
                    <a:srgbClr val="00206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4"/>
          <p:cNvSpPr>
            <a:spLocks noGrp="1"/>
          </p:cNvSpPr>
          <p:nvPr/>
        </p:nvSpPr>
        <p:spPr>
          <a:xfrm>
            <a:off x="681038" y="1254125"/>
            <a:ext cx="2130425" cy="520700"/>
          </a:xfrm>
          <a:prstGeom prst="rect">
            <a:avLst/>
          </a:prstGeom>
        </p:spPr>
        <p:txBody>
          <a:bodyPr lIns="81646" tIns="40823" rIns="81646" bIns="40823" anchor="ctr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3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课堂练习</a:t>
            </a:r>
          </a:p>
        </p:txBody>
      </p:sp>
      <p:grpSp>
        <p:nvGrpSpPr>
          <p:cNvPr id="35842" name="Group 8"/>
          <p:cNvGrpSpPr/>
          <p:nvPr/>
        </p:nvGrpSpPr>
        <p:grpSpPr bwMode="auto">
          <a:xfrm>
            <a:off x="993775" y="2012950"/>
            <a:ext cx="7620000" cy="969963"/>
            <a:chOff x="864" y="758"/>
            <a:chExt cx="4800" cy="814"/>
          </a:xfrm>
        </p:grpSpPr>
        <p:sp>
          <p:nvSpPr>
            <p:cNvPr id="35843" name="Text Box 9"/>
            <p:cNvSpPr txBox="1">
              <a:spLocks noChangeArrowheads="1"/>
            </p:cNvSpPr>
            <p:nvPr/>
          </p:nvSpPr>
          <p:spPr bwMode="auto">
            <a:xfrm>
              <a:off x="864" y="758"/>
              <a:ext cx="4800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08305" indent="-40830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1. </a:t>
              </a: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在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Rt△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中，                 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=3 cm</a:t>
              </a: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，                  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  求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的长度</a:t>
              </a:r>
              <a:r>
                <a:rPr lang="en-US" altLang="zh-CN" sz="2400" b="1">
                  <a:latin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35844" name="Object 10"/>
            <p:cNvGraphicFramePr>
              <a:graphicFrameLocks noChangeAspect="1"/>
            </p:cNvGraphicFramePr>
            <p:nvPr/>
          </p:nvGraphicFramePr>
          <p:xfrm>
            <a:off x="2432" y="867"/>
            <a:ext cx="1664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1" r:id="rId3" imgW="2641600" imgH="342900" progId="Equation.DSMT4">
                    <p:embed/>
                  </p:oleObj>
                </mc:Choice>
                <mc:Fallback>
                  <p:oleObj r:id="rId3" imgW="2641600" imgH="3429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2" y="867"/>
                          <a:ext cx="1664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845" name="Group 19"/>
          <p:cNvGrpSpPr/>
          <p:nvPr/>
        </p:nvGrpSpPr>
        <p:grpSpPr bwMode="auto">
          <a:xfrm>
            <a:off x="1033463" y="3330575"/>
            <a:ext cx="7542212" cy="968375"/>
            <a:chOff x="624" y="624"/>
            <a:chExt cx="4752" cy="814"/>
          </a:xfrm>
        </p:grpSpPr>
        <p:sp>
          <p:nvSpPr>
            <p:cNvPr id="35846" name="Text Box 10"/>
            <p:cNvSpPr txBox="1">
              <a:spLocks noChangeArrowheads="1"/>
            </p:cNvSpPr>
            <p:nvPr/>
          </p:nvSpPr>
          <p:spPr bwMode="auto">
            <a:xfrm>
              <a:off x="624" y="624"/>
              <a:ext cx="4752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08305" indent="-40830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en-US" altLang="zh-CN" sz="1400" b="1">
                  <a:latin typeface="Arial" panose="020B0604020202020204" pitchFamily="34" charset="0"/>
                </a:rPr>
                <a:t> </a:t>
              </a: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在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Rt△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ABC</a:t>
              </a: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中，                 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 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=16 cm</a:t>
              </a: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，           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  求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的长度</a:t>
              </a:r>
              <a:r>
                <a:rPr lang="en-US" altLang="zh-CN" sz="2400" b="1">
                  <a:latin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35847" name="Object 16"/>
            <p:cNvGraphicFramePr>
              <a:graphicFrameLocks noChangeAspect="1"/>
            </p:cNvGraphicFramePr>
            <p:nvPr/>
          </p:nvGraphicFramePr>
          <p:xfrm>
            <a:off x="2993" y="720"/>
            <a:ext cx="760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2" r:id="rId5" imgW="1208405" imgH="343535" progId="Equation.DSMT4">
                    <p:embed/>
                  </p:oleObj>
                </mc:Choice>
                <mc:Fallback>
                  <p:oleObj r:id="rId5" imgW="1208405" imgH="343535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3" y="720"/>
                          <a:ext cx="760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8" name="Object 18"/>
            <p:cNvGraphicFramePr>
              <a:graphicFrameLocks noChangeAspect="1"/>
            </p:cNvGraphicFramePr>
            <p:nvPr/>
          </p:nvGraphicFramePr>
          <p:xfrm>
            <a:off x="2168" y="720"/>
            <a:ext cx="784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3" r:id="rId7" imgW="1246505" imgH="343535" progId="Equation.DSMT4">
                    <p:embed/>
                  </p:oleObj>
                </mc:Choice>
                <mc:Fallback>
                  <p:oleObj r:id="rId7" imgW="1246505" imgH="343535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8" y="720"/>
                          <a:ext cx="784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18434"/>
          <p:cNvSpPr txBox="1"/>
          <p:nvPr/>
        </p:nvSpPr>
        <p:spPr>
          <a:xfrm>
            <a:off x="904518" y="1202479"/>
            <a:ext cx="2592320" cy="67564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1646" tIns="40823" rIns="81646" bIns="40823">
            <a:spAutoFit/>
            <a:scene3d>
              <a:camera prst="orthographicFront"/>
              <a:lightRig rig="threePt" dir="t"/>
            </a:scene3d>
          </a:bodyPr>
          <a:lstStyle/>
          <a:p>
            <a:pPr algn="ctr" defTabSz="1217295">
              <a:spcBef>
                <a:spcPct val="50000"/>
              </a:spcBef>
              <a:defRPr/>
            </a:pPr>
            <a:r>
              <a:rPr lang="zh-CN" altLang="en-US" sz="39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ea"/>
              </a:rPr>
              <a:t>课堂小结</a:t>
            </a:r>
            <a:endParaRPr lang="zh-CN" altLang="en-US" sz="3900" b="1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117767" name="Picture 7" descr="图4-22 [转换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05438" y="1403350"/>
            <a:ext cx="2895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8" name="Text Box 8"/>
          <p:cNvSpPr txBox="1"/>
          <p:nvPr/>
        </p:nvSpPr>
        <p:spPr>
          <a:xfrm>
            <a:off x="604838" y="2419350"/>
            <a:ext cx="4800600" cy="458788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zh-CN" altLang="en-US" sz="2475" b="1" noProof="1">
                <a:solidFill>
                  <a:schemeClr val="accent5"/>
                </a:solidFill>
                <a:latin typeface="Arial" panose="020B0604020202020204" pitchFamily="34" charset="0"/>
              </a:rPr>
              <a:t>解直角三角形的依据</a:t>
            </a:r>
          </a:p>
        </p:txBody>
      </p:sp>
      <p:sp>
        <p:nvSpPr>
          <p:cNvPr id="2054" name="Rectangle 19"/>
          <p:cNvSpPr/>
          <p:nvPr/>
        </p:nvSpPr>
        <p:spPr>
          <a:xfrm>
            <a:off x="501650" y="3071813"/>
            <a:ext cx="3262313" cy="4143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en-US" altLang="zh-CN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(1)</a:t>
            </a:r>
            <a:r>
              <a:rPr lang="zh-CN" altLang="en-US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三边之间的关系</a:t>
            </a:r>
            <a:r>
              <a:rPr lang="en-US" altLang="zh-CN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055" name="Rectangle 20"/>
          <p:cNvSpPr/>
          <p:nvPr/>
        </p:nvSpPr>
        <p:spPr>
          <a:xfrm>
            <a:off x="3095625" y="3071813"/>
            <a:ext cx="3336925" cy="414337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algn="ctr" fontAlgn="auto"/>
            <a:r>
              <a:rPr lang="en-US" altLang="zh-CN" sz="2175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altLang="zh-CN" sz="2175" b="1" baseline="30000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zh-CN" altLang="en-US" sz="2175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＋</a:t>
            </a:r>
            <a:r>
              <a:rPr lang="en-US" altLang="zh-CN" sz="2175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altLang="zh-CN" sz="2175" b="1" baseline="30000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zh-CN" altLang="en-US" sz="2175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＝</a:t>
            </a:r>
            <a:r>
              <a:rPr lang="en-US" altLang="zh-CN" sz="2175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altLang="zh-CN" sz="2175" b="1" baseline="30000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zh-CN" altLang="en-US" sz="2175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（勾股定理）；</a:t>
            </a:r>
          </a:p>
        </p:txBody>
      </p:sp>
      <p:sp>
        <p:nvSpPr>
          <p:cNvPr id="2056" name="Rectangle 21"/>
          <p:cNvSpPr/>
          <p:nvPr/>
        </p:nvSpPr>
        <p:spPr>
          <a:xfrm>
            <a:off x="223838" y="3598863"/>
            <a:ext cx="2871787" cy="41275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eaLnBrk="0" fontAlgn="t" hangingPunct="0"/>
            <a:r>
              <a:rPr lang="en-US" altLang="zh-CN" sz="2175" b="1" noProof="1">
                <a:solidFill>
                  <a:srgbClr val="C0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 (2)</a:t>
            </a:r>
            <a:r>
              <a:rPr lang="zh-CN" altLang="en-US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锐角之间的关系</a:t>
            </a:r>
            <a:r>
              <a:rPr lang="en-US" altLang="zh-CN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057" name="Rectangle 22"/>
          <p:cNvSpPr/>
          <p:nvPr/>
        </p:nvSpPr>
        <p:spPr>
          <a:xfrm>
            <a:off x="3128963" y="3598863"/>
            <a:ext cx="3600450" cy="38576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eaLnBrk="0" fontAlgn="t" hangingPunct="0"/>
            <a:r>
              <a:rPr lang="en-US" altLang="zh-CN" sz="2000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∠ </a:t>
            </a:r>
            <a:r>
              <a:rPr lang="en-US" altLang="zh-CN" sz="200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zh-CN" altLang="en-US" sz="2000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＋ ∠ </a:t>
            </a:r>
            <a:r>
              <a:rPr lang="en-US" altLang="zh-CN" sz="2000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zh-CN" altLang="en-US" sz="2000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＝ </a:t>
            </a:r>
            <a:r>
              <a:rPr lang="en-US" altLang="zh-CN" sz="2000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90º</a:t>
            </a:r>
            <a:r>
              <a:rPr lang="zh-CN" altLang="en-US" sz="2000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；</a:t>
            </a:r>
          </a:p>
        </p:txBody>
      </p:sp>
      <p:sp>
        <p:nvSpPr>
          <p:cNvPr id="2058" name="Rectangle 23"/>
          <p:cNvSpPr/>
          <p:nvPr/>
        </p:nvSpPr>
        <p:spPr>
          <a:xfrm>
            <a:off x="539750" y="4100513"/>
            <a:ext cx="3095625" cy="4143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/>
            <a:r>
              <a:rPr lang="en-US" altLang="zh-CN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(3)</a:t>
            </a:r>
            <a:r>
              <a:rPr lang="zh-CN" altLang="en-US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边角之间的关系</a:t>
            </a:r>
            <a:r>
              <a:rPr lang="en-US" altLang="zh-CN" sz="2175" b="1" noProof="1">
                <a:solidFill>
                  <a:schemeClr val="accent5"/>
                </a:solidFill>
                <a:latin typeface="Arial" panose="020B0604020202020204" pitchFamily="34" charset="0"/>
              </a:rPr>
              <a:t>:</a:t>
            </a:r>
          </a:p>
        </p:txBody>
      </p:sp>
      <p:grpSp>
        <p:nvGrpSpPr>
          <p:cNvPr id="2" name="Group 24"/>
          <p:cNvGrpSpPr/>
          <p:nvPr/>
        </p:nvGrpSpPr>
        <p:grpSpPr bwMode="auto">
          <a:xfrm>
            <a:off x="4935538" y="4435475"/>
            <a:ext cx="1692275" cy="847725"/>
            <a:chOff x="619" y="2375"/>
            <a:chExt cx="853" cy="712"/>
          </a:xfrm>
        </p:grpSpPr>
        <p:sp>
          <p:nvSpPr>
            <p:cNvPr id="10263" name="Rectangle 25"/>
            <p:cNvSpPr/>
            <p:nvPr/>
          </p:nvSpPr>
          <p:spPr>
            <a:xfrm>
              <a:off x="619" y="2539"/>
              <a:ext cx="659" cy="3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fontAlgn="auto"/>
              <a:r>
                <a:rPr lang="en-US" altLang="zh-CN" sz="2175" b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tan</a:t>
              </a:r>
              <a:r>
                <a:rPr lang="en-US" altLang="zh-CN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zh-CN" altLang="en-US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10264" name="Rectangle 26"/>
            <p:cNvSpPr/>
            <p:nvPr/>
          </p:nvSpPr>
          <p:spPr>
            <a:xfrm>
              <a:off x="1245" y="2375"/>
              <a:ext cx="162" cy="3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fontAlgn="auto"/>
              <a:r>
                <a:rPr lang="en-US" altLang="zh-CN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65" name="Rectangle 27"/>
            <p:cNvSpPr/>
            <p:nvPr/>
          </p:nvSpPr>
          <p:spPr>
            <a:xfrm>
              <a:off x="1245" y="2731"/>
              <a:ext cx="162" cy="3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fontAlgn="auto"/>
              <a:r>
                <a:rPr lang="en-US" altLang="zh-CN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6877" name="Line 28"/>
            <p:cNvSpPr>
              <a:spLocks noChangeShapeType="1"/>
            </p:cNvSpPr>
            <p:nvPr/>
          </p:nvSpPr>
          <p:spPr bwMode="auto">
            <a:xfrm>
              <a:off x="1245" y="2697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60" name="Rectangle 29"/>
          <p:cNvSpPr/>
          <p:nvPr/>
        </p:nvSpPr>
        <p:spPr>
          <a:xfrm>
            <a:off x="827088" y="4640263"/>
            <a:ext cx="1401762" cy="414337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algn="ctr" fontAlgn="auto"/>
            <a:r>
              <a:rPr lang="en-US" altLang="zh-CN" sz="2175" b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en-US" altLang="zh-CN" sz="2175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zh-CN" altLang="en-US" sz="2175" b="1" i="1" noProof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＝</a:t>
            </a:r>
          </a:p>
        </p:txBody>
      </p:sp>
      <p:grpSp>
        <p:nvGrpSpPr>
          <p:cNvPr id="3" name="Group 30"/>
          <p:cNvGrpSpPr/>
          <p:nvPr/>
        </p:nvGrpSpPr>
        <p:grpSpPr bwMode="auto">
          <a:xfrm>
            <a:off x="2008188" y="4433888"/>
            <a:ext cx="466725" cy="766762"/>
            <a:chOff x="1587" y="1842"/>
            <a:chExt cx="294" cy="644"/>
          </a:xfrm>
        </p:grpSpPr>
        <p:sp>
          <p:nvSpPr>
            <p:cNvPr id="10260" name="Rectangle 31"/>
            <p:cNvSpPr/>
            <p:nvPr/>
          </p:nvSpPr>
          <p:spPr>
            <a:xfrm>
              <a:off x="1610" y="1842"/>
              <a:ext cx="202" cy="3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fontAlgn="auto"/>
              <a:r>
                <a:rPr lang="en-US" altLang="zh-CN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61" name="Rectangle 32"/>
            <p:cNvSpPr/>
            <p:nvPr/>
          </p:nvSpPr>
          <p:spPr>
            <a:xfrm>
              <a:off x="1610" y="2130"/>
              <a:ext cx="193" cy="3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fontAlgn="auto"/>
              <a:r>
                <a:rPr lang="en-US" altLang="zh-CN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62" name="Line 33"/>
            <p:cNvSpPr/>
            <p:nvPr/>
          </p:nvSpPr>
          <p:spPr>
            <a:xfrm flipV="1">
              <a:off x="1587" y="2137"/>
              <a:ext cx="294" cy="0"/>
            </a:xfrm>
            <a:prstGeom prst="line">
              <a:avLst/>
            </a:prstGeom>
            <a:ln w="38100" cap="flat" cmpd="sng">
              <a:solidFill>
                <a:schemeClr val="accent5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4"/>
          <p:cNvGrpSpPr/>
          <p:nvPr/>
        </p:nvGrpSpPr>
        <p:grpSpPr bwMode="auto">
          <a:xfrm>
            <a:off x="2847975" y="4433888"/>
            <a:ext cx="1654175" cy="708025"/>
            <a:chOff x="2412" y="1849"/>
            <a:chExt cx="1103" cy="624"/>
          </a:xfrm>
        </p:grpSpPr>
        <p:sp>
          <p:nvSpPr>
            <p:cNvPr id="10256" name="Rectangle 35"/>
            <p:cNvSpPr/>
            <p:nvPr/>
          </p:nvSpPr>
          <p:spPr>
            <a:xfrm>
              <a:off x="2412" y="2017"/>
              <a:ext cx="825" cy="3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0" fontAlgn="t" hangingPunct="0"/>
              <a:r>
                <a:rPr lang="en-US" altLang="zh-CN" sz="2175" b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cos</a:t>
              </a:r>
              <a:r>
                <a:rPr lang="en-US" altLang="zh-CN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zh-CN" altLang="en-US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10257" name="Rectangle 36"/>
            <p:cNvSpPr/>
            <p:nvPr/>
          </p:nvSpPr>
          <p:spPr>
            <a:xfrm>
              <a:off x="3283" y="1849"/>
              <a:ext cx="214" cy="3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fontAlgn="auto"/>
              <a:r>
                <a:rPr lang="en-US" altLang="zh-CN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8" name="Rectangle 37"/>
            <p:cNvSpPr/>
            <p:nvPr/>
          </p:nvSpPr>
          <p:spPr>
            <a:xfrm>
              <a:off x="3293" y="2099"/>
              <a:ext cx="204" cy="3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fontAlgn="auto"/>
              <a:r>
                <a:rPr lang="en-US" altLang="zh-CN" sz="2175" b="1" i="1" noProof="1">
                  <a:solidFill>
                    <a:schemeClr val="accent5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6887" name="Line 38"/>
            <p:cNvSpPr>
              <a:spLocks noChangeShapeType="1"/>
            </p:cNvSpPr>
            <p:nvPr/>
          </p:nvSpPr>
          <p:spPr bwMode="auto">
            <a:xfrm>
              <a:off x="3266" y="2160"/>
              <a:ext cx="249" cy="0"/>
            </a:xfrm>
            <a:prstGeom prst="line">
              <a:avLst/>
            </a:prstGeom>
            <a:noFill/>
            <a:ln w="28575">
              <a:solidFill>
                <a:srgbClr val="41719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7799" name="Text Box 39"/>
          <p:cNvSpPr txBox="1"/>
          <p:nvPr/>
        </p:nvSpPr>
        <p:spPr>
          <a:xfrm>
            <a:off x="422275" y="5543550"/>
            <a:ext cx="5327650" cy="41275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marL="408305" indent="-408305" fontAlgn="auto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2175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175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面积公式：</a:t>
            </a:r>
          </a:p>
        </p:txBody>
      </p:sp>
      <p:graphicFrame>
        <p:nvGraphicFramePr>
          <p:cNvPr id="117800" name="Object 40"/>
          <p:cNvGraphicFramePr>
            <a:graphicFrameLocks noChangeAspect="1"/>
          </p:cNvGraphicFramePr>
          <p:nvPr/>
        </p:nvGraphicFramePr>
        <p:xfrm>
          <a:off x="2411413" y="5283200"/>
          <a:ext cx="299402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r:id="rId4" imgW="1449705" imgH="394335" progId="Equation.DSMT4">
                  <p:embed/>
                </p:oleObj>
              </mc:Choice>
              <mc:Fallback>
                <p:oleObj r:id="rId4" imgW="1449705" imgH="394335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283200"/>
                        <a:ext cx="2994025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8" grpId="0"/>
      <p:bldP spid="2054" grpId="0"/>
      <p:bldP spid="2055" grpId="0"/>
      <p:bldP spid="2056" grpId="0"/>
      <p:bldP spid="2057" grpId="0"/>
      <p:bldP spid="2058" grpId="0"/>
      <p:bldP spid="2060" grpId="0"/>
      <p:bldP spid="1177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292011" y="1050925"/>
            <a:ext cx="6832600" cy="995363"/>
          </a:xfrm>
          <a:prstGeom prst="rect">
            <a:avLst/>
          </a:prstGeom>
        </p:spPr>
        <p:txBody>
          <a:bodyPr lIns="81646" tIns="40823" rIns="81646" bIns="40823" anchor="ctr">
            <a:normAutofit/>
          </a:bodyPr>
          <a:lstStyle/>
          <a:p>
            <a:pPr algn="ctr" defTabSz="1217295" eaLnBrk="0" hangingPunct="0">
              <a:lnSpc>
                <a:spcPct val="100000"/>
              </a:lnSpc>
              <a:defRPr/>
            </a:pPr>
            <a:r>
              <a:rPr lang="zh-CN" altLang="zh-CN" sz="4425" b="1" noProof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sp>
        <p:nvSpPr>
          <p:cNvPr id="13315" name="文本框 3"/>
          <p:cNvSpPr txBox="1"/>
          <p:nvPr/>
        </p:nvSpPr>
        <p:spPr>
          <a:xfrm>
            <a:off x="473075" y="2206625"/>
            <a:ext cx="8002588" cy="2787158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>
            <a:lvl1pPr marL="408305" indent="-4083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</a:t>
            </a:r>
            <a:r>
              <a:rPr lang="zh-CN" alt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通过综合运用勾股定理，直角三角形的两个锐角互余及锐角三角函数解直角三角形，逐步培养学生分析问题、解决问题的能力．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Arial" panose="020B0604020202020204" pitchFamily="34" charset="0"/>
              </a:rPr>
              <a:t>重点：</a:t>
            </a:r>
            <a:r>
              <a:rPr lang="zh-CN" alt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理解解直角三角形的概念；学会解直角三角形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  <a:sym typeface="Arial" panose="020B0604020202020204" pitchFamily="34" charset="0"/>
              </a:rPr>
              <a:t>难点：</a:t>
            </a:r>
            <a:r>
              <a:rPr lang="zh-CN" altLang="en-US" sz="24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三角函数在解直角三角形中的应用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>
            <a:spLocks noGrp="1"/>
          </p:cNvSpPr>
          <p:nvPr/>
        </p:nvSpPr>
        <p:spPr>
          <a:xfrm>
            <a:off x="358775" y="1320800"/>
            <a:ext cx="2359025" cy="519113"/>
          </a:xfrm>
          <a:prstGeom prst="rect">
            <a:avLst/>
          </a:prstGeom>
        </p:spPr>
        <p:txBody>
          <a:bodyPr lIns="81646" tIns="40823" rIns="81646" bIns="40823" anchor="ctr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3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新课引入</a:t>
            </a:r>
          </a:p>
        </p:txBody>
      </p:sp>
      <p:sp>
        <p:nvSpPr>
          <p:cNvPr id="14339" name="TextBox 1"/>
          <p:cNvSpPr txBox="1"/>
          <p:nvPr/>
        </p:nvSpPr>
        <p:spPr>
          <a:xfrm>
            <a:off x="755650" y="2293938"/>
            <a:ext cx="7640638" cy="249872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475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75" b="1" noProof="1">
                <a:latin typeface="宋体" panose="02010600030101010101" pitchFamily="2" charset="-122"/>
              </a:rPr>
              <a:t>在图形的研究中，直角三角形是常见的三角形之一，因而人们经常会遇到求直角三角形的边长或角度等问题</a:t>
            </a:r>
            <a:r>
              <a:rPr lang="en-US" altLang="zh-CN" sz="2475" b="1" noProof="1">
                <a:latin typeface="宋体" panose="02010600030101010101" pitchFamily="2" charset="-122"/>
              </a:rPr>
              <a:t>. </a:t>
            </a:r>
            <a:r>
              <a:rPr lang="zh-CN" altLang="en-US" sz="2475" b="1" noProof="1">
                <a:latin typeface="宋体" panose="02010600030101010101" pitchFamily="2" charset="-122"/>
              </a:rPr>
              <a:t>对于这类问题，我们一般利用前面已学的锐角三角函数的有关知识来解决</a:t>
            </a:r>
            <a:r>
              <a:rPr lang="en-US" altLang="zh-CN" sz="2475" b="1" noProof="1"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/>
          <p:nvPr/>
        </p:nvSpPr>
        <p:spPr>
          <a:xfrm>
            <a:off x="1227138" y="2803525"/>
            <a:ext cx="7086600" cy="44767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marL="408305" indent="-408305" fontAlgn="auto"/>
            <a:r>
              <a:rPr lang="zh-CN" altLang="zh-CN" sz="2400" b="1" noProof="1">
                <a:latin typeface="Times New Roman" panose="02020603050405020304" pitchFamily="18" charset="0"/>
              </a:rPr>
              <a:t>1.直角三角形的三边之间有什么关系？</a:t>
            </a:r>
            <a:endParaRPr lang="zh-CN" altLang="zh-CN" sz="2400" b="1" noProof="1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5"/>
          <p:cNvSpPr/>
          <p:nvPr/>
        </p:nvSpPr>
        <p:spPr>
          <a:xfrm>
            <a:off x="1227138" y="3432175"/>
            <a:ext cx="5441950" cy="44608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zh-CN" sz="2400" b="1" noProof="1">
                <a:latin typeface="Times New Roman" panose="02020603050405020304" pitchFamily="18" charset="0"/>
              </a:rPr>
              <a:t>2.直角三角形的锐角之间有什么关系？</a:t>
            </a:r>
            <a:r>
              <a:rPr lang="zh-CN" altLang="zh-CN" sz="24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5365" name="Rectangle 6"/>
          <p:cNvSpPr/>
          <p:nvPr/>
        </p:nvSpPr>
        <p:spPr>
          <a:xfrm>
            <a:off x="1227138" y="3952875"/>
            <a:ext cx="5976937" cy="44608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zh-CN" sz="2400" b="1" noProof="1">
                <a:latin typeface="Times New Roman" panose="02020603050405020304" pitchFamily="18" charset="0"/>
              </a:rPr>
              <a:t>3.直角三角形的边和锐角之间有什么关系？ </a:t>
            </a:r>
          </a:p>
        </p:txBody>
      </p:sp>
      <p:sp>
        <p:nvSpPr>
          <p:cNvPr id="15366" name="Rectangle 8"/>
          <p:cNvSpPr/>
          <p:nvPr/>
        </p:nvSpPr>
        <p:spPr>
          <a:xfrm>
            <a:off x="998538" y="1420813"/>
            <a:ext cx="7315200" cy="117951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25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200" b="1" noProof="1">
                <a:latin typeface="Times New Roman" panose="02020603050405020304" pitchFamily="18" charset="0"/>
              </a:rPr>
              <a:t>      </a:t>
            </a:r>
            <a:r>
              <a:rPr lang="zh-CN" altLang="zh-CN" sz="2400" b="1" noProof="1">
                <a:latin typeface="Times New Roman" panose="02020603050405020304" pitchFamily="18" charset="0"/>
              </a:rPr>
              <a:t>如图，在直角三角形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ABC</a:t>
            </a:r>
            <a:r>
              <a:rPr lang="zh-CN" altLang="zh-CN" sz="2400" b="1" noProof="1">
                <a:latin typeface="Times New Roman" panose="02020603050405020304" pitchFamily="18" charset="0"/>
              </a:rPr>
              <a:t>中，∠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C</a:t>
            </a:r>
            <a:r>
              <a:rPr lang="en-US" altLang="zh-CN" sz="2400" b="1" noProof="1">
                <a:latin typeface="Times New Roman" panose="02020603050405020304" pitchFamily="18" charset="0"/>
              </a:rPr>
              <a:t>=90</a:t>
            </a:r>
            <a:r>
              <a:rPr lang="zh-CN" altLang="zh-CN" sz="2400" b="1" baseline="30000" noProof="1">
                <a:latin typeface="Times New Roman" panose="02020603050405020304" pitchFamily="18" charset="0"/>
              </a:rPr>
              <a:t>°</a:t>
            </a:r>
            <a:r>
              <a:rPr lang="zh-CN" altLang="zh-CN" sz="2400" b="1" noProof="1">
                <a:latin typeface="Times New Roman" panose="02020603050405020304" pitchFamily="18" charset="0"/>
              </a:rPr>
              <a:t>，∠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</a:t>
            </a:r>
            <a:r>
              <a:rPr lang="zh-CN" altLang="zh-CN" sz="2400" b="1" noProof="1">
                <a:latin typeface="Times New Roman" panose="02020603050405020304" pitchFamily="18" charset="0"/>
              </a:rPr>
              <a:t>，∠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B</a:t>
            </a:r>
            <a:r>
              <a:rPr lang="zh-CN" altLang="zh-CN" sz="2400" b="1" noProof="1">
                <a:latin typeface="Times New Roman" panose="02020603050405020304" pitchFamily="18" charset="0"/>
              </a:rPr>
              <a:t>，∠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C</a:t>
            </a:r>
            <a:r>
              <a:rPr lang="zh-CN" altLang="zh-CN" sz="2400" b="1" noProof="1">
                <a:latin typeface="Times New Roman" panose="02020603050405020304" pitchFamily="18" charset="0"/>
              </a:rPr>
              <a:t>的对边分别记作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a</a:t>
            </a:r>
            <a:r>
              <a:rPr lang="zh-CN" altLang="zh-CN" sz="2400" b="1" noProof="1">
                <a:latin typeface="Times New Roman" panose="02020603050405020304" pitchFamily="18" charset="0"/>
              </a:rPr>
              <a:t>，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b</a:t>
            </a:r>
            <a:r>
              <a:rPr lang="zh-CN" altLang="zh-CN" sz="2400" b="1" noProof="1">
                <a:latin typeface="Times New Roman" panose="02020603050405020304" pitchFamily="18" charset="0"/>
              </a:rPr>
              <a:t>，</a:t>
            </a:r>
            <a:r>
              <a:rPr lang="en-US" altLang="zh-CN" sz="2400" b="1" i="1" noProof="1">
                <a:latin typeface="Times New Roman" panose="02020603050405020304" pitchFamily="18" charset="0"/>
              </a:rPr>
              <a:t>c</a:t>
            </a:r>
            <a:r>
              <a:rPr lang="en-US" altLang="zh-CN" sz="2400" b="1" noProof="1">
                <a:latin typeface="Times New Roman" panose="02020603050405020304" pitchFamily="18" charset="0"/>
              </a:rPr>
              <a:t> .</a:t>
            </a:r>
          </a:p>
        </p:txBody>
      </p:sp>
      <p:pic>
        <p:nvPicPr>
          <p:cNvPr id="28677" name="Picture 9" descr="G9-6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32225" y="4846638"/>
            <a:ext cx="27178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0113" y="2559050"/>
            <a:ext cx="3271837" cy="5159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r>
              <a:rPr lang="en-US" altLang="zh-CN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800" b="1" baseline="50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</a:t>
            </a:r>
            <a:r>
              <a:rPr lang="en-US" altLang="zh-CN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 b="1" baseline="50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en-US" altLang="zh-CN" sz="2800" b="1" baseline="50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(</a:t>
            </a:r>
            <a:r>
              <a:rPr lang="zh-CN" altLang="en-US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勾股定理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)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3" name="Group 6"/>
          <p:cNvGrpSpPr/>
          <p:nvPr/>
        </p:nvGrpSpPr>
        <p:grpSpPr bwMode="auto">
          <a:xfrm>
            <a:off x="4370388" y="2044700"/>
            <a:ext cx="3567112" cy="2717800"/>
            <a:chOff x="1242" y="1372"/>
            <a:chExt cx="1921" cy="2236"/>
          </a:xfrm>
        </p:grpSpPr>
        <p:graphicFrame>
          <p:nvGraphicFramePr>
            <p:cNvPr id="29699" name="Object 10"/>
            <p:cNvGraphicFramePr>
              <a:graphicFrameLocks noChangeAspect="1"/>
            </p:cNvGraphicFramePr>
            <p:nvPr/>
          </p:nvGraphicFramePr>
          <p:xfrm>
            <a:off x="1242" y="1372"/>
            <a:ext cx="1880" cy="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5" r:id="rId3" imgW="2286000" imgH="584200" progId="Equation.DSMT4">
                    <p:embed/>
                  </p:oleObj>
                </mc:Choice>
                <mc:Fallback>
                  <p:oleObj r:id="rId3" imgW="2286000" imgH="584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2" y="1372"/>
                          <a:ext cx="1880" cy="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0" name="Object 14"/>
            <p:cNvGraphicFramePr>
              <a:graphicFrameLocks noChangeAspect="1"/>
            </p:cNvGraphicFramePr>
            <p:nvPr/>
          </p:nvGraphicFramePr>
          <p:xfrm>
            <a:off x="1254" y="2245"/>
            <a:ext cx="1750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6" r:id="rId5" imgW="2260600" imgH="584200" progId="Equation.DSMT4">
                    <p:embed/>
                  </p:oleObj>
                </mc:Choice>
                <mc:Fallback>
                  <p:oleObj r:id="rId5" imgW="2260600" imgH="5842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4" y="2245"/>
                          <a:ext cx="1750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1" name="Object 18"/>
            <p:cNvGraphicFramePr>
              <a:graphicFrameLocks noChangeAspect="1"/>
            </p:cNvGraphicFramePr>
            <p:nvPr/>
          </p:nvGraphicFramePr>
          <p:xfrm>
            <a:off x="1254" y="2925"/>
            <a:ext cx="1909" cy="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7" r:id="rId7" imgW="2057400" imgH="584200" progId="Equation.DSMT4">
                    <p:embed/>
                  </p:oleObj>
                </mc:Choice>
                <mc:Fallback>
                  <p:oleObj r:id="rId7" imgW="2057400" imgH="5842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4" y="2925"/>
                          <a:ext cx="1909" cy="6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文本框 3"/>
          <p:cNvSpPr txBox="1"/>
          <p:nvPr/>
        </p:nvSpPr>
        <p:spPr>
          <a:xfrm>
            <a:off x="1230313" y="3417888"/>
            <a:ext cx="2327275" cy="515937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fontAlgn="auto"/>
            <a:r>
              <a:rPr lang="zh-CN" altLang="zh-CN" sz="2850" b="1" noProof="1">
                <a:solidFill>
                  <a:srgbClr val="00206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∠</a:t>
            </a:r>
            <a:r>
              <a:rPr lang="en-US" altLang="zh-CN" sz="2850" b="1" i="1" noProof="1">
                <a:solidFill>
                  <a:srgbClr val="00206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850" b="1" noProof="1">
                <a:solidFill>
                  <a:srgbClr val="00206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zh-CN" sz="2850" b="1" noProof="1">
                <a:solidFill>
                  <a:srgbClr val="00206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∠</a:t>
            </a:r>
            <a:r>
              <a:rPr lang="en-US" altLang="zh-CN" sz="2850" b="1" i="1" noProof="1">
                <a:solidFill>
                  <a:srgbClr val="00206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850" b="1" noProof="1">
                <a:solidFill>
                  <a:srgbClr val="00206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=90</a:t>
            </a:r>
            <a:r>
              <a:rPr lang="zh-CN" altLang="zh-CN" sz="2850" b="1" baseline="30000" noProof="1">
                <a:solidFill>
                  <a:srgbClr val="00206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°</a:t>
            </a:r>
            <a:r>
              <a:rPr lang="en-US" altLang="zh-CN" sz="2850" b="1" noProof="1">
                <a:solidFill>
                  <a:srgbClr val="00206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0"/>
          <p:cNvSpPr txBox="1">
            <a:spLocks noChangeArrowheads="1"/>
          </p:cNvSpPr>
          <p:nvPr/>
        </p:nvSpPr>
        <p:spPr bwMode="auto">
          <a:xfrm>
            <a:off x="685800" y="1627188"/>
            <a:ext cx="7808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    </a:t>
            </a:r>
            <a:r>
              <a:rPr lang="zh-CN" altLang="en-US" sz="2400" b="1" dirty="0">
                <a:latin typeface="宋体" panose="02010600030101010101" pitchFamily="2" charset="-122"/>
              </a:rPr>
              <a:t>在一个直角三角形中，除直角外有</a:t>
            </a:r>
            <a:r>
              <a:rPr lang="en-US" altLang="zh-CN" sz="2400" b="1" dirty="0"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</a:rPr>
              <a:t>个元素（</a:t>
            </a:r>
            <a:r>
              <a:rPr lang="en-US" altLang="zh-CN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条边、</a:t>
            </a: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个锐角），要知道其中的几个素就可以求出其余的元素？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85800" y="3243263"/>
            <a:ext cx="7583488" cy="1617662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40000"/>
              </a:lnSpc>
            </a:pPr>
            <a:r>
              <a:rPr lang="en-US" altLang="zh-CN" sz="2400" b="1" noProof="1">
                <a:solidFill>
                  <a:schemeClr val="accent5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zh-CN" altLang="en-US" sz="2400" b="1" noProof="1">
                <a:solidFill>
                  <a:schemeClr val="accent5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如果知道的2个元素都是角，不能求解.因为此时的直角三角形有无数多个.</a:t>
            </a:r>
            <a:r>
              <a:rPr lang="zh-CN" altLang="en-US" sz="2400" b="1" noProof="1">
                <a:solidFill>
                  <a:schemeClr val="accent5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已知2个元素，且至少有一条边就可以求出其它元素了.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/>
          <p:nvPr/>
        </p:nvSpPr>
        <p:spPr>
          <a:xfrm>
            <a:off x="696913" y="1895475"/>
            <a:ext cx="7753350" cy="172720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 anchor="ctr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350" b="1" noProof="1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325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 </a:t>
            </a:r>
            <a:r>
              <a:rPr lang="zh-CN" altLang="en-US" sz="2400" b="1" noProof="1">
                <a:latin typeface="宋体" panose="02010600030101010101" pitchFamily="2" charset="-122"/>
              </a:rPr>
              <a:t>在直角三角形中，除直角外有5个元素（即3条边、2个锐角），只要知道其中的2个元素（至少有1个是边），就可以求出其余的3个未知元素.</a:t>
            </a:r>
            <a:endParaRPr lang="en-US" altLang="zh-CN" sz="225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7" name="文本框 10256"/>
          <p:cNvSpPr txBox="1"/>
          <p:nvPr/>
        </p:nvSpPr>
        <p:spPr>
          <a:xfrm>
            <a:off x="698500" y="3808413"/>
            <a:ext cx="7821613" cy="1397000"/>
          </a:xfrm>
          <a:prstGeom prst="rect">
            <a:avLst/>
          </a:prstGeom>
          <a:noFill/>
          <a:ln w="9525">
            <a:noFill/>
            <a:miter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2400" b="1" noProof="1">
                <a:solidFill>
                  <a:schemeClr val="accent5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 noProof="1">
                <a:solidFill>
                  <a:schemeClr val="accent5"/>
                </a:solidFill>
                <a:latin typeface="宋体" panose="02010600030101010101" pitchFamily="2" charset="-122"/>
              </a:rPr>
              <a:t>解直角三角形:在直角三角形中，由已知元素求未知元素的过程．</a:t>
            </a:r>
          </a:p>
          <a:p>
            <a:pPr fontAlgn="auto"/>
            <a:r>
              <a:rPr lang="zh-CN" altLang="en-US" sz="2400" b="1" noProof="1">
                <a:solidFill>
                  <a:schemeClr val="accent5"/>
                </a:solidFill>
                <a:latin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5"/>
          <p:cNvGrpSpPr/>
          <p:nvPr/>
        </p:nvGrpSpPr>
        <p:grpSpPr bwMode="auto">
          <a:xfrm>
            <a:off x="1044575" y="1484313"/>
            <a:ext cx="7543800" cy="1116012"/>
            <a:chOff x="799" y="393"/>
            <a:chExt cx="4752" cy="936"/>
          </a:xfrm>
        </p:grpSpPr>
        <p:sp>
          <p:nvSpPr>
            <p:cNvPr id="2069" name="Text Box 6"/>
            <p:cNvSpPr txBox="1"/>
            <p:nvPr/>
          </p:nvSpPr>
          <p:spPr>
            <a:xfrm>
              <a:off x="799" y="393"/>
              <a:ext cx="4752" cy="93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lnSpc>
                  <a:spcPct val="140000"/>
                </a:lnSpc>
              </a:pPr>
              <a:r>
                <a:rPr lang="zh-CN" altLang="en-US" sz="2400" b="1" noProof="1">
                  <a:latin typeface="黑体" panose="02010609060101010101" pitchFamily="49" charset="-122"/>
                </a:rPr>
                <a:t>例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1    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在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Rt△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ABC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中，</a:t>
              </a:r>
            </a:p>
            <a:p>
              <a:pPr fontAlgn="auto">
                <a:lnSpc>
                  <a:spcPct val="140000"/>
                </a:lnSpc>
              </a:pPr>
              <a:r>
                <a:rPr lang="en-US" altLang="zh-CN" sz="2400" b="1" i="1" noProof="1">
                  <a:latin typeface="Times New Roman" panose="02020603050405020304" pitchFamily="18" charset="0"/>
                </a:rPr>
                <a:t>a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=5</a:t>
              </a:r>
              <a:r>
                <a:rPr lang="zh-CN" altLang="en-US" sz="2400" b="1" noProof="1">
                  <a:latin typeface="黑体" panose="02010609060101010101" pitchFamily="49" charset="-122"/>
                </a:rPr>
                <a:t>，求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∠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B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，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b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，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c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32771" name="Object 7"/>
            <p:cNvGraphicFramePr>
              <a:graphicFrameLocks noChangeAspect="1"/>
            </p:cNvGraphicFramePr>
            <p:nvPr/>
          </p:nvGraphicFramePr>
          <p:xfrm>
            <a:off x="2770" y="562"/>
            <a:ext cx="1566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0" r:id="rId3" imgW="2629535" imgH="342900" progId="Equation.DSMT4">
                    <p:embed/>
                  </p:oleObj>
                </mc:Choice>
                <mc:Fallback>
                  <p:oleObj r:id="rId3" imgW="2629535" imgH="3429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0" y="562"/>
                          <a:ext cx="1566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2772" name="Picture 10" descr="图4-23 [转换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32500" y="3209925"/>
            <a:ext cx="26924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"/>
          <p:cNvGrpSpPr/>
          <p:nvPr/>
        </p:nvGrpSpPr>
        <p:grpSpPr bwMode="auto">
          <a:xfrm>
            <a:off x="1044575" y="2825750"/>
            <a:ext cx="5237163" cy="3232150"/>
            <a:chOff x="967" y="1161"/>
            <a:chExt cx="3403" cy="2853"/>
          </a:xfrm>
        </p:grpSpPr>
        <p:grpSp>
          <p:nvGrpSpPr>
            <p:cNvPr id="32774" name="Group 12"/>
            <p:cNvGrpSpPr/>
            <p:nvPr/>
          </p:nvGrpSpPr>
          <p:grpSpPr bwMode="auto">
            <a:xfrm>
              <a:off x="967" y="1161"/>
              <a:ext cx="2762" cy="394"/>
              <a:chOff x="967" y="1045"/>
              <a:chExt cx="2762" cy="394"/>
            </a:xfrm>
          </p:grpSpPr>
          <p:sp>
            <p:nvSpPr>
              <p:cNvPr id="2068" name="Text Box 13"/>
              <p:cNvSpPr txBox="1"/>
              <p:nvPr/>
            </p:nvSpPr>
            <p:spPr>
              <a:xfrm>
                <a:off x="967" y="1045"/>
                <a:ext cx="864" cy="3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300" b="1">
                    <a:solidFill>
                      <a:srgbClr val="C00000"/>
                    </a:solidFill>
                    <a:latin typeface="楷体_GB2312"/>
                    <a:ea typeface="楷体_GB2312"/>
                    <a:cs typeface="楷体_GB2312"/>
                  </a:rPr>
                  <a:t>解</a:t>
                </a:r>
                <a:r>
                  <a:rPr lang="en-US" altLang="zh-CN" sz="2000" b="1">
                    <a:solidFill>
                      <a:srgbClr val="C00000"/>
                    </a:solidFill>
                    <a:latin typeface="楷体_GB2312"/>
                    <a:ea typeface="楷体_GB2312"/>
                    <a:cs typeface="楷体_GB2312"/>
                  </a:rPr>
                  <a:t>:</a:t>
                </a:r>
              </a:p>
            </p:txBody>
          </p:sp>
          <p:graphicFrame>
            <p:nvGraphicFramePr>
              <p:cNvPr id="32776" name="Object 14"/>
              <p:cNvGraphicFramePr>
                <a:graphicFrameLocks noChangeAspect="1"/>
              </p:cNvGraphicFramePr>
              <p:nvPr/>
            </p:nvGraphicFramePr>
            <p:xfrm>
              <a:off x="1359" y="1100"/>
              <a:ext cx="2370" cy="2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11" r:id="rId6" imgW="3886200" imgH="304800" progId="Equation.DSMT4">
                      <p:embed/>
                    </p:oleObj>
                  </mc:Choice>
                  <mc:Fallback>
                    <p:oleObj r:id="rId6" imgW="3886200" imgH="304800" progId="Equation.DSMT4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59" y="1100"/>
                            <a:ext cx="2370" cy="2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2777" name="Group 15"/>
            <p:cNvGrpSpPr/>
            <p:nvPr/>
          </p:nvGrpSpPr>
          <p:grpSpPr bwMode="auto">
            <a:xfrm>
              <a:off x="1344" y="1652"/>
              <a:ext cx="2832" cy="383"/>
              <a:chOff x="1344" y="1488"/>
              <a:chExt cx="2832" cy="383"/>
            </a:xfrm>
          </p:grpSpPr>
          <p:sp>
            <p:nvSpPr>
              <p:cNvPr id="2067" name="Text Box 16"/>
              <p:cNvSpPr txBox="1"/>
              <p:nvPr/>
            </p:nvSpPr>
            <p:spPr>
              <a:xfrm>
                <a:off x="1344" y="1487"/>
                <a:ext cx="2833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fontAlgn="auto"/>
                <a:r>
                  <a:rPr lang="zh-CN" altLang="en-US" sz="2250" b="1" noProof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又 </a:t>
                </a:r>
                <a:r>
                  <a:rPr lang="zh-CN" altLang="en-US" sz="2250" b="1" noProof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∵</a:t>
                </a:r>
                <a:endParaRPr lang="zh-CN" altLang="en-US" sz="2250" b="1" noProof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aphicFrame>
            <p:nvGraphicFramePr>
              <p:cNvPr id="32779" name="Object 17"/>
              <p:cNvGraphicFramePr>
                <a:graphicFrameLocks noChangeAspect="1"/>
              </p:cNvGraphicFramePr>
              <p:nvPr/>
            </p:nvGraphicFramePr>
            <p:xfrm>
              <a:off x="1916" y="1488"/>
              <a:ext cx="1084" cy="3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12" r:id="rId8" imgW="1689735" imgH="609600" progId="Equation.DSMT4">
                      <p:embed/>
                    </p:oleObj>
                  </mc:Choice>
                  <mc:Fallback>
                    <p:oleObj r:id="rId8" imgW="1689735" imgH="609600" progId="Equation.DSMT4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6" y="1488"/>
                            <a:ext cx="1084" cy="38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2780" name="Group 18"/>
            <p:cNvGrpSpPr/>
            <p:nvPr/>
          </p:nvGrpSpPr>
          <p:grpSpPr bwMode="auto">
            <a:xfrm>
              <a:off x="1504" y="2232"/>
              <a:ext cx="1922" cy="549"/>
              <a:chOff x="1504" y="2020"/>
              <a:chExt cx="1922" cy="549"/>
            </a:xfrm>
          </p:grpSpPr>
          <p:sp>
            <p:nvSpPr>
              <p:cNvPr id="2066" name="Text Box 19"/>
              <p:cNvSpPr txBox="1"/>
              <p:nvPr/>
            </p:nvSpPr>
            <p:spPr>
              <a:xfrm>
                <a:off x="1504" y="2020"/>
                <a:ext cx="1056" cy="3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fontAlgn="auto"/>
                <a:r>
                  <a:rPr lang="en-US" altLang="zh-CN" sz="2250" b="1" noProof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∴</a:t>
                </a:r>
                <a:endParaRPr lang="en-US" altLang="zh-CN" sz="2250" b="1" noProof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aphicFrame>
            <p:nvGraphicFramePr>
              <p:cNvPr id="32782" name="Object 20"/>
              <p:cNvGraphicFramePr>
                <a:graphicFrameLocks noChangeAspect="1"/>
              </p:cNvGraphicFramePr>
              <p:nvPr/>
            </p:nvGraphicFramePr>
            <p:xfrm>
              <a:off x="1870" y="2020"/>
              <a:ext cx="1556" cy="5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13" r:id="rId10" imgW="2717800" imgH="736600" progId="Equation.DSMT4">
                      <p:embed/>
                    </p:oleObj>
                  </mc:Choice>
                  <mc:Fallback>
                    <p:oleObj r:id="rId10" imgW="2717800" imgH="736600" progId="Equation.DSMT4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70" y="2020"/>
                            <a:ext cx="1556" cy="54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2783" name="Group 21"/>
            <p:cNvGrpSpPr/>
            <p:nvPr/>
          </p:nvGrpSpPr>
          <p:grpSpPr bwMode="auto">
            <a:xfrm>
              <a:off x="1504" y="2845"/>
              <a:ext cx="1592" cy="419"/>
              <a:chOff x="1504" y="2601"/>
              <a:chExt cx="1592" cy="419"/>
            </a:xfrm>
          </p:grpSpPr>
          <p:sp>
            <p:nvSpPr>
              <p:cNvPr id="2065" name="Text Box 22"/>
              <p:cNvSpPr txBox="1"/>
              <p:nvPr/>
            </p:nvSpPr>
            <p:spPr>
              <a:xfrm>
                <a:off x="1504" y="2620"/>
                <a:ext cx="1104" cy="3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fontAlgn="auto"/>
                <a:r>
                  <a:rPr lang="en-US" altLang="zh-CN" sz="2250" b="1" noProof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∵</a:t>
                </a:r>
                <a:endParaRPr lang="en-US" altLang="zh-CN" sz="2250" b="1" noProof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aphicFrame>
            <p:nvGraphicFramePr>
              <p:cNvPr id="32785" name="Object 23"/>
              <p:cNvGraphicFramePr>
                <a:graphicFrameLocks noChangeAspect="1"/>
              </p:cNvGraphicFramePr>
              <p:nvPr/>
            </p:nvGraphicFramePr>
            <p:xfrm>
              <a:off x="1993" y="2601"/>
              <a:ext cx="1103" cy="4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14" r:id="rId12" imgW="1626235" imgH="558800" progId="Equation.DSMT4">
                      <p:embed/>
                    </p:oleObj>
                  </mc:Choice>
                  <mc:Fallback>
                    <p:oleObj r:id="rId12" imgW="1626235" imgH="558800" progId="Equation.DSMT4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93" y="2601"/>
                            <a:ext cx="1103" cy="4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2786" name="Group 24"/>
            <p:cNvGrpSpPr/>
            <p:nvPr/>
          </p:nvGrpSpPr>
          <p:grpSpPr bwMode="auto">
            <a:xfrm>
              <a:off x="1504" y="3316"/>
              <a:ext cx="2866" cy="698"/>
              <a:chOff x="1504" y="3024"/>
              <a:chExt cx="2866" cy="698"/>
            </a:xfrm>
          </p:grpSpPr>
          <p:sp>
            <p:nvSpPr>
              <p:cNvPr id="2064" name="Text Box 25"/>
              <p:cNvSpPr txBox="1"/>
              <p:nvPr/>
            </p:nvSpPr>
            <p:spPr>
              <a:xfrm>
                <a:off x="1504" y="3024"/>
                <a:ext cx="1104" cy="3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fontAlgn="auto"/>
                <a:r>
                  <a:rPr lang="en-US" altLang="zh-CN" sz="2250" b="1" noProof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∴</a:t>
                </a:r>
              </a:p>
            </p:txBody>
          </p:sp>
          <p:graphicFrame>
            <p:nvGraphicFramePr>
              <p:cNvPr id="32788" name="Object 26"/>
              <p:cNvGraphicFramePr>
                <a:graphicFrameLocks noChangeAspect="1"/>
              </p:cNvGraphicFramePr>
              <p:nvPr/>
            </p:nvGraphicFramePr>
            <p:xfrm>
              <a:off x="1870" y="3024"/>
              <a:ext cx="2500" cy="6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15" r:id="rId14" imgW="3810000" imgH="939800" progId="Equation.DSMT4">
                      <p:embed/>
                    </p:oleObj>
                  </mc:Choice>
                  <mc:Fallback>
                    <p:oleObj r:id="rId14" imgW="3810000" imgH="939800" progId="Equation.DSMT4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70" y="3024"/>
                            <a:ext cx="2500" cy="6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组合 20"/>
          <p:cNvGrpSpPr/>
          <p:nvPr/>
        </p:nvGrpSpPr>
        <p:grpSpPr bwMode="auto">
          <a:xfrm>
            <a:off x="1279525" y="1355725"/>
            <a:ext cx="6731000" cy="1262063"/>
            <a:chOff x="1375906" y="762213"/>
            <a:chExt cx="6731635" cy="1678794"/>
          </a:xfrm>
        </p:grpSpPr>
        <p:sp>
          <p:nvSpPr>
            <p:cNvPr id="3078" name="Text Box 5"/>
            <p:cNvSpPr txBox="1"/>
            <p:nvPr/>
          </p:nvSpPr>
          <p:spPr>
            <a:xfrm>
              <a:off x="1375906" y="762213"/>
              <a:ext cx="6731635" cy="16787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lnSpc>
                  <a:spcPct val="160000"/>
                </a:lnSpc>
              </a:pPr>
              <a:r>
                <a:rPr lang="zh-CN" altLang="en-US" sz="2400" b="1" noProof="1">
                  <a:latin typeface="Times New Roman" panose="02020603050405020304" pitchFamily="18" charset="0"/>
                </a:rPr>
                <a:t>例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2  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如图，在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Rt△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ABC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 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中，∠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C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=90°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，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cos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A 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=     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， 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BC 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= 5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， 试求</a:t>
              </a:r>
              <a:r>
                <a:rPr lang="en-US" altLang="zh-CN" sz="2400" b="1" i="1" noProof="1">
                  <a:latin typeface="Times New Roman" panose="02020603050405020304" pitchFamily="18" charset="0"/>
                </a:rPr>
                <a:t>AB</a:t>
              </a:r>
              <a:r>
                <a:rPr lang="zh-CN" altLang="en-US" sz="2400" b="1" noProof="1">
                  <a:latin typeface="Times New Roman" panose="02020603050405020304" pitchFamily="18" charset="0"/>
                </a:rPr>
                <a:t>的长</a:t>
              </a:r>
              <a:r>
                <a:rPr lang="en-US" altLang="zh-CN" sz="2400" b="1" noProof="1"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33795" name="Object 18"/>
            <p:cNvGraphicFramePr>
              <a:graphicFrameLocks noChangeAspect="1"/>
            </p:cNvGraphicFramePr>
            <p:nvPr/>
          </p:nvGraphicFramePr>
          <p:xfrm>
            <a:off x="7508878" y="849270"/>
            <a:ext cx="3810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" r:id="rId3" imgW="140335" imgH="394970" progId="Equation.DSMT4">
                    <p:embed/>
                  </p:oleObj>
                </mc:Choice>
                <mc:Fallback>
                  <p:oleObj r:id="rId3" imgW="140335" imgH="39497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8878" y="849270"/>
                          <a:ext cx="381000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矩形 8"/>
          <p:cNvSpPr/>
          <p:nvPr/>
        </p:nvSpPr>
        <p:spPr>
          <a:xfrm>
            <a:off x="1460500" y="3781425"/>
            <a:ext cx="6648450" cy="1250950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60000"/>
              </a:lnSpc>
            </a:pPr>
            <a:r>
              <a:rPr lang="zh-CN" altLang="en-US" sz="24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分析：在直角三角形中，已知一边和另两边的关系，常用勾股定理方程思想解决</a:t>
            </a:r>
            <a:r>
              <a:rPr lang="en-US" altLang="zh-CN" sz="24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3797" name="Picture 120" descr="f12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9063" y="2470150"/>
            <a:ext cx="3259137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全屏显示(4:3)</PresentationFormat>
  <Paragraphs>60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黑体</vt:lpstr>
      <vt:lpstr>华文行楷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Equation.DSMT4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2017-04-26T08:23:00Z</dcterms:created>
  <dcterms:modified xsi:type="dcterms:W3CDTF">2023-01-17T01:35:26Z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3D0EC15890EB4F80A2F7BD37B8F7ED11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