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256" r:id="rId3"/>
    <p:sldId id="257" r:id="rId4"/>
    <p:sldId id="258" r:id="rId5"/>
    <p:sldId id="259" r:id="rId6"/>
    <p:sldId id="262" r:id="rId7"/>
    <p:sldId id="263" r:id="rId8"/>
    <p:sldId id="264" r:id="rId9"/>
    <p:sldId id="260" r:id="rId10"/>
    <p:sldId id="268" r:id="rId11"/>
    <p:sldId id="269" r:id="rId12"/>
    <p:sldId id="270" r:id="rId13"/>
    <p:sldId id="271" r:id="rId14"/>
    <p:sldId id="272" r:id="rId15"/>
    <p:sldId id="273" r:id="rId16"/>
    <p:sldId id="282" r:id="rId17"/>
    <p:sldId id="283" r:id="rId18"/>
    <p:sldId id="284" r:id="rId19"/>
    <p:sldId id="285" r:id="rId20"/>
    <p:sldId id="286" r:id="rId21"/>
    <p:sldId id="261" r:id="rId22"/>
    <p:sldId id="274" r:id="rId23"/>
    <p:sldId id="275" r:id="rId24"/>
    <p:sldId id="277" r:id="rId25"/>
    <p:sldId id="276" r:id="rId26"/>
    <p:sldId id="278" r:id="rId27"/>
    <p:sldId id="28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E9"/>
    <a:srgbClr val="ED8C98"/>
    <a:srgbClr val="93A2B9"/>
    <a:srgbClr val="78A1B7"/>
    <a:srgbClr val="9CD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p:scale>
          <a:sx n="75" d="100"/>
          <a:sy n="75" d="100"/>
        </p:scale>
        <p:origin x="-2034"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F1627D-DBEA-4A98-8A9A-0FCF70539690}" type="slidenum">
              <a:rPr lang="zh-CN" altLang="en-US" smtClean="0"/>
              <a:t>‹#›</a:t>
            </a:fld>
            <a:endParaRPr lang="zh-CN" altLang="en-US"/>
          </a:p>
        </p:txBody>
      </p:sp>
      <p:sp>
        <p:nvSpPr>
          <p:cNvPr id="11" name="TextBox 10"/>
          <p:cNvSpPr txBox="1"/>
          <p:nvPr userDrawn="1"/>
        </p:nvSpPr>
        <p:spPr>
          <a:xfrm>
            <a:off x="467545"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205BE2-CAB1-4D11-B07D-36724D0EC7BF}"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F1627D-DBEA-4A98-8A9A-0FCF7053969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05BE2-CAB1-4D11-B07D-36724D0EC7BF}"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1627D-DBEA-4A98-8A9A-0FCF7053969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grpSp>
        <p:nvGrpSpPr>
          <p:cNvPr id="2" name="组合 1"/>
          <p:cNvGrpSpPr/>
          <p:nvPr/>
        </p:nvGrpSpPr>
        <p:grpSpPr>
          <a:xfrm>
            <a:off x="320028" y="741608"/>
            <a:ext cx="11507046" cy="3383758"/>
            <a:chOff x="320028" y="741608"/>
            <a:chExt cx="11507046" cy="3383758"/>
          </a:xfrm>
        </p:grpSpPr>
        <p:pic>
          <p:nvPicPr>
            <p:cNvPr id="26" name="图片 25"/>
            <p:cNvPicPr>
              <a:picLocks noChangeAspect="1"/>
            </p:cNvPicPr>
            <p:nvPr/>
          </p:nvPicPr>
          <p:blipFill rotWithShape="1">
            <a:blip r:embed="rId3" cstate="screen"/>
            <a:srcRect/>
            <a:stretch>
              <a:fillRect/>
            </a:stretch>
          </p:blipFill>
          <p:spPr>
            <a:xfrm>
              <a:off x="320028" y="741608"/>
              <a:ext cx="6477006" cy="3383758"/>
            </a:xfrm>
            <a:prstGeom prst="rect">
              <a:avLst/>
            </a:prstGeom>
          </p:spPr>
        </p:pic>
        <p:pic>
          <p:nvPicPr>
            <p:cNvPr id="27" name="图片 26"/>
            <p:cNvPicPr>
              <a:picLocks noChangeAspect="1"/>
            </p:cNvPicPr>
            <p:nvPr/>
          </p:nvPicPr>
          <p:blipFill rotWithShape="1">
            <a:blip r:embed="rId3" cstate="screen"/>
            <a:srcRect/>
            <a:stretch>
              <a:fillRect/>
            </a:stretch>
          </p:blipFill>
          <p:spPr>
            <a:xfrm flipH="1">
              <a:off x="5350068" y="741608"/>
              <a:ext cx="6477006" cy="3383758"/>
            </a:xfrm>
            <a:prstGeom prst="rect">
              <a:avLst/>
            </a:prstGeom>
          </p:spPr>
        </p:pic>
      </p:grpSp>
      <p:pic>
        <p:nvPicPr>
          <p:cNvPr id="9" name="图片 8"/>
          <p:cNvPicPr>
            <a:picLocks noChangeAspect="1"/>
          </p:cNvPicPr>
          <p:nvPr/>
        </p:nvPicPr>
        <p:blipFill rotWithShape="1">
          <a:blip r:embed="rId4" cstate="screen"/>
          <a:srcRect l="21909" t="24861" r="14526" b="32241"/>
          <a:stretch>
            <a:fillRect/>
          </a:stretch>
        </p:blipFill>
        <p:spPr>
          <a:xfrm>
            <a:off x="2529746" y="1508760"/>
            <a:ext cx="7406827" cy="2811700"/>
          </a:xfrm>
          <a:prstGeom prst="rect">
            <a:avLst/>
          </a:prstGeom>
        </p:spPr>
      </p:pic>
      <p:sp>
        <p:nvSpPr>
          <p:cNvPr id="12" name="矩形 11"/>
          <p:cNvSpPr/>
          <p:nvPr/>
        </p:nvSpPr>
        <p:spPr>
          <a:xfrm>
            <a:off x="4146066" y="4294083"/>
            <a:ext cx="4174185" cy="461665"/>
          </a:xfrm>
          <a:prstGeom prst="rect">
            <a:avLst/>
          </a:prstGeom>
        </p:spPr>
        <p:txBody>
          <a:bodyPr wrap="square">
            <a:spAutoFit/>
          </a:bodyPr>
          <a:lstStyle/>
          <a:p>
            <a:pPr algn="dist"/>
            <a:r>
              <a:rPr lang="zh-CN" altLang="en-US" sz="2400" dirty="0">
                <a:solidFill>
                  <a:schemeClr val="bg1"/>
                </a:solidFill>
                <a:effectLst>
                  <a:outerShdw blurRad="165100" dist="38100" dir="5400000" sx="105000" sy="105000" algn="t" rotWithShape="0">
                    <a:prstClr val="black">
                      <a:alpha val="40000"/>
                    </a:prstClr>
                  </a:outerShdw>
                </a:effectLst>
                <a:cs typeface="+mn-ea"/>
                <a:sym typeface="+mn-lt"/>
              </a:rPr>
              <a:t>Be your own queen</a:t>
            </a:r>
          </a:p>
        </p:txBody>
      </p:sp>
      <p:grpSp>
        <p:nvGrpSpPr>
          <p:cNvPr id="17" name="组合 16"/>
          <p:cNvGrpSpPr/>
          <p:nvPr/>
        </p:nvGrpSpPr>
        <p:grpSpPr>
          <a:xfrm>
            <a:off x="3949126" y="4909716"/>
            <a:ext cx="4846896" cy="570589"/>
            <a:chOff x="1055688" y="3649437"/>
            <a:chExt cx="7578612" cy="892174"/>
          </a:xfrm>
        </p:grpSpPr>
        <p:sp>
          <p:nvSpPr>
            <p:cNvPr id="18" name="矩形 17"/>
            <p:cNvSpPr/>
            <p:nvPr/>
          </p:nvSpPr>
          <p:spPr>
            <a:xfrm>
              <a:off x="1055688" y="3649437"/>
              <a:ext cx="6678612"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0"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2528646" y="3760178"/>
              <a:ext cx="4138661" cy="721860"/>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天猫女王节全攻略</a:t>
              </a:r>
            </a:p>
          </p:txBody>
        </p:sp>
      </p:grpSp>
      <p:grpSp>
        <p:nvGrpSpPr>
          <p:cNvPr id="22" name="组合 21"/>
          <p:cNvGrpSpPr/>
          <p:nvPr/>
        </p:nvGrpSpPr>
        <p:grpSpPr>
          <a:xfrm>
            <a:off x="364926" y="501445"/>
            <a:ext cx="550605" cy="294967"/>
            <a:chOff x="2501900" y="660400"/>
            <a:chExt cx="355600" cy="190500"/>
          </a:xfrm>
        </p:grpSpPr>
        <p:cxnSp>
          <p:nvCxnSpPr>
            <p:cNvPr id="23" name="直接连接符 22"/>
            <p:cNvCxnSpPr/>
            <p:nvPr/>
          </p:nvCxnSpPr>
          <p:spPr>
            <a:xfrm>
              <a:off x="2501900" y="6604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501900" y="75565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501900" y="8509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10712159" y="387319"/>
            <a:ext cx="1297378" cy="523220"/>
          </a:xfrm>
          <a:prstGeom prst="rect">
            <a:avLst/>
          </a:prstGeom>
        </p:spPr>
        <p:txBody>
          <a:bodyPr wrap="square">
            <a:spAutoFit/>
          </a:bodyPr>
          <a:lstStyle/>
          <a:p>
            <a:pPr algn="ctr"/>
            <a:r>
              <a:rPr lang="en-US" altLang="zh-CN" sz="2800" b="1" dirty="0">
                <a:solidFill>
                  <a:schemeClr val="bg1"/>
                </a:solidFill>
                <a:cs typeface="+mn-ea"/>
                <a:sym typeface="+mn-lt"/>
              </a:rPr>
              <a:t>LOGO</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childTnLst>
                          </p:cTn>
                        </p:par>
                        <p:par>
                          <p:cTn id="30" fill="hold">
                            <p:stCondLst>
                              <p:cond delay="3799"/>
                            </p:stCondLst>
                            <p:childTnLst>
                              <p:par>
                                <p:cTn id="31" presetID="14" presetClass="entr" presetSubtype="1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803922" y="6641618"/>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节日</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 </a:t>
            </a:r>
            <a:r>
              <a:rPr kumimoji="0" lang="en-US" altLang="zh-CN" sz="100" b="0" i="0" u="none" strike="noStrike" kern="0" cap="none" spc="0" normalizeH="0" baseline="0" noProof="0" smtClean="0">
                <a:ln>
                  <a:noFill/>
                </a:ln>
                <a:solidFill>
                  <a:schemeClr val="bg1"/>
                </a:solidFill>
                <a:effectLst/>
                <a:uLnTx/>
                <a:uFillTx/>
              </a:rPr>
              <a:t>http:// www.PPT818.com/jieri/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跨店满减</a:t>
              </a:r>
            </a:p>
          </p:txBody>
        </p:sp>
      </p:grpSp>
      <p:grpSp>
        <p:nvGrpSpPr>
          <p:cNvPr id="11" name="338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131012" y="2794972"/>
            <a:ext cx="3869764" cy="3263900"/>
            <a:chOff x="3858658" y="1751494"/>
            <a:chExt cx="4474685" cy="3774112"/>
          </a:xfrm>
        </p:grpSpPr>
        <p:sp>
          <p:nvSpPr>
            <p:cNvPr id="12" name="í$ḻíďê"/>
            <p:cNvSpPr/>
            <p:nvPr/>
          </p:nvSpPr>
          <p:spPr>
            <a:xfrm>
              <a:off x="4347652" y="1903236"/>
              <a:ext cx="3496698" cy="3496697"/>
            </a:xfrm>
            <a:prstGeom prst="arc">
              <a:avLst>
                <a:gd name="adj1" fmla="val 21578092"/>
                <a:gd name="adj2" fmla="val 21526726"/>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cs typeface="+mn-ea"/>
                <a:sym typeface="+mn-lt"/>
              </a:endParaRPr>
            </a:p>
          </p:txBody>
        </p:sp>
        <p:sp>
          <p:nvSpPr>
            <p:cNvPr id="13" name="îśḻïďè"/>
            <p:cNvSpPr/>
            <p:nvPr/>
          </p:nvSpPr>
          <p:spPr>
            <a:xfrm>
              <a:off x="4482513" y="1751494"/>
              <a:ext cx="977988" cy="977988"/>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4" name="iSlîḋe"/>
            <p:cNvSpPr/>
            <p:nvPr/>
          </p:nvSpPr>
          <p:spPr>
            <a:xfrm>
              <a:off x="4580312" y="1849293"/>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5" name="íṥ1ídê"/>
            <p:cNvSpPr/>
            <p:nvPr/>
          </p:nvSpPr>
          <p:spPr>
            <a:xfrm>
              <a:off x="6682987" y="1751494"/>
              <a:ext cx="977988" cy="977988"/>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ïsľîdê"/>
            <p:cNvSpPr/>
            <p:nvPr/>
          </p:nvSpPr>
          <p:spPr>
            <a:xfrm>
              <a:off x="6780787" y="1849293"/>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7" name="iṧļîdé"/>
            <p:cNvSpPr/>
            <p:nvPr/>
          </p:nvSpPr>
          <p:spPr>
            <a:xfrm>
              <a:off x="4482513" y="4547618"/>
              <a:ext cx="977988" cy="977988"/>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 name="îŝḷïḍê"/>
            <p:cNvSpPr/>
            <p:nvPr/>
          </p:nvSpPr>
          <p:spPr>
            <a:xfrm>
              <a:off x="4580312" y="4645417"/>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9" name="îṥlîdê"/>
            <p:cNvSpPr/>
            <p:nvPr/>
          </p:nvSpPr>
          <p:spPr>
            <a:xfrm>
              <a:off x="6682987" y="4547618"/>
              <a:ext cx="977988" cy="977988"/>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0" name="îśḷîďe"/>
            <p:cNvSpPr/>
            <p:nvPr/>
          </p:nvSpPr>
          <p:spPr>
            <a:xfrm>
              <a:off x="6780787" y="4645417"/>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1" name="í$ľïḍè"/>
            <p:cNvSpPr/>
            <p:nvPr/>
          </p:nvSpPr>
          <p:spPr>
            <a:xfrm>
              <a:off x="7355355" y="3165287"/>
              <a:ext cx="977988" cy="977988"/>
            </a:xfrm>
            <a:prstGeom prst="ellipse">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2" name="íSlïḓe"/>
            <p:cNvSpPr/>
            <p:nvPr/>
          </p:nvSpPr>
          <p:spPr>
            <a:xfrm>
              <a:off x="7453154" y="3263086"/>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3" name="îṥḻïďè"/>
            <p:cNvSpPr/>
            <p:nvPr/>
          </p:nvSpPr>
          <p:spPr>
            <a:xfrm>
              <a:off x="3858658" y="3165287"/>
              <a:ext cx="977988" cy="977988"/>
            </a:xfrm>
            <a:prstGeom prst="ellipse">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4" name="íṥ1iḓé"/>
            <p:cNvSpPr/>
            <p:nvPr/>
          </p:nvSpPr>
          <p:spPr>
            <a:xfrm>
              <a:off x="3956457" y="3263086"/>
              <a:ext cx="782391" cy="782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5" name="îś1îḓê"/>
            <p:cNvSpPr/>
            <p:nvPr/>
          </p:nvSpPr>
          <p:spPr bwMode="auto">
            <a:xfrm>
              <a:off x="4748578" y="1977027"/>
              <a:ext cx="445858" cy="526923"/>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78A1B7"/>
            </a:solidFill>
            <a:ln w="9525">
              <a:noFill/>
              <a:round/>
            </a:ln>
          </p:spPr>
          <p:txBody>
            <a:bodyPr wrap="square" lIns="91440" tIns="45720" rIns="91440" bIns="45720" anchor="ctr">
              <a:normAutofit/>
            </a:bodyPr>
            <a:lstStyle/>
            <a:p>
              <a:pPr algn="ctr"/>
              <a:endParaRPr>
                <a:cs typeface="+mn-ea"/>
                <a:sym typeface="+mn-lt"/>
              </a:endParaRPr>
            </a:p>
          </p:txBody>
        </p:sp>
        <p:sp>
          <p:nvSpPr>
            <p:cNvPr id="26" name="iśḻíḋê"/>
            <p:cNvSpPr/>
            <p:nvPr/>
          </p:nvSpPr>
          <p:spPr bwMode="auto">
            <a:xfrm>
              <a:off x="7005113" y="2045573"/>
              <a:ext cx="333738" cy="38983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78A1B7"/>
            </a:solidFill>
            <a:ln w="9525">
              <a:noFill/>
              <a:round/>
            </a:ln>
          </p:spPr>
          <p:txBody>
            <a:bodyPr wrap="square" lIns="91440" tIns="45720" rIns="91440" bIns="45720" anchor="ctr">
              <a:normAutofit fontScale="92500" lnSpcReduction="10000"/>
            </a:bodyPr>
            <a:lstStyle/>
            <a:p>
              <a:pPr algn="ctr"/>
              <a:endParaRPr>
                <a:cs typeface="+mn-ea"/>
                <a:sym typeface="+mn-lt"/>
              </a:endParaRPr>
            </a:p>
          </p:txBody>
        </p:sp>
        <p:sp>
          <p:nvSpPr>
            <p:cNvPr id="27" name="išľíḍè"/>
            <p:cNvSpPr/>
            <p:nvPr/>
          </p:nvSpPr>
          <p:spPr bwMode="auto">
            <a:xfrm>
              <a:off x="7560928" y="3461670"/>
              <a:ext cx="566843" cy="385222"/>
            </a:xfrm>
            <a:custGeom>
              <a:avLst/>
              <a:gdLst/>
              <a:ahLst/>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l="0" t="0" r="r" b="b"/>
              <a:pathLst>
                <a:path w="619" h="420">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rgbClr val="ED8C98"/>
            </a:solidFill>
            <a:ln w="9525">
              <a:noFill/>
              <a:round/>
            </a:ln>
          </p:spPr>
          <p:txBody>
            <a:bodyPr wrap="square" lIns="91440" tIns="45720" rIns="91440" bIns="45720" anchor="ctr">
              <a:normAutofit fontScale="92500" lnSpcReduction="10000"/>
            </a:bodyPr>
            <a:lstStyle/>
            <a:p>
              <a:pPr algn="ctr"/>
              <a:endParaRPr>
                <a:cs typeface="+mn-ea"/>
                <a:sym typeface="+mn-lt"/>
              </a:endParaRPr>
            </a:p>
          </p:txBody>
        </p:sp>
        <p:sp>
          <p:nvSpPr>
            <p:cNvPr id="28" name="îṧḷiďé"/>
            <p:cNvSpPr/>
            <p:nvPr/>
          </p:nvSpPr>
          <p:spPr bwMode="auto">
            <a:xfrm>
              <a:off x="6952417" y="4844071"/>
              <a:ext cx="439129" cy="385082"/>
            </a:xfrm>
            <a:custGeom>
              <a:avLst/>
              <a:gdLst>
                <a:gd name="connsiteX0" fmla="*/ 0 w 439129"/>
                <a:gd name="connsiteY0" fmla="*/ 274737 h 385082"/>
                <a:gd name="connsiteX1" fmla="*/ 219565 w 439129"/>
                <a:gd name="connsiteY1" fmla="*/ 328784 h 385082"/>
                <a:gd name="connsiteX2" fmla="*/ 439129 w 439129"/>
                <a:gd name="connsiteY2" fmla="*/ 274737 h 385082"/>
                <a:gd name="connsiteX3" fmla="*/ 439129 w 439129"/>
                <a:gd name="connsiteY3" fmla="*/ 328784 h 385082"/>
                <a:gd name="connsiteX4" fmla="*/ 219565 w 439129"/>
                <a:gd name="connsiteY4" fmla="*/ 385082 h 385082"/>
                <a:gd name="connsiteX5" fmla="*/ 0 w 439129"/>
                <a:gd name="connsiteY5" fmla="*/ 328784 h 385082"/>
                <a:gd name="connsiteX6" fmla="*/ 0 w 439129"/>
                <a:gd name="connsiteY6" fmla="*/ 165518 h 385082"/>
                <a:gd name="connsiteX7" fmla="*/ 219565 w 439129"/>
                <a:gd name="connsiteY7" fmla="*/ 219565 h 385082"/>
                <a:gd name="connsiteX8" fmla="*/ 439129 w 439129"/>
                <a:gd name="connsiteY8" fmla="*/ 165518 h 385082"/>
                <a:gd name="connsiteX9" fmla="*/ 439129 w 439129"/>
                <a:gd name="connsiteY9" fmla="*/ 219565 h 385082"/>
                <a:gd name="connsiteX10" fmla="*/ 219565 w 439129"/>
                <a:gd name="connsiteY10" fmla="*/ 274738 h 385082"/>
                <a:gd name="connsiteX11" fmla="*/ 0 w 439129"/>
                <a:gd name="connsiteY11" fmla="*/ 219565 h 385082"/>
                <a:gd name="connsiteX12" fmla="*/ 219565 w 439129"/>
                <a:gd name="connsiteY12" fmla="*/ 0 h 385082"/>
                <a:gd name="connsiteX13" fmla="*/ 439129 w 439129"/>
                <a:gd name="connsiteY13" fmla="*/ 54047 h 385082"/>
                <a:gd name="connsiteX14" fmla="*/ 439129 w 439129"/>
                <a:gd name="connsiteY14" fmla="*/ 108094 h 385082"/>
                <a:gd name="connsiteX15" fmla="*/ 219565 w 439129"/>
                <a:gd name="connsiteY15" fmla="*/ 165518 h 385082"/>
                <a:gd name="connsiteX16" fmla="*/ 0 w 439129"/>
                <a:gd name="connsiteY16" fmla="*/ 108094 h 385082"/>
                <a:gd name="connsiteX17" fmla="*/ 0 w 439129"/>
                <a:gd name="connsiteY17" fmla="*/ 54047 h 38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29" h="385082">
                  <a:moveTo>
                    <a:pt x="0" y="274737"/>
                  </a:moveTo>
                  <a:lnTo>
                    <a:pt x="219565" y="328784"/>
                  </a:lnTo>
                  <a:lnTo>
                    <a:pt x="439129" y="274737"/>
                  </a:lnTo>
                  <a:lnTo>
                    <a:pt x="439129" y="328784"/>
                  </a:lnTo>
                  <a:lnTo>
                    <a:pt x="219565" y="385082"/>
                  </a:lnTo>
                  <a:lnTo>
                    <a:pt x="0" y="328784"/>
                  </a:lnTo>
                  <a:close/>
                  <a:moveTo>
                    <a:pt x="0" y="165518"/>
                  </a:moveTo>
                  <a:lnTo>
                    <a:pt x="219565" y="219565"/>
                  </a:lnTo>
                  <a:lnTo>
                    <a:pt x="439129" y="165518"/>
                  </a:lnTo>
                  <a:lnTo>
                    <a:pt x="439129" y="219565"/>
                  </a:lnTo>
                  <a:lnTo>
                    <a:pt x="219565" y="274738"/>
                  </a:lnTo>
                  <a:lnTo>
                    <a:pt x="0" y="219565"/>
                  </a:lnTo>
                  <a:close/>
                  <a:moveTo>
                    <a:pt x="219565" y="0"/>
                  </a:moveTo>
                  <a:lnTo>
                    <a:pt x="439129" y="54047"/>
                  </a:lnTo>
                  <a:lnTo>
                    <a:pt x="439129" y="108094"/>
                  </a:lnTo>
                  <a:lnTo>
                    <a:pt x="219565" y="165518"/>
                  </a:lnTo>
                  <a:lnTo>
                    <a:pt x="0" y="108094"/>
                  </a:lnTo>
                  <a:lnTo>
                    <a:pt x="0" y="54047"/>
                  </a:lnTo>
                  <a:close/>
                </a:path>
              </a:pathLst>
            </a:custGeom>
            <a:solidFill>
              <a:srgbClr val="78A1B7"/>
            </a:solidFill>
            <a:ln w="9525">
              <a:noFill/>
              <a:round/>
            </a:ln>
          </p:spPr>
          <p:txBody>
            <a:bodyPr wrap="square" lIns="91440" tIns="45720" rIns="91440" bIns="45720" anchor="ctr">
              <a:normAutofit fontScale="92500" lnSpcReduction="10000"/>
            </a:bodyPr>
            <a:lstStyle/>
            <a:p>
              <a:pPr algn="ctr"/>
              <a:endParaRPr>
                <a:cs typeface="+mn-ea"/>
                <a:sym typeface="+mn-lt"/>
              </a:endParaRPr>
            </a:p>
          </p:txBody>
        </p:sp>
        <p:sp>
          <p:nvSpPr>
            <p:cNvPr id="29" name="ïšliḍè"/>
            <p:cNvSpPr/>
            <p:nvPr/>
          </p:nvSpPr>
          <p:spPr bwMode="auto">
            <a:xfrm>
              <a:off x="4832249" y="4805792"/>
              <a:ext cx="278516" cy="461641"/>
            </a:xfrm>
            <a:custGeom>
              <a:avLst/>
              <a:gdLst>
                <a:gd name="connsiteX0" fmla="*/ 139258 w 278516"/>
                <a:gd name="connsiteY0" fmla="*/ 284274 h 461641"/>
                <a:gd name="connsiteX1" fmla="*/ 111162 w 278516"/>
                <a:gd name="connsiteY1" fmla="*/ 312215 h 461641"/>
                <a:gd name="connsiteX2" fmla="*/ 139258 w 278516"/>
                <a:gd name="connsiteY2" fmla="*/ 340157 h 461641"/>
                <a:gd name="connsiteX3" fmla="*/ 167354 w 278516"/>
                <a:gd name="connsiteY3" fmla="*/ 312215 h 461641"/>
                <a:gd name="connsiteX4" fmla="*/ 139258 w 278516"/>
                <a:gd name="connsiteY4" fmla="*/ 284274 h 461641"/>
                <a:gd name="connsiteX5" fmla="*/ 36647 w 278516"/>
                <a:gd name="connsiteY5" fmla="*/ 195590 h 461641"/>
                <a:gd name="connsiteX6" fmla="*/ 36647 w 278516"/>
                <a:gd name="connsiteY6" fmla="*/ 205309 h 461641"/>
                <a:gd name="connsiteX7" fmla="*/ 241869 w 278516"/>
                <a:gd name="connsiteY7" fmla="*/ 205309 h 461641"/>
                <a:gd name="connsiteX8" fmla="*/ 241869 w 278516"/>
                <a:gd name="connsiteY8" fmla="*/ 195590 h 461641"/>
                <a:gd name="connsiteX9" fmla="*/ 36647 w 278516"/>
                <a:gd name="connsiteY9" fmla="*/ 195590 h 461641"/>
                <a:gd name="connsiteX10" fmla="*/ 36647 w 278516"/>
                <a:gd name="connsiteY10" fmla="*/ 139707 h 461641"/>
                <a:gd name="connsiteX11" fmla="*/ 36647 w 278516"/>
                <a:gd name="connsiteY11" fmla="*/ 149426 h 461641"/>
                <a:gd name="connsiteX12" fmla="*/ 241869 w 278516"/>
                <a:gd name="connsiteY12" fmla="*/ 149426 h 461641"/>
                <a:gd name="connsiteX13" fmla="*/ 241869 w 278516"/>
                <a:gd name="connsiteY13" fmla="*/ 139707 h 461641"/>
                <a:gd name="connsiteX14" fmla="*/ 36647 w 278516"/>
                <a:gd name="connsiteY14" fmla="*/ 139707 h 461641"/>
                <a:gd name="connsiteX15" fmla="*/ 216182 w 278516"/>
                <a:gd name="connsiteY15" fmla="*/ 68353 h 461641"/>
                <a:gd name="connsiteX16" fmla="*/ 225976 w 278516"/>
                <a:gd name="connsiteY16" fmla="*/ 71851 h 461641"/>
                <a:gd name="connsiteX17" fmla="*/ 216182 w 278516"/>
                <a:gd name="connsiteY17" fmla="*/ 76515 h 461641"/>
                <a:gd name="connsiteX18" fmla="*/ 207612 w 278516"/>
                <a:gd name="connsiteY18" fmla="*/ 71851 h 461641"/>
                <a:gd name="connsiteX19" fmla="*/ 216182 w 278516"/>
                <a:gd name="connsiteY19" fmla="*/ 68353 h 461641"/>
                <a:gd name="connsiteX20" fmla="*/ 36647 w 278516"/>
                <a:gd name="connsiteY20" fmla="*/ 34015 h 461641"/>
                <a:gd name="connsiteX21" fmla="*/ 36647 w 278516"/>
                <a:gd name="connsiteY21" fmla="*/ 89899 h 461641"/>
                <a:gd name="connsiteX22" fmla="*/ 241869 w 278516"/>
                <a:gd name="connsiteY22" fmla="*/ 89899 h 461641"/>
                <a:gd name="connsiteX23" fmla="*/ 241869 w 278516"/>
                <a:gd name="connsiteY23" fmla="*/ 34015 h 461641"/>
                <a:gd name="connsiteX24" fmla="*/ 36647 w 278516"/>
                <a:gd name="connsiteY24" fmla="*/ 34015 h 461641"/>
                <a:gd name="connsiteX25" fmla="*/ 18323 w 278516"/>
                <a:gd name="connsiteY25" fmla="*/ 0 h 461641"/>
                <a:gd name="connsiteX26" fmla="*/ 260193 w 278516"/>
                <a:gd name="connsiteY26" fmla="*/ 0 h 461641"/>
                <a:gd name="connsiteX27" fmla="*/ 278516 w 278516"/>
                <a:gd name="connsiteY27" fmla="*/ 18222 h 461641"/>
                <a:gd name="connsiteX28" fmla="*/ 278516 w 278516"/>
                <a:gd name="connsiteY28" fmla="*/ 443419 h 461641"/>
                <a:gd name="connsiteX29" fmla="*/ 260193 w 278516"/>
                <a:gd name="connsiteY29" fmla="*/ 461641 h 461641"/>
                <a:gd name="connsiteX30" fmla="*/ 18323 w 278516"/>
                <a:gd name="connsiteY30" fmla="*/ 461641 h 461641"/>
                <a:gd name="connsiteX31" fmla="*/ 0 w 278516"/>
                <a:gd name="connsiteY31" fmla="*/ 443419 h 461641"/>
                <a:gd name="connsiteX32" fmla="*/ 0 w 278516"/>
                <a:gd name="connsiteY32" fmla="*/ 18222 h 461641"/>
                <a:gd name="connsiteX33" fmla="*/ 18323 w 278516"/>
                <a:gd name="connsiteY33" fmla="*/ 0 h 4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8516" h="461641">
                  <a:moveTo>
                    <a:pt x="139258" y="284274"/>
                  </a:moveTo>
                  <a:cubicBezTo>
                    <a:pt x="123377" y="284274"/>
                    <a:pt x="111162" y="296422"/>
                    <a:pt x="111162" y="312215"/>
                  </a:cubicBezTo>
                  <a:cubicBezTo>
                    <a:pt x="111162" y="326793"/>
                    <a:pt x="123377" y="340157"/>
                    <a:pt x="139258" y="340157"/>
                  </a:cubicBezTo>
                  <a:cubicBezTo>
                    <a:pt x="155138" y="340157"/>
                    <a:pt x="167354" y="326793"/>
                    <a:pt x="167354" y="312215"/>
                  </a:cubicBezTo>
                  <a:cubicBezTo>
                    <a:pt x="167354" y="296422"/>
                    <a:pt x="155138" y="284274"/>
                    <a:pt x="139258" y="284274"/>
                  </a:cubicBezTo>
                  <a:close/>
                  <a:moveTo>
                    <a:pt x="36647" y="195590"/>
                  </a:moveTo>
                  <a:cubicBezTo>
                    <a:pt x="36647" y="195590"/>
                    <a:pt x="36647" y="195590"/>
                    <a:pt x="36647" y="205309"/>
                  </a:cubicBezTo>
                  <a:cubicBezTo>
                    <a:pt x="36647" y="205309"/>
                    <a:pt x="36647" y="205309"/>
                    <a:pt x="241869" y="205309"/>
                  </a:cubicBezTo>
                  <a:lnTo>
                    <a:pt x="241869" y="195590"/>
                  </a:lnTo>
                  <a:cubicBezTo>
                    <a:pt x="241869" y="195590"/>
                    <a:pt x="241869" y="195590"/>
                    <a:pt x="36647" y="195590"/>
                  </a:cubicBezTo>
                  <a:close/>
                  <a:moveTo>
                    <a:pt x="36647" y="139707"/>
                  </a:moveTo>
                  <a:cubicBezTo>
                    <a:pt x="36647" y="139707"/>
                    <a:pt x="36647" y="139707"/>
                    <a:pt x="36647" y="149426"/>
                  </a:cubicBezTo>
                  <a:cubicBezTo>
                    <a:pt x="36647" y="149426"/>
                    <a:pt x="36647" y="149426"/>
                    <a:pt x="241869" y="149426"/>
                  </a:cubicBezTo>
                  <a:lnTo>
                    <a:pt x="241869" y="139707"/>
                  </a:lnTo>
                  <a:cubicBezTo>
                    <a:pt x="241869" y="139707"/>
                    <a:pt x="241869" y="139707"/>
                    <a:pt x="36647" y="139707"/>
                  </a:cubicBezTo>
                  <a:close/>
                  <a:moveTo>
                    <a:pt x="216182" y="68353"/>
                  </a:moveTo>
                  <a:cubicBezTo>
                    <a:pt x="221079" y="68353"/>
                    <a:pt x="225976" y="69519"/>
                    <a:pt x="225976" y="71851"/>
                  </a:cubicBezTo>
                  <a:cubicBezTo>
                    <a:pt x="225976" y="74183"/>
                    <a:pt x="221079" y="76515"/>
                    <a:pt x="216182" y="76515"/>
                  </a:cubicBezTo>
                  <a:cubicBezTo>
                    <a:pt x="211285" y="76515"/>
                    <a:pt x="207612" y="74183"/>
                    <a:pt x="207612" y="71851"/>
                  </a:cubicBezTo>
                  <a:cubicBezTo>
                    <a:pt x="207612" y="69519"/>
                    <a:pt x="211285" y="68353"/>
                    <a:pt x="216182" y="68353"/>
                  </a:cubicBezTo>
                  <a:close/>
                  <a:moveTo>
                    <a:pt x="36647" y="34015"/>
                  </a:moveTo>
                  <a:cubicBezTo>
                    <a:pt x="36647" y="34015"/>
                    <a:pt x="36647" y="34015"/>
                    <a:pt x="36647" y="89899"/>
                  </a:cubicBezTo>
                  <a:cubicBezTo>
                    <a:pt x="36647" y="89899"/>
                    <a:pt x="36647" y="89899"/>
                    <a:pt x="241869" y="89899"/>
                  </a:cubicBezTo>
                  <a:lnTo>
                    <a:pt x="241869" y="34015"/>
                  </a:lnTo>
                  <a:cubicBezTo>
                    <a:pt x="241869" y="34015"/>
                    <a:pt x="241869" y="34015"/>
                    <a:pt x="36647" y="34015"/>
                  </a:cubicBezTo>
                  <a:close/>
                  <a:moveTo>
                    <a:pt x="18323" y="0"/>
                  </a:moveTo>
                  <a:cubicBezTo>
                    <a:pt x="18323" y="0"/>
                    <a:pt x="18323" y="0"/>
                    <a:pt x="260193" y="0"/>
                  </a:cubicBezTo>
                  <a:cubicBezTo>
                    <a:pt x="269965" y="0"/>
                    <a:pt x="278516" y="8504"/>
                    <a:pt x="278516" y="18222"/>
                  </a:cubicBezTo>
                  <a:cubicBezTo>
                    <a:pt x="278516" y="18222"/>
                    <a:pt x="278516" y="18222"/>
                    <a:pt x="278516" y="443419"/>
                  </a:cubicBezTo>
                  <a:cubicBezTo>
                    <a:pt x="278516" y="453137"/>
                    <a:pt x="269965" y="461641"/>
                    <a:pt x="260193" y="461641"/>
                  </a:cubicBezTo>
                  <a:cubicBezTo>
                    <a:pt x="260193" y="461641"/>
                    <a:pt x="260193" y="461641"/>
                    <a:pt x="18323" y="461641"/>
                  </a:cubicBezTo>
                  <a:cubicBezTo>
                    <a:pt x="8551" y="461641"/>
                    <a:pt x="0" y="453137"/>
                    <a:pt x="0" y="443419"/>
                  </a:cubicBezTo>
                  <a:cubicBezTo>
                    <a:pt x="0" y="443419"/>
                    <a:pt x="0" y="443419"/>
                    <a:pt x="0" y="18222"/>
                  </a:cubicBezTo>
                  <a:cubicBezTo>
                    <a:pt x="0" y="8504"/>
                    <a:pt x="8551" y="0"/>
                    <a:pt x="18323" y="0"/>
                  </a:cubicBezTo>
                  <a:close/>
                </a:path>
              </a:pathLst>
            </a:custGeom>
            <a:solidFill>
              <a:srgbClr val="78A1B7"/>
            </a:solidFill>
            <a:ln w="9525">
              <a:noFill/>
              <a:round/>
            </a:ln>
          </p:spPr>
          <p:txBody>
            <a:bodyPr wrap="square" lIns="91440" tIns="45720" rIns="91440" bIns="45720" anchor="ctr">
              <a:normAutofit/>
            </a:bodyPr>
            <a:lstStyle/>
            <a:p>
              <a:pPr algn="ctr"/>
              <a:endParaRPr>
                <a:cs typeface="+mn-ea"/>
                <a:sym typeface="+mn-lt"/>
              </a:endParaRPr>
            </a:p>
          </p:txBody>
        </p:sp>
        <p:sp>
          <p:nvSpPr>
            <p:cNvPr id="30" name="iṡľïḋe"/>
            <p:cNvSpPr/>
            <p:nvPr/>
          </p:nvSpPr>
          <p:spPr bwMode="auto">
            <a:xfrm>
              <a:off x="4110077" y="3496852"/>
              <a:ext cx="475151" cy="31485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ED8C98"/>
            </a:solidFill>
            <a:ln w="9525">
              <a:noFill/>
              <a:round/>
            </a:ln>
          </p:spPr>
          <p:txBody>
            <a:bodyPr wrap="square" lIns="91440" tIns="45720" rIns="91440" bIns="45720" anchor="ctr">
              <a:normAutofit fontScale="77500" lnSpcReduction="20000"/>
            </a:bodyPr>
            <a:lstStyle/>
            <a:p>
              <a:pPr algn="ctr"/>
              <a:endParaRPr>
                <a:cs typeface="+mn-ea"/>
                <a:sym typeface="+mn-lt"/>
              </a:endParaRPr>
            </a:p>
          </p:txBody>
        </p:sp>
      </p:grpSp>
      <p:grpSp>
        <p:nvGrpSpPr>
          <p:cNvPr id="31" name="组合 30"/>
          <p:cNvGrpSpPr/>
          <p:nvPr/>
        </p:nvGrpSpPr>
        <p:grpSpPr>
          <a:xfrm flipH="1">
            <a:off x="8537631" y="2794972"/>
            <a:ext cx="3025802" cy="944642"/>
            <a:chOff x="7359458" y="5251904"/>
            <a:chExt cx="3025802" cy="944642"/>
          </a:xfrm>
        </p:grpSpPr>
        <p:sp>
          <p:nvSpPr>
            <p:cNvPr id="32" name="文本框 31"/>
            <p:cNvSpPr txBox="1"/>
            <p:nvPr/>
          </p:nvSpPr>
          <p:spPr>
            <a:xfrm>
              <a:off x="7359458" y="5550215"/>
              <a:ext cx="3023989" cy="646331"/>
            </a:xfrm>
            <a:prstGeom prst="rect">
              <a:avLst/>
            </a:prstGeom>
            <a:noFill/>
          </p:spPr>
          <p:txBody>
            <a:bodyPr wrap="square" rtlCol="0">
              <a:spAutoFit/>
              <a:scene3d>
                <a:camera prst="orthographicFront"/>
                <a:lightRig rig="threePt" dir="t"/>
              </a:scene3d>
              <a:sp3d contourW="12700"/>
            </a:bodyPr>
            <a:lstStyle/>
            <a:p>
              <a:r>
                <a:rPr lang="zh-CN" altLang="en-US" sz="1200" dirty="0">
                  <a:cs typeface="+mn-ea"/>
                  <a:sym typeface="+mn-lt"/>
                </a:rPr>
                <a:t>每满</a:t>
              </a:r>
              <a:r>
                <a:rPr lang="en-US" altLang="zh-CN" sz="1200" dirty="0">
                  <a:cs typeface="+mn-ea"/>
                  <a:sym typeface="+mn-lt"/>
                </a:rPr>
                <a:t>200</a:t>
              </a:r>
              <a:r>
                <a:rPr lang="zh-CN" altLang="en-US" sz="1200" dirty="0">
                  <a:cs typeface="+mn-ea"/>
                  <a:sym typeface="+mn-lt"/>
                </a:rPr>
                <a:t>减</a:t>
              </a:r>
              <a:r>
                <a:rPr lang="en-US" altLang="zh-CN" sz="1200" dirty="0">
                  <a:cs typeface="+mn-ea"/>
                  <a:sym typeface="+mn-lt"/>
                </a:rPr>
                <a:t>15</a:t>
              </a:r>
              <a:r>
                <a:rPr lang="zh-CN" altLang="en-US" sz="1200" dirty="0">
                  <a:cs typeface="+mn-ea"/>
                  <a:sym typeface="+mn-lt"/>
                </a:rPr>
                <a:t>、每满</a:t>
              </a:r>
              <a:r>
                <a:rPr lang="en-US" altLang="zh-CN" sz="1200" dirty="0">
                  <a:cs typeface="+mn-ea"/>
                  <a:sym typeface="+mn-lt"/>
                </a:rPr>
                <a:t>1000</a:t>
              </a:r>
              <a:r>
                <a:rPr lang="zh-CN" altLang="en-US" sz="1200" dirty="0">
                  <a:cs typeface="+mn-ea"/>
                  <a:sym typeface="+mn-lt"/>
                </a:rPr>
                <a:t>减</a:t>
              </a:r>
              <a:r>
                <a:rPr lang="en-US" altLang="zh-CN" sz="1200" dirty="0">
                  <a:cs typeface="+mn-ea"/>
                  <a:sym typeface="+mn-lt"/>
                </a:rPr>
                <a:t>50</a:t>
              </a:r>
              <a:r>
                <a:rPr lang="zh-CN" altLang="en-US" sz="1200" dirty="0">
                  <a:cs typeface="+mn-ea"/>
                  <a:sym typeface="+mn-lt"/>
                </a:rPr>
                <a:t>、每满</a:t>
              </a:r>
              <a:r>
                <a:rPr lang="en-US" altLang="zh-CN" sz="1200" dirty="0">
                  <a:cs typeface="+mn-ea"/>
                  <a:sym typeface="+mn-lt"/>
                </a:rPr>
                <a:t>500</a:t>
              </a:r>
              <a:r>
                <a:rPr lang="zh-CN" altLang="en-US" sz="1200" dirty="0">
                  <a:cs typeface="+mn-ea"/>
                  <a:sym typeface="+mn-lt"/>
                </a:rPr>
                <a:t>减</a:t>
              </a:r>
              <a:r>
                <a:rPr lang="en-US" altLang="zh-CN" sz="1200" dirty="0">
                  <a:cs typeface="+mn-ea"/>
                  <a:sym typeface="+mn-lt"/>
                </a:rPr>
                <a:t>5</a:t>
              </a:r>
              <a:r>
                <a:rPr lang="zh-CN" altLang="en-US" sz="1200" dirty="0">
                  <a:cs typeface="+mn-ea"/>
                  <a:sym typeface="+mn-lt"/>
                </a:rPr>
                <a:t>，不同行业报名时满减档位会有所不同，请以系统设置页面显示为准。</a:t>
              </a:r>
            </a:p>
          </p:txBody>
        </p:sp>
        <p:sp>
          <p:nvSpPr>
            <p:cNvPr id="33" name="文本框 32"/>
            <p:cNvSpPr txBox="1"/>
            <p:nvPr/>
          </p:nvSpPr>
          <p:spPr>
            <a:xfrm>
              <a:off x="9277264" y="5251904"/>
              <a:ext cx="1107996" cy="369332"/>
            </a:xfrm>
            <a:prstGeom prst="rect">
              <a:avLst/>
            </a:prstGeom>
            <a:noFill/>
          </p:spPr>
          <p:txBody>
            <a:bodyPr wrap="none" rtlCol="0">
              <a:spAutoFit/>
              <a:scene3d>
                <a:camera prst="orthographicFront"/>
                <a:lightRig rig="threePt" dir="t"/>
              </a:scene3d>
              <a:sp3d contourW="12700"/>
            </a:bodyPr>
            <a:lstStyle/>
            <a:p>
              <a:r>
                <a:rPr lang="zh-CN" altLang="en-US" dirty="0">
                  <a:cs typeface="+mn-ea"/>
                  <a:sym typeface="+mn-lt"/>
                </a:rPr>
                <a:t>满减档位</a:t>
              </a:r>
              <a:endParaRPr lang="zh-CN" altLang="en-US" i="1" spc="300" dirty="0">
                <a:solidFill>
                  <a:schemeClr val="tx1">
                    <a:lumMod val="85000"/>
                    <a:lumOff val="15000"/>
                  </a:schemeClr>
                </a:solidFill>
                <a:cs typeface="+mn-ea"/>
                <a:sym typeface="+mn-lt"/>
              </a:endParaRPr>
            </a:p>
          </p:txBody>
        </p:sp>
      </p:grpSp>
      <p:grpSp>
        <p:nvGrpSpPr>
          <p:cNvPr id="34" name="组合 33"/>
          <p:cNvGrpSpPr/>
          <p:nvPr/>
        </p:nvGrpSpPr>
        <p:grpSpPr>
          <a:xfrm flipH="1">
            <a:off x="8537631" y="4058206"/>
            <a:ext cx="2342218" cy="759976"/>
            <a:chOff x="8043042" y="5251904"/>
            <a:chExt cx="2342218" cy="759976"/>
          </a:xfrm>
        </p:grpSpPr>
        <p:sp>
          <p:nvSpPr>
            <p:cNvPr id="35" name="文本框 34"/>
            <p:cNvSpPr txBox="1"/>
            <p:nvPr/>
          </p:nvSpPr>
          <p:spPr>
            <a:xfrm>
              <a:off x="8043042" y="5550215"/>
              <a:ext cx="2340404" cy="461665"/>
            </a:xfrm>
            <a:prstGeom prst="rect">
              <a:avLst/>
            </a:prstGeom>
            <a:noFill/>
          </p:spPr>
          <p:txBody>
            <a:bodyPr wrap="square" rtlCol="0">
              <a:spAutoFit/>
              <a:scene3d>
                <a:camera prst="orthographicFront"/>
                <a:lightRig rig="threePt" dir="t"/>
              </a:scene3d>
              <a:sp3d contourW="12700"/>
            </a:bodyPr>
            <a:lstStyle/>
            <a:p>
              <a:r>
                <a:rPr lang="zh-CN" altLang="en-US" sz="1200" dirty="0">
                  <a:cs typeface="+mn-ea"/>
                  <a:sym typeface="+mn-lt"/>
                </a:rPr>
                <a:t>跨店满减可叠加使用，上不封顶。</a:t>
              </a:r>
            </a:p>
          </p:txBody>
        </p:sp>
        <p:sp>
          <p:nvSpPr>
            <p:cNvPr id="36" name="文本框 35"/>
            <p:cNvSpPr txBox="1"/>
            <p:nvPr/>
          </p:nvSpPr>
          <p:spPr>
            <a:xfrm>
              <a:off x="9277264" y="5251904"/>
              <a:ext cx="1107996" cy="369332"/>
            </a:xfrm>
            <a:prstGeom prst="rect">
              <a:avLst/>
            </a:prstGeom>
            <a:noFill/>
          </p:spPr>
          <p:txBody>
            <a:bodyPr wrap="none" rtlCol="0">
              <a:spAutoFit/>
              <a:scene3d>
                <a:camera prst="orthographicFront"/>
                <a:lightRig rig="threePt" dir="t"/>
              </a:scene3d>
              <a:sp3d contourW="12700"/>
            </a:bodyPr>
            <a:lstStyle/>
            <a:p>
              <a:r>
                <a:rPr lang="zh-CN" altLang="en-US" dirty="0">
                  <a:cs typeface="+mn-ea"/>
                  <a:sym typeface="+mn-lt"/>
                </a:rPr>
                <a:t>使用限制</a:t>
              </a:r>
              <a:endParaRPr lang="zh-CN" altLang="en-US" i="1" spc="300" dirty="0">
                <a:solidFill>
                  <a:schemeClr val="tx1">
                    <a:lumMod val="85000"/>
                    <a:lumOff val="15000"/>
                  </a:schemeClr>
                </a:solidFill>
                <a:cs typeface="+mn-ea"/>
                <a:sym typeface="+mn-lt"/>
              </a:endParaRPr>
            </a:p>
          </p:txBody>
        </p:sp>
      </p:grpSp>
      <p:grpSp>
        <p:nvGrpSpPr>
          <p:cNvPr id="37" name="组合 36"/>
          <p:cNvGrpSpPr/>
          <p:nvPr/>
        </p:nvGrpSpPr>
        <p:grpSpPr>
          <a:xfrm flipH="1">
            <a:off x="8537631" y="5255996"/>
            <a:ext cx="2342218" cy="759976"/>
            <a:chOff x="8043042" y="5251904"/>
            <a:chExt cx="2342218" cy="759976"/>
          </a:xfrm>
        </p:grpSpPr>
        <p:sp>
          <p:nvSpPr>
            <p:cNvPr id="38" name="文本框 37"/>
            <p:cNvSpPr txBox="1"/>
            <p:nvPr/>
          </p:nvSpPr>
          <p:spPr>
            <a:xfrm>
              <a:off x="8043042" y="5550215"/>
              <a:ext cx="2340404" cy="461665"/>
            </a:xfrm>
            <a:prstGeom prst="rect">
              <a:avLst/>
            </a:prstGeom>
            <a:noFill/>
          </p:spPr>
          <p:txBody>
            <a:bodyPr wrap="square" rtlCol="0">
              <a:spAutoFit/>
              <a:scene3d>
                <a:camera prst="orthographicFront"/>
                <a:lightRig rig="threePt" dir="t"/>
              </a:scene3d>
              <a:sp3d contourW="12700"/>
            </a:bodyPr>
            <a:lstStyle/>
            <a:p>
              <a:r>
                <a:rPr lang="en-US" altLang="zh-CN" sz="1200" dirty="0">
                  <a:cs typeface="+mn-ea"/>
                  <a:sym typeface="+mn-lt"/>
                </a:rPr>
                <a:t>38</a:t>
              </a:r>
              <a:r>
                <a:rPr lang="zh-CN" altLang="en-US" sz="1200" dirty="0">
                  <a:cs typeface="+mn-ea"/>
                  <a:sym typeface="+mn-lt"/>
                </a:rPr>
                <a:t>节：</a:t>
              </a:r>
              <a:r>
                <a:rPr lang="en-US" altLang="zh-CN" sz="1200" dirty="0">
                  <a:cs typeface="+mn-ea"/>
                  <a:sym typeface="+mn-lt"/>
                </a:rPr>
                <a:t>2020</a:t>
              </a:r>
              <a:r>
                <a:rPr lang="zh-CN" altLang="en-US" sz="1200" dirty="0">
                  <a:cs typeface="+mn-ea"/>
                  <a:sym typeface="+mn-lt"/>
                </a:rPr>
                <a:t>年</a:t>
              </a:r>
              <a:r>
                <a:rPr lang="en-US" altLang="zh-CN" sz="1200" dirty="0">
                  <a:cs typeface="+mn-ea"/>
                  <a:sym typeface="+mn-lt"/>
                </a:rPr>
                <a:t>3</a:t>
              </a:r>
              <a:r>
                <a:rPr lang="zh-CN" altLang="en-US" sz="1200" dirty="0">
                  <a:cs typeface="+mn-ea"/>
                  <a:sym typeface="+mn-lt"/>
                </a:rPr>
                <a:t>月</a:t>
              </a:r>
              <a:r>
                <a:rPr lang="en-US" altLang="zh-CN" sz="1200" dirty="0">
                  <a:cs typeface="+mn-ea"/>
                  <a:sym typeface="+mn-lt"/>
                </a:rPr>
                <a:t>5</a:t>
              </a:r>
              <a:r>
                <a:rPr lang="zh-CN" altLang="en-US" sz="1200" dirty="0">
                  <a:cs typeface="+mn-ea"/>
                  <a:sym typeface="+mn-lt"/>
                </a:rPr>
                <a:t>日</a:t>
              </a:r>
              <a:r>
                <a:rPr lang="en-US" altLang="zh-CN" sz="1200" dirty="0">
                  <a:cs typeface="+mn-ea"/>
                  <a:sym typeface="+mn-lt"/>
                </a:rPr>
                <a:t>00:00:00-2020</a:t>
              </a:r>
              <a:r>
                <a:rPr lang="zh-CN" altLang="en-US" sz="1200" dirty="0">
                  <a:cs typeface="+mn-ea"/>
                  <a:sym typeface="+mn-lt"/>
                </a:rPr>
                <a:t>年</a:t>
              </a:r>
              <a:r>
                <a:rPr lang="en-US" altLang="zh-CN" sz="1200" dirty="0">
                  <a:cs typeface="+mn-ea"/>
                  <a:sym typeface="+mn-lt"/>
                </a:rPr>
                <a:t>3</a:t>
              </a:r>
              <a:r>
                <a:rPr lang="zh-CN" altLang="en-US" sz="1200" dirty="0">
                  <a:cs typeface="+mn-ea"/>
                  <a:sym typeface="+mn-lt"/>
                </a:rPr>
                <a:t>月</a:t>
              </a:r>
              <a:r>
                <a:rPr lang="en-US" altLang="zh-CN" sz="1200" dirty="0">
                  <a:cs typeface="+mn-ea"/>
                  <a:sym typeface="+mn-lt"/>
                </a:rPr>
                <a:t>8</a:t>
              </a:r>
              <a:r>
                <a:rPr lang="zh-CN" altLang="en-US" sz="1200" dirty="0">
                  <a:cs typeface="+mn-ea"/>
                  <a:sym typeface="+mn-lt"/>
                </a:rPr>
                <a:t>日</a:t>
              </a:r>
              <a:r>
                <a:rPr lang="en-US" altLang="zh-CN" sz="1200" dirty="0">
                  <a:cs typeface="+mn-ea"/>
                  <a:sym typeface="+mn-lt"/>
                </a:rPr>
                <a:t>23:59:59</a:t>
              </a:r>
              <a:r>
                <a:rPr lang="zh-CN" altLang="en-US" sz="1200" dirty="0">
                  <a:cs typeface="+mn-ea"/>
                  <a:sym typeface="+mn-lt"/>
                </a:rPr>
                <a:t>。</a:t>
              </a:r>
              <a:endParaRPr lang="en-US" altLang="zh-CN" sz="1200" i="1" dirty="0">
                <a:solidFill>
                  <a:schemeClr val="tx1">
                    <a:lumMod val="50000"/>
                    <a:lumOff val="50000"/>
                  </a:schemeClr>
                </a:solidFill>
                <a:cs typeface="+mn-ea"/>
                <a:sym typeface="+mn-lt"/>
              </a:endParaRPr>
            </a:p>
          </p:txBody>
        </p:sp>
        <p:sp>
          <p:nvSpPr>
            <p:cNvPr id="39" name="文本框 38"/>
            <p:cNvSpPr txBox="1"/>
            <p:nvPr/>
          </p:nvSpPr>
          <p:spPr>
            <a:xfrm>
              <a:off x="9277264" y="5251904"/>
              <a:ext cx="1107996" cy="369332"/>
            </a:xfrm>
            <a:prstGeom prst="rect">
              <a:avLst/>
            </a:prstGeom>
            <a:noFill/>
          </p:spPr>
          <p:txBody>
            <a:bodyPr wrap="none" rtlCol="0">
              <a:spAutoFit/>
              <a:scene3d>
                <a:camera prst="orthographicFront"/>
                <a:lightRig rig="threePt" dir="t"/>
              </a:scene3d>
              <a:sp3d contourW="12700"/>
            </a:bodyPr>
            <a:lstStyle/>
            <a:p>
              <a:r>
                <a:rPr lang="zh-CN" altLang="en-US" dirty="0">
                  <a:cs typeface="+mn-ea"/>
                  <a:sym typeface="+mn-lt"/>
                </a:rPr>
                <a:t>使用时间</a:t>
              </a:r>
              <a:endParaRPr lang="zh-CN" altLang="en-US" i="1" spc="300" dirty="0">
                <a:solidFill>
                  <a:schemeClr val="tx1">
                    <a:lumMod val="85000"/>
                    <a:lumOff val="15000"/>
                  </a:schemeClr>
                </a:solidFill>
                <a:cs typeface="+mn-ea"/>
                <a:sym typeface="+mn-lt"/>
              </a:endParaRPr>
            </a:p>
          </p:txBody>
        </p:sp>
      </p:grpSp>
      <p:grpSp>
        <p:nvGrpSpPr>
          <p:cNvPr id="40" name="组合 39"/>
          <p:cNvGrpSpPr/>
          <p:nvPr/>
        </p:nvGrpSpPr>
        <p:grpSpPr>
          <a:xfrm>
            <a:off x="1237788" y="2794972"/>
            <a:ext cx="2342218" cy="575310"/>
            <a:chOff x="8043042" y="5251904"/>
            <a:chExt cx="2342218" cy="575310"/>
          </a:xfrm>
        </p:grpSpPr>
        <p:sp>
          <p:nvSpPr>
            <p:cNvPr id="41" name="文本框 40"/>
            <p:cNvSpPr txBox="1"/>
            <p:nvPr/>
          </p:nvSpPr>
          <p:spPr>
            <a:xfrm>
              <a:off x="8043042" y="5550215"/>
              <a:ext cx="2340404" cy="276999"/>
            </a:xfrm>
            <a:prstGeom prst="rect">
              <a:avLst/>
            </a:prstGeom>
            <a:noFill/>
          </p:spPr>
          <p:txBody>
            <a:bodyPr wrap="square" rtlCol="0">
              <a:spAutoFit/>
              <a:scene3d>
                <a:camera prst="orthographicFront"/>
                <a:lightRig rig="threePt" dir="t"/>
              </a:scene3d>
              <a:sp3d contourW="12700"/>
            </a:bodyPr>
            <a:lstStyle/>
            <a:p>
              <a:pPr algn="r"/>
              <a:r>
                <a:rPr lang="zh-CN" altLang="en-US" sz="1200" dirty="0">
                  <a:cs typeface="+mn-ea"/>
                  <a:sym typeface="+mn-lt"/>
                </a:rPr>
                <a:t>淘宝网卖家</a:t>
              </a:r>
            </a:p>
          </p:txBody>
        </p:sp>
        <p:sp>
          <p:nvSpPr>
            <p:cNvPr id="42" name="文本框 41"/>
            <p:cNvSpPr txBox="1"/>
            <p:nvPr/>
          </p:nvSpPr>
          <p:spPr>
            <a:xfrm>
              <a:off x="9277264" y="5251904"/>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dirty="0">
                  <a:cs typeface="+mn-ea"/>
                  <a:sym typeface="+mn-lt"/>
                </a:rPr>
                <a:t>卖家准入</a:t>
              </a:r>
              <a:endParaRPr lang="zh-CN" altLang="en-US" i="1" spc="300" dirty="0">
                <a:solidFill>
                  <a:schemeClr val="tx1">
                    <a:lumMod val="85000"/>
                    <a:lumOff val="15000"/>
                  </a:schemeClr>
                </a:solidFill>
                <a:cs typeface="+mn-ea"/>
                <a:sym typeface="+mn-lt"/>
              </a:endParaRPr>
            </a:p>
          </p:txBody>
        </p:sp>
      </p:grpSp>
      <p:grpSp>
        <p:nvGrpSpPr>
          <p:cNvPr id="43" name="组合 42"/>
          <p:cNvGrpSpPr/>
          <p:nvPr/>
        </p:nvGrpSpPr>
        <p:grpSpPr>
          <a:xfrm>
            <a:off x="1237788" y="4058206"/>
            <a:ext cx="2342218" cy="759976"/>
            <a:chOff x="8043042" y="5251904"/>
            <a:chExt cx="2342218" cy="759976"/>
          </a:xfrm>
        </p:grpSpPr>
        <p:sp>
          <p:nvSpPr>
            <p:cNvPr id="44" name="文本框 43"/>
            <p:cNvSpPr txBox="1"/>
            <p:nvPr/>
          </p:nvSpPr>
          <p:spPr>
            <a:xfrm>
              <a:off x="8043042" y="5550215"/>
              <a:ext cx="2340404"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cs typeface="+mn-ea"/>
                  <a:sym typeface="+mn-lt"/>
                </a:rPr>
                <a:t>2020</a:t>
              </a:r>
              <a:r>
                <a:rPr lang="zh-CN" altLang="en-US" sz="1200" dirty="0">
                  <a:cs typeface="+mn-ea"/>
                  <a:sym typeface="+mn-lt"/>
                </a:rPr>
                <a:t>年</a:t>
              </a:r>
              <a:r>
                <a:rPr lang="en-US" altLang="zh-CN" sz="1200" dirty="0">
                  <a:cs typeface="+mn-ea"/>
                  <a:sym typeface="+mn-lt"/>
                </a:rPr>
                <a:t>2</a:t>
              </a:r>
              <a:r>
                <a:rPr lang="zh-CN" altLang="en-US" sz="1200" dirty="0">
                  <a:cs typeface="+mn-ea"/>
                  <a:sym typeface="+mn-lt"/>
                </a:rPr>
                <a:t>月</a:t>
              </a:r>
              <a:r>
                <a:rPr lang="en-US" altLang="zh-CN" sz="1200" dirty="0">
                  <a:cs typeface="+mn-ea"/>
                  <a:sym typeface="+mn-lt"/>
                </a:rPr>
                <a:t>4</a:t>
              </a:r>
              <a:r>
                <a:rPr lang="zh-CN" altLang="en-US" sz="1200" dirty="0">
                  <a:cs typeface="+mn-ea"/>
                  <a:sym typeface="+mn-lt"/>
                </a:rPr>
                <a:t>日</a:t>
              </a:r>
              <a:r>
                <a:rPr lang="en-US" altLang="zh-CN" sz="1200" dirty="0">
                  <a:cs typeface="+mn-ea"/>
                  <a:sym typeface="+mn-lt"/>
                </a:rPr>
                <a:t>12:00:00</a:t>
              </a:r>
              <a:r>
                <a:rPr lang="zh-CN" altLang="en-US" sz="1200" dirty="0">
                  <a:cs typeface="+mn-ea"/>
                  <a:sym typeface="+mn-lt"/>
                </a:rPr>
                <a:t>至</a:t>
              </a:r>
              <a:r>
                <a:rPr lang="en-US" altLang="zh-CN" sz="1200" dirty="0">
                  <a:cs typeface="+mn-ea"/>
                  <a:sym typeface="+mn-lt"/>
                </a:rPr>
                <a:t>2020</a:t>
              </a:r>
              <a:r>
                <a:rPr lang="zh-CN" altLang="en-US" sz="1200" dirty="0">
                  <a:cs typeface="+mn-ea"/>
                  <a:sym typeface="+mn-lt"/>
                </a:rPr>
                <a:t>年</a:t>
              </a:r>
              <a:r>
                <a:rPr lang="en-US" altLang="zh-CN" sz="1200" dirty="0">
                  <a:cs typeface="+mn-ea"/>
                  <a:sym typeface="+mn-lt"/>
                </a:rPr>
                <a:t>3</a:t>
              </a:r>
              <a:r>
                <a:rPr lang="zh-CN" altLang="en-US" sz="1200" dirty="0">
                  <a:cs typeface="+mn-ea"/>
                  <a:sym typeface="+mn-lt"/>
                </a:rPr>
                <a:t>月</a:t>
              </a:r>
              <a:r>
                <a:rPr lang="en-US" altLang="zh-CN" sz="1200" dirty="0">
                  <a:cs typeface="+mn-ea"/>
                  <a:sym typeface="+mn-lt"/>
                </a:rPr>
                <a:t>8</a:t>
              </a:r>
              <a:r>
                <a:rPr lang="zh-CN" altLang="en-US" sz="1200" dirty="0">
                  <a:cs typeface="+mn-ea"/>
                  <a:sym typeface="+mn-lt"/>
                </a:rPr>
                <a:t>日</a:t>
              </a:r>
              <a:r>
                <a:rPr lang="en-US" altLang="zh-CN" sz="1200" dirty="0">
                  <a:cs typeface="+mn-ea"/>
                  <a:sym typeface="+mn-lt"/>
                </a:rPr>
                <a:t>23:59:59</a:t>
              </a:r>
              <a:endParaRPr lang="en-US" altLang="zh-CN" sz="1200" i="1" dirty="0">
                <a:solidFill>
                  <a:schemeClr val="tx1">
                    <a:lumMod val="50000"/>
                    <a:lumOff val="50000"/>
                  </a:schemeClr>
                </a:solidFill>
                <a:cs typeface="+mn-ea"/>
                <a:sym typeface="+mn-lt"/>
              </a:endParaRPr>
            </a:p>
          </p:txBody>
        </p:sp>
        <p:sp>
          <p:nvSpPr>
            <p:cNvPr id="45" name="文本框 44"/>
            <p:cNvSpPr txBox="1"/>
            <p:nvPr/>
          </p:nvSpPr>
          <p:spPr>
            <a:xfrm>
              <a:off x="9277264" y="5251904"/>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dirty="0">
                  <a:cs typeface="+mn-ea"/>
                  <a:sym typeface="+mn-lt"/>
                </a:rPr>
                <a:t>设置时间</a:t>
              </a:r>
              <a:endParaRPr lang="zh-CN" altLang="en-US" i="1" spc="300" dirty="0">
                <a:solidFill>
                  <a:schemeClr val="tx1">
                    <a:lumMod val="85000"/>
                    <a:lumOff val="15000"/>
                  </a:schemeClr>
                </a:solidFill>
                <a:cs typeface="+mn-ea"/>
                <a:sym typeface="+mn-lt"/>
              </a:endParaRPr>
            </a:p>
          </p:txBody>
        </p:sp>
      </p:grpSp>
      <p:grpSp>
        <p:nvGrpSpPr>
          <p:cNvPr id="46" name="组合 45"/>
          <p:cNvGrpSpPr/>
          <p:nvPr/>
        </p:nvGrpSpPr>
        <p:grpSpPr>
          <a:xfrm>
            <a:off x="556017" y="5255996"/>
            <a:ext cx="3023989" cy="1129308"/>
            <a:chOff x="8043042" y="5251904"/>
            <a:chExt cx="2342218" cy="1129308"/>
          </a:xfrm>
        </p:grpSpPr>
        <p:sp>
          <p:nvSpPr>
            <p:cNvPr id="47" name="文本框 46"/>
            <p:cNvSpPr txBox="1"/>
            <p:nvPr/>
          </p:nvSpPr>
          <p:spPr>
            <a:xfrm>
              <a:off x="8043042" y="5550215"/>
              <a:ext cx="2340404" cy="830997"/>
            </a:xfrm>
            <a:prstGeom prst="rect">
              <a:avLst/>
            </a:prstGeom>
            <a:noFill/>
          </p:spPr>
          <p:txBody>
            <a:bodyPr wrap="square" rtlCol="0">
              <a:spAutoFit/>
              <a:scene3d>
                <a:camera prst="orthographicFront"/>
                <a:lightRig rig="threePt" dir="t"/>
              </a:scene3d>
              <a:sp3d contourW="12700"/>
            </a:bodyPr>
            <a:lstStyle/>
            <a:p>
              <a:pPr algn="r"/>
              <a:r>
                <a:rPr lang="zh-CN" altLang="en-US" sz="1200" dirty="0">
                  <a:cs typeface="+mn-ea"/>
                  <a:sym typeface="+mn-lt"/>
                </a:rPr>
                <a:t>店铺主账号设置，子帐号需要主账号授权方可进行设置。卖家可以在路径“ 卖家中心</a:t>
              </a:r>
              <a:r>
                <a:rPr lang="en-US" altLang="zh-CN" sz="1200" dirty="0">
                  <a:cs typeface="+mn-ea"/>
                  <a:sym typeface="+mn-lt"/>
                </a:rPr>
                <a:t>-</a:t>
              </a:r>
              <a:r>
                <a:rPr lang="zh-CN" altLang="en-US" sz="1200" dirty="0">
                  <a:cs typeface="+mn-ea"/>
                  <a:sym typeface="+mn-lt"/>
                </a:rPr>
                <a:t>子账号管理</a:t>
              </a:r>
              <a:r>
                <a:rPr lang="en-US" altLang="zh-CN" sz="1200" dirty="0">
                  <a:cs typeface="+mn-ea"/>
                  <a:sym typeface="+mn-lt"/>
                </a:rPr>
                <a:t>-</a:t>
              </a:r>
              <a:r>
                <a:rPr lang="zh-CN" altLang="en-US" sz="1200" dirty="0">
                  <a:cs typeface="+mn-ea"/>
                  <a:sym typeface="+mn-lt"/>
                </a:rPr>
                <a:t>员工管理</a:t>
              </a:r>
              <a:r>
                <a:rPr lang="en-US" altLang="zh-CN" sz="1200" dirty="0">
                  <a:cs typeface="+mn-ea"/>
                  <a:sym typeface="+mn-lt"/>
                </a:rPr>
                <a:t>-</a:t>
              </a:r>
              <a:r>
                <a:rPr lang="zh-CN" altLang="en-US" sz="1200" dirty="0">
                  <a:cs typeface="+mn-ea"/>
                  <a:sym typeface="+mn-lt"/>
                </a:rPr>
                <a:t>修改权限”中进行操作。</a:t>
              </a:r>
            </a:p>
          </p:txBody>
        </p:sp>
        <p:sp>
          <p:nvSpPr>
            <p:cNvPr id="48" name="文本框 47"/>
            <p:cNvSpPr txBox="1"/>
            <p:nvPr/>
          </p:nvSpPr>
          <p:spPr>
            <a:xfrm>
              <a:off x="9527066" y="5251904"/>
              <a:ext cx="858194" cy="369332"/>
            </a:xfrm>
            <a:prstGeom prst="rect">
              <a:avLst/>
            </a:prstGeom>
            <a:noFill/>
          </p:spPr>
          <p:txBody>
            <a:bodyPr wrap="none" rtlCol="0">
              <a:spAutoFit/>
              <a:scene3d>
                <a:camera prst="orthographicFront"/>
                <a:lightRig rig="threePt" dir="t"/>
              </a:scene3d>
              <a:sp3d contourW="12700"/>
            </a:bodyPr>
            <a:lstStyle/>
            <a:p>
              <a:pPr algn="r"/>
              <a:r>
                <a:rPr lang="zh-CN" altLang="en-US" dirty="0">
                  <a:cs typeface="+mn-ea"/>
                  <a:sym typeface="+mn-lt"/>
                </a:rPr>
                <a:t>设置权限</a:t>
              </a:r>
              <a:endParaRPr lang="zh-CN" altLang="en-US" i="1" spc="300" dirty="0">
                <a:solidFill>
                  <a:schemeClr val="tx1">
                    <a:lumMod val="85000"/>
                    <a:lumOff val="15000"/>
                  </a:schemeClr>
                </a:solidFill>
                <a:cs typeface="+mn-ea"/>
                <a:sym typeface="+mn-lt"/>
              </a:endParaRPr>
            </a:p>
          </p:txBody>
        </p:sp>
      </p:grpSp>
      <p:sp>
        <p:nvSpPr>
          <p:cNvPr id="49" name="矩形 48"/>
          <p:cNvSpPr/>
          <p:nvPr/>
        </p:nvSpPr>
        <p:spPr>
          <a:xfrm>
            <a:off x="859637" y="1297047"/>
            <a:ext cx="3877985" cy="461665"/>
          </a:xfrm>
          <a:prstGeom prst="rect">
            <a:avLst/>
          </a:prstGeom>
        </p:spPr>
        <p:txBody>
          <a:bodyPr wrap="none">
            <a:spAutoFit/>
          </a:bodyPr>
          <a:lstStyle/>
          <a:p>
            <a:r>
              <a:rPr lang="zh-CN" altLang="en-US" sz="2400" b="1" dirty="0">
                <a:gradFill flip="none" rotWithShape="1">
                  <a:gsLst>
                    <a:gs pos="0">
                      <a:srgbClr val="FFCCE9"/>
                    </a:gs>
                    <a:gs pos="100000">
                      <a:srgbClr val="ED8C98"/>
                    </a:gs>
                  </a:gsLst>
                  <a:lin ang="5400000" scaled="1"/>
                  <a:tileRect/>
                </a:gradFill>
                <a:cs typeface="+mn-ea"/>
                <a:sym typeface="+mn-lt"/>
              </a:rPr>
              <a:t>二、跨店满减卖家设置要求</a:t>
            </a:r>
          </a:p>
        </p:txBody>
      </p:sp>
      <p:sp>
        <p:nvSpPr>
          <p:cNvPr id="2" name="矩形 1"/>
          <p:cNvSpPr/>
          <p:nvPr/>
        </p:nvSpPr>
        <p:spPr>
          <a:xfrm>
            <a:off x="2217054" y="1985580"/>
            <a:ext cx="8448592" cy="700576"/>
          </a:xfrm>
          <a:prstGeom prst="rect">
            <a:avLst/>
          </a:prstGeom>
        </p:spPr>
        <p:txBody>
          <a:bodyPr wrap="square">
            <a:spAutoFit/>
          </a:bodyPr>
          <a:lstStyle/>
          <a:p>
            <a:pPr>
              <a:lnSpc>
                <a:spcPct val="150000"/>
              </a:lnSpc>
            </a:pPr>
            <a:r>
              <a:rPr lang="zh-CN" altLang="en-US" sz="1400" dirty="0">
                <a:cs typeface="+mn-ea"/>
                <a:sym typeface="+mn-lt"/>
              </a:rPr>
              <a:t>设置跨店满减是本次活动</a:t>
            </a:r>
            <a:r>
              <a:rPr lang="en-US" altLang="zh-CN" sz="1400" dirty="0">
                <a:cs typeface="+mn-ea"/>
                <a:sym typeface="+mn-lt"/>
              </a:rPr>
              <a:t>(</a:t>
            </a:r>
            <a:r>
              <a:rPr lang="zh-CN" altLang="en-US" sz="1400" dirty="0">
                <a:cs typeface="+mn-ea"/>
                <a:sym typeface="+mn-lt"/>
              </a:rPr>
              <a:t>会场</a:t>
            </a:r>
            <a:r>
              <a:rPr lang="en-US" altLang="zh-CN" sz="1400" dirty="0">
                <a:cs typeface="+mn-ea"/>
                <a:sym typeface="+mn-lt"/>
              </a:rPr>
              <a:t>+</a:t>
            </a:r>
            <a:r>
              <a:rPr lang="zh-CN" altLang="en-US" sz="1400" dirty="0">
                <a:cs typeface="+mn-ea"/>
                <a:sym typeface="+mn-lt"/>
              </a:rPr>
              <a:t>外围</a:t>
            </a:r>
            <a:r>
              <a:rPr lang="en-US" altLang="zh-CN" sz="1400" dirty="0">
                <a:cs typeface="+mn-ea"/>
                <a:sym typeface="+mn-lt"/>
              </a:rPr>
              <a:t>)</a:t>
            </a:r>
            <a:r>
              <a:rPr lang="zh-CN" altLang="en-US" sz="1400" dirty="0">
                <a:cs typeface="+mn-ea"/>
                <a:sym typeface="+mn-lt"/>
              </a:rPr>
              <a:t>的报名要求，所有参加本次活动</a:t>
            </a:r>
            <a:r>
              <a:rPr lang="en-US" altLang="zh-CN" sz="1400" dirty="0">
                <a:cs typeface="+mn-ea"/>
                <a:sym typeface="+mn-lt"/>
              </a:rPr>
              <a:t>(</a:t>
            </a:r>
            <a:r>
              <a:rPr lang="zh-CN" altLang="en-US" sz="1400" dirty="0">
                <a:cs typeface="+mn-ea"/>
                <a:sym typeface="+mn-lt"/>
              </a:rPr>
              <a:t>会场</a:t>
            </a:r>
            <a:r>
              <a:rPr lang="en-US" altLang="zh-CN" sz="1400" dirty="0">
                <a:cs typeface="+mn-ea"/>
                <a:sym typeface="+mn-lt"/>
              </a:rPr>
              <a:t>+</a:t>
            </a:r>
            <a:r>
              <a:rPr lang="zh-CN" altLang="en-US" sz="1400" dirty="0">
                <a:cs typeface="+mn-ea"/>
                <a:sym typeface="+mn-lt"/>
              </a:rPr>
              <a:t>外围</a:t>
            </a:r>
            <a:r>
              <a:rPr lang="en-US" altLang="zh-CN" sz="1400" dirty="0">
                <a:cs typeface="+mn-ea"/>
                <a:sym typeface="+mn-lt"/>
              </a:rPr>
              <a:t>)</a:t>
            </a:r>
            <a:r>
              <a:rPr lang="zh-CN" altLang="en-US" sz="1400" dirty="0">
                <a:cs typeface="+mn-ea"/>
                <a:sym typeface="+mn-lt"/>
              </a:rPr>
              <a:t>的卖家必须设置跨店满减。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1049"/>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49"/>
                            </p:stCondLst>
                            <p:childTnLst>
                              <p:par>
                                <p:cTn id="17" presetID="3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2549"/>
                            </p:stCondLst>
                            <p:childTnLst>
                              <p:par>
                                <p:cTn id="24" presetID="2" presetClass="entr" presetSubtype="8"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childTnLst>
                          </p:cTn>
                        </p:par>
                        <p:par>
                          <p:cTn id="28" fill="hold">
                            <p:stCondLst>
                              <p:cond delay="3049"/>
                            </p:stCondLst>
                            <p:childTnLst>
                              <p:par>
                                <p:cTn id="29" presetID="2" presetClass="entr" presetSubtype="8"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549"/>
                            </p:stCondLst>
                            <p:childTnLst>
                              <p:par>
                                <p:cTn id="34" presetID="2" presetClass="entr" presetSubtype="8"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0-#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par>
                          <p:cTn id="38" fill="hold">
                            <p:stCondLst>
                              <p:cond delay="4049"/>
                            </p:stCondLst>
                            <p:childTnLst>
                              <p:par>
                                <p:cTn id="39" presetID="2" presetClass="entr" presetSubtype="2"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4549"/>
                            </p:stCondLst>
                            <p:childTnLst>
                              <p:par>
                                <p:cTn id="44" presetID="2" presetClass="entr" presetSubtype="2"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1+#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5049"/>
                            </p:stCondLst>
                            <p:childTnLst>
                              <p:par>
                                <p:cTn id="49" presetID="2" presetClass="entr" presetSubtype="2"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跨店满减</a:t>
              </a:r>
            </a:p>
          </p:txBody>
        </p:sp>
      </p:grpSp>
      <p:sp>
        <p:nvSpPr>
          <p:cNvPr id="11" name="矩形 10"/>
          <p:cNvSpPr/>
          <p:nvPr/>
        </p:nvSpPr>
        <p:spPr>
          <a:xfrm>
            <a:off x="859637" y="1297047"/>
            <a:ext cx="3877985" cy="461665"/>
          </a:xfrm>
          <a:prstGeom prst="rect">
            <a:avLst/>
          </a:prstGeom>
        </p:spPr>
        <p:txBody>
          <a:bodyPr wrap="none">
            <a:spAutoFit/>
          </a:bodyPr>
          <a:lstStyle/>
          <a:p>
            <a:r>
              <a:rPr lang="zh-CN" altLang="en-US" sz="2400" b="1" dirty="0">
                <a:gradFill flip="none" rotWithShape="1">
                  <a:gsLst>
                    <a:gs pos="0">
                      <a:srgbClr val="FFCCE9"/>
                    </a:gs>
                    <a:gs pos="100000">
                      <a:srgbClr val="ED8C98"/>
                    </a:gs>
                  </a:gsLst>
                  <a:lin ang="5400000" scaled="1"/>
                  <a:tileRect/>
                </a:gradFill>
                <a:cs typeface="+mn-ea"/>
                <a:sym typeface="+mn-lt"/>
              </a:rPr>
              <a:t>三、跨店满减卖家设置路径</a:t>
            </a:r>
          </a:p>
        </p:txBody>
      </p:sp>
      <p:sp>
        <p:nvSpPr>
          <p:cNvPr id="12" name="ïSḻiďe"/>
          <p:cNvSpPr/>
          <p:nvPr/>
        </p:nvSpPr>
        <p:spPr bwMode="auto">
          <a:xfrm rot="625894">
            <a:off x="3092137" y="2883130"/>
            <a:ext cx="806881" cy="897109"/>
          </a:xfrm>
          <a:custGeom>
            <a:avLst/>
            <a:gdLst>
              <a:gd name="T0" fmla="*/ 1724 w 2505"/>
              <a:gd name="T1" fmla="*/ 18 h 2784"/>
              <a:gd name="T2" fmla="*/ 1519 w 2505"/>
              <a:gd name="T3" fmla="*/ 2 h 2784"/>
              <a:gd name="T4" fmla="*/ 1307 w 2505"/>
              <a:gd name="T5" fmla="*/ 4 h 2784"/>
              <a:gd name="T6" fmla="*/ 1140 w 2505"/>
              <a:gd name="T7" fmla="*/ 18 h 2784"/>
              <a:gd name="T8" fmla="*/ 1027 w 2505"/>
              <a:gd name="T9" fmla="*/ 36 h 2784"/>
              <a:gd name="T10" fmla="*/ 969 w 2505"/>
              <a:gd name="T11" fmla="*/ 49 h 2784"/>
              <a:gd name="T12" fmla="*/ 1097 w 2505"/>
              <a:gd name="T13" fmla="*/ 49 h 2784"/>
              <a:gd name="T14" fmla="*/ 1218 w 2505"/>
              <a:gd name="T15" fmla="*/ 59 h 2784"/>
              <a:gd name="T16" fmla="*/ 1311 w 2505"/>
              <a:gd name="T17" fmla="*/ 76 h 2784"/>
              <a:gd name="T18" fmla="*/ 1380 w 2505"/>
              <a:gd name="T19" fmla="*/ 97 h 2784"/>
              <a:gd name="T20" fmla="*/ 1472 w 2505"/>
              <a:gd name="T21" fmla="*/ 140 h 2784"/>
              <a:gd name="T22" fmla="*/ 1526 w 2505"/>
              <a:gd name="T23" fmla="*/ 181 h 2784"/>
              <a:gd name="T24" fmla="*/ 1552 w 2505"/>
              <a:gd name="T25" fmla="*/ 217 h 2784"/>
              <a:gd name="T26" fmla="*/ 1561 w 2505"/>
              <a:gd name="T27" fmla="*/ 241 h 2784"/>
              <a:gd name="T28" fmla="*/ 1561 w 2505"/>
              <a:gd name="T29" fmla="*/ 253 h 2784"/>
              <a:gd name="T30" fmla="*/ 1416 w 2505"/>
              <a:gd name="T31" fmla="*/ 333 h 2784"/>
              <a:gd name="T32" fmla="*/ 1210 w 2505"/>
              <a:gd name="T33" fmla="*/ 468 h 2784"/>
              <a:gd name="T34" fmla="*/ 1016 w 2505"/>
              <a:gd name="T35" fmla="*/ 619 h 2784"/>
              <a:gd name="T36" fmla="*/ 834 w 2505"/>
              <a:gd name="T37" fmla="*/ 785 h 2784"/>
              <a:gd name="T38" fmla="*/ 666 w 2505"/>
              <a:gd name="T39" fmla="*/ 964 h 2784"/>
              <a:gd name="T40" fmla="*/ 512 w 2505"/>
              <a:gd name="T41" fmla="*/ 1157 h 2784"/>
              <a:gd name="T42" fmla="*/ 375 w 2505"/>
              <a:gd name="T43" fmla="*/ 1362 h 2784"/>
              <a:gd name="T44" fmla="*/ 255 w 2505"/>
              <a:gd name="T45" fmla="*/ 1578 h 2784"/>
              <a:gd name="T46" fmla="*/ 151 w 2505"/>
              <a:gd name="T47" fmla="*/ 1804 h 2784"/>
              <a:gd name="T48" fmla="*/ 67 w 2505"/>
              <a:gd name="T49" fmla="*/ 2040 h 2784"/>
              <a:gd name="T50" fmla="*/ 0 w 2505"/>
              <a:gd name="T51" fmla="*/ 2285 h 2784"/>
              <a:gd name="T52" fmla="*/ 229 w 2505"/>
              <a:gd name="T53" fmla="*/ 2724 h 2784"/>
              <a:gd name="T54" fmla="*/ 250 w 2505"/>
              <a:gd name="T55" fmla="*/ 2546 h 2784"/>
              <a:gd name="T56" fmla="*/ 281 w 2505"/>
              <a:gd name="T57" fmla="*/ 2371 h 2784"/>
              <a:gd name="T58" fmla="*/ 323 w 2505"/>
              <a:gd name="T59" fmla="*/ 2201 h 2784"/>
              <a:gd name="T60" fmla="*/ 376 w 2505"/>
              <a:gd name="T61" fmla="*/ 2035 h 2784"/>
              <a:gd name="T62" fmla="*/ 439 w 2505"/>
              <a:gd name="T63" fmla="*/ 1874 h 2784"/>
              <a:gd name="T64" fmla="*/ 512 w 2505"/>
              <a:gd name="T65" fmla="*/ 1718 h 2784"/>
              <a:gd name="T66" fmla="*/ 594 w 2505"/>
              <a:gd name="T67" fmla="*/ 1567 h 2784"/>
              <a:gd name="T68" fmla="*/ 684 w 2505"/>
              <a:gd name="T69" fmla="*/ 1421 h 2784"/>
              <a:gd name="T70" fmla="*/ 783 w 2505"/>
              <a:gd name="T71" fmla="*/ 1283 h 2784"/>
              <a:gd name="T72" fmla="*/ 891 w 2505"/>
              <a:gd name="T73" fmla="*/ 1151 h 2784"/>
              <a:gd name="T74" fmla="*/ 1006 w 2505"/>
              <a:gd name="T75" fmla="*/ 1026 h 2784"/>
              <a:gd name="T76" fmla="*/ 1128 w 2505"/>
              <a:gd name="T77" fmla="*/ 907 h 2784"/>
              <a:gd name="T78" fmla="*/ 1258 w 2505"/>
              <a:gd name="T79" fmla="*/ 797 h 2784"/>
              <a:gd name="T80" fmla="*/ 1395 w 2505"/>
              <a:gd name="T81" fmla="*/ 695 h 2784"/>
              <a:gd name="T82" fmla="*/ 1537 w 2505"/>
              <a:gd name="T83" fmla="*/ 601 h 2784"/>
              <a:gd name="T84" fmla="*/ 1686 w 2505"/>
              <a:gd name="T85" fmla="*/ 516 h 2784"/>
              <a:gd name="T86" fmla="*/ 1840 w 2505"/>
              <a:gd name="T87" fmla="*/ 440 h 2784"/>
              <a:gd name="T88" fmla="*/ 2000 w 2505"/>
              <a:gd name="T89" fmla="*/ 374 h 2784"/>
              <a:gd name="T90" fmla="*/ 2164 w 2505"/>
              <a:gd name="T91" fmla="*/ 317 h 2784"/>
              <a:gd name="T92" fmla="*/ 2333 w 2505"/>
              <a:gd name="T93" fmla="*/ 271 h 2784"/>
              <a:gd name="T94" fmla="*/ 2505 w 2505"/>
              <a:gd name="T95" fmla="*/ 235 h 2784"/>
              <a:gd name="T96" fmla="*/ 2450 w 2505"/>
              <a:gd name="T97" fmla="*/ 209 h 2784"/>
              <a:gd name="T98" fmla="*/ 2294 w 2505"/>
              <a:gd name="T99" fmla="*/ 149 h 2784"/>
              <a:gd name="T100" fmla="*/ 2125 w 2505"/>
              <a:gd name="T101" fmla="*/ 96 h 2784"/>
              <a:gd name="T102" fmla="*/ 1919 w 2505"/>
              <a:gd name="T103" fmla="*/ 47 h 2784"/>
              <a:gd name="T104" fmla="*/ 1768 w 2505"/>
              <a:gd name="T105" fmla="*/ 23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2784">
                <a:moveTo>
                  <a:pt x="1768" y="23"/>
                </a:moveTo>
                <a:lnTo>
                  <a:pt x="1768" y="23"/>
                </a:lnTo>
                <a:lnTo>
                  <a:pt x="1724" y="18"/>
                </a:lnTo>
                <a:lnTo>
                  <a:pt x="1682" y="13"/>
                </a:lnTo>
                <a:lnTo>
                  <a:pt x="1598" y="7"/>
                </a:lnTo>
                <a:lnTo>
                  <a:pt x="1519" y="2"/>
                </a:lnTo>
                <a:lnTo>
                  <a:pt x="1445" y="0"/>
                </a:lnTo>
                <a:lnTo>
                  <a:pt x="1373" y="2"/>
                </a:lnTo>
                <a:lnTo>
                  <a:pt x="1307" y="4"/>
                </a:lnTo>
                <a:lnTo>
                  <a:pt x="1247" y="8"/>
                </a:lnTo>
                <a:lnTo>
                  <a:pt x="1191" y="13"/>
                </a:lnTo>
                <a:lnTo>
                  <a:pt x="1140" y="18"/>
                </a:lnTo>
                <a:lnTo>
                  <a:pt x="1097" y="24"/>
                </a:lnTo>
                <a:lnTo>
                  <a:pt x="1059" y="30"/>
                </a:lnTo>
                <a:lnTo>
                  <a:pt x="1027" y="36"/>
                </a:lnTo>
                <a:lnTo>
                  <a:pt x="983" y="45"/>
                </a:lnTo>
                <a:lnTo>
                  <a:pt x="969" y="49"/>
                </a:lnTo>
                <a:lnTo>
                  <a:pt x="969" y="49"/>
                </a:lnTo>
                <a:lnTo>
                  <a:pt x="1004" y="47"/>
                </a:lnTo>
                <a:lnTo>
                  <a:pt x="1045" y="47"/>
                </a:lnTo>
                <a:lnTo>
                  <a:pt x="1097" y="49"/>
                </a:lnTo>
                <a:lnTo>
                  <a:pt x="1155" y="52"/>
                </a:lnTo>
                <a:lnTo>
                  <a:pt x="1186" y="55"/>
                </a:lnTo>
                <a:lnTo>
                  <a:pt x="1218" y="59"/>
                </a:lnTo>
                <a:lnTo>
                  <a:pt x="1249" y="63"/>
                </a:lnTo>
                <a:lnTo>
                  <a:pt x="1280" y="68"/>
                </a:lnTo>
                <a:lnTo>
                  <a:pt x="1311" y="76"/>
                </a:lnTo>
                <a:lnTo>
                  <a:pt x="1341" y="83"/>
                </a:lnTo>
                <a:lnTo>
                  <a:pt x="1341" y="83"/>
                </a:lnTo>
                <a:lnTo>
                  <a:pt x="1380" y="97"/>
                </a:lnTo>
                <a:lnTo>
                  <a:pt x="1416" y="112"/>
                </a:lnTo>
                <a:lnTo>
                  <a:pt x="1446" y="125"/>
                </a:lnTo>
                <a:lnTo>
                  <a:pt x="1472" y="140"/>
                </a:lnTo>
                <a:lnTo>
                  <a:pt x="1494" y="154"/>
                </a:lnTo>
                <a:lnTo>
                  <a:pt x="1511" y="167"/>
                </a:lnTo>
                <a:lnTo>
                  <a:pt x="1526" y="181"/>
                </a:lnTo>
                <a:lnTo>
                  <a:pt x="1537" y="193"/>
                </a:lnTo>
                <a:lnTo>
                  <a:pt x="1546" y="206"/>
                </a:lnTo>
                <a:lnTo>
                  <a:pt x="1552" y="217"/>
                </a:lnTo>
                <a:lnTo>
                  <a:pt x="1557" y="227"/>
                </a:lnTo>
                <a:lnTo>
                  <a:pt x="1560" y="235"/>
                </a:lnTo>
                <a:lnTo>
                  <a:pt x="1561" y="241"/>
                </a:lnTo>
                <a:lnTo>
                  <a:pt x="1562" y="248"/>
                </a:lnTo>
                <a:lnTo>
                  <a:pt x="1561" y="251"/>
                </a:lnTo>
                <a:lnTo>
                  <a:pt x="1561" y="253"/>
                </a:lnTo>
                <a:lnTo>
                  <a:pt x="1561" y="253"/>
                </a:lnTo>
                <a:lnTo>
                  <a:pt x="1488" y="292"/>
                </a:lnTo>
                <a:lnTo>
                  <a:pt x="1416" y="333"/>
                </a:lnTo>
                <a:lnTo>
                  <a:pt x="1347" y="376"/>
                </a:lnTo>
                <a:lnTo>
                  <a:pt x="1278" y="422"/>
                </a:lnTo>
                <a:lnTo>
                  <a:pt x="1210" y="468"/>
                </a:lnTo>
                <a:lnTo>
                  <a:pt x="1144" y="517"/>
                </a:lnTo>
                <a:lnTo>
                  <a:pt x="1079" y="566"/>
                </a:lnTo>
                <a:lnTo>
                  <a:pt x="1016" y="619"/>
                </a:lnTo>
                <a:lnTo>
                  <a:pt x="954" y="673"/>
                </a:lnTo>
                <a:lnTo>
                  <a:pt x="893" y="728"/>
                </a:lnTo>
                <a:lnTo>
                  <a:pt x="834" y="785"/>
                </a:lnTo>
                <a:lnTo>
                  <a:pt x="776" y="843"/>
                </a:lnTo>
                <a:lnTo>
                  <a:pt x="720" y="902"/>
                </a:lnTo>
                <a:lnTo>
                  <a:pt x="666" y="964"/>
                </a:lnTo>
                <a:lnTo>
                  <a:pt x="614" y="1027"/>
                </a:lnTo>
                <a:lnTo>
                  <a:pt x="562" y="1091"/>
                </a:lnTo>
                <a:lnTo>
                  <a:pt x="512" y="1157"/>
                </a:lnTo>
                <a:lnTo>
                  <a:pt x="465" y="1224"/>
                </a:lnTo>
                <a:lnTo>
                  <a:pt x="420" y="1293"/>
                </a:lnTo>
                <a:lnTo>
                  <a:pt x="375" y="1362"/>
                </a:lnTo>
                <a:lnTo>
                  <a:pt x="333" y="1432"/>
                </a:lnTo>
                <a:lnTo>
                  <a:pt x="293" y="1505"/>
                </a:lnTo>
                <a:lnTo>
                  <a:pt x="255" y="1578"/>
                </a:lnTo>
                <a:lnTo>
                  <a:pt x="218" y="1652"/>
                </a:lnTo>
                <a:lnTo>
                  <a:pt x="183" y="1728"/>
                </a:lnTo>
                <a:lnTo>
                  <a:pt x="151" y="1804"/>
                </a:lnTo>
                <a:lnTo>
                  <a:pt x="122" y="1882"/>
                </a:lnTo>
                <a:lnTo>
                  <a:pt x="93" y="1961"/>
                </a:lnTo>
                <a:lnTo>
                  <a:pt x="67" y="2040"/>
                </a:lnTo>
                <a:lnTo>
                  <a:pt x="43" y="2122"/>
                </a:lnTo>
                <a:lnTo>
                  <a:pt x="20" y="2203"/>
                </a:lnTo>
                <a:lnTo>
                  <a:pt x="0" y="2285"/>
                </a:lnTo>
                <a:lnTo>
                  <a:pt x="224" y="2784"/>
                </a:lnTo>
                <a:lnTo>
                  <a:pt x="224" y="2784"/>
                </a:lnTo>
                <a:lnTo>
                  <a:pt x="229" y="2724"/>
                </a:lnTo>
                <a:lnTo>
                  <a:pt x="234" y="2664"/>
                </a:lnTo>
                <a:lnTo>
                  <a:pt x="242" y="2605"/>
                </a:lnTo>
                <a:lnTo>
                  <a:pt x="250" y="2546"/>
                </a:lnTo>
                <a:lnTo>
                  <a:pt x="259" y="2488"/>
                </a:lnTo>
                <a:lnTo>
                  <a:pt x="270" y="2430"/>
                </a:lnTo>
                <a:lnTo>
                  <a:pt x="281" y="2371"/>
                </a:lnTo>
                <a:lnTo>
                  <a:pt x="295" y="2315"/>
                </a:lnTo>
                <a:lnTo>
                  <a:pt x="308" y="2258"/>
                </a:lnTo>
                <a:lnTo>
                  <a:pt x="323" y="2201"/>
                </a:lnTo>
                <a:lnTo>
                  <a:pt x="340" y="2145"/>
                </a:lnTo>
                <a:lnTo>
                  <a:pt x="358" y="2090"/>
                </a:lnTo>
                <a:lnTo>
                  <a:pt x="376" y="2035"/>
                </a:lnTo>
                <a:lnTo>
                  <a:pt x="396" y="1981"/>
                </a:lnTo>
                <a:lnTo>
                  <a:pt x="417" y="1927"/>
                </a:lnTo>
                <a:lnTo>
                  <a:pt x="439" y="1874"/>
                </a:lnTo>
                <a:lnTo>
                  <a:pt x="463" y="1820"/>
                </a:lnTo>
                <a:lnTo>
                  <a:pt x="486" y="1769"/>
                </a:lnTo>
                <a:lnTo>
                  <a:pt x="512" y="1718"/>
                </a:lnTo>
                <a:lnTo>
                  <a:pt x="538" y="1666"/>
                </a:lnTo>
                <a:lnTo>
                  <a:pt x="565" y="1617"/>
                </a:lnTo>
                <a:lnTo>
                  <a:pt x="594" y="1567"/>
                </a:lnTo>
                <a:lnTo>
                  <a:pt x="622" y="1518"/>
                </a:lnTo>
                <a:lnTo>
                  <a:pt x="653" y="1470"/>
                </a:lnTo>
                <a:lnTo>
                  <a:pt x="684" y="1421"/>
                </a:lnTo>
                <a:lnTo>
                  <a:pt x="716" y="1374"/>
                </a:lnTo>
                <a:lnTo>
                  <a:pt x="750" y="1329"/>
                </a:lnTo>
                <a:lnTo>
                  <a:pt x="783" y="1283"/>
                </a:lnTo>
                <a:lnTo>
                  <a:pt x="818" y="1238"/>
                </a:lnTo>
                <a:lnTo>
                  <a:pt x="854" y="1194"/>
                </a:lnTo>
                <a:lnTo>
                  <a:pt x="891" y="1151"/>
                </a:lnTo>
                <a:lnTo>
                  <a:pt x="928" y="1109"/>
                </a:lnTo>
                <a:lnTo>
                  <a:pt x="966" y="1067"/>
                </a:lnTo>
                <a:lnTo>
                  <a:pt x="1006" y="1026"/>
                </a:lnTo>
                <a:lnTo>
                  <a:pt x="1046" y="985"/>
                </a:lnTo>
                <a:lnTo>
                  <a:pt x="1087" y="946"/>
                </a:lnTo>
                <a:lnTo>
                  <a:pt x="1128" y="907"/>
                </a:lnTo>
                <a:lnTo>
                  <a:pt x="1171" y="870"/>
                </a:lnTo>
                <a:lnTo>
                  <a:pt x="1215" y="833"/>
                </a:lnTo>
                <a:lnTo>
                  <a:pt x="1258" y="797"/>
                </a:lnTo>
                <a:lnTo>
                  <a:pt x="1302" y="763"/>
                </a:lnTo>
                <a:lnTo>
                  <a:pt x="1348" y="728"/>
                </a:lnTo>
                <a:lnTo>
                  <a:pt x="1395" y="695"/>
                </a:lnTo>
                <a:lnTo>
                  <a:pt x="1441" y="663"/>
                </a:lnTo>
                <a:lnTo>
                  <a:pt x="1489" y="632"/>
                </a:lnTo>
                <a:lnTo>
                  <a:pt x="1537" y="601"/>
                </a:lnTo>
                <a:lnTo>
                  <a:pt x="1587" y="571"/>
                </a:lnTo>
                <a:lnTo>
                  <a:pt x="1636" y="544"/>
                </a:lnTo>
                <a:lnTo>
                  <a:pt x="1686" y="516"/>
                </a:lnTo>
                <a:lnTo>
                  <a:pt x="1736" y="490"/>
                </a:lnTo>
                <a:lnTo>
                  <a:pt x="1788" y="465"/>
                </a:lnTo>
                <a:lnTo>
                  <a:pt x="1840" y="440"/>
                </a:lnTo>
                <a:lnTo>
                  <a:pt x="1893" y="417"/>
                </a:lnTo>
                <a:lnTo>
                  <a:pt x="1947" y="395"/>
                </a:lnTo>
                <a:lnTo>
                  <a:pt x="2000" y="374"/>
                </a:lnTo>
                <a:lnTo>
                  <a:pt x="2054" y="354"/>
                </a:lnTo>
                <a:lnTo>
                  <a:pt x="2108" y="335"/>
                </a:lnTo>
                <a:lnTo>
                  <a:pt x="2164" y="317"/>
                </a:lnTo>
                <a:lnTo>
                  <a:pt x="2220" y="301"/>
                </a:lnTo>
                <a:lnTo>
                  <a:pt x="2277" y="285"/>
                </a:lnTo>
                <a:lnTo>
                  <a:pt x="2333" y="271"/>
                </a:lnTo>
                <a:lnTo>
                  <a:pt x="2390" y="257"/>
                </a:lnTo>
                <a:lnTo>
                  <a:pt x="2447" y="245"/>
                </a:lnTo>
                <a:lnTo>
                  <a:pt x="2505" y="235"/>
                </a:lnTo>
                <a:lnTo>
                  <a:pt x="2505" y="235"/>
                </a:lnTo>
                <a:lnTo>
                  <a:pt x="2492" y="228"/>
                </a:lnTo>
                <a:lnTo>
                  <a:pt x="2450" y="209"/>
                </a:lnTo>
                <a:lnTo>
                  <a:pt x="2383" y="182"/>
                </a:lnTo>
                <a:lnTo>
                  <a:pt x="2341" y="166"/>
                </a:lnTo>
                <a:lnTo>
                  <a:pt x="2294" y="149"/>
                </a:lnTo>
                <a:lnTo>
                  <a:pt x="2242" y="131"/>
                </a:lnTo>
                <a:lnTo>
                  <a:pt x="2185" y="114"/>
                </a:lnTo>
                <a:lnTo>
                  <a:pt x="2125" y="96"/>
                </a:lnTo>
                <a:lnTo>
                  <a:pt x="2059" y="78"/>
                </a:lnTo>
                <a:lnTo>
                  <a:pt x="1991" y="62"/>
                </a:lnTo>
                <a:lnTo>
                  <a:pt x="1919" y="47"/>
                </a:lnTo>
                <a:lnTo>
                  <a:pt x="1845" y="34"/>
                </a:lnTo>
                <a:lnTo>
                  <a:pt x="1768" y="23"/>
                </a:lnTo>
                <a:lnTo>
                  <a:pt x="1768" y="23"/>
                </a:lnTo>
                <a:close/>
              </a:path>
            </a:pathLst>
          </a:custGeom>
          <a:solidFill>
            <a:srgbClr val="78A1B7"/>
          </a:solidFill>
          <a:ln w="1588">
            <a:noFill/>
            <a:prstDash val="solid"/>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grpSp>
        <p:nvGrpSpPr>
          <p:cNvPr id="13" name="组合 12"/>
          <p:cNvGrpSpPr/>
          <p:nvPr/>
        </p:nvGrpSpPr>
        <p:grpSpPr>
          <a:xfrm>
            <a:off x="2095606" y="3911600"/>
            <a:ext cx="1454044" cy="1454046"/>
            <a:chOff x="1301856" y="2431160"/>
            <a:chExt cx="1937614" cy="1937616"/>
          </a:xfrm>
        </p:grpSpPr>
        <p:sp>
          <p:nvSpPr>
            <p:cNvPr id="14" name="íṡ1îďe"/>
            <p:cNvSpPr/>
            <p:nvPr/>
          </p:nvSpPr>
          <p:spPr>
            <a:xfrm>
              <a:off x="1641835" y="2771140"/>
              <a:ext cx="1257656" cy="1257656"/>
            </a:xfrm>
            <a:prstGeom prst="ellipse">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200">
                <a:cs typeface="+mn-ea"/>
                <a:sym typeface="+mn-lt"/>
              </a:endParaRPr>
            </a:p>
          </p:txBody>
        </p:sp>
        <p:sp>
          <p:nvSpPr>
            <p:cNvPr id="15" name="ísļïḑé"/>
            <p:cNvSpPr/>
            <p:nvPr/>
          </p:nvSpPr>
          <p:spPr bwMode="auto">
            <a:xfrm>
              <a:off x="1301856" y="2431160"/>
              <a:ext cx="1937614" cy="193761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sp>
          <p:nvSpPr>
            <p:cNvPr id="16" name="îṣlîḓe"/>
            <p:cNvSpPr/>
            <p:nvPr/>
          </p:nvSpPr>
          <p:spPr bwMode="auto">
            <a:xfrm>
              <a:off x="2036251" y="3159901"/>
              <a:ext cx="468824" cy="48013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cs typeface="+mn-ea"/>
                <a:sym typeface="+mn-lt"/>
              </a:endParaRPr>
            </a:p>
          </p:txBody>
        </p:sp>
      </p:grpSp>
      <p:grpSp>
        <p:nvGrpSpPr>
          <p:cNvPr id="17" name="组合 16"/>
          <p:cNvGrpSpPr/>
          <p:nvPr/>
        </p:nvGrpSpPr>
        <p:grpSpPr>
          <a:xfrm>
            <a:off x="4286321" y="2604663"/>
            <a:ext cx="1454044" cy="1454046"/>
            <a:chOff x="1301856" y="2431160"/>
            <a:chExt cx="1937614" cy="1937616"/>
          </a:xfrm>
        </p:grpSpPr>
        <p:sp>
          <p:nvSpPr>
            <p:cNvPr id="18" name="íṡ1îďe"/>
            <p:cNvSpPr/>
            <p:nvPr/>
          </p:nvSpPr>
          <p:spPr>
            <a:xfrm>
              <a:off x="1641835" y="2771140"/>
              <a:ext cx="1257656" cy="1257656"/>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200" dirty="0">
                <a:cs typeface="+mn-ea"/>
                <a:sym typeface="+mn-lt"/>
              </a:endParaRPr>
            </a:p>
          </p:txBody>
        </p:sp>
        <p:sp>
          <p:nvSpPr>
            <p:cNvPr id="19" name="ísļïḑé"/>
            <p:cNvSpPr/>
            <p:nvPr/>
          </p:nvSpPr>
          <p:spPr bwMode="auto">
            <a:xfrm>
              <a:off x="1301856" y="2431160"/>
              <a:ext cx="1937614" cy="193761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sp>
          <p:nvSpPr>
            <p:cNvPr id="20" name="îṣlîḓe"/>
            <p:cNvSpPr/>
            <p:nvPr/>
          </p:nvSpPr>
          <p:spPr bwMode="auto">
            <a:xfrm>
              <a:off x="2036251" y="3159901"/>
              <a:ext cx="468824" cy="48013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cs typeface="+mn-ea"/>
                <a:sym typeface="+mn-lt"/>
              </a:endParaRPr>
            </a:p>
          </p:txBody>
        </p:sp>
      </p:grpSp>
      <p:grpSp>
        <p:nvGrpSpPr>
          <p:cNvPr id="21" name="组合 20"/>
          <p:cNvGrpSpPr/>
          <p:nvPr/>
        </p:nvGrpSpPr>
        <p:grpSpPr>
          <a:xfrm>
            <a:off x="6477036" y="3258132"/>
            <a:ext cx="1454044" cy="1454046"/>
            <a:chOff x="1301856" y="2431160"/>
            <a:chExt cx="1937614" cy="1937616"/>
          </a:xfrm>
        </p:grpSpPr>
        <p:sp>
          <p:nvSpPr>
            <p:cNvPr id="22" name="íṡ1îďe"/>
            <p:cNvSpPr/>
            <p:nvPr/>
          </p:nvSpPr>
          <p:spPr>
            <a:xfrm>
              <a:off x="1641835" y="2771140"/>
              <a:ext cx="1257656" cy="1257656"/>
            </a:xfrm>
            <a:prstGeom prst="ellipse">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200">
                <a:cs typeface="+mn-ea"/>
                <a:sym typeface="+mn-lt"/>
              </a:endParaRPr>
            </a:p>
          </p:txBody>
        </p:sp>
        <p:sp>
          <p:nvSpPr>
            <p:cNvPr id="23" name="ísļïḑé"/>
            <p:cNvSpPr/>
            <p:nvPr/>
          </p:nvSpPr>
          <p:spPr bwMode="auto">
            <a:xfrm>
              <a:off x="1301856" y="2431160"/>
              <a:ext cx="1937614" cy="193761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sp>
          <p:nvSpPr>
            <p:cNvPr id="24" name="îṣlîḓe"/>
            <p:cNvSpPr/>
            <p:nvPr/>
          </p:nvSpPr>
          <p:spPr bwMode="auto">
            <a:xfrm>
              <a:off x="2036251" y="3159901"/>
              <a:ext cx="468824" cy="48013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cs typeface="+mn-ea"/>
                <a:sym typeface="+mn-lt"/>
              </a:endParaRPr>
            </a:p>
          </p:txBody>
        </p:sp>
      </p:grpSp>
      <p:grpSp>
        <p:nvGrpSpPr>
          <p:cNvPr id="25" name="组合 24"/>
          <p:cNvGrpSpPr/>
          <p:nvPr/>
        </p:nvGrpSpPr>
        <p:grpSpPr>
          <a:xfrm>
            <a:off x="8667750" y="1951194"/>
            <a:ext cx="1454044" cy="1454046"/>
            <a:chOff x="1301856" y="2431160"/>
            <a:chExt cx="1937614" cy="1937616"/>
          </a:xfrm>
        </p:grpSpPr>
        <p:sp>
          <p:nvSpPr>
            <p:cNvPr id="26" name="íṡ1îďe"/>
            <p:cNvSpPr/>
            <p:nvPr/>
          </p:nvSpPr>
          <p:spPr>
            <a:xfrm>
              <a:off x="1641835" y="2771140"/>
              <a:ext cx="1257656" cy="1257656"/>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200" dirty="0">
                <a:cs typeface="+mn-ea"/>
                <a:sym typeface="+mn-lt"/>
              </a:endParaRPr>
            </a:p>
          </p:txBody>
        </p:sp>
        <p:sp>
          <p:nvSpPr>
            <p:cNvPr id="27" name="ísļïḑé"/>
            <p:cNvSpPr/>
            <p:nvPr/>
          </p:nvSpPr>
          <p:spPr bwMode="auto">
            <a:xfrm>
              <a:off x="1301856" y="2431160"/>
              <a:ext cx="1937614" cy="1937616"/>
            </a:xfrm>
            <a:custGeom>
              <a:avLst/>
              <a:gdLst>
                <a:gd name="T0" fmla="*/ 1494 w 1598"/>
                <a:gd name="T1" fmla="*/ 803 h 1605"/>
                <a:gd name="T2" fmla="*/ 1598 w 1598"/>
                <a:gd name="T3" fmla="*/ 724 h 1605"/>
                <a:gd name="T4" fmla="*/ 1466 w 1598"/>
                <a:gd name="T5" fmla="*/ 605 h 1605"/>
                <a:gd name="T6" fmla="*/ 1523 w 1598"/>
                <a:gd name="T7" fmla="*/ 455 h 1605"/>
                <a:gd name="T8" fmla="*/ 1358 w 1598"/>
                <a:gd name="T9" fmla="*/ 389 h 1605"/>
                <a:gd name="T10" fmla="*/ 1361 w 1598"/>
                <a:gd name="T11" fmla="*/ 229 h 1605"/>
                <a:gd name="T12" fmla="*/ 1182 w 1598"/>
                <a:gd name="T13" fmla="*/ 223 h 1605"/>
                <a:gd name="T14" fmla="*/ 1130 w 1598"/>
                <a:gd name="T15" fmla="*/ 71 h 1605"/>
                <a:gd name="T16" fmla="*/ 961 w 1598"/>
                <a:gd name="T17" fmla="*/ 126 h 1605"/>
                <a:gd name="T18" fmla="*/ 860 w 1598"/>
                <a:gd name="T19" fmla="*/ 2 h 1605"/>
                <a:gd name="T20" fmla="*/ 737 w 1598"/>
                <a:gd name="T21" fmla="*/ 2 h 1605"/>
                <a:gd name="T22" fmla="*/ 637 w 1598"/>
                <a:gd name="T23" fmla="*/ 126 h 1605"/>
                <a:gd name="T24" fmla="*/ 467 w 1598"/>
                <a:gd name="T25" fmla="*/ 71 h 1605"/>
                <a:gd name="T26" fmla="*/ 415 w 1598"/>
                <a:gd name="T27" fmla="*/ 223 h 1605"/>
                <a:gd name="T28" fmla="*/ 237 w 1598"/>
                <a:gd name="T29" fmla="*/ 229 h 1605"/>
                <a:gd name="T30" fmla="*/ 240 w 1598"/>
                <a:gd name="T31" fmla="*/ 389 h 1605"/>
                <a:gd name="T32" fmla="*/ 75 w 1598"/>
                <a:gd name="T33" fmla="*/ 455 h 1605"/>
                <a:gd name="T34" fmla="*/ 132 w 1598"/>
                <a:gd name="T35" fmla="*/ 605 h 1605"/>
                <a:gd name="T36" fmla="*/ 0 w 1598"/>
                <a:gd name="T37" fmla="*/ 724 h 1605"/>
                <a:gd name="T38" fmla="*/ 104 w 1598"/>
                <a:gd name="T39" fmla="*/ 803 h 1605"/>
                <a:gd name="T40" fmla="*/ 0 w 1598"/>
                <a:gd name="T41" fmla="*/ 881 h 1605"/>
                <a:gd name="T42" fmla="*/ 132 w 1598"/>
                <a:gd name="T43" fmla="*/ 1000 h 1605"/>
                <a:gd name="T44" fmla="*/ 75 w 1598"/>
                <a:gd name="T45" fmla="*/ 1150 h 1605"/>
                <a:gd name="T46" fmla="*/ 240 w 1598"/>
                <a:gd name="T47" fmla="*/ 1216 h 1605"/>
                <a:gd name="T48" fmla="*/ 237 w 1598"/>
                <a:gd name="T49" fmla="*/ 1376 h 1605"/>
                <a:gd name="T50" fmla="*/ 415 w 1598"/>
                <a:gd name="T51" fmla="*/ 1383 h 1605"/>
                <a:gd name="T52" fmla="*/ 467 w 1598"/>
                <a:gd name="T53" fmla="*/ 1534 h 1605"/>
                <a:gd name="T54" fmla="*/ 637 w 1598"/>
                <a:gd name="T55" fmla="*/ 1479 h 1605"/>
                <a:gd name="T56" fmla="*/ 737 w 1598"/>
                <a:gd name="T57" fmla="*/ 1603 h 1605"/>
                <a:gd name="T58" fmla="*/ 860 w 1598"/>
                <a:gd name="T59" fmla="*/ 1603 h 1605"/>
                <a:gd name="T60" fmla="*/ 961 w 1598"/>
                <a:gd name="T61" fmla="*/ 1479 h 1605"/>
                <a:gd name="T62" fmla="*/ 1130 w 1598"/>
                <a:gd name="T63" fmla="*/ 1534 h 1605"/>
                <a:gd name="T64" fmla="*/ 1182 w 1598"/>
                <a:gd name="T65" fmla="*/ 1383 h 1605"/>
                <a:gd name="T66" fmla="*/ 1361 w 1598"/>
                <a:gd name="T67" fmla="*/ 1376 h 1605"/>
                <a:gd name="T68" fmla="*/ 1358 w 1598"/>
                <a:gd name="T69" fmla="*/ 1216 h 1605"/>
                <a:gd name="T70" fmla="*/ 1523 w 1598"/>
                <a:gd name="T71" fmla="*/ 1150 h 1605"/>
                <a:gd name="T72" fmla="*/ 1466 w 1598"/>
                <a:gd name="T73" fmla="*/ 1000 h 1605"/>
                <a:gd name="T74" fmla="*/ 1598 w 1598"/>
                <a:gd name="T75" fmla="*/ 881 h 1605"/>
                <a:gd name="T76" fmla="*/ 799 w 1598"/>
                <a:gd name="T77" fmla="*/ 1383 h 1605"/>
                <a:gd name="T78" fmla="*/ 799 w 1598"/>
                <a:gd name="T79" fmla="*/ 222 h 1605"/>
                <a:gd name="T80" fmla="*/ 799 w 1598"/>
                <a:gd name="T81" fmla="*/ 138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05">
                  <a:moveTo>
                    <a:pt x="1493" y="845"/>
                  </a:moveTo>
                  <a:cubicBezTo>
                    <a:pt x="1494" y="831"/>
                    <a:pt x="1494" y="817"/>
                    <a:pt x="1494" y="803"/>
                  </a:cubicBezTo>
                  <a:cubicBezTo>
                    <a:pt x="1494" y="788"/>
                    <a:pt x="1494" y="774"/>
                    <a:pt x="1493" y="760"/>
                  </a:cubicBezTo>
                  <a:cubicBezTo>
                    <a:pt x="1534" y="753"/>
                    <a:pt x="1570" y="740"/>
                    <a:pt x="1598" y="724"/>
                  </a:cubicBezTo>
                  <a:cubicBezTo>
                    <a:pt x="1594" y="683"/>
                    <a:pt x="1587" y="642"/>
                    <a:pt x="1577" y="603"/>
                  </a:cubicBezTo>
                  <a:cubicBezTo>
                    <a:pt x="1545" y="598"/>
                    <a:pt x="1507" y="598"/>
                    <a:pt x="1466" y="605"/>
                  </a:cubicBezTo>
                  <a:cubicBezTo>
                    <a:pt x="1458" y="578"/>
                    <a:pt x="1448" y="551"/>
                    <a:pt x="1437" y="526"/>
                  </a:cubicBezTo>
                  <a:cubicBezTo>
                    <a:pt x="1472" y="504"/>
                    <a:pt x="1502" y="479"/>
                    <a:pt x="1523" y="455"/>
                  </a:cubicBezTo>
                  <a:cubicBezTo>
                    <a:pt x="1505" y="418"/>
                    <a:pt x="1485" y="383"/>
                    <a:pt x="1461" y="349"/>
                  </a:cubicBezTo>
                  <a:cubicBezTo>
                    <a:pt x="1430" y="355"/>
                    <a:pt x="1394" y="369"/>
                    <a:pt x="1358" y="389"/>
                  </a:cubicBezTo>
                  <a:cubicBezTo>
                    <a:pt x="1341" y="366"/>
                    <a:pt x="1323" y="345"/>
                    <a:pt x="1303" y="324"/>
                  </a:cubicBezTo>
                  <a:cubicBezTo>
                    <a:pt x="1330" y="292"/>
                    <a:pt x="1349" y="259"/>
                    <a:pt x="1361" y="229"/>
                  </a:cubicBezTo>
                  <a:cubicBezTo>
                    <a:pt x="1331" y="200"/>
                    <a:pt x="1300" y="174"/>
                    <a:pt x="1266" y="150"/>
                  </a:cubicBezTo>
                  <a:cubicBezTo>
                    <a:pt x="1239" y="166"/>
                    <a:pt x="1210" y="191"/>
                    <a:pt x="1182" y="223"/>
                  </a:cubicBezTo>
                  <a:cubicBezTo>
                    <a:pt x="1159" y="207"/>
                    <a:pt x="1135" y="193"/>
                    <a:pt x="1109" y="180"/>
                  </a:cubicBezTo>
                  <a:cubicBezTo>
                    <a:pt x="1123" y="141"/>
                    <a:pt x="1130" y="103"/>
                    <a:pt x="1130" y="71"/>
                  </a:cubicBezTo>
                  <a:cubicBezTo>
                    <a:pt x="1093" y="54"/>
                    <a:pt x="1055" y="40"/>
                    <a:pt x="1015" y="29"/>
                  </a:cubicBezTo>
                  <a:cubicBezTo>
                    <a:pt x="995" y="54"/>
                    <a:pt x="976" y="88"/>
                    <a:pt x="961" y="126"/>
                  </a:cubicBezTo>
                  <a:cubicBezTo>
                    <a:pt x="934" y="120"/>
                    <a:pt x="906" y="115"/>
                    <a:pt x="878" y="112"/>
                  </a:cubicBezTo>
                  <a:cubicBezTo>
                    <a:pt x="877" y="70"/>
                    <a:pt x="871" y="32"/>
                    <a:pt x="860" y="2"/>
                  </a:cubicBezTo>
                  <a:cubicBezTo>
                    <a:pt x="840" y="0"/>
                    <a:pt x="820" y="0"/>
                    <a:pt x="799" y="0"/>
                  </a:cubicBezTo>
                  <a:cubicBezTo>
                    <a:pt x="778" y="0"/>
                    <a:pt x="758" y="0"/>
                    <a:pt x="737" y="2"/>
                  </a:cubicBezTo>
                  <a:cubicBezTo>
                    <a:pt x="727" y="32"/>
                    <a:pt x="721" y="70"/>
                    <a:pt x="720" y="112"/>
                  </a:cubicBezTo>
                  <a:cubicBezTo>
                    <a:pt x="692" y="115"/>
                    <a:pt x="664" y="120"/>
                    <a:pt x="637" y="126"/>
                  </a:cubicBezTo>
                  <a:cubicBezTo>
                    <a:pt x="622" y="88"/>
                    <a:pt x="603" y="54"/>
                    <a:pt x="583" y="29"/>
                  </a:cubicBezTo>
                  <a:cubicBezTo>
                    <a:pt x="543" y="40"/>
                    <a:pt x="504" y="54"/>
                    <a:pt x="467" y="71"/>
                  </a:cubicBezTo>
                  <a:cubicBezTo>
                    <a:pt x="468" y="103"/>
                    <a:pt x="475" y="141"/>
                    <a:pt x="488" y="180"/>
                  </a:cubicBezTo>
                  <a:cubicBezTo>
                    <a:pt x="463" y="193"/>
                    <a:pt x="439" y="207"/>
                    <a:pt x="415" y="223"/>
                  </a:cubicBezTo>
                  <a:cubicBezTo>
                    <a:pt x="388" y="191"/>
                    <a:pt x="359" y="166"/>
                    <a:pt x="331" y="150"/>
                  </a:cubicBezTo>
                  <a:cubicBezTo>
                    <a:pt x="298" y="174"/>
                    <a:pt x="266" y="200"/>
                    <a:pt x="237" y="229"/>
                  </a:cubicBezTo>
                  <a:cubicBezTo>
                    <a:pt x="249" y="259"/>
                    <a:pt x="268" y="292"/>
                    <a:pt x="294" y="324"/>
                  </a:cubicBezTo>
                  <a:cubicBezTo>
                    <a:pt x="275" y="345"/>
                    <a:pt x="257" y="366"/>
                    <a:pt x="240" y="389"/>
                  </a:cubicBezTo>
                  <a:cubicBezTo>
                    <a:pt x="204" y="369"/>
                    <a:pt x="168" y="355"/>
                    <a:pt x="136" y="349"/>
                  </a:cubicBezTo>
                  <a:cubicBezTo>
                    <a:pt x="113" y="383"/>
                    <a:pt x="93" y="418"/>
                    <a:pt x="75" y="455"/>
                  </a:cubicBezTo>
                  <a:cubicBezTo>
                    <a:pt x="96" y="479"/>
                    <a:pt x="125" y="504"/>
                    <a:pt x="161" y="526"/>
                  </a:cubicBezTo>
                  <a:cubicBezTo>
                    <a:pt x="150" y="551"/>
                    <a:pt x="140" y="578"/>
                    <a:pt x="132" y="605"/>
                  </a:cubicBezTo>
                  <a:cubicBezTo>
                    <a:pt x="91" y="598"/>
                    <a:pt x="53" y="598"/>
                    <a:pt x="21" y="603"/>
                  </a:cubicBezTo>
                  <a:cubicBezTo>
                    <a:pt x="11" y="642"/>
                    <a:pt x="4" y="683"/>
                    <a:pt x="0" y="724"/>
                  </a:cubicBezTo>
                  <a:cubicBezTo>
                    <a:pt x="28" y="740"/>
                    <a:pt x="64" y="753"/>
                    <a:pt x="105" y="760"/>
                  </a:cubicBezTo>
                  <a:cubicBezTo>
                    <a:pt x="104" y="774"/>
                    <a:pt x="104" y="788"/>
                    <a:pt x="104" y="803"/>
                  </a:cubicBezTo>
                  <a:cubicBezTo>
                    <a:pt x="104" y="817"/>
                    <a:pt x="104" y="831"/>
                    <a:pt x="105" y="845"/>
                  </a:cubicBezTo>
                  <a:cubicBezTo>
                    <a:pt x="64" y="853"/>
                    <a:pt x="28" y="866"/>
                    <a:pt x="0" y="881"/>
                  </a:cubicBezTo>
                  <a:cubicBezTo>
                    <a:pt x="4" y="922"/>
                    <a:pt x="11" y="963"/>
                    <a:pt x="21" y="1002"/>
                  </a:cubicBezTo>
                  <a:cubicBezTo>
                    <a:pt x="53" y="1007"/>
                    <a:pt x="91" y="1007"/>
                    <a:pt x="132" y="1000"/>
                  </a:cubicBezTo>
                  <a:cubicBezTo>
                    <a:pt x="140" y="1028"/>
                    <a:pt x="150" y="1054"/>
                    <a:pt x="161" y="1080"/>
                  </a:cubicBezTo>
                  <a:cubicBezTo>
                    <a:pt x="125" y="1101"/>
                    <a:pt x="96" y="1126"/>
                    <a:pt x="75" y="1150"/>
                  </a:cubicBezTo>
                  <a:cubicBezTo>
                    <a:pt x="93" y="1187"/>
                    <a:pt x="113" y="1222"/>
                    <a:pt x="136" y="1256"/>
                  </a:cubicBezTo>
                  <a:cubicBezTo>
                    <a:pt x="168" y="1250"/>
                    <a:pt x="204" y="1237"/>
                    <a:pt x="240" y="1216"/>
                  </a:cubicBezTo>
                  <a:cubicBezTo>
                    <a:pt x="257" y="1239"/>
                    <a:pt x="275" y="1261"/>
                    <a:pt x="294" y="1281"/>
                  </a:cubicBezTo>
                  <a:cubicBezTo>
                    <a:pt x="268" y="1313"/>
                    <a:pt x="249" y="1346"/>
                    <a:pt x="237" y="1376"/>
                  </a:cubicBezTo>
                  <a:cubicBezTo>
                    <a:pt x="266" y="1405"/>
                    <a:pt x="298" y="1431"/>
                    <a:pt x="331" y="1455"/>
                  </a:cubicBezTo>
                  <a:cubicBezTo>
                    <a:pt x="359" y="1439"/>
                    <a:pt x="388" y="1414"/>
                    <a:pt x="415" y="1383"/>
                  </a:cubicBezTo>
                  <a:cubicBezTo>
                    <a:pt x="439" y="1398"/>
                    <a:pt x="463" y="1412"/>
                    <a:pt x="488" y="1425"/>
                  </a:cubicBezTo>
                  <a:cubicBezTo>
                    <a:pt x="475" y="1464"/>
                    <a:pt x="468" y="1502"/>
                    <a:pt x="467" y="1534"/>
                  </a:cubicBezTo>
                  <a:cubicBezTo>
                    <a:pt x="504" y="1551"/>
                    <a:pt x="543" y="1565"/>
                    <a:pt x="583" y="1576"/>
                  </a:cubicBezTo>
                  <a:cubicBezTo>
                    <a:pt x="603" y="1551"/>
                    <a:pt x="622" y="1518"/>
                    <a:pt x="637" y="1479"/>
                  </a:cubicBezTo>
                  <a:cubicBezTo>
                    <a:pt x="664" y="1485"/>
                    <a:pt x="692" y="1490"/>
                    <a:pt x="720" y="1493"/>
                  </a:cubicBezTo>
                  <a:cubicBezTo>
                    <a:pt x="721" y="1535"/>
                    <a:pt x="727" y="1573"/>
                    <a:pt x="737" y="1603"/>
                  </a:cubicBezTo>
                  <a:cubicBezTo>
                    <a:pt x="758" y="1605"/>
                    <a:pt x="778" y="1605"/>
                    <a:pt x="799" y="1605"/>
                  </a:cubicBezTo>
                  <a:cubicBezTo>
                    <a:pt x="820" y="1605"/>
                    <a:pt x="840" y="1605"/>
                    <a:pt x="860" y="1603"/>
                  </a:cubicBezTo>
                  <a:cubicBezTo>
                    <a:pt x="871" y="1573"/>
                    <a:pt x="877" y="1535"/>
                    <a:pt x="878" y="1493"/>
                  </a:cubicBezTo>
                  <a:cubicBezTo>
                    <a:pt x="906" y="1490"/>
                    <a:pt x="934" y="1485"/>
                    <a:pt x="961" y="1479"/>
                  </a:cubicBezTo>
                  <a:cubicBezTo>
                    <a:pt x="976" y="1518"/>
                    <a:pt x="995" y="1551"/>
                    <a:pt x="1015" y="1576"/>
                  </a:cubicBezTo>
                  <a:cubicBezTo>
                    <a:pt x="1055" y="1565"/>
                    <a:pt x="1093" y="1551"/>
                    <a:pt x="1130" y="1534"/>
                  </a:cubicBezTo>
                  <a:cubicBezTo>
                    <a:pt x="1130" y="1502"/>
                    <a:pt x="1123" y="1464"/>
                    <a:pt x="1109" y="1425"/>
                  </a:cubicBezTo>
                  <a:cubicBezTo>
                    <a:pt x="1135" y="1412"/>
                    <a:pt x="1159" y="1398"/>
                    <a:pt x="1182" y="1383"/>
                  </a:cubicBezTo>
                  <a:cubicBezTo>
                    <a:pt x="1210" y="1414"/>
                    <a:pt x="1239" y="1439"/>
                    <a:pt x="1266" y="1455"/>
                  </a:cubicBezTo>
                  <a:cubicBezTo>
                    <a:pt x="1300" y="1431"/>
                    <a:pt x="1331" y="1405"/>
                    <a:pt x="1361" y="1376"/>
                  </a:cubicBezTo>
                  <a:cubicBezTo>
                    <a:pt x="1349" y="1346"/>
                    <a:pt x="1330" y="1313"/>
                    <a:pt x="1303" y="1281"/>
                  </a:cubicBezTo>
                  <a:cubicBezTo>
                    <a:pt x="1323" y="1261"/>
                    <a:pt x="1341" y="1239"/>
                    <a:pt x="1358" y="1216"/>
                  </a:cubicBezTo>
                  <a:cubicBezTo>
                    <a:pt x="1394" y="1237"/>
                    <a:pt x="1430" y="1250"/>
                    <a:pt x="1462" y="1256"/>
                  </a:cubicBezTo>
                  <a:cubicBezTo>
                    <a:pt x="1485" y="1222"/>
                    <a:pt x="1505" y="1187"/>
                    <a:pt x="1523" y="1150"/>
                  </a:cubicBezTo>
                  <a:cubicBezTo>
                    <a:pt x="1502" y="1126"/>
                    <a:pt x="1472" y="1101"/>
                    <a:pt x="1437" y="1080"/>
                  </a:cubicBezTo>
                  <a:cubicBezTo>
                    <a:pt x="1448" y="1054"/>
                    <a:pt x="1458" y="1028"/>
                    <a:pt x="1466" y="1000"/>
                  </a:cubicBezTo>
                  <a:cubicBezTo>
                    <a:pt x="1507" y="1007"/>
                    <a:pt x="1545" y="1007"/>
                    <a:pt x="1577" y="1002"/>
                  </a:cubicBezTo>
                  <a:cubicBezTo>
                    <a:pt x="1587" y="963"/>
                    <a:pt x="1594" y="922"/>
                    <a:pt x="1598" y="881"/>
                  </a:cubicBezTo>
                  <a:cubicBezTo>
                    <a:pt x="1570" y="866"/>
                    <a:pt x="1534" y="853"/>
                    <a:pt x="1493" y="845"/>
                  </a:cubicBezTo>
                  <a:close/>
                  <a:moveTo>
                    <a:pt x="799" y="1383"/>
                  </a:moveTo>
                  <a:cubicBezTo>
                    <a:pt x="478" y="1383"/>
                    <a:pt x="218" y="1123"/>
                    <a:pt x="218" y="803"/>
                  </a:cubicBezTo>
                  <a:cubicBezTo>
                    <a:pt x="218" y="482"/>
                    <a:pt x="478" y="222"/>
                    <a:pt x="799" y="222"/>
                  </a:cubicBezTo>
                  <a:cubicBezTo>
                    <a:pt x="1119" y="222"/>
                    <a:pt x="1379" y="482"/>
                    <a:pt x="1379" y="803"/>
                  </a:cubicBezTo>
                  <a:cubicBezTo>
                    <a:pt x="1379" y="1123"/>
                    <a:pt x="1119" y="1383"/>
                    <a:pt x="799" y="1383"/>
                  </a:cubicBez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sp>
          <p:nvSpPr>
            <p:cNvPr id="28" name="îṣlîḓe"/>
            <p:cNvSpPr/>
            <p:nvPr/>
          </p:nvSpPr>
          <p:spPr bwMode="auto">
            <a:xfrm>
              <a:off x="2036251" y="3159901"/>
              <a:ext cx="468824" cy="48013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a:cs typeface="+mn-ea"/>
                <a:sym typeface="+mn-lt"/>
              </a:endParaRPr>
            </a:p>
          </p:txBody>
        </p:sp>
      </p:grpSp>
      <p:sp>
        <p:nvSpPr>
          <p:cNvPr id="29" name="ïSḻiďe"/>
          <p:cNvSpPr/>
          <p:nvPr/>
        </p:nvSpPr>
        <p:spPr bwMode="auto">
          <a:xfrm rot="625894">
            <a:off x="7531191" y="2229662"/>
            <a:ext cx="806881" cy="897109"/>
          </a:xfrm>
          <a:custGeom>
            <a:avLst/>
            <a:gdLst>
              <a:gd name="T0" fmla="*/ 1724 w 2505"/>
              <a:gd name="T1" fmla="*/ 18 h 2784"/>
              <a:gd name="T2" fmla="*/ 1519 w 2505"/>
              <a:gd name="T3" fmla="*/ 2 h 2784"/>
              <a:gd name="T4" fmla="*/ 1307 w 2505"/>
              <a:gd name="T5" fmla="*/ 4 h 2784"/>
              <a:gd name="T6" fmla="*/ 1140 w 2505"/>
              <a:gd name="T7" fmla="*/ 18 h 2784"/>
              <a:gd name="T8" fmla="*/ 1027 w 2505"/>
              <a:gd name="T9" fmla="*/ 36 h 2784"/>
              <a:gd name="T10" fmla="*/ 969 w 2505"/>
              <a:gd name="T11" fmla="*/ 49 h 2784"/>
              <a:gd name="T12" fmla="*/ 1097 w 2505"/>
              <a:gd name="T13" fmla="*/ 49 h 2784"/>
              <a:gd name="T14" fmla="*/ 1218 w 2505"/>
              <a:gd name="T15" fmla="*/ 59 h 2784"/>
              <a:gd name="T16" fmla="*/ 1311 w 2505"/>
              <a:gd name="T17" fmla="*/ 76 h 2784"/>
              <a:gd name="T18" fmla="*/ 1380 w 2505"/>
              <a:gd name="T19" fmla="*/ 97 h 2784"/>
              <a:gd name="T20" fmla="*/ 1472 w 2505"/>
              <a:gd name="T21" fmla="*/ 140 h 2784"/>
              <a:gd name="T22" fmla="*/ 1526 w 2505"/>
              <a:gd name="T23" fmla="*/ 181 h 2784"/>
              <a:gd name="T24" fmla="*/ 1552 w 2505"/>
              <a:gd name="T25" fmla="*/ 217 h 2784"/>
              <a:gd name="T26" fmla="*/ 1561 w 2505"/>
              <a:gd name="T27" fmla="*/ 241 h 2784"/>
              <a:gd name="T28" fmla="*/ 1561 w 2505"/>
              <a:gd name="T29" fmla="*/ 253 h 2784"/>
              <a:gd name="T30" fmla="*/ 1416 w 2505"/>
              <a:gd name="T31" fmla="*/ 333 h 2784"/>
              <a:gd name="T32" fmla="*/ 1210 w 2505"/>
              <a:gd name="T33" fmla="*/ 468 h 2784"/>
              <a:gd name="T34" fmla="*/ 1016 w 2505"/>
              <a:gd name="T35" fmla="*/ 619 h 2784"/>
              <a:gd name="T36" fmla="*/ 834 w 2505"/>
              <a:gd name="T37" fmla="*/ 785 h 2784"/>
              <a:gd name="T38" fmla="*/ 666 w 2505"/>
              <a:gd name="T39" fmla="*/ 964 h 2784"/>
              <a:gd name="T40" fmla="*/ 512 w 2505"/>
              <a:gd name="T41" fmla="*/ 1157 h 2784"/>
              <a:gd name="T42" fmla="*/ 375 w 2505"/>
              <a:gd name="T43" fmla="*/ 1362 h 2784"/>
              <a:gd name="T44" fmla="*/ 255 w 2505"/>
              <a:gd name="T45" fmla="*/ 1578 h 2784"/>
              <a:gd name="T46" fmla="*/ 151 w 2505"/>
              <a:gd name="T47" fmla="*/ 1804 h 2784"/>
              <a:gd name="T48" fmla="*/ 67 w 2505"/>
              <a:gd name="T49" fmla="*/ 2040 h 2784"/>
              <a:gd name="T50" fmla="*/ 0 w 2505"/>
              <a:gd name="T51" fmla="*/ 2285 h 2784"/>
              <a:gd name="T52" fmla="*/ 229 w 2505"/>
              <a:gd name="T53" fmla="*/ 2724 h 2784"/>
              <a:gd name="T54" fmla="*/ 250 w 2505"/>
              <a:gd name="T55" fmla="*/ 2546 h 2784"/>
              <a:gd name="T56" fmla="*/ 281 w 2505"/>
              <a:gd name="T57" fmla="*/ 2371 h 2784"/>
              <a:gd name="T58" fmla="*/ 323 w 2505"/>
              <a:gd name="T59" fmla="*/ 2201 h 2784"/>
              <a:gd name="T60" fmla="*/ 376 w 2505"/>
              <a:gd name="T61" fmla="*/ 2035 h 2784"/>
              <a:gd name="T62" fmla="*/ 439 w 2505"/>
              <a:gd name="T63" fmla="*/ 1874 h 2784"/>
              <a:gd name="T64" fmla="*/ 512 w 2505"/>
              <a:gd name="T65" fmla="*/ 1718 h 2784"/>
              <a:gd name="T66" fmla="*/ 594 w 2505"/>
              <a:gd name="T67" fmla="*/ 1567 h 2784"/>
              <a:gd name="T68" fmla="*/ 684 w 2505"/>
              <a:gd name="T69" fmla="*/ 1421 h 2784"/>
              <a:gd name="T70" fmla="*/ 783 w 2505"/>
              <a:gd name="T71" fmla="*/ 1283 h 2784"/>
              <a:gd name="T72" fmla="*/ 891 w 2505"/>
              <a:gd name="T73" fmla="*/ 1151 h 2784"/>
              <a:gd name="T74" fmla="*/ 1006 w 2505"/>
              <a:gd name="T75" fmla="*/ 1026 h 2784"/>
              <a:gd name="T76" fmla="*/ 1128 w 2505"/>
              <a:gd name="T77" fmla="*/ 907 h 2784"/>
              <a:gd name="T78" fmla="*/ 1258 w 2505"/>
              <a:gd name="T79" fmla="*/ 797 h 2784"/>
              <a:gd name="T80" fmla="*/ 1395 w 2505"/>
              <a:gd name="T81" fmla="*/ 695 h 2784"/>
              <a:gd name="T82" fmla="*/ 1537 w 2505"/>
              <a:gd name="T83" fmla="*/ 601 h 2784"/>
              <a:gd name="T84" fmla="*/ 1686 w 2505"/>
              <a:gd name="T85" fmla="*/ 516 h 2784"/>
              <a:gd name="T86" fmla="*/ 1840 w 2505"/>
              <a:gd name="T87" fmla="*/ 440 h 2784"/>
              <a:gd name="T88" fmla="*/ 2000 w 2505"/>
              <a:gd name="T89" fmla="*/ 374 h 2784"/>
              <a:gd name="T90" fmla="*/ 2164 w 2505"/>
              <a:gd name="T91" fmla="*/ 317 h 2784"/>
              <a:gd name="T92" fmla="*/ 2333 w 2505"/>
              <a:gd name="T93" fmla="*/ 271 h 2784"/>
              <a:gd name="T94" fmla="*/ 2505 w 2505"/>
              <a:gd name="T95" fmla="*/ 235 h 2784"/>
              <a:gd name="T96" fmla="*/ 2450 w 2505"/>
              <a:gd name="T97" fmla="*/ 209 h 2784"/>
              <a:gd name="T98" fmla="*/ 2294 w 2505"/>
              <a:gd name="T99" fmla="*/ 149 h 2784"/>
              <a:gd name="T100" fmla="*/ 2125 w 2505"/>
              <a:gd name="T101" fmla="*/ 96 h 2784"/>
              <a:gd name="T102" fmla="*/ 1919 w 2505"/>
              <a:gd name="T103" fmla="*/ 47 h 2784"/>
              <a:gd name="T104" fmla="*/ 1768 w 2505"/>
              <a:gd name="T105" fmla="*/ 23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2784">
                <a:moveTo>
                  <a:pt x="1768" y="23"/>
                </a:moveTo>
                <a:lnTo>
                  <a:pt x="1768" y="23"/>
                </a:lnTo>
                <a:lnTo>
                  <a:pt x="1724" y="18"/>
                </a:lnTo>
                <a:lnTo>
                  <a:pt x="1682" y="13"/>
                </a:lnTo>
                <a:lnTo>
                  <a:pt x="1598" y="7"/>
                </a:lnTo>
                <a:lnTo>
                  <a:pt x="1519" y="2"/>
                </a:lnTo>
                <a:lnTo>
                  <a:pt x="1445" y="0"/>
                </a:lnTo>
                <a:lnTo>
                  <a:pt x="1373" y="2"/>
                </a:lnTo>
                <a:lnTo>
                  <a:pt x="1307" y="4"/>
                </a:lnTo>
                <a:lnTo>
                  <a:pt x="1247" y="8"/>
                </a:lnTo>
                <a:lnTo>
                  <a:pt x="1191" y="13"/>
                </a:lnTo>
                <a:lnTo>
                  <a:pt x="1140" y="18"/>
                </a:lnTo>
                <a:lnTo>
                  <a:pt x="1097" y="24"/>
                </a:lnTo>
                <a:lnTo>
                  <a:pt x="1059" y="30"/>
                </a:lnTo>
                <a:lnTo>
                  <a:pt x="1027" y="36"/>
                </a:lnTo>
                <a:lnTo>
                  <a:pt x="983" y="45"/>
                </a:lnTo>
                <a:lnTo>
                  <a:pt x="969" y="49"/>
                </a:lnTo>
                <a:lnTo>
                  <a:pt x="969" y="49"/>
                </a:lnTo>
                <a:lnTo>
                  <a:pt x="1004" y="47"/>
                </a:lnTo>
                <a:lnTo>
                  <a:pt x="1045" y="47"/>
                </a:lnTo>
                <a:lnTo>
                  <a:pt x="1097" y="49"/>
                </a:lnTo>
                <a:lnTo>
                  <a:pt x="1155" y="52"/>
                </a:lnTo>
                <a:lnTo>
                  <a:pt x="1186" y="55"/>
                </a:lnTo>
                <a:lnTo>
                  <a:pt x="1218" y="59"/>
                </a:lnTo>
                <a:lnTo>
                  <a:pt x="1249" y="63"/>
                </a:lnTo>
                <a:lnTo>
                  <a:pt x="1280" y="68"/>
                </a:lnTo>
                <a:lnTo>
                  <a:pt x="1311" y="76"/>
                </a:lnTo>
                <a:lnTo>
                  <a:pt x="1341" y="83"/>
                </a:lnTo>
                <a:lnTo>
                  <a:pt x="1341" y="83"/>
                </a:lnTo>
                <a:lnTo>
                  <a:pt x="1380" y="97"/>
                </a:lnTo>
                <a:lnTo>
                  <a:pt x="1416" y="112"/>
                </a:lnTo>
                <a:lnTo>
                  <a:pt x="1446" y="125"/>
                </a:lnTo>
                <a:lnTo>
                  <a:pt x="1472" y="140"/>
                </a:lnTo>
                <a:lnTo>
                  <a:pt x="1494" y="154"/>
                </a:lnTo>
                <a:lnTo>
                  <a:pt x="1511" y="167"/>
                </a:lnTo>
                <a:lnTo>
                  <a:pt x="1526" y="181"/>
                </a:lnTo>
                <a:lnTo>
                  <a:pt x="1537" y="193"/>
                </a:lnTo>
                <a:lnTo>
                  <a:pt x="1546" y="206"/>
                </a:lnTo>
                <a:lnTo>
                  <a:pt x="1552" y="217"/>
                </a:lnTo>
                <a:lnTo>
                  <a:pt x="1557" y="227"/>
                </a:lnTo>
                <a:lnTo>
                  <a:pt x="1560" y="235"/>
                </a:lnTo>
                <a:lnTo>
                  <a:pt x="1561" y="241"/>
                </a:lnTo>
                <a:lnTo>
                  <a:pt x="1562" y="248"/>
                </a:lnTo>
                <a:lnTo>
                  <a:pt x="1561" y="251"/>
                </a:lnTo>
                <a:lnTo>
                  <a:pt x="1561" y="253"/>
                </a:lnTo>
                <a:lnTo>
                  <a:pt x="1561" y="253"/>
                </a:lnTo>
                <a:lnTo>
                  <a:pt x="1488" y="292"/>
                </a:lnTo>
                <a:lnTo>
                  <a:pt x="1416" y="333"/>
                </a:lnTo>
                <a:lnTo>
                  <a:pt x="1347" y="376"/>
                </a:lnTo>
                <a:lnTo>
                  <a:pt x="1278" y="422"/>
                </a:lnTo>
                <a:lnTo>
                  <a:pt x="1210" y="468"/>
                </a:lnTo>
                <a:lnTo>
                  <a:pt x="1144" y="517"/>
                </a:lnTo>
                <a:lnTo>
                  <a:pt x="1079" y="566"/>
                </a:lnTo>
                <a:lnTo>
                  <a:pt x="1016" y="619"/>
                </a:lnTo>
                <a:lnTo>
                  <a:pt x="954" y="673"/>
                </a:lnTo>
                <a:lnTo>
                  <a:pt x="893" y="728"/>
                </a:lnTo>
                <a:lnTo>
                  <a:pt x="834" y="785"/>
                </a:lnTo>
                <a:lnTo>
                  <a:pt x="776" y="843"/>
                </a:lnTo>
                <a:lnTo>
                  <a:pt x="720" y="902"/>
                </a:lnTo>
                <a:lnTo>
                  <a:pt x="666" y="964"/>
                </a:lnTo>
                <a:lnTo>
                  <a:pt x="614" y="1027"/>
                </a:lnTo>
                <a:lnTo>
                  <a:pt x="562" y="1091"/>
                </a:lnTo>
                <a:lnTo>
                  <a:pt x="512" y="1157"/>
                </a:lnTo>
                <a:lnTo>
                  <a:pt x="465" y="1224"/>
                </a:lnTo>
                <a:lnTo>
                  <a:pt x="420" y="1293"/>
                </a:lnTo>
                <a:lnTo>
                  <a:pt x="375" y="1362"/>
                </a:lnTo>
                <a:lnTo>
                  <a:pt x="333" y="1432"/>
                </a:lnTo>
                <a:lnTo>
                  <a:pt x="293" y="1505"/>
                </a:lnTo>
                <a:lnTo>
                  <a:pt x="255" y="1578"/>
                </a:lnTo>
                <a:lnTo>
                  <a:pt x="218" y="1652"/>
                </a:lnTo>
                <a:lnTo>
                  <a:pt x="183" y="1728"/>
                </a:lnTo>
                <a:lnTo>
                  <a:pt x="151" y="1804"/>
                </a:lnTo>
                <a:lnTo>
                  <a:pt x="122" y="1882"/>
                </a:lnTo>
                <a:lnTo>
                  <a:pt x="93" y="1961"/>
                </a:lnTo>
                <a:lnTo>
                  <a:pt x="67" y="2040"/>
                </a:lnTo>
                <a:lnTo>
                  <a:pt x="43" y="2122"/>
                </a:lnTo>
                <a:lnTo>
                  <a:pt x="20" y="2203"/>
                </a:lnTo>
                <a:lnTo>
                  <a:pt x="0" y="2285"/>
                </a:lnTo>
                <a:lnTo>
                  <a:pt x="224" y="2784"/>
                </a:lnTo>
                <a:lnTo>
                  <a:pt x="224" y="2784"/>
                </a:lnTo>
                <a:lnTo>
                  <a:pt x="229" y="2724"/>
                </a:lnTo>
                <a:lnTo>
                  <a:pt x="234" y="2664"/>
                </a:lnTo>
                <a:lnTo>
                  <a:pt x="242" y="2605"/>
                </a:lnTo>
                <a:lnTo>
                  <a:pt x="250" y="2546"/>
                </a:lnTo>
                <a:lnTo>
                  <a:pt x="259" y="2488"/>
                </a:lnTo>
                <a:lnTo>
                  <a:pt x="270" y="2430"/>
                </a:lnTo>
                <a:lnTo>
                  <a:pt x="281" y="2371"/>
                </a:lnTo>
                <a:lnTo>
                  <a:pt x="295" y="2315"/>
                </a:lnTo>
                <a:lnTo>
                  <a:pt x="308" y="2258"/>
                </a:lnTo>
                <a:lnTo>
                  <a:pt x="323" y="2201"/>
                </a:lnTo>
                <a:lnTo>
                  <a:pt x="340" y="2145"/>
                </a:lnTo>
                <a:lnTo>
                  <a:pt x="358" y="2090"/>
                </a:lnTo>
                <a:lnTo>
                  <a:pt x="376" y="2035"/>
                </a:lnTo>
                <a:lnTo>
                  <a:pt x="396" y="1981"/>
                </a:lnTo>
                <a:lnTo>
                  <a:pt x="417" y="1927"/>
                </a:lnTo>
                <a:lnTo>
                  <a:pt x="439" y="1874"/>
                </a:lnTo>
                <a:lnTo>
                  <a:pt x="463" y="1820"/>
                </a:lnTo>
                <a:lnTo>
                  <a:pt x="486" y="1769"/>
                </a:lnTo>
                <a:lnTo>
                  <a:pt x="512" y="1718"/>
                </a:lnTo>
                <a:lnTo>
                  <a:pt x="538" y="1666"/>
                </a:lnTo>
                <a:lnTo>
                  <a:pt x="565" y="1617"/>
                </a:lnTo>
                <a:lnTo>
                  <a:pt x="594" y="1567"/>
                </a:lnTo>
                <a:lnTo>
                  <a:pt x="622" y="1518"/>
                </a:lnTo>
                <a:lnTo>
                  <a:pt x="653" y="1470"/>
                </a:lnTo>
                <a:lnTo>
                  <a:pt x="684" y="1421"/>
                </a:lnTo>
                <a:lnTo>
                  <a:pt x="716" y="1374"/>
                </a:lnTo>
                <a:lnTo>
                  <a:pt x="750" y="1329"/>
                </a:lnTo>
                <a:lnTo>
                  <a:pt x="783" y="1283"/>
                </a:lnTo>
                <a:lnTo>
                  <a:pt x="818" y="1238"/>
                </a:lnTo>
                <a:lnTo>
                  <a:pt x="854" y="1194"/>
                </a:lnTo>
                <a:lnTo>
                  <a:pt x="891" y="1151"/>
                </a:lnTo>
                <a:lnTo>
                  <a:pt x="928" y="1109"/>
                </a:lnTo>
                <a:lnTo>
                  <a:pt x="966" y="1067"/>
                </a:lnTo>
                <a:lnTo>
                  <a:pt x="1006" y="1026"/>
                </a:lnTo>
                <a:lnTo>
                  <a:pt x="1046" y="985"/>
                </a:lnTo>
                <a:lnTo>
                  <a:pt x="1087" y="946"/>
                </a:lnTo>
                <a:lnTo>
                  <a:pt x="1128" y="907"/>
                </a:lnTo>
                <a:lnTo>
                  <a:pt x="1171" y="870"/>
                </a:lnTo>
                <a:lnTo>
                  <a:pt x="1215" y="833"/>
                </a:lnTo>
                <a:lnTo>
                  <a:pt x="1258" y="797"/>
                </a:lnTo>
                <a:lnTo>
                  <a:pt x="1302" y="763"/>
                </a:lnTo>
                <a:lnTo>
                  <a:pt x="1348" y="728"/>
                </a:lnTo>
                <a:lnTo>
                  <a:pt x="1395" y="695"/>
                </a:lnTo>
                <a:lnTo>
                  <a:pt x="1441" y="663"/>
                </a:lnTo>
                <a:lnTo>
                  <a:pt x="1489" y="632"/>
                </a:lnTo>
                <a:lnTo>
                  <a:pt x="1537" y="601"/>
                </a:lnTo>
                <a:lnTo>
                  <a:pt x="1587" y="571"/>
                </a:lnTo>
                <a:lnTo>
                  <a:pt x="1636" y="544"/>
                </a:lnTo>
                <a:lnTo>
                  <a:pt x="1686" y="516"/>
                </a:lnTo>
                <a:lnTo>
                  <a:pt x="1736" y="490"/>
                </a:lnTo>
                <a:lnTo>
                  <a:pt x="1788" y="465"/>
                </a:lnTo>
                <a:lnTo>
                  <a:pt x="1840" y="440"/>
                </a:lnTo>
                <a:lnTo>
                  <a:pt x="1893" y="417"/>
                </a:lnTo>
                <a:lnTo>
                  <a:pt x="1947" y="395"/>
                </a:lnTo>
                <a:lnTo>
                  <a:pt x="2000" y="374"/>
                </a:lnTo>
                <a:lnTo>
                  <a:pt x="2054" y="354"/>
                </a:lnTo>
                <a:lnTo>
                  <a:pt x="2108" y="335"/>
                </a:lnTo>
                <a:lnTo>
                  <a:pt x="2164" y="317"/>
                </a:lnTo>
                <a:lnTo>
                  <a:pt x="2220" y="301"/>
                </a:lnTo>
                <a:lnTo>
                  <a:pt x="2277" y="285"/>
                </a:lnTo>
                <a:lnTo>
                  <a:pt x="2333" y="271"/>
                </a:lnTo>
                <a:lnTo>
                  <a:pt x="2390" y="257"/>
                </a:lnTo>
                <a:lnTo>
                  <a:pt x="2447" y="245"/>
                </a:lnTo>
                <a:lnTo>
                  <a:pt x="2505" y="235"/>
                </a:lnTo>
                <a:lnTo>
                  <a:pt x="2505" y="235"/>
                </a:lnTo>
                <a:lnTo>
                  <a:pt x="2492" y="228"/>
                </a:lnTo>
                <a:lnTo>
                  <a:pt x="2450" y="209"/>
                </a:lnTo>
                <a:lnTo>
                  <a:pt x="2383" y="182"/>
                </a:lnTo>
                <a:lnTo>
                  <a:pt x="2341" y="166"/>
                </a:lnTo>
                <a:lnTo>
                  <a:pt x="2294" y="149"/>
                </a:lnTo>
                <a:lnTo>
                  <a:pt x="2242" y="131"/>
                </a:lnTo>
                <a:lnTo>
                  <a:pt x="2185" y="114"/>
                </a:lnTo>
                <a:lnTo>
                  <a:pt x="2125" y="96"/>
                </a:lnTo>
                <a:lnTo>
                  <a:pt x="2059" y="78"/>
                </a:lnTo>
                <a:lnTo>
                  <a:pt x="1991" y="62"/>
                </a:lnTo>
                <a:lnTo>
                  <a:pt x="1919" y="47"/>
                </a:lnTo>
                <a:lnTo>
                  <a:pt x="1845" y="34"/>
                </a:lnTo>
                <a:lnTo>
                  <a:pt x="1768" y="23"/>
                </a:lnTo>
                <a:lnTo>
                  <a:pt x="1768" y="23"/>
                </a:lnTo>
                <a:close/>
              </a:path>
            </a:pathLst>
          </a:custGeom>
          <a:solidFill>
            <a:srgbClr val="78A1B7"/>
          </a:solidFill>
          <a:ln w="1588">
            <a:noFill/>
            <a:prstDash val="solid"/>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sp>
        <p:nvSpPr>
          <p:cNvPr id="30" name="ïSḻiďe"/>
          <p:cNvSpPr/>
          <p:nvPr/>
        </p:nvSpPr>
        <p:spPr bwMode="auto">
          <a:xfrm rot="19768624" flipV="1">
            <a:off x="5418301" y="3964134"/>
            <a:ext cx="806881" cy="897109"/>
          </a:xfrm>
          <a:custGeom>
            <a:avLst/>
            <a:gdLst>
              <a:gd name="T0" fmla="*/ 1724 w 2505"/>
              <a:gd name="T1" fmla="*/ 18 h 2784"/>
              <a:gd name="T2" fmla="*/ 1519 w 2505"/>
              <a:gd name="T3" fmla="*/ 2 h 2784"/>
              <a:gd name="T4" fmla="*/ 1307 w 2505"/>
              <a:gd name="T5" fmla="*/ 4 h 2784"/>
              <a:gd name="T6" fmla="*/ 1140 w 2505"/>
              <a:gd name="T7" fmla="*/ 18 h 2784"/>
              <a:gd name="T8" fmla="*/ 1027 w 2505"/>
              <a:gd name="T9" fmla="*/ 36 h 2784"/>
              <a:gd name="T10" fmla="*/ 969 w 2505"/>
              <a:gd name="T11" fmla="*/ 49 h 2784"/>
              <a:gd name="T12" fmla="*/ 1097 w 2505"/>
              <a:gd name="T13" fmla="*/ 49 h 2784"/>
              <a:gd name="T14" fmla="*/ 1218 w 2505"/>
              <a:gd name="T15" fmla="*/ 59 h 2784"/>
              <a:gd name="T16" fmla="*/ 1311 w 2505"/>
              <a:gd name="T17" fmla="*/ 76 h 2784"/>
              <a:gd name="T18" fmla="*/ 1380 w 2505"/>
              <a:gd name="T19" fmla="*/ 97 h 2784"/>
              <a:gd name="T20" fmla="*/ 1472 w 2505"/>
              <a:gd name="T21" fmla="*/ 140 h 2784"/>
              <a:gd name="T22" fmla="*/ 1526 w 2505"/>
              <a:gd name="T23" fmla="*/ 181 h 2784"/>
              <a:gd name="T24" fmla="*/ 1552 w 2505"/>
              <a:gd name="T25" fmla="*/ 217 h 2784"/>
              <a:gd name="T26" fmla="*/ 1561 w 2505"/>
              <a:gd name="T27" fmla="*/ 241 h 2784"/>
              <a:gd name="T28" fmla="*/ 1561 w 2505"/>
              <a:gd name="T29" fmla="*/ 253 h 2784"/>
              <a:gd name="T30" fmla="*/ 1416 w 2505"/>
              <a:gd name="T31" fmla="*/ 333 h 2784"/>
              <a:gd name="T32" fmla="*/ 1210 w 2505"/>
              <a:gd name="T33" fmla="*/ 468 h 2784"/>
              <a:gd name="T34" fmla="*/ 1016 w 2505"/>
              <a:gd name="T35" fmla="*/ 619 h 2784"/>
              <a:gd name="T36" fmla="*/ 834 w 2505"/>
              <a:gd name="T37" fmla="*/ 785 h 2784"/>
              <a:gd name="T38" fmla="*/ 666 w 2505"/>
              <a:gd name="T39" fmla="*/ 964 h 2784"/>
              <a:gd name="T40" fmla="*/ 512 w 2505"/>
              <a:gd name="T41" fmla="*/ 1157 h 2784"/>
              <a:gd name="T42" fmla="*/ 375 w 2505"/>
              <a:gd name="T43" fmla="*/ 1362 h 2784"/>
              <a:gd name="T44" fmla="*/ 255 w 2505"/>
              <a:gd name="T45" fmla="*/ 1578 h 2784"/>
              <a:gd name="T46" fmla="*/ 151 w 2505"/>
              <a:gd name="T47" fmla="*/ 1804 h 2784"/>
              <a:gd name="T48" fmla="*/ 67 w 2505"/>
              <a:gd name="T49" fmla="*/ 2040 h 2784"/>
              <a:gd name="T50" fmla="*/ 0 w 2505"/>
              <a:gd name="T51" fmla="*/ 2285 h 2784"/>
              <a:gd name="T52" fmla="*/ 229 w 2505"/>
              <a:gd name="T53" fmla="*/ 2724 h 2784"/>
              <a:gd name="T54" fmla="*/ 250 w 2505"/>
              <a:gd name="T55" fmla="*/ 2546 h 2784"/>
              <a:gd name="T56" fmla="*/ 281 w 2505"/>
              <a:gd name="T57" fmla="*/ 2371 h 2784"/>
              <a:gd name="T58" fmla="*/ 323 w 2505"/>
              <a:gd name="T59" fmla="*/ 2201 h 2784"/>
              <a:gd name="T60" fmla="*/ 376 w 2505"/>
              <a:gd name="T61" fmla="*/ 2035 h 2784"/>
              <a:gd name="T62" fmla="*/ 439 w 2505"/>
              <a:gd name="T63" fmla="*/ 1874 h 2784"/>
              <a:gd name="T64" fmla="*/ 512 w 2505"/>
              <a:gd name="T65" fmla="*/ 1718 h 2784"/>
              <a:gd name="T66" fmla="*/ 594 w 2505"/>
              <a:gd name="T67" fmla="*/ 1567 h 2784"/>
              <a:gd name="T68" fmla="*/ 684 w 2505"/>
              <a:gd name="T69" fmla="*/ 1421 h 2784"/>
              <a:gd name="T70" fmla="*/ 783 w 2505"/>
              <a:gd name="T71" fmla="*/ 1283 h 2784"/>
              <a:gd name="T72" fmla="*/ 891 w 2505"/>
              <a:gd name="T73" fmla="*/ 1151 h 2784"/>
              <a:gd name="T74" fmla="*/ 1006 w 2505"/>
              <a:gd name="T75" fmla="*/ 1026 h 2784"/>
              <a:gd name="T76" fmla="*/ 1128 w 2505"/>
              <a:gd name="T77" fmla="*/ 907 h 2784"/>
              <a:gd name="T78" fmla="*/ 1258 w 2505"/>
              <a:gd name="T79" fmla="*/ 797 h 2784"/>
              <a:gd name="T80" fmla="*/ 1395 w 2505"/>
              <a:gd name="T81" fmla="*/ 695 h 2784"/>
              <a:gd name="T82" fmla="*/ 1537 w 2505"/>
              <a:gd name="T83" fmla="*/ 601 h 2784"/>
              <a:gd name="T84" fmla="*/ 1686 w 2505"/>
              <a:gd name="T85" fmla="*/ 516 h 2784"/>
              <a:gd name="T86" fmla="*/ 1840 w 2505"/>
              <a:gd name="T87" fmla="*/ 440 h 2784"/>
              <a:gd name="T88" fmla="*/ 2000 w 2505"/>
              <a:gd name="T89" fmla="*/ 374 h 2784"/>
              <a:gd name="T90" fmla="*/ 2164 w 2505"/>
              <a:gd name="T91" fmla="*/ 317 h 2784"/>
              <a:gd name="T92" fmla="*/ 2333 w 2505"/>
              <a:gd name="T93" fmla="*/ 271 h 2784"/>
              <a:gd name="T94" fmla="*/ 2505 w 2505"/>
              <a:gd name="T95" fmla="*/ 235 h 2784"/>
              <a:gd name="T96" fmla="*/ 2450 w 2505"/>
              <a:gd name="T97" fmla="*/ 209 h 2784"/>
              <a:gd name="T98" fmla="*/ 2294 w 2505"/>
              <a:gd name="T99" fmla="*/ 149 h 2784"/>
              <a:gd name="T100" fmla="*/ 2125 w 2505"/>
              <a:gd name="T101" fmla="*/ 96 h 2784"/>
              <a:gd name="T102" fmla="*/ 1919 w 2505"/>
              <a:gd name="T103" fmla="*/ 47 h 2784"/>
              <a:gd name="T104" fmla="*/ 1768 w 2505"/>
              <a:gd name="T105" fmla="*/ 23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2784">
                <a:moveTo>
                  <a:pt x="1768" y="23"/>
                </a:moveTo>
                <a:lnTo>
                  <a:pt x="1768" y="23"/>
                </a:lnTo>
                <a:lnTo>
                  <a:pt x="1724" y="18"/>
                </a:lnTo>
                <a:lnTo>
                  <a:pt x="1682" y="13"/>
                </a:lnTo>
                <a:lnTo>
                  <a:pt x="1598" y="7"/>
                </a:lnTo>
                <a:lnTo>
                  <a:pt x="1519" y="2"/>
                </a:lnTo>
                <a:lnTo>
                  <a:pt x="1445" y="0"/>
                </a:lnTo>
                <a:lnTo>
                  <a:pt x="1373" y="2"/>
                </a:lnTo>
                <a:lnTo>
                  <a:pt x="1307" y="4"/>
                </a:lnTo>
                <a:lnTo>
                  <a:pt x="1247" y="8"/>
                </a:lnTo>
                <a:lnTo>
                  <a:pt x="1191" y="13"/>
                </a:lnTo>
                <a:lnTo>
                  <a:pt x="1140" y="18"/>
                </a:lnTo>
                <a:lnTo>
                  <a:pt x="1097" y="24"/>
                </a:lnTo>
                <a:lnTo>
                  <a:pt x="1059" y="30"/>
                </a:lnTo>
                <a:lnTo>
                  <a:pt x="1027" y="36"/>
                </a:lnTo>
                <a:lnTo>
                  <a:pt x="983" y="45"/>
                </a:lnTo>
                <a:lnTo>
                  <a:pt x="969" y="49"/>
                </a:lnTo>
                <a:lnTo>
                  <a:pt x="969" y="49"/>
                </a:lnTo>
                <a:lnTo>
                  <a:pt x="1004" y="47"/>
                </a:lnTo>
                <a:lnTo>
                  <a:pt x="1045" y="47"/>
                </a:lnTo>
                <a:lnTo>
                  <a:pt x="1097" y="49"/>
                </a:lnTo>
                <a:lnTo>
                  <a:pt x="1155" y="52"/>
                </a:lnTo>
                <a:lnTo>
                  <a:pt x="1186" y="55"/>
                </a:lnTo>
                <a:lnTo>
                  <a:pt x="1218" y="59"/>
                </a:lnTo>
                <a:lnTo>
                  <a:pt x="1249" y="63"/>
                </a:lnTo>
                <a:lnTo>
                  <a:pt x="1280" y="68"/>
                </a:lnTo>
                <a:lnTo>
                  <a:pt x="1311" y="76"/>
                </a:lnTo>
                <a:lnTo>
                  <a:pt x="1341" y="83"/>
                </a:lnTo>
                <a:lnTo>
                  <a:pt x="1341" y="83"/>
                </a:lnTo>
                <a:lnTo>
                  <a:pt x="1380" y="97"/>
                </a:lnTo>
                <a:lnTo>
                  <a:pt x="1416" y="112"/>
                </a:lnTo>
                <a:lnTo>
                  <a:pt x="1446" y="125"/>
                </a:lnTo>
                <a:lnTo>
                  <a:pt x="1472" y="140"/>
                </a:lnTo>
                <a:lnTo>
                  <a:pt x="1494" y="154"/>
                </a:lnTo>
                <a:lnTo>
                  <a:pt x="1511" y="167"/>
                </a:lnTo>
                <a:lnTo>
                  <a:pt x="1526" y="181"/>
                </a:lnTo>
                <a:lnTo>
                  <a:pt x="1537" y="193"/>
                </a:lnTo>
                <a:lnTo>
                  <a:pt x="1546" y="206"/>
                </a:lnTo>
                <a:lnTo>
                  <a:pt x="1552" y="217"/>
                </a:lnTo>
                <a:lnTo>
                  <a:pt x="1557" y="227"/>
                </a:lnTo>
                <a:lnTo>
                  <a:pt x="1560" y="235"/>
                </a:lnTo>
                <a:lnTo>
                  <a:pt x="1561" y="241"/>
                </a:lnTo>
                <a:lnTo>
                  <a:pt x="1562" y="248"/>
                </a:lnTo>
                <a:lnTo>
                  <a:pt x="1561" y="251"/>
                </a:lnTo>
                <a:lnTo>
                  <a:pt x="1561" y="253"/>
                </a:lnTo>
                <a:lnTo>
                  <a:pt x="1561" y="253"/>
                </a:lnTo>
                <a:lnTo>
                  <a:pt x="1488" y="292"/>
                </a:lnTo>
                <a:lnTo>
                  <a:pt x="1416" y="333"/>
                </a:lnTo>
                <a:lnTo>
                  <a:pt x="1347" y="376"/>
                </a:lnTo>
                <a:lnTo>
                  <a:pt x="1278" y="422"/>
                </a:lnTo>
                <a:lnTo>
                  <a:pt x="1210" y="468"/>
                </a:lnTo>
                <a:lnTo>
                  <a:pt x="1144" y="517"/>
                </a:lnTo>
                <a:lnTo>
                  <a:pt x="1079" y="566"/>
                </a:lnTo>
                <a:lnTo>
                  <a:pt x="1016" y="619"/>
                </a:lnTo>
                <a:lnTo>
                  <a:pt x="954" y="673"/>
                </a:lnTo>
                <a:lnTo>
                  <a:pt x="893" y="728"/>
                </a:lnTo>
                <a:lnTo>
                  <a:pt x="834" y="785"/>
                </a:lnTo>
                <a:lnTo>
                  <a:pt x="776" y="843"/>
                </a:lnTo>
                <a:lnTo>
                  <a:pt x="720" y="902"/>
                </a:lnTo>
                <a:lnTo>
                  <a:pt x="666" y="964"/>
                </a:lnTo>
                <a:lnTo>
                  <a:pt x="614" y="1027"/>
                </a:lnTo>
                <a:lnTo>
                  <a:pt x="562" y="1091"/>
                </a:lnTo>
                <a:lnTo>
                  <a:pt x="512" y="1157"/>
                </a:lnTo>
                <a:lnTo>
                  <a:pt x="465" y="1224"/>
                </a:lnTo>
                <a:lnTo>
                  <a:pt x="420" y="1293"/>
                </a:lnTo>
                <a:lnTo>
                  <a:pt x="375" y="1362"/>
                </a:lnTo>
                <a:lnTo>
                  <a:pt x="333" y="1432"/>
                </a:lnTo>
                <a:lnTo>
                  <a:pt x="293" y="1505"/>
                </a:lnTo>
                <a:lnTo>
                  <a:pt x="255" y="1578"/>
                </a:lnTo>
                <a:lnTo>
                  <a:pt x="218" y="1652"/>
                </a:lnTo>
                <a:lnTo>
                  <a:pt x="183" y="1728"/>
                </a:lnTo>
                <a:lnTo>
                  <a:pt x="151" y="1804"/>
                </a:lnTo>
                <a:lnTo>
                  <a:pt x="122" y="1882"/>
                </a:lnTo>
                <a:lnTo>
                  <a:pt x="93" y="1961"/>
                </a:lnTo>
                <a:lnTo>
                  <a:pt x="67" y="2040"/>
                </a:lnTo>
                <a:lnTo>
                  <a:pt x="43" y="2122"/>
                </a:lnTo>
                <a:lnTo>
                  <a:pt x="20" y="2203"/>
                </a:lnTo>
                <a:lnTo>
                  <a:pt x="0" y="2285"/>
                </a:lnTo>
                <a:lnTo>
                  <a:pt x="224" y="2784"/>
                </a:lnTo>
                <a:lnTo>
                  <a:pt x="224" y="2784"/>
                </a:lnTo>
                <a:lnTo>
                  <a:pt x="229" y="2724"/>
                </a:lnTo>
                <a:lnTo>
                  <a:pt x="234" y="2664"/>
                </a:lnTo>
                <a:lnTo>
                  <a:pt x="242" y="2605"/>
                </a:lnTo>
                <a:lnTo>
                  <a:pt x="250" y="2546"/>
                </a:lnTo>
                <a:lnTo>
                  <a:pt x="259" y="2488"/>
                </a:lnTo>
                <a:lnTo>
                  <a:pt x="270" y="2430"/>
                </a:lnTo>
                <a:lnTo>
                  <a:pt x="281" y="2371"/>
                </a:lnTo>
                <a:lnTo>
                  <a:pt x="295" y="2315"/>
                </a:lnTo>
                <a:lnTo>
                  <a:pt x="308" y="2258"/>
                </a:lnTo>
                <a:lnTo>
                  <a:pt x="323" y="2201"/>
                </a:lnTo>
                <a:lnTo>
                  <a:pt x="340" y="2145"/>
                </a:lnTo>
                <a:lnTo>
                  <a:pt x="358" y="2090"/>
                </a:lnTo>
                <a:lnTo>
                  <a:pt x="376" y="2035"/>
                </a:lnTo>
                <a:lnTo>
                  <a:pt x="396" y="1981"/>
                </a:lnTo>
                <a:lnTo>
                  <a:pt x="417" y="1927"/>
                </a:lnTo>
                <a:lnTo>
                  <a:pt x="439" y="1874"/>
                </a:lnTo>
                <a:lnTo>
                  <a:pt x="463" y="1820"/>
                </a:lnTo>
                <a:lnTo>
                  <a:pt x="486" y="1769"/>
                </a:lnTo>
                <a:lnTo>
                  <a:pt x="512" y="1718"/>
                </a:lnTo>
                <a:lnTo>
                  <a:pt x="538" y="1666"/>
                </a:lnTo>
                <a:lnTo>
                  <a:pt x="565" y="1617"/>
                </a:lnTo>
                <a:lnTo>
                  <a:pt x="594" y="1567"/>
                </a:lnTo>
                <a:lnTo>
                  <a:pt x="622" y="1518"/>
                </a:lnTo>
                <a:lnTo>
                  <a:pt x="653" y="1470"/>
                </a:lnTo>
                <a:lnTo>
                  <a:pt x="684" y="1421"/>
                </a:lnTo>
                <a:lnTo>
                  <a:pt x="716" y="1374"/>
                </a:lnTo>
                <a:lnTo>
                  <a:pt x="750" y="1329"/>
                </a:lnTo>
                <a:lnTo>
                  <a:pt x="783" y="1283"/>
                </a:lnTo>
                <a:lnTo>
                  <a:pt x="818" y="1238"/>
                </a:lnTo>
                <a:lnTo>
                  <a:pt x="854" y="1194"/>
                </a:lnTo>
                <a:lnTo>
                  <a:pt x="891" y="1151"/>
                </a:lnTo>
                <a:lnTo>
                  <a:pt x="928" y="1109"/>
                </a:lnTo>
                <a:lnTo>
                  <a:pt x="966" y="1067"/>
                </a:lnTo>
                <a:lnTo>
                  <a:pt x="1006" y="1026"/>
                </a:lnTo>
                <a:lnTo>
                  <a:pt x="1046" y="985"/>
                </a:lnTo>
                <a:lnTo>
                  <a:pt x="1087" y="946"/>
                </a:lnTo>
                <a:lnTo>
                  <a:pt x="1128" y="907"/>
                </a:lnTo>
                <a:lnTo>
                  <a:pt x="1171" y="870"/>
                </a:lnTo>
                <a:lnTo>
                  <a:pt x="1215" y="833"/>
                </a:lnTo>
                <a:lnTo>
                  <a:pt x="1258" y="797"/>
                </a:lnTo>
                <a:lnTo>
                  <a:pt x="1302" y="763"/>
                </a:lnTo>
                <a:lnTo>
                  <a:pt x="1348" y="728"/>
                </a:lnTo>
                <a:lnTo>
                  <a:pt x="1395" y="695"/>
                </a:lnTo>
                <a:lnTo>
                  <a:pt x="1441" y="663"/>
                </a:lnTo>
                <a:lnTo>
                  <a:pt x="1489" y="632"/>
                </a:lnTo>
                <a:lnTo>
                  <a:pt x="1537" y="601"/>
                </a:lnTo>
                <a:lnTo>
                  <a:pt x="1587" y="571"/>
                </a:lnTo>
                <a:lnTo>
                  <a:pt x="1636" y="544"/>
                </a:lnTo>
                <a:lnTo>
                  <a:pt x="1686" y="516"/>
                </a:lnTo>
                <a:lnTo>
                  <a:pt x="1736" y="490"/>
                </a:lnTo>
                <a:lnTo>
                  <a:pt x="1788" y="465"/>
                </a:lnTo>
                <a:lnTo>
                  <a:pt x="1840" y="440"/>
                </a:lnTo>
                <a:lnTo>
                  <a:pt x="1893" y="417"/>
                </a:lnTo>
                <a:lnTo>
                  <a:pt x="1947" y="395"/>
                </a:lnTo>
                <a:lnTo>
                  <a:pt x="2000" y="374"/>
                </a:lnTo>
                <a:lnTo>
                  <a:pt x="2054" y="354"/>
                </a:lnTo>
                <a:lnTo>
                  <a:pt x="2108" y="335"/>
                </a:lnTo>
                <a:lnTo>
                  <a:pt x="2164" y="317"/>
                </a:lnTo>
                <a:lnTo>
                  <a:pt x="2220" y="301"/>
                </a:lnTo>
                <a:lnTo>
                  <a:pt x="2277" y="285"/>
                </a:lnTo>
                <a:lnTo>
                  <a:pt x="2333" y="271"/>
                </a:lnTo>
                <a:lnTo>
                  <a:pt x="2390" y="257"/>
                </a:lnTo>
                <a:lnTo>
                  <a:pt x="2447" y="245"/>
                </a:lnTo>
                <a:lnTo>
                  <a:pt x="2505" y="235"/>
                </a:lnTo>
                <a:lnTo>
                  <a:pt x="2505" y="235"/>
                </a:lnTo>
                <a:lnTo>
                  <a:pt x="2492" y="228"/>
                </a:lnTo>
                <a:lnTo>
                  <a:pt x="2450" y="209"/>
                </a:lnTo>
                <a:lnTo>
                  <a:pt x="2383" y="182"/>
                </a:lnTo>
                <a:lnTo>
                  <a:pt x="2341" y="166"/>
                </a:lnTo>
                <a:lnTo>
                  <a:pt x="2294" y="149"/>
                </a:lnTo>
                <a:lnTo>
                  <a:pt x="2242" y="131"/>
                </a:lnTo>
                <a:lnTo>
                  <a:pt x="2185" y="114"/>
                </a:lnTo>
                <a:lnTo>
                  <a:pt x="2125" y="96"/>
                </a:lnTo>
                <a:lnTo>
                  <a:pt x="2059" y="78"/>
                </a:lnTo>
                <a:lnTo>
                  <a:pt x="1991" y="62"/>
                </a:lnTo>
                <a:lnTo>
                  <a:pt x="1919" y="47"/>
                </a:lnTo>
                <a:lnTo>
                  <a:pt x="1845" y="34"/>
                </a:lnTo>
                <a:lnTo>
                  <a:pt x="1768" y="23"/>
                </a:lnTo>
                <a:lnTo>
                  <a:pt x="1768" y="23"/>
                </a:lnTo>
                <a:close/>
              </a:path>
            </a:pathLst>
          </a:custGeom>
          <a:solidFill>
            <a:srgbClr val="ED8C98"/>
          </a:solidFill>
          <a:ln w="1588">
            <a:noFill/>
            <a:prstDash val="solid"/>
            <a:round/>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200">
              <a:cs typeface="+mn-ea"/>
              <a:sym typeface="+mn-lt"/>
            </a:endParaRPr>
          </a:p>
        </p:txBody>
      </p:sp>
      <p:grpSp>
        <p:nvGrpSpPr>
          <p:cNvPr id="31" name="组合 30"/>
          <p:cNvGrpSpPr/>
          <p:nvPr/>
        </p:nvGrpSpPr>
        <p:grpSpPr>
          <a:xfrm>
            <a:off x="1103803" y="5431373"/>
            <a:ext cx="3437648" cy="682288"/>
            <a:chOff x="7496234" y="5251904"/>
            <a:chExt cx="3437648" cy="682288"/>
          </a:xfrm>
        </p:grpSpPr>
        <p:sp>
          <p:nvSpPr>
            <p:cNvPr id="32" name="文本框 31"/>
            <p:cNvSpPr txBox="1"/>
            <p:nvPr/>
          </p:nvSpPr>
          <p:spPr>
            <a:xfrm>
              <a:off x="7496234" y="5626415"/>
              <a:ext cx="343764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cs typeface="+mn-ea"/>
                  <a:sym typeface="+mn-lt"/>
                </a:rPr>
                <a:t>活动招商入口进入即可进行设置</a:t>
              </a:r>
              <a:r>
                <a:rPr lang="en-US" altLang="zh-CN" sz="1400" dirty="0">
                  <a:cs typeface="+mn-ea"/>
                  <a:sym typeface="+mn-lt"/>
                </a:rPr>
                <a:t>;</a:t>
              </a:r>
              <a:endParaRPr lang="en-US" altLang="zh-CN" sz="1400" i="1" dirty="0">
                <a:solidFill>
                  <a:schemeClr val="tx1">
                    <a:lumMod val="50000"/>
                    <a:lumOff val="50000"/>
                  </a:schemeClr>
                </a:solidFill>
                <a:cs typeface="+mn-ea"/>
                <a:sym typeface="+mn-lt"/>
              </a:endParaRPr>
            </a:p>
          </p:txBody>
        </p:sp>
        <p:sp>
          <p:nvSpPr>
            <p:cNvPr id="33" name="文本框 32"/>
            <p:cNvSpPr txBox="1"/>
            <p:nvPr/>
          </p:nvSpPr>
          <p:spPr>
            <a:xfrm>
              <a:off x="8724378" y="5251904"/>
              <a:ext cx="981359"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第</a:t>
              </a:r>
              <a:r>
                <a:rPr lang="en-US" altLang="zh-CN" sz="2400" dirty="0">
                  <a:cs typeface="+mn-ea"/>
                  <a:sym typeface="+mn-lt"/>
                </a:rPr>
                <a:t>1</a:t>
              </a:r>
              <a:r>
                <a:rPr lang="zh-CN" altLang="en-US" sz="2400" dirty="0">
                  <a:cs typeface="+mn-ea"/>
                  <a:sym typeface="+mn-lt"/>
                </a:rPr>
                <a:t>步</a:t>
              </a:r>
              <a:endParaRPr lang="zh-CN" altLang="en-US" sz="2400" i="1" spc="300" dirty="0">
                <a:solidFill>
                  <a:schemeClr val="tx1">
                    <a:lumMod val="85000"/>
                    <a:lumOff val="15000"/>
                  </a:schemeClr>
                </a:solidFill>
                <a:cs typeface="+mn-ea"/>
                <a:sym typeface="+mn-lt"/>
              </a:endParaRPr>
            </a:p>
          </p:txBody>
        </p:sp>
      </p:grpSp>
      <p:grpSp>
        <p:nvGrpSpPr>
          <p:cNvPr id="34" name="组合 33"/>
          <p:cNvGrpSpPr/>
          <p:nvPr/>
        </p:nvGrpSpPr>
        <p:grpSpPr>
          <a:xfrm>
            <a:off x="3294518" y="1814221"/>
            <a:ext cx="3437648" cy="682288"/>
            <a:chOff x="7496234" y="5251904"/>
            <a:chExt cx="3437648" cy="682288"/>
          </a:xfrm>
        </p:grpSpPr>
        <p:sp>
          <p:nvSpPr>
            <p:cNvPr id="35" name="文本框 34"/>
            <p:cNvSpPr txBox="1"/>
            <p:nvPr/>
          </p:nvSpPr>
          <p:spPr>
            <a:xfrm>
              <a:off x="7496234" y="5626415"/>
              <a:ext cx="343764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cs typeface="+mn-ea"/>
                  <a:sym typeface="+mn-lt"/>
                </a:rPr>
                <a:t>参加跨店满减考试</a:t>
              </a:r>
              <a:r>
                <a:rPr lang="en-US" altLang="zh-CN" sz="1400" dirty="0">
                  <a:cs typeface="+mn-ea"/>
                  <a:sym typeface="+mn-lt"/>
                </a:rPr>
                <a:t>;</a:t>
              </a:r>
            </a:p>
          </p:txBody>
        </p:sp>
        <p:sp>
          <p:nvSpPr>
            <p:cNvPr id="36" name="文本框 35"/>
            <p:cNvSpPr txBox="1"/>
            <p:nvPr/>
          </p:nvSpPr>
          <p:spPr>
            <a:xfrm>
              <a:off x="8724378" y="5251904"/>
              <a:ext cx="981359"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第</a:t>
              </a:r>
              <a:r>
                <a:rPr lang="en-US" altLang="zh-CN" sz="2400" dirty="0">
                  <a:cs typeface="+mn-ea"/>
                  <a:sym typeface="+mn-lt"/>
                </a:rPr>
                <a:t>2</a:t>
              </a:r>
              <a:r>
                <a:rPr lang="zh-CN" altLang="en-US" sz="2400" dirty="0">
                  <a:cs typeface="+mn-ea"/>
                  <a:sym typeface="+mn-lt"/>
                </a:rPr>
                <a:t>步</a:t>
              </a:r>
              <a:endParaRPr lang="zh-CN" altLang="en-US" sz="2400" i="1" spc="300" dirty="0">
                <a:solidFill>
                  <a:schemeClr val="tx1">
                    <a:lumMod val="85000"/>
                    <a:lumOff val="15000"/>
                  </a:schemeClr>
                </a:solidFill>
                <a:cs typeface="+mn-ea"/>
                <a:sym typeface="+mn-lt"/>
              </a:endParaRPr>
            </a:p>
          </p:txBody>
        </p:sp>
      </p:grpSp>
      <p:grpSp>
        <p:nvGrpSpPr>
          <p:cNvPr id="37" name="组合 36"/>
          <p:cNvGrpSpPr/>
          <p:nvPr/>
        </p:nvGrpSpPr>
        <p:grpSpPr>
          <a:xfrm>
            <a:off x="5490373" y="4831475"/>
            <a:ext cx="3437648" cy="682288"/>
            <a:chOff x="7496234" y="5251904"/>
            <a:chExt cx="3437648" cy="682288"/>
          </a:xfrm>
        </p:grpSpPr>
        <p:sp>
          <p:nvSpPr>
            <p:cNvPr id="38" name="文本框 37"/>
            <p:cNvSpPr txBox="1"/>
            <p:nvPr/>
          </p:nvSpPr>
          <p:spPr>
            <a:xfrm>
              <a:off x="7496234" y="5626415"/>
              <a:ext cx="343764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cs typeface="+mn-ea"/>
                  <a:sym typeface="+mn-lt"/>
                </a:rPr>
                <a:t>考试完成后，进入玩法设置</a:t>
              </a:r>
              <a:r>
                <a:rPr lang="en-US" altLang="zh-CN" sz="1400" dirty="0">
                  <a:cs typeface="+mn-ea"/>
                  <a:sym typeface="+mn-lt"/>
                </a:rPr>
                <a:t>;</a:t>
              </a:r>
            </a:p>
          </p:txBody>
        </p:sp>
        <p:sp>
          <p:nvSpPr>
            <p:cNvPr id="39" name="文本框 38"/>
            <p:cNvSpPr txBox="1"/>
            <p:nvPr/>
          </p:nvSpPr>
          <p:spPr>
            <a:xfrm>
              <a:off x="8724378" y="5251904"/>
              <a:ext cx="981359"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第</a:t>
              </a:r>
              <a:r>
                <a:rPr lang="en-US" altLang="zh-CN" sz="2400" dirty="0">
                  <a:cs typeface="+mn-ea"/>
                  <a:sym typeface="+mn-lt"/>
                </a:rPr>
                <a:t>3</a:t>
              </a:r>
              <a:r>
                <a:rPr lang="zh-CN" altLang="en-US" sz="2400" dirty="0">
                  <a:cs typeface="+mn-ea"/>
                  <a:sym typeface="+mn-lt"/>
                </a:rPr>
                <a:t>步</a:t>
              </a:r>
              <a:endParaRPr lang="zh-CN" altLang="en-US" sz="2400" i="1" spc="300" dirty="0">
                <a:solidFill>
                  <a:schemeClr val="tx1">
                    <a:lumMod val="85000"/>
                    <a:lumOff val="15000"/>
                  </a:schemeClr>
                </a:solidFill>
                <a:cs typeface="+mn-ea"/>
                <a:sym typeface="+mn-lt"/>
              </a:endParaRPr>
            </a:p>
          </p:txBody>
        </p:sp>
      </p:grpSp>
      <p:grpSp>
        <p:nvGrpSpPr>
          <p:cNvPr id="40" name="组合 39"/>
          <p:cNvGrpSpPr/>
          <p:nvPr/>
        </p:nvGrpSpPr>
        <p:grpSpPr>
          <a:xfrm>
            <a:off x="7688649" y="3500533"/>
            <a:ext cx="3437648" cy="682288"/>
            <a:chOff x="7496234" y="5251904"/>
            <a:chExt cx="3437648" cy="682288"/>
          </a:xfrm>
        </p:grpSpPr>
        <p:sp>
          <p:nvSpPr>
            <p:cNvPr id="41" name="文本框 40"/>
            <p:cNvSpPr txBox="1"/>
            <p:nvPr/>
          </p:nvSpPr>
          <p:spPr>
            <a:xfrm>
              <a:off x="7496234" y="5626415"/>
              <a:ext cx="3437648" cy="307777"/>
            </a:xfrm>
            <a:prstGeom prst="rect">
              <a:avLst/>
            </a:prstGeom>
            <a:noFill/>
          </p:spPr>
          <p:txBody>
            <a:bodyPr wrap="square" rtlCol="0">
              <a:spAutoFit/>
              <a:scene3d>
                <a:camera prst="orthographicFront"/>
                <a:lightRig rig="threePt" dir="t"/>
              </a:scene3d>
              <a:sp3d contourW="12700"/>
            </a:bodyPr>
            <a:lstStyle/>
            <a:p>
              <a:pPr algn="ctr"/>
              <a:r>
                <a:rPr lang="zh-CN" altLang="en-US" sz="1400" dirty="0">
                  <a:cs typeface="+mn-ea"/>
                  <a:sym typeface="+mn-lt"/>
                </a:rPr>
                <a:t>填报活动商品信息。</a:t>
              </a:r>
              <a:endParaRPr lang="en-US" altLang="zh-CN" sz="1400" i="1" dirty="0">
                <a:solidFill>
                  <a:schemeClr val="tx1">
                    <a:lumMod val="50000"/>
                    <a:lumOff val="50000"/>
                  </a:schemeClr>
                </a:solidFill>
                <a:cs typeface="+mn-ea"/>
                <a:sym typeface="+mn-lt"/>
              </a:endParaRPr>
            </a:p>
          </p:txBody>
        </p:sp>
        <p:sp>
          <p:nvSpPr>
            <p:cNvPr id="42" name="文本框 41"/>
            <p:cNvSpPr txBox="1"/>
            <p:nvPr/>
          </p:nvSpPr>
          <p:spPr>
            <a:xfrm>
              <a:off x="8724378" y="5251904"/>
              <a:ext cx="981359"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cs typeface="+mn-ea"/>
                  <a:sym typeface="+mn-lt"/>
                </a:rPr>
                <a:t>第</a:t>
              </a:r>
              <a:r>
                <a:rPr lang="en-US" altLang="zh-CN" sz="2400" dirty="0">
                  <a:cs typeface="+mn-ea"/>
                  <a:sym typeface="+mn-lt"/>
                </a:rPr>
                <a:t>4</a:t>
              </a:r>
              <a:r>
                <a:rPr lang="zh-CN" altLang="en-US" sz="2400" dirty="0">
                  <a:cs typeface="+mn-ea"/>
                  <a:sym typeface="+mn-lt"/>
                </a:rPr>
                <a:t>步</a:t>
              </a:r>
              <a:endParaRPr lang="zh-CN" altLang="en-US" sz="2400" i="1" spc="300" dirty="0">
                <a:solidFill>
                  <a:schemeClr val="tx1">
                    <a:lumMod val="85000"/>
                    <a:lumOff val="15000"/>
                  </a:schemeClr>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049"/>
                            </p:stCondLst>
                            <p:childTnLst>
                              <p:par>
                                <p:cTn id="13" presetID="3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3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style.rotation</p:attrName>
                                        </p:attrNameLst>
                                      </p:cBhvr>
                                      <p:tavLst>
                                        <p:tav tm="0">
                                          <p:val>
                                            <p:fltVal val="90"/>
                                          </p:val>
                                        </p:tav>
                                        <p:tav tm="100000">
                                          <p:val>
                                            <p:fltVal val="0"/>
                                          </p:val>
                                        </p:tav>
                                      </p:tavLst>
                                    </p:anim>
                                    <p:animEffect transition="in" filter="fade">
                                      <p:cBhvr>
                                        <p:cTn id="30" dur="1000"/>
                                        <p:tgtEl>
                                          <p:spTgt spid="21"/>
                                        </p:tgtEl>
                                      </p:cBhvr>
                                    </p:animEffect>
                                  </p:childTnLst>
                                </p:cTn>
                              </p:par>
                              <p:par>
                                <p:cTn id="31" presetID="3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childTnLst>
                          </p:cTn>
                        </p:par>
                        <p:par>
                          <p:cTn id="37" fill="hold">
                            <p:stCondLst>
                              <p:cond delay="2049"/>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2549"/>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3049"/>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3549"/>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跨店满减</a:t>
              </a:r>
            </a:p>
          </p:txBody>
        </p:sp>
      </p:grpSp>
      <p:sp>
        <p:nvSpPr>
          <p:cNvPr id="20" name="îşļîdè"/>
          <p:cNvSpPr/>
          <p:nvPr/>
        </p:nvSpPr>
        <p:spPr>
          <a:xfrm>
            <a:off x="4480193" y="1693864"/>
            <a:ext cx="3231614" cy="3968751"/>
          </a:xfrm>
          <a:prstGeom prst="roundRect">
            <a:avLst>
              <a:gd name="adj" fmla="val 4401"/>
            </a:avLst>
          </a:prstGeom>
          <a:solidFill>
            <a:schemeClr val="bg1"/>
          </a:solidFill>
          <a:ln>
            <a:noFill/>
          </a:ln>
          <a:effectLst>
            <a:outerShdw blurRad="203200" dist="38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cs typeface="+mn-ea"/>
              <a:sym typeface="+mn-lt"/>
            </a:endParaRPr>
          </a:p>
        </p:txBody>
      </p:sp>
      <p:sp>
        <p:nvSpPr>
          <p:cNvPr id="21" name="íŝḷíḓe"/>
          <p:cNvSpPr/>
          <p:nvPr/>
        </p:nvSpPr>
        <p:spPr>
          <a:xfrm>
            <a:off x="8049658" y="1693864"/>
            <a:ext cx="3231614" cy="3968751"/>
          </a:xfrm>
          <a:prstGeom prst="roundRect">
            <a:avLst>
              <a:gd name="adj" fmla="val 4401"/>
            </a:avLst>
          </a:prstGeom>
          <a:solidFill>
            <a:schemeClr val="bg1"/>
          </a:solidFill>
          <a:ln>
            <a:noFill/>
          </a:ln>
          <a:effectLst>
            <a:outerShdw blurRad="203200" dist="38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cs typeface="+mn-ea"/>
              <a:sym typeface="+mn-lt"/>
            </a:endParaRPr>
          </a:p>
        </p:txBody>
      </p:sp>
      <p:grpSp>
        <p:nvGrpSpPr>
          <p:cNvPr id="22" name="íŝḷîďé"/>
          <p:cNvGrpSpPr/>
          <p:nvPr/>
        </p:nvGrpSpPr>
        <p:grpSpPr>
          <a:xfrm>
            <a:off x="5706165" y="1303586"/>
            <a:ext cx="779671" cy="779669"/>
            <a:chOff x="5945381" y="1288838"/>
            <a:chExt cx="779671" cy="779669"/>
          </a:xfrm>
        </p:grpSpPr>
        <p:sp>
          <p:nvSpPr>
            <p:cNvPr id="23" name="íṩľiḍe"/>
            <p:cNvSpPr/>
            <p:nvPr/>
          </p:nvSpPr>
          <p:spPr bwMode="auto">
            <a:xfrm>
              <a:off x="5945381" y="1288838"/>
              <a:ext cx="779671" cy="77966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78A1B7"/>
            </a:solidFill>
            <a:ln w="57150">
              <a:solidFill>
                <a:schemeClr val="bg1"/>
              </a:solidFill>
            </a:ln>
            <a:effectLst/>
          </p:spPr>
          <p:txBody>
            <a:bodyPr wrap="square" lIns="91440" tIns="45720" rIns="91440" bIns="45720" anchor="ctr">
              <a:normAutofit/>
            </a:bodyPr>
            <a:lstStyle/>
            <a:p>
              <a:pPr algn="ctr"/>
              <a:endParaRPr dirty="0">
                <a:cs typeface="+mn-ea"/>
                <a:sym typeface="+mn-lt"/>
              </a:endParaRPr>
            </a:p>
          </p:txBody>
        </p:sp>
        <p:sp>
          <p:nvSpPr>
            <p:cNvPr id="24" name="îṥḷîḓè"/>
            <p:cNvSpPr/>
            <p:nvPr/>
          </p:nvSpPr>
          <p:spPr bwMode="auto">
            <a:xfrm>
              <a:off x="6168033" y="1495696"/>
              <a:ext cx="334368" cy="366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89"/>
                  </a:lnTo>
                  <a:lnTo>
                    <a:pt x="5717" y="5989"/>
                  </a:lnTo>
                  <a:cubicBezTo>
                    <a:pt x="5717" y="5989"/>
                    <a:pt x="5717" y="21600"/>
                    <a:pt x="5717" y="21600"/>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algn="ctr"/>
              <a:endParaRPr>
                <a:cs typeface="+mn-ea"/>
                <a:sym typeface="+mn-lt"/>
              </a:endParaRPr>
            </a:p>
          </p:txBody>
        </p:sp>
      </p:grpSp>
      <p:grpSp>
        <p:nvGrpSpPr>
          <p:cNvPr id="25" name="í$ļîḋe"/>
          <p:cNvGrpSpPr/>
          <p:nvPr/>
        </p:nvGrpSpPr>
        <p:grpSpPr>
          <a:xfrm>
            <a:off x="9275629" y="1303586"/>
            <a:ext cx="779671" cy="779669"/>
            <a:chOff x="5945381" y="1288838"/>
            <a:chExt cx="779671" cy="779669"/>
          </a:xfrm>
        </p:grpSpPr>
        <p:sp>
          <p:nvSpPr>
            <p:cNvPr id="26" name="íṧľiḑê"/>
            <p:cNvSpPr/>
            <p:nvPr/>
          </p:nvSpPr>
          <p:spPr bwMode="auto">
            <a:xfrm>
              <a:off x="5945381" y="1288838"/>
              <a:ext cx="779671" cy="77966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ED8C98"/>
            </a:solidFill>
            <a:ln w="57150">
              <a:solidFill>
                <a:schemeClr val="bg1"/>
              </a:solidFill>
            </a:ln>
            <a:effectLst/>
          </p:spPr>
          <p:txBody>
            <a:bodyPr wrap="square" lIns="91440" tIns="45720" rIns="91440" bIns="45720" anchor="ctr">
              <a:normAutofit/>
            </a:bodyPr>
            <a:lstStyle/>
            <a:p>
              <a:pPr algn="ctr"/>
              <a:endParaRPr dirty="0">
                <a:cs typeface="+mn-ea"/>
                <a:sym typeface="+mn-lt"/>
              </a:endParaRPr>
            </a:p>
          </p:txBody>
        </p:sp>
        <p:sp>
          <p:nvSpPr>
            <p:cNvPr id="27" name="îṩļiḑe"/>
            <p:cNvSpPr/>
            <p:nvPr/>
          </p:nvSpPr>
          <p:spPr bwMode="auto">
            <a:xfrm>
              <a:off x="6168033" y="1495696"/>
              <a:ext cx="334368" cy="366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89"/>
                  </a:lnTo>
                  <a:lnTo>
                    <a:pt x="5717" y="5989"/>
                  </a:lnTo>
                  <a:cubicBezTo>
                    <a:pt x="5717" y="5989"/>
                    <a:pt x="5717" y="21600"/>
                    <a:pt x="5717" y="21600"/>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a:bodyPr>
            <a:lstStyle/>
            <a:p>
              <a:pPr algn="ctr"/>
              <a:endParaRPr>
                <a:cs typeface="+mn-ea"/>
                <a:sym typeface="+mn-lt"/>
              </a:endParaRPr>
            </a:p>
          </p:txBody>
        </p:sp>
      </p:grpSp>
      <p:sp>
        <p:nvSpPr>
          <p:cNvPr id="28" name="íṩḷïḓe"/>
          <p:cNvSpPr/>
          <p:nvPr/>
        </p:nvSpPr>
        <p:spPr>
          <a:xfrm>
            <a:off x="4950916" y="2173748"/>
            <a:ext cx="2290168" cy="551430"/>
          </a:xfrm>
          <a:prstGeom prst="roundRect">
            <a:avLst>
              <a:gd name="adj" fmla="val 1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b="1" dirty="0">
                <a:solidFill>
                  <a:schemeClr val="tx1">
                    <a:lumMod val="85000"/>
                    <a:lumOff val="15000"/>
                  </a:schemeClr>
                </a:solidFill>
                <a:cs typeface="+mn-ea"/>
                <a:sym typeface="+mn-lt"/>
              </a:rPr>
              <a:t>店满减使用范围</a:t>
            </a:r>
          </a:p>
        </p:txBody>
      </p:sp>
      <p:sp>
        <p:nvSpPr>
          <p:cNvPr id="29" name="ï$ḻiḋé"/>
          <p:cNvSpPr/>
          <p:nvPr/>
        </p:nvSpPr>
        <p:spPr bwMode="auto">
          <a:xfrm>
            <a:off x="4671155" y="2799916"/>
            <a:ext cx="2806808" cy="25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pPr>
            <a:r>
              <a:rPr lang="zh-CN" altLang="en-US" sz="1400" dirty="0">
                <a:cs typeface="+mn-ea"/>
                <a:sym typeface="+mn-lt"/>
              </a:rPr>
              <a:t>设置了跨店满减的卖家全店商品都支持抵扣，同满减档位的跨店铺商品也都支持抵扣</a:t>
            </a:r>
            <a:r>
              <a:rPr lang="en-US" altLang="zh-CN" sz="1400" dirty="0">
                <a:cs typeface="+mn-ea"/>
                <a:sym typeface="+mn-lt"/>
              </a:rPr>
              <a:t>(</a:t>
            </a:r>
            <a:r>
              <a:rPr lang="zh-CN" altLang="en-US" sz="1400" dirty="0">
                <a:cs typeface="+mn-ea"/>
                <a:sym typeface="+mn-lt"/>
              </a:rPr>
              <a:t>虚拟、生活服务等类目商品及其他特殊交易定制商品除外</a:t>
            </a:r>
            <a:r>
              <a:rPr lang="en-US" altLang="zh-CN" sz="1400" dirty="0">
                <a:cs typeface="+mn-ea"/>
                <a:sym typeface="+mn-lt"/>
              </a:rPr>
              <a:t>)</a:t>
            </a:r>
            <a:r>
              <a:rPr lang="zh-CN" altLang="en-US" sz="1400" dirty="0">
                <a:cs typeface="+mn-ea"/>
                <a:sym typeface="+mn-lt"/>
              </a:rPr>
              <a:t>，参与类目详情见第十条。</a:t>
            </a:r>
          </a:p>
        </p:txBody>
      </p:sp>
      <p:sp>
        <p:nvSpPr>
          <p:cNvPr id="31" name="íŝļïḍé"/>
          <p:cNvSpPr/>
          <p:nvPr/>
        </p:nvSpPr>
        <p:spPr>
          <a:xfrm>
            <a:off x="8520381" y="2173748"/>
            <a:ext cx="2290168" cy="551430"/>
          </a:xfrm>
          <a:prstGeom prst="roundRect">
            <a:avLst>
              <a:gd name="adj" fmla="val 135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zh-CN" altLang="en-US" b="1" dirty="0">
                <a:solidFill>
                  <a:schemeClr val="tx1">
                    <a:lumMod val="85000"/>
                    <a:lumOff val="15000"/>
                  </a:schemeClr>
                </a:solidFill>
                <a:cs typeface="+mn-ea"/>
                <a:sym typeface="+mn-lt"/>
              </a:rPr>
              <a:t>跨店满减抵扣范围</a:t>
            </a:r>
          </a:p>
        </p:txBody>
      </p:sp>
      <p:sp>
        <p:nvSpPr>
          <p:cNvPr id="32" name="îšļîḓé"/>
          <p:cNvSpPr/>
          <p:nvPr/>
        </p:nvSpPr>
        <p:spPr bwMode="auto">
          <a:xfrm>
            <a:off x="8240620" y="2799916"/>
            <a:ext cx="2806808" cy="25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pPr>
            <a:r>
              <a:rPr lang="zh-CN" altLang="en-US" sz="1400" dirty="0">
                <a:cs typeface="+mn-ea"/>
                <a:sym typeface="+mn-lt"/>
              </a:rPr>
              <a:t>跨店满减只支持商品价格费用抵扣，运费、服务费等其他非商品价格费用不在跨店满减抵扣范围内</a:t>
            </a:r>
            <a:endParaRPr lang="en-US" altLang="zh-CN" sz="1400" dirty="0">
              <a:cs typeface="+mn-ea"/>
              <a:sym typeface="+mn-lt"/>
            </a:endParaRPr>
          </a:p>
        </p:txBody>
      </p:sp>
      <p:pic>
        <p:nvPicPr>
          <p:cNvPr id="3" name="图片 2"/>
          <p:cNvPicPr>
            <a:picLocks noChangeAspect="1"/>
          </p:cNvPicPr>
          <p:nvPr/>
        </p:nvPicPr>
        <p:blipFill>
          <a:blip r:embed="rId3" cstate="screen"/>
          <a:stretch>
            <a:fillRect/>
          </a:stretch>
        </p:blipFill>
        <p:spPr>
          <a:xfrm>
            <a:off x="168754" y="2083255"/>
            <a:ext cx="4354917" cy="4354917"/>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跨店满减</a:t>
              </a:r>
            </a:p>
          </p:txBody>
        </p:sp>
      </p:grpSp>
      <p:sp>
        <p:nvSpPr>
          <p:cNvPr id="11" name="矩形 10"/>
          <p:cNvSpPr/>
          <p:nvPr/>
        </p:nvSpPr>
        <p:spPr>
          <a:xfrm>
            <a:off x="837251" y="1228413"/>
            <a:ext cx="4493538" cy="461665"/>
          </a:xfrm>
          <a:prstGeom prst="rect">
            <a:avLst/>
          </a:prstGeom>
        </p:spPr>
        <p:txBody>
          <a:bodyPr wrap="none">
            <a:spAutoFit/>
          </a:bodyPr>
          <a:lstStyle/>
          <a:p>
            <a:r>
              <a:rPr lang="zh-CN" altLang="en-US" sz="2400" b="1" dirty="0">
                <a:gradFill flip="none" rotWithShape="1">
                  <a:gsLst>
                    <a:gs pos="0">
                      <a:srgbClr val="FFCCE9"/>
                    </a:gs>
                    <a:gs pos="100000">
                      <a:srgbClr val="ED8C98"/>
                    </a:gs>
                  </a:gsLst>
                  <a:lin ang="5400000" scaled="1"/>
                  <a:tileRect/>
                </a:gradFill>
                <a:cs typeface="+mn-ea"/>
                <a:sym typeface="+mn-lt"/>
              </a:rPr>
              <a:t>跨店满减审核通过后的操作要求</a:t>
            </a:r>
          </a:p>
        </p:txBody>
      </p:sp>
      <p:sp>
        <p:nvSpPr>
          <p:cNvPr id="52" name="Rectangle 5"/>
          <p:cNvSpPr/>
          <p:nvPr/>
        </p:nvSpPr>
        <p:spPr>
          <a:xfrm>
            <a:off x="5612523" y="1622322"/>
            <a:ext cx="6102892" cy="4759927"/>
          </a:xfrm>
          <a:prstGeom prst="rect">
            <a:avLst/>
          </a:prstGeom>
          <a:gradFill>
            <a:gsLst>
              <a:gs pos="0">
                <a:srgbClr val="EBA7B7"/>
              </a:gs>
              <a:gs pos="100000">
                <a:srgbClr val="EBA7B7">
                  <a:lumMod val="75000"/>
                </a:srgb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grpSp>
        <p:nvGrpSpPr>
          <p:cNvPr id="12" name="组合 11"/>
          <p:cNvGrpSpPr/>
          <p:nvPr/>
        </p:nvGrpSpPr>
        <p:grpSpPr>
          <a:xfrm>
            <a:off x="4954320" y="2080707"/>
            <a:ext cx="1256139" cy="3890361"/>
            <a:chOff x="4954320" y="2080707"/>
            <a:chExt cx="1256139" cy="3890361"/>
          </a:xfrm>
        </p:grpSpPr>
        <p:sp>
          <p:nvSpPr>
            <p:cNvPr id="53" name="Oval 7"/>
            <p:cNvSpPr/>
            <p:nvPr/>
          </p:nvSpPr>
          <p:spPr>
            <a:xfrm>
              <a:off x="5014586" y="2080707"/>
              <a:ext cx="1195873" cy="119587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54" name="Oval 19"/>
            <p:cNvSpPr/>
            <p:nvPr/>
          </p:nvSpPr>
          <p:spPr>
            <a:xfrm>
              <a:off x="4971227" y="3427952"/>
              <a:ext cx="1195873" cy="119587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55" name="Oval 22"/>
            <p:cNvSpPr/>
            <p:nvPr/>
          </p:nvSpPr>
          <p:spPr>
            <a:xfrm>
              <a:off x="4954320" y="4775197"/>
              <a:ext cx="1195873" cy="119587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pic>
          <p:nvPicPr>
            <p:cNvPr id="89" name="图片占位符 8"/>
            <p:cNvPicPr>
              <a:picLocks noChangeAspect="1"/>
            </p:cNvPicPr>
            <p:nvPr/>
          </p:nvPicPr>
          <p:blipFill>
            <a:blip r:embed="rId3" cstate="screen"/>
            <a:srcRect/>
            <a:stretch>
              <a:fillRect/>
            </a:stretch>
          </p:blipFill>
          <p:spPr>
            <a:xfrm>
              <a:off x="5082708" y="2148828"/>
              <a:ext cx="1059629" cy="1059629"/>
            </a:xfrm>
            <a:custGeom>
              <a:avLst/>
              <a:gdLst>
                <a:gd name="connsiteX0" fmla="*/ 855785 w 1711570"/>
                <a:gd name="connsiteY0" fmla="*/ 0 h 1711570"/>
                <a:gd name="connsiteX1" fmla="*/ 1711570 w 1711570"/>
                <a:gd name="connsiteY1" fmla="*/ 855785 h 1711570"/>
                <a:gd name="connsiteX2" fmla="*/ 855785 w 1711570"/>
                <a:gd name="connsiteY2" fmla="*/ 1711570 h 1711570"/>
                <a:gd name="connsiteX3" fmla="*/ 0 w 1711570"/>
                <a:gd name="connsiteY3" fmla="*/ 855785 h 1711570"/>
                <a:gd name="connsiteX4" fmla="*/ 855785 w 1711570"/>
                <a:gd name="connsiteY4" fmla="*/ 0 h 171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570" h="1711570">
                  <a:moveTo>
                    <a:pt x="855785" y="0"/>
                  </a:moveTo>
                  <a:cubicBezTo>
                    <a:pt x="1328422" y="0"/>
                    <a:pt x="1711570" y="383148"/>
                    <a:pt x="1711570" y="855785"/>
                  </a:cubicBezTo>
                  <a:cubicBezTo>
                    <a:pt x="1711570" y="1328422"/>
                    <a:pt x="1328422" y="1711570"/>
                    <a:pt x="855785" y="1711570"/>
                  </a:cubicBezTo>
                  <a:cubicBezTo>
                    <a:pt x="383148" y="1711570"/>
                    <a:pt x="0" y="1328422"/>
                    <a:pt x="0" y="855785"/>
                  </a:cubicBezTo>
                  <a:cubicBezTo>
                    <a:pt x="0" y="383148"/>
                    <a:pt x="383148" y="0"/>
                    <a:pt x="855785" y="0"/>
                  </a:cubicBezTo>
                  <a:close/>
                </a:path>
              </a:pathLst>
            </a:custGeom>
            <a:solidFill>
              <a:srgbClr val="FFFFFF">
                <a:lumMod val="95000"/>
              </a:srgbClr>
            </a:solidFill>
            <a:effectLst>
              <a:outerShdw blurRad="1270000" dist="1016000" dir="2700000" sx="60000" sy="60000" algn="tl" rotWithShape="0">
                <a:prstClr val="black">
                  <a:alpha val="40000"/>
                </a:prstClr>
              </a:outerShdw>
            </a:effectLst>
          </p:spPr>
        </p:pic>
        <p:pic>
          <p:nvPicPr>
            <p:cNvPr id="90" name="图片占位符 20"/>
            <p:cNvPicPr>
              <a:picLocks noChangeAspect="1"/>
            </p:cNvPicPr>
            <p:nvPr/>
          </p:nvPicPr>
          <p:blipFill>
            <a:blip r:embed="rId3" cstate="screen"/>
            <a:srcRect/>
            <a:stretch>
              <a:fillRect/>
            </a:stretch>
          </p:blipFill>
          <p:spPr>
            <a:xfrm>
              <a:off x="5039349" y="3496073"/>
              <a:ext cx="1059629" cy="1059629"/>
            </a:xfrm>
            <a:custGeom>
              <a:avLst/>
              <a:gdLst>
                <a:gd name="connsiteX0" fmla="*/ 855785 w 1711570"/>
                <a:gd name="connsiteY0" fmla="*/ 0 h 1711570"/>
                <a:gd name="connsiteX1" fmla="*/ 1711570 w 1711570"/>
                <a:gd name="connsiteY1" fmla="*/ 855785 h 1711570"/>
                <a:gd name="connsiteX2" fmla="*/ 855785 w 1711570"/>
                <a:gd name="connsiteY2" fmla="*/ 1711570 h 1711570"/>
                <a:gd name="connsiteX3" fmla="*/ 0 w 1711570"/>
                <a:gd name="connsiteY3" fmla="*/ 855785 h 1711570"/>
                <a:gd name="connsiteX4" fmla="*/ 855785 w 1711570"/>
                <a:gd name="connsiteY4" fmla="*/ 0 h 171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570" h="1711570">
                  <a:moveTo>
                    <a:pt x="855785" y="0"/>
                  </a:moveTo>
                  <a:cubicBezTo>
                    <a:pt x="1328422" y="0"/>
                    <a:pt x="1711570" y="383148"/>
                    <a:pt x="1711570" y="855785"/>
                  </a:cubicBezTo>
                  <a:cubicBezTo>
                    <a:pt x="1711570" y="1328422"/>
                    <a:pt x="1328422" y="1711570"/>
                    <a:pt x="855785" y="1711570"/>
                  </a:cubicBezTo>
                  <a:cubicBezTo>
                    <a:pt x="383148" y="1711570"/>
                    <a:pt x="0" y="1328422"/>
                    <a:pt x="0" y="855785"/>
                  </a:cubicBezTo>
                  <a:cubicBezTo>
                    <a:pt x="0" y="383148"/>
                    <a:pt x="383148" y="0"/>
                    <a:pt x="855785" y="0"/>
                  </a:cubicBezTo>
                  <a:close/>
                </a:path>
              </a:pathLst>
            </a:custGeom>
            <a:solidFill>
              <a:srgbClr val="FFFFFF">
                <a:lumMod val="95000"/>
              </a:srgbClr>
            </a:solidFill>
            <a:effectLst>
              <a:outerShdw blurRad="1270000" dist="1016000" dir="2700000" sx="60000" sy="60000" algn="tl" rotWithShape="0">
                <a:prstClr val="black">
                  <a:alpha val="40000"/>
                </a:prstClr>
              </a:outerShdw>
            </a:effectLst>
          </p:spPr>
        </p:pic>
        <p:pic>
          <p:nvPicPr>
            <p:cNvPr id="91" name="图片占位符 23"/>
            <p:cNvPicPr>
              <a:picLocks noChangeAspect="1"/>
            </p:cNvPicPr>
            <p:nvPr/>
          </p:nvPicPr>
          <p:blipFill>
            <a:blip r:embed="rId3" cstate="screen"/>
            <a:srcRect/>
            <a:stretch>
              <a:fillRect/>
            </a:stretch>
          </p:blipFill>
          <p:spPr>
            <a:xfrm>
              <a:off x="5022442" y="4843318"/>
              <a:ext cx="1059629" cy="1059629"/>
            </a:xfrm>
            <a:custGeom>
              <a:avLst/>
              <a:gdLst>
                <a:gd name="connsiteX0" fmla="*/ 855785 w 1711570"/>
                <a:gd name="connsiteY0" fmla="*/ 0 h 1711570"/>
                <a:gd name="connsiteX1" fmla="*/ 1711570 w 1711570"/>
                <a:gd name="connsiteY1" fmla="*/ 855785 h 1711570"/>
                <a:gd name="connsiteX2" fmla="*/ 855785 w 1711570"/>
                <a:gd name="connsiteY2" fmla="*/ 1711570 h 1711570"/>
                <a:gd name="connsiteX3" fmla="*/ 0 w 1711570"/>
                <a:gd name="connsiteY3" fmla="*/ 855785 h 1711570"/>
                <a:gd name="connsiteX4" fmla="*/ 855785 w 1711570"/>
                <a:gd name="connsiteY4" fmla="*/ 0 h 171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570" h="1711570">
                  <a:moveTo>
                    <a:pt x="855785" y="0"/>
                  </a:moveTo>
                  <a:cubicBezTo>
                    <a:pt x="1328422" y="0"/>
                    <a:pt x="1711570" y="383148"/>
                    <a:pt x="1711570" y="855785"/>
                  </a:cubicBezTo>
                  <a:cubicBezTo>
                    <a:pt x="1711570" y="1328422"/>
                    <a:pt x="1328422" y="1711570"/>
                    <a:pt x="855785" y="1711570"/>
                  </a:cubicBezTo>
                  <a:cubicBezTo>
                    <a:pt x="383148" y="1711570"/>
                    <a:pt x="0" y="1328422"/>
                    <a:pt x="0" y="855785"/>
                  </a:cubicBezTo>
                  <a:cubicBezTo>
                    <a:pt x="0" y="383148"/>
                    <a:pt x="383148" y="0"/>
                    <a:pt x="855785" y="0"/>
                  </a:cubicBezTo>
                  <a:close/>
                </a:path>
              </a:pathLst>
            </a:custGeom>
            <a:solidFill>
              <a:srgbClr val="FFFFFF">
                <a:lumMod val="95000"/>
              </a:srgbClr>
            </a:solidFill>
            <a:effectLst>
              <a:outerShdw blurRad="1270000" dist="1016000" dir="2700000" sx="60000" sy="60000" algn="tl" rotWithShape="0">
                <a:prstClr val="black">
                  <a:alpha val="40000"/>
                </a:prstClr>
              </a:outerShdw>
            </a:effectLst>
          </p:spPr>
        </p:pic>
      </p:grpSp>
      <p:sp>
        <p:nvSpPr>
          <p:cNvPr id="2" name="矩形 1"/>
          <p:cNvSpPr/>
          <p:nvPr/>
        </p:nvSpPr>
        <p:spPr>
          <a:xfrm>
            <a:off x="6433339" y="2282071"/>
            <a:ext cx="4583880" cy="700576"/>
          </a:xfrm>
          <a:prstGeom prst="rect">
            <a:avLst/>
          </a:prstGeom>
        </p:spPr>
        <p:txBody>
          <a:bodyPr wrap="square">
            <a:spAutoFit/>
          </a:bodyPr>
          <a:lstStyle/>
          <a:p>
            <a:pPr>
              <a:lnSpc>
                <a:spcPct val="150000"/>
              </a:lnSpc>
            </a:pPr>
            <a:r>
              <a:rPr lang="en-US" altLang="zh-CN" sz="1400" dirty="0">
                <a:solidFill>
                  <a:schemeClr val="bg1"/>
                </a:solidFill>
                <a:cs typeface="+mn-ea"/>
                <a:sym typeface="+mn-lt"/>
              </a:rPr>
              <a:t>1</a:t>
            </a:r>
            <a:r>
              <a:rPr lang="zh-CN" altLang="en-US" sz="1400" dirty="0">
                <a:solidFill>
                  <a:schemeClr val="bg1"/>
                </a:solidFill>
                <a:cs typeface="+mn-ea"/>
                <a:sym typeface="+mn-lt"/>
              </a:rPr>
              <a:t>、报名本次活动</a:t>
            </a:r>
            <a:r>
              <a:rPr lang="en-US" altLang="zh-CN" sz="1400" dirty="0">
                <a:solidFill>
                  <a:schemeClr val="bg1"/>
                </a:solidFill>
                <a:cs typeface="+mn-ea"/>
                <a:sym typeface="+mn-lt"/>
              </a:rPr>
              <a:t>(</a:t>
            </a:r>
            <a:r>
              <a:rPr lang="zh-CN" altLang="en-US" sz="1400" dirty="0">
                <a:solidFill>
                  <a:schemeClr val="bg1"/>
                </a:solidFill>
                <a:cs typeface="+mn-ea"/>
                <a:sym typeface="+mn-lt"/>
              </a:rPr>
              <a:t>会场</a:t>
            </a:r>
            <a:r>
              <a:rPr lang="en-US" altLang="zh-CN" sz="1400" dirty="0">
                <a:solidFill>
                  <a:schemeClr val="bg1"/>
                </a:solidFill>
                <a:cs typeface="+mn-ea"/>
                <a:sym typeface="+mn-lt"/>
              </a:rPr>
              <a:t>+</a:t>
            </a:r>
            <a:r>
              <a:rPr lang="zh-CN" altLang="en-US" sz="1400" dirty="0">
                <a:solidFill>
                  <a:schemeClr val="bg1"/>
                </a:solidFill>
                <a:cs typeface="+mn-ea"/>
                <a:sym typeface="+mn-lt"/>
              </a:rPr>
              <a:t>外围</a:t>
            </a:r>
            <a:r>
              <a:rPr lang="en-US" altLang="zh-CN" sz="1400" dirty="0">
                <a:solidFill>
                  <a:schemeClr val="bg1"/>
                </a:solidFill>
                <a:cs typeface="+mn-ea"/>
                <a:sym typeface="+mn-lt"/>
              </a:rPr>
              <a:t>)</a:t>
            </a:r>
            <a:r>
              <a:rPr lang="zh-CN" altLang="en-US" sz="1400" dirty="0">
                <a:solidFill>
                  <a:schemeClr val="bg1"/>
                </a:solidFill>
                <a:cs typeface="+mn-ea"/>
                <a:sym typeface="+mn-lt"/>
              </a:rPr>
              <a:t>并审核通过的卖家，不允许删除跨店满减</a:t>
            </a:r>
            <a:r>
              <a:rPr lang="en-US" altLang="zh-CN" sz="1400" dirty="0">
                <a:solidFill>
                  <a:schemeClr val="bg1"/>
                </a:solidFill>
                <a:cs typeface="+mn-ea"/>
                <a:sym typeface="+mn-lt"/>
              </a:rPr>
              <a:t>;</a:t>
            </a:r>
          </a:p>
        </p:txBody>
      </p:sp>
      <p:sp>
        <p:nvSpPr>
          <p:cNvPr id="3" name="矩形 2"/>
          <p:cNvSpPr/>
          <p:nvPr/>
        </p:nvSpPr>
        <p:spPr>
          <a:xfrm>
            <a:off x="6360452" y="3374512"/>
            <a:ext cx="5113085" cy="1061829"/>
          </a:xfrm>
          <a:prstGeom prst="rect">
            <a:avLst/>
          </a:prstGeom>
        </p:spPr>
        <p:txBody>
          <a:bodyPr wrap="square">
            <a:spAutoFit/>
          </a:bodyPr>
          <a:lstStyle/>
          <a:p>
            <a:pPr>
              <a:lnSpc>
                <a:spcPct val="150000"/>
              </a:lnSpc>
            </a:pPr>
            <a:r>
              <a:rPr lang="en-US" altLang="zh-CN" sz="1400" dirty="0">
                <a:solidFill>
                  <a:schemeClr val="bg1"/>
                </a:solidFill>
                <a:cs typeface="+mn-ea"/>
                <a:sym typeface="+mn-lt"/>
              </a:rPr>
              <a:t>2</a:t>
            </a:r>
            <a:r>
              <a:rPr lang="zh-CN" altLang="en-US" sz="1400" dirty="0">
                <a:solidFill>
                  <a:schemeClr val="bg1"/>
                </a:solidFill>
                <a:cs typeface="+mn-ea"/>
                <a:sym typeface="+mn-lt"/>
              </a:rPr>
              <a:t>、卖家若因审核未通过、或被清退活动、或自行撤销活动等原因想退出跨店满减的，卖家需自行删除跨店满减，否则跨店满减继续生效。</a:t>
            </a:r>
          </a:p>
        </p:txBody>
      </p:sp>
      <p:sp>
        <p:nvSpPr>
          <p:cNvPr id="92" name="矩形 91"/>
          <p:cNvSpPr/>
          <p:nvPr/>
        </p:nvSpPr>
        <p:spPr>
          <a:xfrm>
            <a:off x="6343545" y="4675832"/>
            <a:ext cx="5371870" cy="1384995"/>
          </a:xfrm>
          <a:prstGeom prst="rect">
            <a:avLst/>
          </a:prstGeom>
        </p:spPr>
        <p:txBody>
          <a:bodyPr wrap="square">
            <a:spAutoFit/>
          </a:bodyPr>
          <a:lstStyle/>
          <a:p>
            <a:pPr>
              <a:lnSpc>
                <a:spcPct val="150000"/>
              </a:lnSpc>
            </a:pPr>
            <a:r>
              <a:rPr lang="en-US" altLang="zh-CN" sz="1400" dirty="0">
                <a:solidFill>
                  <a:schemeClr val="bg1"/>
                </a:solidFill>
                <a:cs typeface="+mn-ea"/>
                <a:sym typeface="+mn-lt"/>
              </a:rPr>
              <a:t>3</a:t>
            </a:r>
            <a:r>
              <a:rPr lang="zh-CN" altLang="en-US" sz="1400" dirty="0">
                <a:solidFill>
                  <a:schemeClr val="bg1"/>
                </a:solidFill>
                <a:cs typeface="+mn-ea"/>
                <a:sym typeface="+mn-lt"/>
              </a:rPr>
              <a:t>、撤销跨店满减玩法要求：</a:t>
            </a:r>
          </a:p>
          <a:p>
            <a:pPr>
              <a:lnSpc>
                <a:spcPct val="150000"/>
              </a:lnSpc>
            </a:pPr>
            <a:r>
              <a:rPr lang="zh-CN" altLang="en-US" sz="1400" dirty="0">
                <a:solidFill>
                  <a:schemeClr val="bg1"/>
                </a:solidFill>
                <a:cs typeface="+mn-ea"/>
                <a:sym typeface="+mn-lt"/>
              </a:rPr>
              <a:t>如报名跨店满减后，店铺或商品被会场招商审核通过，此时不允许撤销。</a:t>
            </a:r>
          </a:p>
          <a:p>
            <a:pPr>
              <a:lnSpc>
                <a:spcPct val="150000"/>
              </a:lnSpc>
            </a:pPr>
            <a:r>
              <a:rPr lang="zh-CN" altLang="en-US" sz="1400" dirty="0">
                <a:solidFill>
                  <a:schemeClr val="bg1"/>
                </a:solidFill>
                <a:cs typeface="+mn-ea"/>
                <a:sym typeface="+mn-lt"/>
              </a:rPr>
              <a:t>如报名跨店满减后，店铺或商品未被招商审核通过，可随时撤销。</a:t>
            </a:r>
          </a:p>
        </p:txBody>
      </p:sp>
      <p:pic>
        <p:nvPicPr>
          <p:cNvPr id="94" name="图片 93"/>
          <p:cNvPicPr>
            <a:picLocks noChangeAspect="1"/>
          </p:cNvPicPr>
          <p:nvPr/>
        </p:nvPicPr>
        <p:blipFill>
          <a:blip r:embed="rId4" cstate="screen"/>
          <a:stretch>
            <a:fillRect/>
          </a:stretch>
        </p:blipFill>
        <p:spPr>
          <a:xfrm>
            <a:off x="408141" y="1510358"/>
            <a:ext cx="4830418" cy="4830418"/>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149"/>
                            </p:stCondLst>
                            <p:childTnLst>
                              <p:par>
                                <p:cTn id="13" presetID="42"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1000" fill="hold"/>
                                        <p:tgtEl>
                                          <p:spTgt spid="94"/>
                                        </p:tgtEl>
                                        <p:attrNameLst>
                                          <p:attrName>ppt_y</p:attrName>
                                        </p:attrNameLst>
                                      </p:cBhvr>
                                      <p:tavLst>
                                        <p:tav tm="0">
                                          <p:val>
                                            <p:strVal val="#ppt_y+.1"/>
                                          </p:val>
                                        </p:tav>
                                        <p:tav tm="100000">
                                          <p:val>
                                            <p:strVal val="#ppt_y"/>
                                          </p:val>
                                        </p:tav>
                                      </p:tavLst>
                                    </p:anim>
                                  </p:childTnLst>
                                </p:cTn>
                              </p:par>
                            </p:childTnLst>
                          </p:cTn>
                        </p:par>
                        <p:par>
                          <p:cTn id="18" fill="hold">
                            <p:stCondLst>
                              <p:cond delay="2149"/>
                            </p:stCondLst>
                            <p:childTnLst>
                              <p:par>
                                <p:cTn id="19" presetID="18" presetClass="entr" presetSubtype="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strips(downRight)">
                                      <p:cBhvr>
                                        <p:cTn id="21" dur="500"/>
                                        <p:tgtEl>
                                          <p:spTgt spid="52"/>
                                        </p:tgtEl>
                                      </p:cBhvr>
                                    </p:animEffect>
                                  </p:childTnLst>
                                </p:cTn>
                              </p:par>
                            </p:childTnLst>
                          </p:cTn>
                        </p:par>
                        <p:par>
                          <p:cTn id="22" fill="hold">
                            <p:stCondLst>
                              <p:cond delay="2649"/>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3149"/>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left)">
                                      <p:cBhvr>
                                        <p:cTn id="3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2" grpId="0" animBg="1"/>
      <p:bldP spid="2" grpId="0"/>
      <p:bldP spid="3"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grpSp>
        <p:nvGrpSpPr>
          <p:cNvPr id="11" name="组合 10"/>
          <p:cNvGrpSpPr/>
          <p:nvPr/>
        </p:nvGrpSpPr>
        <p:grpSpPr>
          <a:xfrm>
            <a:off x="1326967" y="2030596"/>
            <a:ext cx="9325826" cy="3497385"/>
            <a:chOff x="1326967" y="2030596"/>
            <a:chExt cx="9325826" cy="3497385"/>
          </a:xfrm>
        </p:grpSpPr>
        <p:grpSp>
          <p:nvGrpSpPr>
            <p:cNvPr id="12" name="组合 11"/>
            <p:cNvGrpSpPr/>
            <p:nvPr/>
          </p:nvGrpSpPr>
          <p:grpSpPr>
            <a:xfrm>
              <a:off x="1326967" y="4663892"/>
              <a:ext cx="9244854" cy="864089"/>
              <a:chOff x="1326967" y="4663892"/>
              <a:chExt cx="9244854" cy="864089"/>
            </a:xfrm>
          </p:grpSpPr>
          <p:cxnSp>
            <p:nvCxnSpPr>
              <p:cNvPr id="17" name="直接连接符 16"/>
              <p:cNvCxnSpPr/>
              <p:nvPr/>
            </p:nvCxnSpPr>
            <p:spPr>
              <a:xfrm>
                <a:off x="1447538" y="4663892"/>
                <a:ext cx="850900" cy="0"/>
              </a:xfrm>
              <a:prstGeom prst="line">
                <a:avLst/>
              </a:prstGeom>
              <a:ln w="50800">
                <a:solidFill>
                  <a:srgbClr val="FF6C6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326967" y="4827405"/>
                <a:ext cx="9244854" cy="700576"/>
              </a:xfrm>
              <a:prstGeom prst="rect">
                <a:avLst/>
              </a:prstGeom>
            </p:spPr>
            <p:txBody>
              <a:bodyPr wrap="square">
                <a:spAutoFit/>
              </a:bodyPr>
              <a:lstStyle/>
              <a:p>
                <a:pPr algn="just">
                  <a:lnSpc>
                    <a:spcPct val="150000"/>
                  </a:lnSpc>
                  <a:spcAft>
                    <a:spcPts val="600"/>
                  </a:spcAft>
                </a:pPr>
                <a:r>
                  <a:rPr lang="zh-CN" altLang="en-US" sz="1400" dirty="0">
                    <a:solidFill>
                      <a:schemeClr val="tx1">
                        <a:lumMod val="75000"/>
                        <a:lumOff val="25000"/>
                      </a:schemeClr>
                    </a:solidFill>
                    <a:cs typeface="+mn-ea"/>
                    <a:sym typeface="+mn-lt"/>
                  </a:rPr>
                  <a:t>店铺红包，是由卖家自行设置的供消费者在卖家店铺消费时使用的红包。店铺红包仅限在其发行店铺使用，且对全店商品通用，要求订单金额至少高于该红包面额</a:t>
                </a:r>
                <a:r>
                  <a:rPr lang="en-US" altLang="zh-CN" sz="1400" dirty="0">
                    <a:solidFill>
                      <a:schemeClr val="tx1">
                        <a:lumMod val="75000"/>
                        <a:lumOff val="25000"/>
                      </a:schemeClr>
                    </a:solidFill>
                    <a:cs typeface="+mn-ea"/>
                    <a:sym typeface="+mn-lt"/>
                  </a:rPr>
                  <a:t>0.01</a:t>
                </a:r>
                <a:r>
                  <a:rPr lang="zh-CN" altLang="en-US" sz="1400" dirty="0">
                    <a:solidFill>
                      <a:schemeClr val="tx1">
                        <a:lumMod val="75000"/>
                        <a:lumOff val="25000"/>
                      </a:schemeClr>
                    </a:solidFill>
                    <a:cs typeface="+mn-ea"/>
                    <a:sym typeface="+mn-lt"/>
                  </a:rPr>
                  <a:t>元</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不包含邮费</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a:t>
                </a:r>
              </a:p>
            </p:txBody>
          </p:sp>
        </p:grpSp>
        <p:pic>
          <p:nvPicPr>
            <p:cNvPr id="13" name="图片 12"/>
            <p:cNvPicPr>
              <a:picLocks noChangeAspect="1"/>
            </p:cNvPicPr>
            <p:nvPr/>
          </p:nvPicPr>
          <p:blipFill>
            <a:blip r:embed="rId3" cstate="screen"/>
            <a:srcRect/>
            <a:stretch>
              <a:fillRect/>
            </a:stretch>
          </p:blipFill>
          <p:spPr>
            <a:xfrm>
              <a:off x="7039279" y="2030596"/>
              <a:ext cx="3613514" cy="2459037"/>
            </a:xfrm>
            <a:prstGeom prst="rect">
              <a:avLst/>
            </a:prstGeom>
          </p:spPr>
        </p:pic>
        <p:pic>
          <p:nvPicPr>
            <p:cNvPr id="14" name="图片 13"/>
            <p:cNvPicPr>
              <a:picLocks noChangeAspect="1"/>
            </p:cNvPicPr>
            <p:nvPr/>
          </p:nvPicPr>
          <p:blipFill>
            <a:blip r:embed="rId4" cstate="screen"/>
            <a:srcRect/>
            <a:stretch>
              <a:fillRect/>
            </a:stretch>
          </p:blipFill>
          <p:spPr>
            <a:xfrm>
              <a:off x="3917222" y="2031379"/>
              <a:ext cx="2945609" cy="1962170"/>
            </a:xfrm>
            <a:prstGeom prst="rect">
              <a:avLst/>
            </a:prstGeom>
          </p:spPr>
        </p:pic>
        <p:pic>
          <p:nvPicPr>
            <p:cNvPr id="15" name="图片 14"/>
            <p:cNvPicPr>
              <a:picLocks noChangeAspect="1"/>
            </p:cNvPicPr>
            <p:nvPr/>
          </p:nvPicPr>
          <p:blipFill>
            <a:blip r:embed="rId5" cstate="screen"/>
            <a:srcRect/>
            <a:stretch>
              <a:fillRect/>
            </a:stretch>
          </p:blipFill>
          <p:spPr>
            <a:xfrm>
              <a:off x="1326967" y="2031245"/>
              <a:ext cx="2438403" cy="162430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grpSp>
        <p:nvGrpSpPr>
          <p:cNvPr id="11" name="组合 10"/>
          <p:cNvGrpSpPr/>
          <p:nvPr/>
        </p:nvGrpSpPr>
        <p:grpSpPr>
          <a:xfrm>
            <a:off x="1768546" y="1733049"/>
            <a:ext cx="8941869" cy="3542473"/>
            <a:chOff x="1936941" y="1232652"/>
            <a:chExt cx="8941869" cy="3542473"/>
          </a:xfrm>
        </p:grpSpPr>
        <p:pic>
          <p:nvPicPr>
            <p:cNvPr id="12" name="图片 11"/>
            <p:cNvPicPr>
              <a:picLocks noChangeAspect="1"/>
            </p:cNvPicPr>
            <p:nvPr/>
          </p:nvPicPr>
          <p:blipFill>
            <a:blip r:embed="rId3" cstate="screen"/>
            <a:srcRect/>
            <a:stretch>
              <a:fillRect/>
            </a:stretch>
          </p:blipFill>
          <p:spPr>
            <a:xfrm>
              <a:off x="3008799" y="1232652"/>
              <a:ext cx="2802058" cy="1866546"/>
            </a:xfrm>
            <a:prstGeom prst="rect">
              <a:avLst/>
            </a:prstGeom>
            <a:effectLst>
              <a:outerShdw blurRad="50800" dist="38100" dir="8100000" algn="tr" rotWithShape="0">
                <a:prstClr val="black">
                  <a:alpha val="40000"/>
                </a:prstClr>
              </a:outerShdw>
            </a:effectLst>
          </p:spPr>
        </p:pic>
        <p:grpSp>
          <p:nvGrpSpPr>
            <p:cNvPr id="13" name="组合 12"/>
            <p:cNvGrpSpPr/>
            <p:nvPr/>
          </p:nvGrpSpPr>
          <p:grpSpPr>
            <a:xfrm>
              <a:off x="1936941" y="1873538"/>
              <a:ext cx="8941869" cy="2901587"/>
              <a:chOff x="1936941" y="1873538"/>
              <a:chExt cx="8941869" cy="2901587"/>
            </a:xfrm>
          </p:grpSpPr>
          <p:pic>
            <p:nvPicPr>
              <p:cNvPr id="14" name="图片 13"/>
              <p:cNvPicPr>
                <a:picLocks noChangeAspect="1"/>
              </p:cNvPicPr>
              <p:nvPr/>
            </p:nvPicPr>
            <p:blipFill>
              <a:blip r:embed="rId4" cstate="screen"/>
              <a:srcRect/>
              <a:stretch>
                <a:fillRect/>
              </a:stretch>
            </p:blipFill>
            <p:spPr>
              <a:xfrm>
                <a:off x="1936941" y="2789692"/>
                <a:ext cx="2978150" cy="1985433"/>
              </a:xfrm>
              <a:prstGeom prst="rect">
                <a:avLst/>
              </a:prstGeom>
              <a:effectLst>
                <a:outerShdw blurRad="50800" dist="38100" dir="8100000" algn="tr" rotWithShape="0">
                  <a:prstClr val="black">
                    <a:alpha val="40000"/>
                  </a:prstClr>
                </a:outerShdw>
              </a:effectLst>
            </p:spPr>
          </p:pic>
          <p:sp>
            <p:nvSpPr>
              <p:cNvPr id="15" name="矩形 14"/>
              <p:cNvSpPr/>
              <p:nvPr/>
            </p:nvSpPr>
            <p:spPr>
              <a:xfrm>
                <a:off x="6373699" y="1873538"/>
                <a:ext cx="2656496" cy="584775"/>
              </a:xfrm>
              <a:prstGeom prst="rect">
                <a:avLst/>
              </a:prstGeom>
            </p:spPr>
            <p:txBody>
              <a:bodyPr wrap="none">
                <a:spAutoFit/>
              </a:bodyPr>
              <a:lstStyle/>
              <a:p>
                <a:r>
                  <a:rPr lang="zh-CN" altLang="en-US" sz="3200" b="1" dirty="0">
                    <a:solidFill>
                      <a:schemeClr val="tx1">
                        <a:lumMod val="75000"/>
                        <a:lumOff val="25000"/>
                      </a:schemeClr>
                    </a:solidFill>
                    <a:cs typeface="+mn-ea"/>
                    <a:sym typeface="+mn-lt"/>
                  </a:rPr>
                  <a:t>店铺红包作用</a:t>
                </a:r>
              </a:p>
            </p:txBody>
          </p:sp>
          <p:cxnSp>
            <p:nvCxnSpPr>
              <p:cNvPr id="16" name="直接连接符 15"/>
              <p:cNvCxnSpPr/>
              <p:nvPr/>
            </p:nvCxnSpPr>
            <p:spPr>
              <a:xfrm>
                <a:off x="6494270" y="2492759"/>
                <a:ext cx="850900" cy="0"/>
              </a:xfrm>
              <a:prstGeom prst="line">
                <a:avLst/>
              </a:prstGeom>
              <a:ln w="50800">
                <a:solidFill>
                  <a:srgbClr val="93A2B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373699" y="2656272"/>
                <a:ext cx="4505111" cy="2031325"/>
              </a:xfrm>
              <a:prstGeom prst="rect">
                <a:avLst/>
              </a:prstGeom>
            </p:spPr>
            <p:txBody>
              <a:bodyPr wrap="square">
                <a:spAutoFit/>
              </a:bodyPr>
              <a:lstStyle/>
              <a:p>
                <a:pPr algn="just">
                  <a:lnSpc>
                    <a:spcPct val="150000"/>
                  </a:lnSpc>
                  <a:spcAft>
                    <a:spcPts val="600"/>
                  </a:spcAft>
                </a:pPr>
                <a:r>
                  <a:rPr lang="zh-CN" altLang="en-US" sz="1400" dirty="0">
                    <a:solidFill>
                      <a:schemeClr val="tx1">
                        <a:lumMod val="75000"/>
                        <a:lumOff val="25000"/>
                      </a:schemeClr>
                    </a:solidFill>
                    <a:cs typeface="+mn-ea"/>
                    <a:sym typeface="+mn-lt"/>
                  </a:rPr>
                  <a:t>设置引流利器</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店铺红包”，亿万级流量场景淘宝网站右侧工具条、千万级流量场景</a:t>
                </a:r>
                <a:r>
                  <a:rPr lang="en-US" altLang="zh-CN" sz="1400" dirty="0">
                    <a:solidFill>
                      <a:schemeClr val="tx1">
                        <a:lumMod val="75000"/>
                        <a:lumOff val="25000"/>
                      </a:schemeClr>
                    </a:solidFill>
                    <a:cs typeface="+mn-ea"/>
                    <a:sym typeface="+mn-lt"/>
                  </a:rPr>
                  <a:t>PC</a:t>
                </a:r>
                <a:r>
                  <a:rPr lang="zh-CN" altLang="en-US" sz="1400" dirty="0">
                    <a:solidFill>
                      <a:schemeClr val="tx1">
                        <a:lumMod val="75000"/>
                        <a:lumOff val="25000"/>
                      </a:schemeClr>
                    </a:solidFill>
                    <a:cs typeface="+mn-ea"/>
                    <a:sym typeface="+mn-lt"/>
                  </a:rPr>
                  <a:t>端和无线端购物车、千万级流量场景</a:t>
                </a:r>
                <a:r>
                  <a:rPr lang="en-US" altLang="zh-CN" sz="1400" dirty="0">
                    <a:solidFill>
                      <a:schemeClr val="tx1">
                        <a:lumMod val="75000"/>
                        <a:lumOff val="25000"/>
                      </a:schemeClr>
                    </a:solidFill>
                    <a:cs typeface="+mn-ea"/>
                    <a:sym typeface="+mn-lt"/>
                  </a:rPr>
                  <a:t>PC</a:t>
                </a:r>
                <a:r>
                  <a:rPr lang="zh-CN" altLang="en-US" sz="1400" dirty="0">
                    <a:solidFill>
                      <a:schemeClr val="tx1">
                        <a:lumMod val="75000"/>
                        <a:lumOff val="25000"/>
                      </a:schemeClr>
                    </a:solidFill>
                    <a:cs typeface="+mn-ea"/>
                    <a:sym typeface="+mn-lt"/>
                  </a:rPr>
                  <a:t>端收藏夹等即刻穿透，活动期间瓜分淘宝</a:t>
                </a:r>
                <a:r>
                  <a:rPr lang="en-US" altLang="zh-CN" sz="1400" dirty="0">
                    <a:solidFill>
                      <a:schemeClr val="tx1">
                        <a:lumMod val="75000"/>
                        <a:lumOff val="25000"/>
                      </a:schemeClr>
                    </a:solidFill>
                    <a:cs typeface="+mn-ea"/>
                    <a:sym typeface="+mn-lt"/>
                  </a:rPr>
                  <a:t>3.8</a:t>
                </a:r>
                <a:r>
                  <a:rPr lang="zh-CN" altLang="en-US" sz="1400" dirty="0">
                    <a:solidFill>
                      <a:schemeClr val="tx1">
                        <a:lumMod val="75000"/>
                        <a:lumOff val="25000"/>
                      </a:schemeClr>
                    </a:solidFill>
                    <a:cs typeface="+mn-ea"/>
                    <a:sym typeface="+mn-lt"/>
                  </a:rPr>
                  <a:t>节满溢流量。店铺红包还可以在预热期为店铺引流蓄势，锁定成交，最终促进买家消费，提升本店的购买转化率</a:t>
                </a:r>
                <a:r>
                  <a:rPr lang="en-US" altLang="zh-CN" sz="1400" dirty="0">
                    <a:solidFill>
                      <a:schemeClr val="tx1">
                        <a:lumMod val="75000"/>
                        <a:lumOff val="25000"/>
                      </a:schemeClr>
                    </a:solidFill>
                    <a:cs typeface="+mn-ea"/>
                    <a:sym typeface="+mn-lt"/>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grpSp>
        <p:nvGrpSpPr>
          <p:cNvPr id="2" name="组合 1"/>
          <p:cNvGrpSpPr/>
          <p:nvPr/>
        </p:nvGrpSpPr>
        <p:grpSpPr>
          <a:xfrm>
            <a:off x="707573" y="2573324"/>
            <a:ext cx="2484518" cy="2481858"/>
            <a:chOff x="707573" y="2573324"/>
            <a:chExt cx="2484518" cy="2481858"/>
          </a:xfrm>
        </p:grpSpPr>
        <p:pic>
          <p:nvPicPr>
            <p:cNvPr id="36" name="图片占位符 3"/>
            <p:cNvPicPr>
              <a:picLocks noChangeAspect="1"/>
            </p:cNvPicPr>
            <p:nvPr/>
          </p:nvPicPr>
          <p:blipFill>
            <a:blip r:embed="rId3" cstate="screen"/>
            <a:srcRect/>
            <a:stretch>
              <a:fillRect/>
            </a:stretch>
          </p:blipFill>
          <p:spPr>
            <a:xfrm>
              <a:off x="707573" y="2573324"/>
              <a:ext cx="2484518" cy="2481858"/>
            </a:xfrm>
            <a:custGeom>
              <a:avLst/>
              <a:gdLst>
                <a:gd name="connsiteX0" fmla="*/ 3483487 w 9672796"/>
                <a:gd name="connsiteY0" fmla="*/ 1355213 h 9677400"/>
                <a:gd name="connsiteX1" fmla="*/ 6966974 w 9672796"/>
                <a:gd name="connsiteY1" fmla="*/ 4838700 h 9677400"/>
                <a:gd name="connsiteX2" fmla="*/ 3483487 w 9672796"/>
                <a:gd name="connsiteY2" fmla="*/ 8322187 h 9677400"/>
                <a:gd name="connsiteX3" fmla="*/ 0 w 9672796"/>
                <a:gd name="connsiteY3" fmla="*/ 4838700 h 9677400"/>
                <a:gd name="connsiteX4" fmla="*/ 13137 w 9672796"/>
                <a:gd name="connsiteY4" fmla="*/ 5098865 h 9677400"/>
                <a:gd name="connsiteX5" fmla="*/ 13476 w 9672796"/>
                <a:gd name="connsiteY5" fmla="*/ 5105577 h 9677400"/>
                <a:gd name="connsiteX6" fmla="*/ 2610193 w 9672796"/>
                <a:gd name="connsiteY6" fmla="*/ 7448892 h 9677400"/>
                <a:gd name="connsiteX7" fmla="*/ 5220386 w 9672796"/>
                <a:gd name="connsiteY7" fmla="*/ 4838700 h 9677400"/>
                <a:gd name="connsiteX8" fmla="*/ 2610193 w 9672796"/>
                <a:gd name="connsiteY8" fmla="*/ 2228508 h 9677400"/>
                <a:gd name="connsiteX9" fmla="*/ 13476 w 9672796"/>
                <a:gd name="connsiteY9" fmla="*/ 4571823 h 9677400"/>
                <a:gd name="connsiteX10" fmla="*/ 13137 w 9672796"/>
                <a:gd name="connsiteY10" fmla="*/ 4578536 h 9677400"/>
                <a:gd name="connsiteX11" fmla="*/ 51696 w 9672796"/>
                <a:gd name="connsiteY11" fmla="*/ 4325887 h 9677400"/>
                <a:gd name="connsiteX12" fmla="*/ 2544537 w 9672796"/>
                <a:gd name="connsiteY12" fmla="*/ 2294164 h 9677400"/>
                <a:gd name="connsiteX13" fmla="*/ 5089074 w 9672796"/>
                <a:gd name="connsiteY13" fmla="*/ 4838700 h 9677400"/>
                <a:gd name="connsiteX14" fmla="*/ 2544537 w 9672796"/>
                <a:gd name="connsiteY14" fmla="*/ 7383237 h 9677400"/>
                <a:gd name="connsiteX15" fmla="*/ 51696 w 9672796"/>
                <a:gd name="connsiteY15" fmla="*/ 5351513 h 9677400"/>
                <a:gd name="connsiteX16" fmla="*/ 13137 w 9672796"/>
                <a:gd name="connsiteY16" fmla="*/ 5098865 h 9677400"/>
                <a:gd name="connsiteX17" fmla="*/ 13137 w 9672796"/>
                <a:gd name="connsiteY17" fmla="*/ 5098864 h 9677400"/>
                <a:gd name="connsiteX18" fmla="*/ 0 w 9672796"/>
                <a:gd name="connsiteY18" fmla="*/ 4838700 h 9677400"/>
                <a:gd name="connsiteX19" fmla="*/ 3483487 w 9672796"/>
                <a:gd name="connsiteY19" fmla="*/ 1355213 h 9677400"/>
                <a:gd name="connsiteX20" fmla="*/ 4834096 w 9672796"/>
                <a:gd name="connsiteY20" fmla="*/ 0 h 9677400"/>
                <a:gd name="connsiteX21" fmla="*/ 9672796 w 9672796"/>
                <a:gd name="connsiteY21" fmla="*/ 4838700 h 9677400"/>
                <a:gd name="connsiteX22" fmla="*/ 4834096 w 9672796"/>
                <a:gd name="connsiteY22" fmla="*/ 9677400 h 9677400"/>
                <a:gd name="connsiteX23" fmla="*/ 1692 w 9672796"/>
                <a:gd name="connsiteY23" fmla="*/ 5087699 h 9677400"/>
                <a:gd name="connsiteX24" fmla="*/ 0 w 9672796"/>
                <a:gd name="connsiteY24" fmla="*/ 5020764 h 9677400"/>
                <a:gd name="connsiteX25" fmla="*/ 13662 w 9672796"/>
                <a:gd name="connsiteY25" fmla="*/ 5200437 h 9677400"/>
                <a:gd name="connsiteX26" fmla="*/ 3533370 w 9672796"/>
                <a:gd name="connsiteY26" fmla="*/ 8376674 h 9677400"/>
                <a:gd name="connsiteX27" fmla="*/ 7071344 w 9672796"/>
                <a:gd name="connsiteY27" fmla="*/ 4838700 h 9677400"/>
                <a:gd name="connsiteX28" fmla="*/ 3533370 w 9672796"/>
                <a:gd name="connsiteY28" fmla="*/ 1300726 h 9677400"/>
                <a:gd name="connsiteX29" fmla="*/ 13662 w 9672796"/>
                <a:gd name="connsiteY29" fmla="*/ 4476963 h 9677400"/>
                <a:gd name="connsiteX30" fmla="*/ 0 w 9672796"/>
                <a:gd name="connsiteY30" fmla="*/ 4656636 h 9677400"/>
                <a:gd name="connsiteX31" fmla="*/ 1692 w 9672796"/>
                <a:gd name="connsiteY31" fmla="*/ 4589701 h 9677400"/>
                <a:gd name="connsiteX32" fmla="*/ 4834096 w 9672796"/>
                <a:gd name="connsiteY32" fmla="*/ 0 h 96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72796" h="9677400">
                  <a:moveTo>
                    <a:pt x="3483487" y="1355213"/>
                  </a:moveTo>
                  <a:cubicBezTo>
                    <a:pt x="5407364" y="1355213"/>
                    <a:pt x="6966974" y="2914823"/>
                    <a:pt x="6966974" y="4838700"/>
                  </a:cubicBezTo>
                  <a:cubicBezTo>
                    <a:pt x="6966974" y="6762577"/>
                    <a:pt x="5407364" y="8322187"/>
                    <a:pt x="3483487" y="8322187"/>
                  </a:cubicBezTo>
                  <a:cubicBezTo>
                    <a:pt x="1559610" y="8322187"/>
                    <a:pt x="0" y="6762577"/>
                    <a:pt x="0" y="4838700"/>
                  </a:cubicBezTo>
                  <a:lnTo>
                    <a:pt x="13137" y="5098865"/>
                  </a:lnTo>
                  <a:lnTo>
                    <a:pt x="13476" y="5105577"/>
                  </a:lnTo>
                  <a:cubicBezTo>
                    <a:pt x="147144" y="6421782"/>
                    <a:pt x="1258721" y="7448892"/>
                    <a:pt x="2610193" y="7448892"/>
                  </a:cubicBezTo>
                  <a:cubicBezTo>
                    <a:pt x="4051763" y="7448892"/>
                    <a:pt x="5220386" y="6280269"/>
                    <a:pt x="5220386" y="4838700"/>
                  </a:cubicBezTo>
                  <a:cubicBezTo>
                    <a:pt x="5220386" y="3397132"/>
                    <a:pt x="4051763" y="2228508"/>
                    <a:pt x="2610193" y="2228508"/>
                  </a:cubicBezTo>
                  <a:cubicBezTo>
                    <a:pt x="1258721" y="2228508"/>
                    <a:pt x="147144" y="3255619"/>
                    <a:pt x="13476" y="4571823"/>
                  </a:cubicBezTo>
                  <a:lnTo>
                    <a:pt x="13137" y="4578536"/>
                  </a:lnTo>
                  <a:lnTo>
                    <a:pt x="51696" y="4325887"/>
                  </a:lnTo>
                  <a:cubicBezTo>
                    <a:pt x="288965" y="3166385"/>
                    <a:pt x="1314892" y="2294164"/>
                    <a:pt x="2544537" y="2294164"/>
                  </a:cubicBezTo>
                  <a:cubicBezTo>
                    <a:pt x="3949846" y="2294164"/>
                    <a:pt x="5089074" y="3433392"/>
                    <a:pt x="5089074" y="4838700"/>
                  </a:cubicBezTo>
                  <a:cubicBezTo>
                    <a:pt x="5089074" y="6244009"/>
                    <a:pt x="3949846" y="7383237"/>
                    <a:pt x="2544537" y="7383237"/>
                  </a:cubicBezTo>
                  <a:cubicBezTo>
                    <a:pt x="1314892" y="7383237"/>
                    <a:pt x="288965" y="6511016"/>
                    <a:pt x="51696" y="5351513"/>
                  </a:cubicBezTo>
                  <a:lnTo>
                    <a:pt x="13137" y="5098865"/>
                  </a:lnTo>
                  <a:lnTo>
                    <a:pt x="13137" y="5098864"/>
                  </a:lnTo>
                  <a:cubicBezTo>
                    <a:pt x="4450" y="5013324"/>
                    <a:pt x="0" y="4926532"/>
                    <a:pt x="0" y="4838700"/>
                  </a:cubicBezTo>
                  <a:cubicBezTo>
                    <a:pt x="0" y="2914823"/>
                    <a:pt x="1559610" y="1355213"/>
                    <a:pt x="3483487" y="1355213"/>
                  </a:cubicBezTo>
                  <a:close/>
                  <a:moveTo>
                    <a:pt x="4834096" y="0"/>
                  </a:moveTo>
                  <a:cubicBezTo>
                    <a:pt x="7506436" y="0"/>
                    <a:pt x="9672796" y="2166360"/>
                    <a:pt x="9672796" y="4838700"/>
                  </a:cubicBezTo>
                  <a:cubicBezTo>
                    <a:pt x="9672796" y="7511040"/>
                    <a:pt x="7506436" y="9677400"/>
                    <a:pt x="4834096" y="9677400"/>
                  </a:cubicBezTo>
                  <a:cubicBezTo>
                    <a:pt x="2245267" y="9677400"/>
                    <a:pt x="131288" y="7644322"/>
                    <a:pt x="1692" y="5087699"/>
                  </a:cubicBezTo>
                  <a:lnTo>
                    <a:pt x="0" y="5020764"/>
                  </a:lnTo>
                  <a:lnTo>
                    <a:pt x="13662" y="5200437"/>
                  </a:lnTo>
                  <a:cubicBezTo>
                    <a:pt x="194842" y="6984482"/>
                    <a:pt x="1701524" y="8376674"/>
                    <a:pt x="3533370" y="8376674"/>
                  </a:cubicBezTo>
                  <a:cubicBezTo>
                    <a:pt x="5487339" y="8376674"/>
                    <a:pt x="7071344" y="6792669"/>
                    <a:pt x="7071344" y="4838700"/>
                  </a:cubicBezTo>
                  <a:cubicBezTo>
                    <a:pt x="7071344" y="2884731"/>
                    <a:pt x="5487339" y="1300726"/>
                    <a:pt x="3533370" y="1300726"/>
                  </a:cubicBezTo>
                  <a:cubicBezTo>
                    <a:pt x="1701524" y="1300726"/>
                    <a:pt x="194842" y="2692918"/>
                    <a:pt x="13662" y="4476963"/>
                  </a:cubicBezTo>
                  <a:lnTo>
                    <a:pt x="0" y="4656636"/>
                  </a:lnTo>
                  <a:lnTo>
                    <a:pt x="1692" y="4589701"/>
                  </a:lnTo>
                  <a:cubicBezTo>
                    <a:pt x="131288" y="2033078"/>
                    <a:pt x="2245267" y="0"/>
                    <a:pt x="4834096" y="0"/>
                  </a:cubicBezTo>
                  <a:close/>
                </a:path>
              </a:pathLst>
            </a:custGeom>
            <a:solidFill>
              <a:srgbClr val="FFFFFF">
                <a:lumMod val="95000"/>
                <a:alpha val="50000"/>
              </a:srgbClr>
            </a:solidFill>
          </p:spPr>
        </p:pic>
        <p:sp>
          <p:nvSpPr>
            <p:cNvPr id="37" name="Oval 5"/>
            <p:cNvSpPr/>
            <p:nvPr/>
          </p:nvSpPr>
          <p:spPr>
            <a:xfrm>
              <a:off x="715905" y="3159292"/>
              <a:ext cx="1309923" cy="1309923"/>
            </a:xfrm>
            <a:prstGeom prst="ellipse">
              <a:avLst/>
            </a:prstGeom>
            <a:gradFill>
              <a:gsLst>
                <a:gs pos="0">
                  <a:srgbClr val="E89C9C">
                    <a:alpha val="80000"/>
                  </a:srgbClr>
                </a:gs>
                <a:gs pos="100000">
                  <a:srgbClr val="E89C9C">
                    <a:lumMod val="75000"/>
                    <a:alpha val="80000"/>
                  </a:srgbClr>
                </a:gs>
              </a:gsLst>
              <a:lin ang="2700000" scaled="0"/>
            </a:gradFill>
            <a:ln w="889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grpSp>
      <p:grpSp>
        <p:nvGrpSpPr>
          <p:cNvPr id="45" name="Group 23"/>
          <p:cNvGrpSpPr/>
          <p:nvPr/>
        </p:nvGrpSpPr>
        <p:grpSpPr>
          <a:xfrm>
            <a:off x="3467050" y="2679217"/>
            <a:ext cx="2390131" cy="2627864"/>
            <a:chOff x="5842304" y="4630587"/>
            <a:chExt cx="3824209" cy="4204580"/>
          </a:xfrm>
        </p:grpSpPr>
        <p:sp>
          <p:nvSpPr>
            <p:cNvPr id="46" name="Rectangle 21"/>
            <p:cNvSpPr/>
            <p:nvPr/>
          </p:nvSpPr>
          <p:spPr>
            <a:xfrm>
              <a:off x="5842304" y="4630587"/>
              <a:ext cx="3824209" cy="837152"/>
            </a:xfrm>
            <a:prstGeom prst="rect">
              <a:avLst/>
            </a:prstGeom>
          </p:spPr>
          <p:txBody>
            <a:bodyPr wrap="square">
              <a:spAutoFit/>
            </a:bodyPr>
            <a:lstStyle/>
            <a:p>
              <a:r>
                <a:rPr lang="en-US" altLang="zh-CN" sz="1400" b="1" dirty="0">
                  <a:cs typeface="+mn-ea"/>
                  <a:sym typeface="+mn-lt"/>
                </a:rPr>
                <a:t>2020</a:t>
              </a:r>
              <a:r>
                <a:rPr lang="zh-CN" altLang="en-US" sz="1400" b="1" dirty="0">
                  <a:cs typeface="+mn-ea"/>
                  <a:sym typeface="+mn-lt"/>
                </a:rPr>
                <a:t>年淘宝</a:t>
              </a:r>
              <a:r>
                <a:rPr lang="en-US" altLang="zh-CN" sz="1400" b="1" dirty="0">
                  <a:cs typeface="+mn-ea"/>
                  <a:sym typeface="+mn-lt"/>
                </a:rPr>
                <a:t>3.8</a:t>
              </a:r>
              <a:r>
                <a:rPr lang="zh-CN" altLang="en-US" sz="1400" b="1" dirty="0">
                  <a:cs typeface="+mn-ea"/>
                  <a:sym typeface="+mn-lt"/>
                </a:rPr>
                <a:t>节</a:t>
              </a:r>
              <a:endParaRPr lang="en-US" altLang="zh-CN" sz="1400" b="1" dirty="0">
                <a:cs typeface="+mn-ea"/>
                <a:sym typeface="+mn-lt"/>
              </a:endParaRPr>
            </a:p>
            <a:p>
              <a:r>
                <a:rPr lang="zh-CN" altLang="en-US" sz="1400" b="1" dirty="0">
                  <a:cs typeface="+mn-ea"/>
                  <a:sym typeface="+mn-lt"/>
                </a:rPr>
                <a:t>店铺红包设置要求</a:t>
              </a:r>
            </a:p>
          </p:txBody>
        </p:sp>
        <p:sp>
          <p:nvSpPr>
            <p:cNvPr id="47" name="Rectangle 22"/>
            <p:cNvSpPr/>
            <p:nvPr/>
          </p:nvSpPr>
          <p:spPr>
            <a:xfrm>
              <a:off x="5842304" y="5585049"/>
              <a:ext cx="3824209" cy="3250118"/>
            </a:xfrm>
            <a:prstGeom prst="rect">
              <a:avLst/>
            </a:prstGeom>
          </p:spPr>
          <p:txBody>
            <a:bodyPr wrap="square">
              <a:spAutoFit/>
            </a:bodyPr>
            <a:lstStyle/>
            <a:p>
              <a:pPr>
                <a:lnSpc>
                  <a:spcPct val="150000"/>
                </a:lnSpc>
              </a:pPr>
              <a:r>
                <a:rPr lang="zh-CN" altLang="en-US" sz="1400" dirty="0">
                  <a:cs typeface="+mn-ea"/>
                  <a:sym typeface="+mn-lt"/>
                </a:rPr>
                <a:t>设置</a:t>
              </a:r>
              <a:r>
                <a:rPr lang="en-US" altLang="zh-CN" sz="1400" dirty="0">
                  <a:cs typeface="+mn-ea"/>
                  <a:sym typeface="+mn-lt"/>
                </a:rPr>
                <a:t>5</a:t>
              </a:r>
              <a:r>
                <a:rPr lang="zh-CN" altLang="en-US" sz="1400" dirty="0">
                  <a:cs typeface="+mn-ea"/>
                  <a:sym typeface="+mn-lt"/>
                </a:rPr>
                <a:t>元店铺红包是</a:t>
              </a:r>
              <a:r>
                <a:rPr lang="en-US" altLang="zh-CN" sz="1400" dirty="0">
                  <a:cs typeface="+mn-ea"/>
                  <a:sym typeface="+mn-lt"/>
                </a:rPr>
                <a:t>2020</a:t>
              </a:r>
              <a:r>
                <a:rPr lang="zh-CN" altLang="en-US" sz="1400" dirty="0">
                  <a:cs typeface="+mn-ea"/>
                  <a:sym typeface="+mn-lt"/>
                </a:rPr>
                <a:t>年淘宝</a:t>
              </a:r>
              <a:r>
                <a:rPr lang="en-US" altLang="zh-CN" sz="1400" dirty="0">
                  <a:cs typeface="+mn-ea"/>
                  <a:sym typeface="+mn-lt"/>
                </a:rPr>
                <a:t>3.8</a:t>
              </a:r>
              <a:r>
                <a:rPr lang="zh-CN" altLang="en-US" sz="1400" dirty="0">
                  <a:cs typeface="+mn-ea"/>
                  <a:sym typeface="+mn-lt"/>
                </a:rPr>
                <a:t>节</a:t>
              </a:r>
              <a:r>
                <a:rPr lang="en-US" altLang="zh-CN" sz="1400" dirty="0">
                  <a:cs typeface="+mn-ea"/>
                  <a:sym typeface="+mn-lt"/>
                </a:rPr>
                <a:t>(</a:t>
              </a:r>
              <a:r>
                <a:rPr lang="zh-CN" altLang="en-US" sz="1400" dirty="0">
                  <a:cs typeface="+mn-ea"/>
                  <a:sym typeface="+mn-lt"/>
                </a:rPr>
                <a:t>会场</a:t>
              </a:r>
              <a:r>
                <a:rPr lang="en-US" altLang="zh-CN" sz="1400" dirty="0">
                  <a:cs typeface="+mn-ea"/>
                  <a:sym typeface="+mn-lt"/>
                </a:rPr>
                <a:t>+</a:t>
              </a:r>
              <a:r>
                <a:rPr lang="zh-CN" altLang="en-US" sz="1400" dirty="0">
                  <a:cs typeface="+mn-ea"/>
                  <a:sym typeface="+mn-lt"/>
                </a:rPr>
                <a:t>外围</a:t>
              </a:r>
              <a:r>
                <a:rPr lang="en-US" altLang="zh-CN" sz="1400" dirty="0">
                  <a:cs typeface="+mn-ea"/>
                  <a:sym typeface="+mn-lt"/>
                </a:rPr>
                <a:t>)(</a:t>
              </a:r>
              <a:r>
                <a:rPr lang="zh-CN" altLang="en-US" sz="1400" dirty="0">
                  <a:cs typeface="+mn-ea"/>
                  <a:sym typeface="+mn-lt"/>
                </a:rPr>
                <a:t>部分类目除外，详见第七点</a:t>
              </a:r>
              <a:r>
                <a:rPr lang="en-US" altLang="zh-CN" sz="1400" dirty="0">
                  <a:cs typeface="+mn-ea"/>
                  <a:sym typeface="+mn-lt"/>
                </a:rPr>
                <a:t>)</a:t>
              </a:r>
              <a:r>
                <a:rPr lang="zh-CN" altLang="en-US" sz="1400" dirty="0">
                  <a:cs typeface="+mn-ea"/>
                  <a:sym typeface="+mn-lt"/>
                </a:rPr>
                <a:t>的报名要求，参加淘宝</a:t>
              </a:r>
              <a:r>
                <a:rPr lang="en-US" altLang="zh-CN" sz="1400" dirty="0">
                  <a:cs typeface="+mn-ea"/>
                  <a:sym typeface="+mn-lt"/>
                </a:rPr>
                <a:t>3.8</a:t>
              </a:r>
              <a:r>
                <a:rPr lang="zh-CN" altLang="en-US" sz="1400" dirty="0">
                  <a:cs typeface="+mn-ea"/>
                  <a:sym typeface="+mn-lt"/>
                </a:rPr>
                <a:t>节</a:t>
              </a:r>
              <a:r>
                <a:rPr lang="en-US" altLang="zh-CN" sz="1400" dirty="0">
                  <a:cs typeface="+mn-ea"/>
                  <a:sym typeface="+mn-lt"/>
                </a:rPr>
                <a:t>(</a:t>
              </a:r>
              <a:r>
                <a:rPr lang="zh-CN" altLang="en-US" sz="1400" dirty="0">
                  <a:cs typeface="+mn-ea"/>
                  <a:sym typeface="+mn-lt"/>
                </a:rPr>
                <a:t>会场</a:t>
              </a:r>
              <a:r>
                <a:rPr lang="en-US" altLang="zh-CN" sz="1400" dirty="0">
                  <a:cs typeface="+mn-ea"/>
                  <a:sym typeface="+mn-lt"/>
                </a:rPr>
                <a:t>+</a:t>
              </a:r>
              <a:r>
                <a:rPr lang="zh-CN" altLang="en-US" sz="1400" dirty="0">
                  <a:cs typeface="+mn-ea"/>
                  <a:sym typeface="+mn-lt"/>
                </a:rPr>
                <a:t>外围</a:t>
              </a:r>
              <a:r>
                <a:rPr lang="en-US" altLang="zh-CN" sz="1400" dirty="0">
                  <a:cs typeface="+mn-ea"/>
                  <a:sym typeface="+mn-lt"/>
                </a:rPr>
                <a:t>)</a:t>
              </a:r>
              <a:r>
                <a:rPr lang="zh-CN" altLang="en-US" sz="1400" dirty="0">
                  <a:cs typeface="+mn-ea"/>
                  <a:sym typeface="+mn-lt"/>
                </a:rPr>
                <a:t>的卖家须设置</a:t>
              </a:r>
              <a:r>
                <a:rPr lang="en-US" altLang="zh-CN" sz="1400" dirty="0">
                  <a:cs typeface="+mn-ea"/>
                  <a:sym typeface="+mn-lt"/>
                </a:rPr>
                <a:t>5</a:t>
              </a:r>
              <a:r>
                <a:rPr lang="zh-CN" altLang="en-US" sz="1400" dirty="0">
                  <a:cs typeface="+mn-ea"/>
                  <a:sym typeface="+mn-lt"/>
                </a:rPr>
                <a:t>元店铺红包。</a:t>
              </a:r>
            </a:p>
          </p:txBody>
        </p:sp>
      </p:grpSp>
      <p:grpSp>
        <p:nvGrpSpPr>
          <p:cNvPr id="48" name="Group 24"/>
          <p:cNvGrpSpPr/>
          <p:nvPr/>
        </p:nvGrpSpPr>
        <p:grpSpPr>
          <a:xfrm>
            <a:off x="9068135" y="2679218"/>
            <a:ext cx="2390131" cy="2589777"/>
            <a:chOff x="5842304" y="4630587"/>
            <a:chExt cx="3824209" cy="4143642"/>
          </a:xfrm>
        </p:grpSpPr>
        <p:sp>
          <p:nvSpPr>
            <p:cNvPr id="49" name="Rectangle 25"/>
            <p:cNvSpPr/>
            <p:nvPr/>
          </p:nvSpPr>
          <p:spPr>
            <a:xfrm>
              <a:off x="5842304" y="4630587"/>
              <a:ext cx="3824209" cy="837152"/>
            </a:xfrm>
            <a:prstGeom prst="rect">
              <a:avLst/>
            </a:prstGeom>
          </p:spPr>
          <p:txBody>
            <a:bodyPr wrap="square">
              <a:spAutoFit/>
            </a:bodyPr>
            <a:lstStyle/>
            <a:p>
              <a:r>
                <a:rPr lang="en-US" altLang="zh-CN" sz="1400" b="1" dirty="0">
                  <a:cs typeface="+mn-ea"/>
                  <a:sym typeface="+mn-lt"/>
                </a:rPr>
                <a:t>2020</a:t>
              </a:r>
              <a:r>
                <a:rPr lang="zh-CN" altLang="en-US" sz="1400" b="1" dirty="0">
                  <a:cs typeface="+mn-ea"/>
                  <a:sym typeface="+mn-lt"/>
                </a:rPr>
                <a:t>年淘宝</a:t>
              </a:r>
              <a:r>
                <a:rPr lang="en-US" altLang="zh-CN" sz="1400" b="1" dirty="0">
                  <a:cs typeface="+mn-ea"/>
                  <a:sym typeface="+mn-lt"/>
                </a:rPr>
                <a:t>3.8</a:t>
              </a:r>
              <a:r>
                <a:rPr lang="zh-CN" altLang="en-US" sz="1400" b="1" dirty="0">
                  <a:cs typeface="+mn-ea"/>
                  <a:sym typeface="+mn-lt"/>
                </a:rPr>
                <a:t>节</a:t>
              </a:r>
              <a:endParaRPr lang="en-US" altLang="zh-CN" sz="1400" b="1" dirty="0">
                <a:cs typeface="+mn-ea"/>
                <a:sym typeface="+mn-lt"/>
              </a:endParaRPr>
            </a:p>
            <a:p>
              <a:r>
                <a:rPr lang="zh-CN" altLang="en-US" sz="1400" b="1" dirty="0">
                  <a:cs typeface="+mn-ea"/>
                  <a:sym typeface="+mn-lt"/>
                </a:rPr>
                <a:t>店铺红包设置流程</a:t>
              </a:r>
            </a:p>
          </p:txBody>
        </p:sp>
        <p:sp>
          <p:nvSpPr>
            <p:cNvPr id="50" name="Rectangle 26"/>
            <p:cNvSpPr/>
            <p:nvPr/>
          </p:nvSpPr>
          <p:spPr>
            <a:xfrm>
              <a:off x="5842304" y="5585049"/>
              <a:ext cx="3824209" cy="3189180"/>
            </a:xfrm>
            <a:prstGeom prst="rect">
              <a:avLst/>
            </a:prstGeom>
          </p:spPr>
          <p:txBody>
            <a:bodyPr wrap="square">
              <a:spAutoFit/>
            </a:bodyPr>
            <a:lstStyle/>
            <a:p>
              <a:pPr>
                <a:lnSpc>
                  <a:spcPct val="150000"/>
                </a:lnSpc>
              </a:pPr>
              <a:r>
                <a:rPr lang="zh-CN" altLang="en-US" sz="1400" dirty="0">
                  <a:cs typeface="+mn-ea"/>
                  <a:sym typeface="+mn-lt"/>
                </a:rPr>
                <a:t>具体流程为：卖家报名</a:t>
              </a:r>
              <a:r>
                <a:rPr lang="en-US" altLang="zh-CN" sz="1400" dirty="0">
                  <a:cs typeface="+mn-ea"/>
                  <a:sym typeface="+mn-lt"/>
                </a:rPr>
                <a:t>——</a:t>
              </a:r>
              <a:r>
                <a:rPr lang="zh-CN" altLang="en-US" sz="1400" dirty="0">
                  <a:cs typeface="+mn-ea"/>
                  <a:sym typeface="+mn-lt"/>
                </a:rPr>
                <a:t>招商平台</a:t>
              </a:r>
              <a:r>
                <a:rPr lang="en-US" altLang="zh-CN" sz="1400" dirty="0">
                  <a:cs typeface="+mn-ea"/>
                  <a:sym typeface="+mn-lt"/>
                </a:rPr>
                <a:t>—</a:t>
              </a:r>
              <a:r>
                <a:rPr lang="zh-CN" altLang="en-US" sz="1400" dirty="0">
                  <a:cs typeface="+mn-ea"/>
                  <a:sym typeface="+mn-lt"/>
                </a:rPr>
                <a:t>考试</a:t>
              </a:r>
              <a:r>
                <a:rPr lang="en-US" altLang="zh-CN" sz="1400" dirty="0">
                  <a:cs typeface="+mn-ea"/>
                  <a:sym typeface="+mn-lt"/>
                </a:rPr>
                <a:t>(</a:t>
              </a:r>
              <a:r>
                <a:rPr lang="zh-CN" altLang="en-US" sz="1400" dirty="0">
                  <a:cs typeface="+mn-ea"/>
                  <a:sym typeface="+mn-lt"/>
                </a:rPr>
                <a:t>已经通过考试的不用再考</a:t>
              </a:r>
              <a:r>
                <a:rPr lang="en-US" altLang="zh-CN" sz="1400" dirty="0">
                  <a:cs typeface="+mn-ea"/>
                  <a:sym typeface="+mn-lt"/>
                </a:rPr>
                <a:t>)——</a:t>
              </a:r>
              <a:r>
                <a:rPr lang="zh-CN" altLang="en-US" sz="1400" dirty="0">
                  <a:cs typeface="+mn-ea"/>
                  <a:sym typeface="+mn-lt"/>
                </a:rPr>
                <a:t>选择设置店铺红包</a:t>
              </a:r>
              <a:r>
                <a:rPr lang="en-US" altLang="zh-CN" sz="1400" dirty="0">
                  <a:cs typeface="+mn-ea"/>
                  <a:sym typeface="+mn-lt"/>
                </a:rPr>
                <a:t>——</a:t>
              </a:r>
              <a:r>
                <a:rPr lang="zh-CN" altLang="en-US" sz="1400" dirty="0">
                  <a:cs typeface="+mn-ea"/>
                  <a:sym typeface="+mn-lt"/>
                </a:rPr>
                <a:t>审核通过后红包生效</a:t>
              </a:r>
              <a:r>
                <a:rPr lang="en-US" altLang="zh-CN" sz="1400" dirty="0">
                  <a:cs typeface="+mn-ea"/>
                  <a:sym typeface="+mn-lt"/>
                </a:rPr>
                <a:t>——</a:t>
              </a:r>
              <a:r>
                <a:rPr lang="zh-CN" altLang="en-US" sz="1400" dirty="0">
                  <a:cs typeface="+mn-ea"/>
                  <a:sym typeface="+mn-lt"/>
                </a:rPr>
                <a:t>淘宝</a:t>
              </a:r>
              <a:r>
                <a:rPr lang="en-US" altLang="zh-CN" sz="1400" dirty="0">
                  <a:cs typeface="+mn-ea"/>
                  <a:sym typeface="+mn-lt"/>
                </a:rPr>
                <a:t>38</a:t>
              </a:r>
              <a:r>
                <a:rPr lang="zh-CN" altLang="en-US" sz="1400" dirty="0">
                  <a:cs typeface="+mn-ea"/>
                  <a:sym typeface="+mn-lt"/>
                </a:rPr>
                <a:t>女王节使用</a:t>
              </a:r>
              <a:endParaRPr lang="en-US" sz="1400" dirty="0">
                <a:solidFill>
                  <a:srgbClr val="FFFFFF">
                    <a:lumMod val="50000"/>
                  </a:srgbClr>
                </a:solidFill>
                <a:cs typeface="+mn-ea"/>
                <a:sym typeface="+mn-lt"/>
              </a:endParaRPr>
            </a:p>
          </p:txBody>
        </p:sp>
      </p:grpSp>
      <p:grpSp>
        <p:nvGrpSpPr>
          <p:cNvPr id="3" name="组合 2"/>
          <p:cNvGrpSpPr/>
          <p:nvPr/>
        </p:nvGrpSpPr>
        <p:grpSpPr>
          <a:xfrm>
            <a:off x="6319800" y="2573324"/>
            <a:ext cx="2484518" cy="2481858"/>
            <a:chOff x="6319800" y="2573324"/>
            <a:chExt cx="2484518" cy="2481858"/>
          </a:xfrm>
        </p:grpSpPr>
        <p:pic>
          <p:nvPicPr>
            <p:cNvPr id="35" name="图片占位符 7"/>
            <p:cNvPicPr>
              <a:picLocks noChangeAspect="1"/>
            </p:cNvPicPr>
            <p:nvPr/>
          </p:nvPicPr>
          <p:blipFill>
            <a:blip r:embed="rId4" cstate="screen"/>
            <a:srcRect/>
            <a:stretch>
              <a:fillRect/>
            </a:stretch>
          </p:blipFill>
          <p:spPr>
            <a:xfrm>
              <a:off x="6319800" y="2573324"/>
              <a:ext cx="2484518" cy="2481858"/>
            </a:xfrm>
            <a:custGeom>
              <a:avLst/>
              <a:gdLst>
                <a:gd name="connsiteX0" fmla="*/ 3483487 w 9672796"/>
                <a:gd name="connsiteY0" fmla="*/ 1355213 h 9677400"/>
                <a:gd name="connsiteX1" fmla="*/ 6966974 w 9672796"/>
                <a:gd name="connsiteY1" fmla="*/ 4838700 h 9677400"/>
                <a:gd name="connsiteX2" fmla="*/ 3483487 w 9672796"/>
                <a:gd name="connsiteY2" fmla="*/ 8322187 h 9677400"/>
                <a:gd name="connsiteX3" fmla="*/ 0 w 9672796"/>
                <a:gd name="connsiteY3" fmla="*/ 4838700 h 9677400"/>
                <a:gd name="connsiteX4" fmla="*/ 13137 w 9672796"/>
                <a:gd name="connsiteY4" fmla="*/ 5098865 h 9677400"/>
                <a:gd name="connsiteX5" fmla="*/ 13476 w 9672796"/>
                <a:gd name="connsiteY5" fmla="*/ 5105577 h 9677400"/>
                <a:gd name="connsiteX6" fmla="*/ 2610193 w 9672796"/>
                <a:gd name="connsiteY6" fmla="*/ 7448892 h 9677400"/>
                <a:gd name="connsiteX7" fmla="*/ 5220386 w 9672796"/>
                <a:gd name="connsiteY7" fmla="*/ 4838700 h 9677400"/>
                <a:gd name="connsiteX8" fmla="*/ 2610193 w 9672796"/>
                <a:gd name="connsiteY8" fmla="*/ 2228508 h 9677400"/>
                <a:gd name="connsiteX9" fmla="*/ 13476 w 9672796"/>
                <a:gd name="connsiteY9" fmla="*/ 4571823 h 9677400"/>
                <a:gd name="connsiteX10" fmla="*/ 13137 w 9672796"/>
                <a:gd name="connsiteY10" fmla="*/ 4578536 h 9677400"/>
                <a:gd name="connsiteX11" fmla="*/ 51696 w 9672796"/>
                <a:gd name="connsiteY11" fmla="*/ 4325887 h 9677400"/>
                <a:gd name="connsiteX12" fmla="*/ 2544537 w 9672796"/>
                <a:gd name="connsiteY12" fmla="*/ 2294164 h 9677400"/>
                <a:gd name="connsiteX13" fmla="*/ 5089074 w 9672796"/>
                <a:gd name="connsiteY13" fmla="*/ 4838700 h 9677400"/>
                <a:gd name="connsiteX14" fmla="*/ 2544537 w 9672796"/>
                <a:gd name="connsiteY14" fmla="*/ 7383237 h 9677400"/>
                <a:gd name="connsiteX15" fmla="*/ 51696 w 9672796"/>
                <a:gd name="connsiteY15" fmla="*/ 5351513 h 9677400"/>
                <a:gd name="connsiteX16" fmla="*/ 13137 w 9672796"/>
                <a:gd name="connsiteY16" fmla="*/ 5098865 h 9677400"/>
                <a:gd name="connsiteX17" fmla="*/ 13137 w 9672796"/>
                <a:gd name="connsiteY17" fmla="*/ 5098864 h 9677400"/>
                <a:gd name="connsiteX18" fmla="*/ 0 w 9672796"/>
                <a:gd name="connsiteY18" fmla="*/ 4838700 h 9677400"/>
                <a:gd name="connsiteX19" fmla="*/ 3483487 w 9672796"/>
                <a:gd name="connsiteY19" fmla="*/ 1355213 h 9677400"/>
                <a:gd name="connsiteX20" fmla="*/ 4834096 w 9672796"/>
                <a:gd name="connsiteY20" fmla="*/ 0 h 9677400"/>
                <a:gd name="connsiteX21" fmla="*/ 9672796 w 9672796"/>
                <a:gd name="connsiteY21" fmla="*/ 4838700 h 9677400"/>
                <a:gd name="connsiteX22" fmla="*/ 4834096 w 9672796"/>
                <a:gd name="connsiteY22" fmla="*/ 9677400 h 9677400"/>
                <a:gd name="connsiteX23" fmla="*/ 1692 w 9672796"/>
                <a:gd name="connsiteY23" fmla="*/ 5087699 h 9677400"/>
                <a:gd name="connsiteX24" fmla="*/ 0 w 9672796"/>
                <a:gd name="connsiteY24" fmla="*/ 5020764 h 9677400"/>
                <a:gd name="connsiteX25" fmla="*/ 13662 w 9672796"/>
                <a:gd name="connsiteY25" fmla="*/ 5200437 h 9677400"/>
                <a:gd name="connsiteX26" fmla="*/ 3533370 w 9672796"/>
                <a:gd name="connsiteY26" fmla="*/ 8376674 h 9677400"/>
                <a:gd name="connsiteX27" fmla="*/ 7071344 w 9672796"/>
                <a:gd name="connsiteY27" fmla="*/ 4838700 h 9677400"/>
                <a:gd name="connsiteX28" fmla="*/ 3533370 w 9672796"/>
                <a:gd name="connsiteY28" fmla="*/ 1300726 h 9677400"/>
                <a:gd name="connsiteX29" fmla="*/ 13662 w 9672796"/>
                <a:gd name="connsiteY29" fmla="*/ 4476963 h 9677400"/>
                <a:gd name="connsiteX30" fmla="*/ 0 w 9672796"/>
                <a:gd name="connsiteY30" fmla="*/ 4656636 h 9677400"/>
                <a:gd name="connsiteX31" fmla="*/ 1692 w 9672796"/>
                <a:gd name="connsiteY31" fmla="*/ 4589701 h 9677400"/>
                <a:gd name="connsiteX32" fmla="*/ 4834096 w 9672796"/>
                <a:gd name="connsiteY32" fmla="*/ 0 h 96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72796" h="9677400">
                  <a:moveTo>
                    <a:pt x="3483487" y="1355213"/>
                  </a:moveTo>
                  <a:cubicBezTo>
                    <a:pt x="5407364" y="1355213"/>
                    <a:pt x="6966974" y="2914823"/>
                    <a:pt x="6966974" y="4838700"/>
                  </a:cubicBezTo>
                  <a:cubicBezTo>
                    <a:pt x="6966974" y="6762577"/>
                    <a:pt x="5407364" y="8322187"/>
                    <a:pt x="3483487" y="8322187"/>
                  </a:cubicBezTo>
                  <a:cubicBezTo>
                    <a:pt x="1559610" y="8322187"/>
                    <a:pt x="0" y="6762577"/>
                    <a:pt x="0" y="4838700"/>
                  </a:cubicBezTo>
                  <a:lnTo>
                    <a:pt x="13137" y="5098865"/>
                  </a:lnTo>
                  <a:lnTo>
                    <a:pt x="13476" y="5105577"/>
                  </a:lnTo>
                  <a:cubicBezTo>
                    <a:pt x="147144" y="6421782"/>
                    <a:pt x="1258721" y="7448892"/>
                    <a:pt x="2610193" y="7448892"/>
                  </a:cubicBezTo>
                  <a:cubicBezTo>
                    <a:pt x="4051763" y="7448892"/>
                    <a:pt x="5220386" y="6280269"/>
                    <a:pt x="5220386" y="4838700"/>
                  </a:cubicBezTo>
                  <a:cubicBezTo>
                    <a:pt x="5220386" y="3397132"/>
                    <a:pt x="4051763" y="2228508"/>
                    <a:pt x="2610193" y="2228508"/>
                  </a:cubicBezTo>
                  <a:cubicBezTo>
                    <a:pt x="1258721" y="2228508"/>
                    <a:pt x="147144" y="3255619"/>
                    <a:pt x="13476" y="4571823"/>
                  </a:cubicBezTo>
                  <a:lnTo>
                    <a:pt x="13137" y="4578536"/>
                  </a:lnTo>
                  <a:lnTo>
                    <a:pt x="51696" y="4325887"/>
                  </a:lnTo>
                  <a:cubicBezTo>
                    <a:pt x="288965" y="3166385"/>
                    <a:pt x="1314892" y="2294164"/>
                    <a:pt x="2544537" y="2294164"/>
                  </a:cubicBezTo>
                  <a:cubicBezTo>
                    <a:pt x="3949846" y="2294164"/>
                    <a:pt x="5089074" y="3433392"/>
                    <a:pt x="5089074" y="4838700"/>
                  </a:cubicBezTo>
                  <a:cubicBezTo>
                    <a:pt x="5089074" y="6244009"/>
                    <a:pt x="3949846" y="7383237"/>
                    <a:pt x="2544537" y="7383237"/>
                  </a:cubicBezTo>
                  <a:cubicBezTo>
                    <a:pt x="1314892" y="7383237"/>
                    <a:pt x="288965" y="6511016"/>
                    <a:pt x="51696" y="5351513"/>
                  </a:cubicBezTo>
                  <a:lnTo>
                    <a:pt x="13137" y="5098865"/>
                  </a:lnTo>
                  <a:lnTo>
                    <a:pt x="13137" y="5098864"/>
                  </a:lnTo>
                  <a:cubicBezTo>
                    <a:pt x="4450" y="5013324"/>
                    <a:pt x="0" y="4926532"/>
                    <a:pt x="0" y="4838700"/>
                  </a:cubicBezTo>
                  <a:cubicBezTo>
                    <a:pt x="0" y="2914823"/>
                    <a:pt x="1559610" y="1355213"/>
                    <a:pt x="3483487" y="1355213"/>
                  </a:cubicBezTo>
                  <a:close/>
                  <a:moveTo>
                    <a:pt x="4834096" y="0"/>
                  </a:moveTo>
                  <a:cubicBezTo>
                    <a:pt x="7506436" y="0"/>
                    <a:pt x="9672796" y="2166360"/>
                    <a:pt x="9672796" y="4838700"/>
                  </a:cubicBezTo>
                  <a:cubicBezTo>
                    <a:pt x="9672796" y="7511040"/>
                    <a:pt x="7506436" y="9677400"/>
                    <a:pt x="4834096" y="9677400"/>
                  </a:cubicBezTo>
                  <a:cubicBezTo>
                    <a:pt x="2245267" y="9677400"/>
                    <a:pt x="131288" y="7644322"/>
                    <a:pt x="1692" y="5087699"/>
                  </a:cubicBezTo>
                  <a:lnTo>
                    <a:pt x="0" y="5020764"/>
                  </a:lnTo>
                  <a:lnTo>
                    <a:pt x="13662" y="5200437"/>
                  </a:lnTo>
                  <a:cubicBezTo>
                    <a:pt x="194842" y="6984482"/>
                    <a:pt x="1701524" y="8376674"/>
                    <a:pt x="3533370" y="8376674"/>
                  </a:cubicBezTo>
                  <a:cubicBezTo>
                    <a:pt x="5487339" y="8376674"/>
                    <a:pt x="7071344" y="6792669"/>
                    <a:pt x="7071344" y="4838700"/>
                  </a:cubicBezTo>
                  <a:cubicBezTo>
                    <a:pt x="7071344" y="2884731"/>
                    <a:pt x="5487339" y="1300726"/>
                    <a:pt x="3533370" y="1300726"/>
                  </a:cubicBezTo>
                  <a:cubicBezTo>
                    <a:pt x="1701524" y="1300726"/>
                    <a:pt x="194842" y="2692918"/>
                    <a:pt x="13662" y="4476963"/>
                  </a:cubicBezTo>
                  <a:lnTo>
                    <a:pt x="0" y="4656636"/>
                  </a:lnTo>
                  <a:lnTo>
                    <a:pt x="1692" y="4589701"/>
                  </a:lnTo>
                  <a:cubicBezTo>
                    <a:pt x="131288" y="2033078"/>
                    <a:pt x="2245267" y="0"/>
                    <a:pt x="4834096" y="0"/>
                  </a:cubicBezTo>
                  <a:close/>
                </a:path>
              </a:pathLst>
            </a:custGeom>
            <a:solidFill>
              <a:srgbClr val="FFFFFF">
                <a:lumMod val="95000"/>
                <a:alpha val="50000"/>
              </a:srgbClr>
            </a:solidFill>
          </p:spPr>
        </p:pic>
        <p:sp>
          <p:nvSpPr>
            <p:cNvPr id="51" name="Oval 27"/>
            <p:cNvSpPr/>
            <p:nvPr/>
          </p:nvSpPr>
          <p:spPr>
            <a:xfrm>
              <a:off x="6348761" y="3159292"/>
              <a:ext cx="1309923" cy="1309923"/>
            </a:xfrm>
            <a:prstGeom prst="ellipse">
              <a:avLst/>
            </a:prstGeom>
            <a:gradFill>
              <a:gsLst>
                <a:gs pos="0">
                  <a:srgbClr val="E89C9C">
                    <a:alpha val="80000"/>
                  </a:srgbClr>
                </a:gs>
                <a:gs pos="100000">
                  <a:srgbClr val="E89C9C">
                    <a:lumMod val="75000"/>
                    <a:alpha val="80000"/>
                  </a:srgbClr>
                </a:gs>
              </a:gsLst>
              <a:lin ang="2700000" scaled="0"/>
            </a:gradFill>
            <a:ln w="889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2" presetClass="entr" presetSubtype="2" decel="100000"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1+#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1+#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sp>
        <p:nvSpPr>
          <p:cNvPr id="11" name="矩形 10"/>
          <p:cNvSpPr/>
          <p:nvPr/>
        </p:nvSpPr>
        <p:spPr>
          <a:xfrm>
            <a:off x="837251" y="1228413"/>
            <a:ext cx="5110694" cy="461665"/>
          </a:xfrm>
          <a:prstGeom prst="rect">
            <a:avLst/>
          </a:prstGeom>
        </p:spPr>
        <p:txBody>
          <a:bodyPr wrap="none">
            <a:spAutoFit/>
          </a:bodyPr>
          <a:lstStyle/>
          <a:p>
            <a:r>
              <a:rPr lang="en-US" altLang="zh-CN" sz="2400" b="1" dirty="0">
                <a:gradFill flip="none" rotWithShape="1">
                  <a:gsLst>
                    <a:gs pos="0">
                      <a:srgbClr val="FFCCE9"/>
                    </a:gs>
                    <a:gs pos="100000">
                      <a:srgbClr val="ED8C98"/>
                    </a:gs>
                  </a:gsLst>
                  <a:lin ang="5400000" scaled="1"/>
                  <a:tileRect/>
                </a:gradFill>
                <a:cs typeface="+mn-ea"/>
                <a:sym typeface="+mn-lt"/>
              </a:rPr>
              <a:t>2020</a:t>
            </a:r>
            <a:r>
              <a:rPr lang="zh-CN" altLang="en-US" sz="2400" b="1" dirty="0">
                <a:gradFill flip="none" rotWithShape="1">
                  <a:gsLst>
                    <a:gs pos="0">
                      <a:srgbClr val="FFCCE9"/>
                    </a:gs>
                    <a:gs pos="100000">
                      <a:srgbClr val="ED8C98"/>
                    </a:gs>
                  </a:gsLst>
                  <a:lin ang="5400000" scaled="1"/>
                  <a:tileRect/>
                </a:gradFill>
                <a:cs typeface="+mn-ea"/>
                <a:sym typeface="+mn-lt"/>
              </a:rPr>
              <a:t>年淘宝</a:t>
            </a:r>
            <a:r>
              <a:rPr lang="en-US" altLang="zh-CN" sz="2400" b="1" dirty="0">
                <a:gradFill flip="none" rotWithShape="1">
                  <a:gsLst>
                    <a:gs pos="0">
                      <a:srgbClr val="FFCCE9"/>
                    </a:gs>
                    <a:gs pos="100000">
                      <a:srgbClr val="ED8C98"/>
                    </a:gs>
                  </a:gsLst>
                  <a:lin ang="5400000" scaled="1"/>
                  <a:tileRect/>
                </a:gradFill>
                <a:cs typeface="+mn-ea"/>
                <a:sym typeface="+mn-lt"/>
              </a:rPr>
              <a:t>3.8</a:t>
            </a:r>
            <a:r>
              <a:rPr lang="zh-CN" altLang="en-US" sz="2400" b="1" dirty="0">
                <a:gradFill flip="none" rotWithShape="1">
                  <a:gsLst>
                    <a:gs pos="0">
                      <a:srgbClr val="FFCCE9"/>
                    </a:gs>
                    <a:gs pos="100000">
                      <a:srgbClr val="ED8C98"/>
                    </a:gs>
                  </a:gsLst>
                  <a:lin ang="5400000" scaled="1"/>
                  <a:tileRect/>
                </a:gradFill>
                <a:cs typeface="+mn-ea"/>
                <a:sym typeface="+mn-lt"/>
              </a:rPr>
              <a:t>节店铺红包设置规则</a:t>
            </a:r>
          </a:p>
        </p:txBody>
      </p:sp>
      <p:sp>
        <p:nvSpPr>
          <p:cNvPr id="2" name="矩形 1"/>
          <p:cNvSpPr/>
          <p:nvPr/>
        </p:nvSpPr>
        <p:spPr>
          <a:xfrm>
            <a:off x="4257367" y="2100135"/>
            <a:ext cx="7172633" cy="4154984"/>
          </a:xfrm>
          <a:prstGeom prst="rect">
            <a:avLst/>
          </a:prstGeom>
        </p:spPr>
        <p:txBody>
          <a:bodyPr wrap="square">
            <a:spAutoFit/>
          </a:bodyPr>
          <a:lstStyle/>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1</a:t>
            </a:r>
            <a:r>
              <a:rPr lang="zh-CN" altLang="en-US" sz="1600" dirty="0">
                <a:solidFill>
                  <a:srgbClr val="78A1B7"/>
                </a:solidFill>
                <a:cs typeface="+mn-ea"/>
                <a:sym typeface="+mn-lt"/>
              </a:rPr>
              <a:t>、卖家准入：</a:t>
            </a:r>
            <a:r>
              <a:rPr lang="zh-CN" altLang="en-US" sz="1600" dirty="0">
                <a:cs typeface="+mn-ea"/>
                <a:sym typeface="+mn-lt"/>
              </a:rPr>
              <a:t>淘宝网卖家</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2</a:t>
            </a:r>
            <a:r>
              <a:rPr lang="zh-CN" altLang="en-US" sz="1600" dirty="0">
                <a:solidFill>
                  <a:srgbClr val="78A1B7"/>
                </a:solidFill>
                <a:cs typeface="+mn-ea"/>
                <a:sym typeface="+mn-lt"/>
              </a:rPr>
              <a:t>、设置时间：</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2</a:t>
            </a:r>
            <a:r>
              <a:rPr lang="zh-CN" altLang="en-US" sz="1600" dirty="0">
                <a:cs typeface="+mn-ea"/>
                <a:sym typeface="+mn-lt"/>
              </a:rPr>
              <a:t>月</a:t>
            </a:r>
            <a:r>
              <a:rPr lang="en-US" altLang="zh-CN" sz="1600" dirty="0">
                <a:cs typeface="+mn-ea"/>
                <a:sym typeface="+mn-lt"/>
              </a:rPr>
              <a:t>4</a:t>
            </a:r>
            <a:r>
              <a:rPr lang="zh-CN" altLang="en-US" sz="1600" dirty="0">
                <a:cs typeface="+mn-ea"/>
                <a:sym typeface="+mn-lt"/>
              </a:rPr>
              <a:t>日</a:t>
            </a:r>
            <a:r>
              <a:rPr lang="en-US" altLang="zh-CN" sz="1600" dirty="0">
                <a:cs typeface="+mn-ea"/>
                <a:sym typeface="+mn-lt"/>
              </a:rPr>
              <a:t>12:00:00</a:t>
            </a:r>
            <a:r>
              <a:rPr lang="zh-CN" altLang="en-US" sz="1600" dirty="0">
                <a:cs typeface="+mn-ea"/>
                <a:sym typeface="+mn-lt"/>
              </a:rPr>
              <a:t>至</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8</a:t>
            </a:r>
            <a:r>
              <a:rPr lang="zh-CN" altLang="en-US" sz="1600" dirty="0">
                <a:cs typeface="+mn-ea"/>
                <a:sym typeface="+mn-lt"/>
              </a:rPr>
              <a:t>日</a:t>
            </a:r>
            <a:r>
              <a:rPr lang="en-US" altLang="zh-CN" sz="1600" dirty="0">
                <a:cs typeface="+mn-ea"/>
                <a:sym typeface="+mn-lt"/>
              </a:rPr>
              <a:t>23:59:59</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3</a:t>
            </a:r>
            <a:r>
              <a:rPr lang="zh-CN" altLang="en-US" sz="1600" dirty="0">
                <a:solidFill>
                  <a:srgbClr val="78A1B7"/>
                </a:solidFill>
                <a:cs typeface="+mn-ea"/>
                <a:sym typeface="+mn-lt"/>
              </a:rPr>
              <a:t>、设置权限：</a:t>
            </a:r>
            <a:r>
              <a:rPr lang="zh-CN" altLang="en-US" sz="1600" dirty="0">
                <a:cs typeface="+mn-ea"/>
                <a:sym typeface="+mn-lt"/>
              </a:rPr>
              <a:t>店铺主账号设置，子帐号需要主账号授权方可进行设置</a:t>
            </a:r>
          </a:p>
          <a:p>
            <a:pPr marL="285750" indent="-285750">
              <a:lnSpc>
                <a:spcPct val="150000"/>
              </a:lnSpc>
              <a:buClr>
                <a:srgbClr val="ED8C98"/>
              </a:buClr>
              <a:buFont typeface="Wingdings" panose="05000000000000000000" pitchFamily="2" charset="2"/>
              <a:buChar char="u"/>
            </a:pPr>
            <a:r>
              <a:rPr lang="zh-CN" altLang="en-US" sz="1600" dirty="0">
                <a:cs typeface="+mn-ea"/>
                <a:sym typeface="+mn-lt"/>
              </a:rPr>
              <a:t>在</a:t>
            </a:r>
            <a:r>
              <a:rPr lang="en-US" altLang="zh-CN" sz="1600" dirty="0">
                <a:cs typeface="+mn-ea"/>
                <a:sym typeface="+mn-lt"/>
              </a:rPr>
              <a:t>【</a:t>
            </a:r>
            <a:r>
              <a:rPr lang="zh-CN" altLang="en-US" sz="1600" dirty="0">
                <a:cs typeface="+mn-ea"/>
                <a:sym typeface="+mn-lt"/>
              </a:rPr>
              <a:t>卖家中心</a:t>
            </a:r>
            <a:r>
              <a:rPr lang="en-US" altLang="zh-CN" sz="1600" dirty="0">
                <a:cs typeface="+mn-ea"/>
                <a:sym typeface="+mn-lt"/>
              </a:rPr>
              <a:t>——</a:t>
            </a:r>
            <a:r>
              <a:rPr lang="zh-CN" altLang="en-US" sz="1600" dirty="0">
                <a:cs typeface="+mn-ea"/>
                <a:sym typeface="+mn-lt"/>
              </a:rPr>
              <a:t>店铺管理</a:t>
            </a:r>
            <a:r>
              <a:rPr lang="en-US" altLang="zh-CN" sz="1600" dirty="0">
                <a:cs typeface="+mn-ea"/>
                <a:sym typeface="+mn-lt"/>
              </a:rPr>
              <a:t>——</a:t>
            </a:r>
            <a:r>
              <a:rPr lang="zh-CN" altLang="en-US" sz="1600" dirty="0">
                <a:cs typeface="+mn-ea"/>
                <a:sym typeface="+mn-lt"/>
              </a:rPr>
              <a:t>子账号管理</a:t>
            </a:r>
            <a:r>
              <a:rPr lang="en-US" altLang="zh-CN" sz="1600" dirty="0">
                <a:cs typeface="+mn-ea"/>
                <a:sym typeface="+mn-lt"/>
              </a:rPr>
              <a:t>——</a:t>
            </a:r>
            <a:r>
              <a:rPr lang="zh-CN" altLang="en-US" sz="1600" dirty="0">
                <a:cs typeface="+mn-ea"/>
                <a:sym typeface="+mn-lt"/>
              </a:rPr>
              <a:t>岗位管理</a:t>
            </a:r>
            <a:r>
              <a:rPr lang="en-US" altLang="zh-CN" sz="1600" dirty="0">
                <a:cs typeface="+mn-ea"/>
                <a:sym typeface="+mn-lt"/>
              </a:rPr>
              <a:t>——</a:t>
            </a:r>
            <a:r>
              <a:rPr lang="zh-CN" altLang="en-US" sz="1600" dirty="0">
                <a:cs typeface="+mn-ea"/>
                <a:sym typeface="+mn-lt"/>
              </a:rPr>
              <a:t>修改权限</a:t>
            </a:r>
            <a:r>
              <a:rPr lang="en-US" altLang="zh-CN" sz="1600" dirty="0">
                <a:cs typeface="+mn-ea"/>
                <a:sym typeface="+mn-lt"/>
              </a:rPr>
              <a:t>】 </a:t>
            </a:r>
            <a:r>
              <a:rPr lang="zh-CN" altLang="en-US" sz="1600" dirty="0">
                <a:cs typeface="+mn-ea"/>
                <a:sym typeface="+mn-lt"/>
              </a:rPr>
              <a:t>中，可以找到设置授权。</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4</a:t>
            </a:r>
            <a:r>
              <a:rPr lang="zh-CN" altLang="en-US" sz="1600" dirty="0">
                <a:solidFill>
                  <a:srgbClr val="78A1B7"/>
                </a:solidFill>
                <a:cs typeface="+mn-ea"/>
                <a:sym typeface="+mn-lt"/>
              </a:rPr>
              <a:t>、发放方式：</a:t>
            </a:r>
            <a:r>
              <a:rPr lang="zh-CN" altLang="en-US" sz="1600" dirty="0">
                <a:cs typeface="+mn-ea"/>
                <a:sym typeface="+mn-lt"/>
              </a:rPr>
              <a:t>活动期间，一个买家账号最多可以直接领取</a:t>
            </a:r>
            <a:r>
              <a:rPr lang="en-US" altLang="zh-CN" sz="1600" dirty="0">
                <a:cs typeface="+mn-ea"/>
                <a:sym typeface="+mn-lt"/>
              </a:rPr>
              <a:t>4</a:t>
            </a:r>
            <a:r>
              <a:rPr lang="zh-CN" altLang="en-US" sz="1600" dirty="0">
                <a:cs typeface="+mn-ea"/>
                <a:sym typeface="+mn-lt"/>
              </a:rPr>
              <a:t>张店铺红包，如果关注</a:t>
            </a:r>
            <a:r>
              <a:rPr lang="en-US" altLang="zh-CN" sz="1600" dirty="0">
                <a:cs typeface="+mn-ea"/>
                <a:sym typeface="+mn-lt"/>
              </a:rPr>
              <a:t>/</a:t>
            </a:r>
            <a:r>
              <a:rPr lang="zh-CN" altLang="en-US" sz="1600" dirty="0">
                <a:cs typeface="+mn-ea"/>
                <a:sym typeface="+mn-lt"/>
              </a:rPr>
              <a:t>收藏该店铺，系统将额外赠送</a:t>
            </a:r>
            <a:r>
              <a:rPr lang="en-US" altLang="zh-CN" sz="1600" dirty="0">
                <a:cs typeface="+mn-ea"/>
                <a:sym typeface="+mn-lt"/>
              </a:rPr>
              <a:t>1</a:t>
            </a:r>
            <a:r>
              <a:rPr lang="zh-CN" altLang="en-US" sz="1600" dirty="0">
                <a:cs typeface="+mn-ea"/>
                <a:sym typeface="+mn-lt"/>
              </a:rPr>
              <a:t>张店铺红包</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5</a:t>
            </a:r>
            <a:r>
              <a:rPr lang="zh-CN" altLang="en-US" sz="1600" dirty="0">
                <a:solidFill>
                  <a:srgbClr val="78A1B7"/>
                </a:solidFill>
                <a:cs typeface="+mn-ea"/>
                <a:sym typeface="+mn-lt"/>
              </a:rPr>
              <a:t>、 红包面额及数量：</a:t>
            </a:r>
            <a:r>
              <a:rPr lang="zh-CN" altLang="en-US" sz="1600" dirty="0">
                <a:cs typeface="+mn-ea"/>
                <a:sym typeface="+mn-lt"/>
              </a:rPr>
              <a:t>店铺红包面额为</a:t>
            </a:r>
            <a:r>
              <a:rPr lang="en-US" altLang="zh-CN" sz="1600" dirty="0">
                <a:cs typeface="+mn-ea"/>
                <a:sym typeface="+mn-lt"/>
              </a:rPr>
              <a:t>5</a:t>
            </a:r>
            <a:r>
              <a:rPr lang="zh-CN" altLang="en-US" sz="1600" dirty="0">
                <a:cs typeface="+mn-ea"/>
                <a:sym typeface="+mn-lt"/>
              </a:rPr>
              <a:t>元，店铺红包发放数量不设上限</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6</a:t>
            </a:r>
            <a:r>
              <a:rPr lang="zh-CN" altLang="en-US" sz="1600" dirty="0">
                <a:solidFill>
                  <a:srgbClr val="78A1B7"/>
                </a:solidFill>
                <a:cs typeface="+mn-ea"/>
                <a:sym typeface="+mn-lt"/>
              </a:rPr>
              <a:t>、使用限制：</a:t>
            </a:r>
            <a:r>
              <a:rPr lang="zh-CN" altLang="en-US" sz="1600" dirty="0">
                <a:cs typeface="+mn-ea"/>
                <a:sym typeface="+mn-lt"/>
              </a:rPr>
              <a:t>一个店铺的一个订单中仅可使用一张店铺红包</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7</a:t>
            </a:r>
            <a:r>
              <a:rPr lang="zh-CN" altLang="en-US" sz="1600" dirty="0">
                <a:solidFill>
                  <a:srgbClr val="78A1B7"/>
                </a:solidFill>
                <a:cs typeface="+mn-ea"/>
                <a:sym typeface="+mn-lt"/>
              </a:rPr>
              <a:t>、发放时间：</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2</a:t>
            </a:r>
            <a:r>
              <a:rPr lang="zh-CN" altLang="en-US" sz="1600" dirty="0">
                <a:cs typeface="+mn-ea"/>
                <a:sym typeface="+mn-lt"/>
              </a:rPr>
              <a:t>日</a:t>
            </a:r>
            <a:r>
              <a:rPr lang="en-US" altLang="zh-CN" sz="1600" dirty="0">
                <a:cs typeface="+mn-ea"/>
                <a:sym typeface="+mn-lt"/>
              </a:rPr>
              <a:t>00:00:00-2020</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8</a:t>
            </a:r>
            <a:r>
              <a:rPr lang="zh-CN" altLang="en-US" sz="1600" dirty="0">
                <a:cs typeface="+mn-ea"/>
                <a:sym typeface="+mn-lt"/>
              </a:rPr>
              <a:t>日</a:t>
            </a:r>
            <a:r>
              <a:rPr lang="en-US" altLang="zh-CN" sz="1600" dirty="0">
                <a:cs typeface="+mn-ea"/>
                <a:sym typeface="+mn-lt"/>
              </a:rPr>
              <a:t>23:59:59</a:t>
            </a:r>
          </a:p>
          <a:p>
            <a:pPr marL="285750" indent="-285750">
              <a:lnSpc>
                <a:spcPct val="150000"/>
              </a:lnSpc>
              <a:buClr>
                <a:srgbClr val="ED8C98"/>
              </a:buClr>
              <a:buFont typeface="Wingdings" panose="05000000000000000000" pitchFamily="2" charset="2"/>
              <a:buChar char="u"/>
            </a:pPr>
            <a:r>
              <a:rPr lang="en-US" altLang="zh-CN" sz="1600" dirty="0">
                <a:solidFill>
                  <a:srgbClr val="78A1B7"/>
                </a:solidFill>
                <a:cs typeface="+mn-ea"/>
                <a:sym typeface="+mn-lt"/>
              </a:rPr>
              <a:t>8</a:t>
            </a:r>
            <a:r>
              <a:rPr lang="zh-CN" altLang="en-US" sz="1600" dirty="0">
                <a:solidFill>
                  <a:srgbClr val="78A1B7"/>
                </a:solidFill>
                <a:cs typeface="+mn-ea"/>
                <a:sym typeface="+mn-lt"/>
              </a:rPr>
              <a:t>、使用时间：</a:t>
            </a:r>
            <a:r>
              <a:rPr lang="en-US" altLang="zh-CN" sz="1600" dirty="0">
                <a:cs typeface="+mn-ea"/>
                <a:sym typeface="+mn-lt"/>
              </a:rPr>
              <a:t>2020</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 </a:t>
            </a:r>
            <a:r>
              <a:rPr lang="en-US" altLang="zh-CN" sz="1600" dirty="0">
                <a:cs typeface="+mn-ea"/>
                <a:sym typeface="+mn-lt"/>
              </a:rPr>
              <a:t>00:00:00-2020</a:t>
            </a:r>
            <a:r>
              <a:rPr lang="zh-CN" altLang="en-US" sz="1600" dirty="0">
                <a:cs typeface="+mn-ea"/>
                <a:sym typeface="+mn-lt"/>
              </a:rPr>
              <a:t>年</a:t>
            </a:r>
            <a:r>
              <a:rPr lang="en-US" altLang="zh-CN" sz="1600" dirty="0">
                <a:cs typeface="+mn-ea"/>
                <a:sym typeface="+mn-lt"/>
              </a:rPr>
              <a:t>3</a:t>
            </a:r>
            <a:r>
              <a:rPr lang="zh-CN" altLang="en-US" sz="1600" dirty="0">
                <a:cs typeface="+mn-ea"/>
                <a:sym typeface="+mn-lt"/>
              </a:rPr>
              <a:t>月</a:t>
            </a:r>
            <a:r>
              <a:rPr lang="en-US" altLang="zh-CN" sz="1600" dirty="0">
                <a:cs typeface="+mn-ea"/>
                <a:sym typeface="+mn-lt"/>
              </a:rPr>
              <a:t>8</a:t>
            </a:r>
            <a:r>
              <a:rPr lang="zh-CN" altLang="en-US" sz="1600" dirty="0">
                <a:cs typeface="+mn-ea"/>
                <a:sym typeface="+mn-lt"/>
              </a:rPr>
              <a:t>日</a:t>
            </a:r>
            <a:r>
              <a:rPr lang="en-US" altLang="zh-CN" sz="1600" dirty="0">
                <a:cs typeface="+mn-ea"/>
                <a:sym typeface="+mn-lt"/>
              </a:rPr>
              <a:t>23:59:59</a:t>
            </a:r>
            <a:endParaRPr lang="zh-CN" altLang="en-US" sz="1600" dirty="0">
              <a:cs typeface="+mn-ea"/>
              <a:sym typeface="+mn-lt"/>
            </a:endParaRPr>
          </a:p>
        </p:txBody>
      </p:sp>
      <p:pic>
        <p:nvPicPr>
          <p:cNvPr id="12" name="图片 11"/>
          <p:cNvPicPr>
            <a:picLocks noChangeAspect="1"/>
          </p:cNvPicPr>
          <p:nvPr/>
        </p:nvPicPr>
        <p:blipFill>
          <a:blip r:embed="rId3" cstate="screen"/>
          <a:stretch>
            <a:fillRect/>
          </a:stretch>
        </p:blipFill>
        <p:spPr>
          <a:xfrm>
            <a:off x="87248" y="1933929"/>
            <a:ext cx="4527755" cy="4527755"/>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399"/>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399"/>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sp>
        <p:nvSpPr>
          <p:cNvPr id="11" name="弧形 57"/>
          <p:cNvSpPr/>
          <p:nvPr/>
        </p:nvSpPr>
        <p:spPr>
          <a:xfrm flipV="1">
            <a:off x="2949686" y="1372686"/>
            <a:ext cx="4707208" cy="2822221"/>
          </a:xfrm>
          <a:custGeom>
            <a:avLst/>
            <a:gdLst>
              <a:gd name="connsiteX0" fmla="*/ 3595501 w 8558529"/>
              <a:gd name="connsiteY0" fmla="*/ 54981 h 8558529"/>
              <a:gd name="connsiteX1" fmla="*/ 8302709 w 8558529"/>
              <a:gd name="connsiteY1" fmla="*/ 2821868 h 8558529"/>
              <a:gd name="connsiteX2" fmla="*/ 4279265 w 8558529"/>
              <a:gd name="connsiteY2" fmla="*/ 4279265 h 8558529"/>
              <a:gd name="connsiteX3" fmla="*/ 3595501 w 8558529"/>
              <a:gd name="connsiteY3" fmla="*/ 54981 h 8558529"/>
              <a:gd name="connsiteX0-1" fmla="*/ 3595501 w 8558529"/>
              <a:gd name="connsiteY0-2" fmla="*/ 54981 h 8558529"/>
              <a:gd name="connsiteX1-3" fmla="*/ 8302709 w 8558529"/>
              <a:gd name="connsiteY1-4" fmla="*/ 2821868 h 8558529"/>
              <a:gd name="connsiteX0-5" fmla="*/ 0 w 4707208"/>
              <a:gd name="connsiteY0-6" fmla="*/ 55334 h 2822221"/>
              <a:gd name="connsiteX1-7" fmla="*/ 4707208 w 4707208"/>
              <a:gd name="connsiteY1-8" fmla="*/ 2822221 h 2822221"/>
              <a:gd name="connsiteX2-9" fmla="*/ 0 w 4707208"/>
              <a:gd name="connsiteY2-10" fmla="*/ 55334 h 2822221"/>
              <a:gd name="connsiteX0-11" fmla="*/ 0 w 4707208"/>
              <a:gd name="connsiteY0-12" fmla="*/ 55334 h 2822221"/>
              <a:gd name="connsiteX1-13" fmla="*/ 4707208 w 4707208"/>
              <a:gd name="connsiteY1-14" fmla="*/ 2822221 h 2822221"/>
            </a:gdLst>
            <a:ahLst/>
            <a:cxnLst>
              <a:cxn ang="0">
                <a:pos x="connsiteX0-1" y="connsiteY0-2"/>
              </a:cxn>
              <a:cxn ang="0">
                <a:pos x="connsiteX1-3" y="connsiteY1-4"/>
              </a:cxn>
            </a:cxnLst>
            <a:rect l="l" t="t" r="r" b="b"/>
            <a:pathLst>
              <a:path w="4707208" h="2822221" stroke="0" extrusionOk="0">
                <a:moveTo>
                  <a:pt x="0" y="55334"/>
                </a:moveTo>
                <a:cubicBezTo>
                  <a:pt x="2030078" y="-273264"/>
                  <a:pt x="4006822" y="888662"/>
                  <a:pt x="4707208" y="2822221"/>
                </a:cubicBezTo>
                <a:lnTo>
                  <a:pt x="0" y="55334"/>
                </a:lnTo>
                <a:close/>
              </a:path>
              <a:path w="4707208" h="2822221" fill="none">
                <a:moveTo>
                  <a:pt x="0" y="55334"/>
                </a:moveTo>
                <a:cubicBezTo>
                  <a:pt x="2030078" y="-273264"/>
                  <a:pt x="4006822" y="888662"/>
                  <a:pt x="4707208" y="2822221"/>
                </a:cubicBezTo>
              </a:path>
            </a:pathLst>
          </a:custGeom>
          <a:ln w="28575">
            <a:solidFill>
              <a:schemeClr val="bg1">
                <a:lumMod val="6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文本框 11"/>
          <p:cNvSpPr txBox="1"/>
          <p:nvPr/>
        </p:nvSpPr>
        <p:spPr>
          <a:xfrm>
            <a:off x="6956289" y="2713707"/>
            <a:ext cx="4707208"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cs typeface="+mn-ea"/>
                <a:sym typeface="+mn-lt"/>
              </a:rPr>
              <a:t>卖家因审核未通过，或被清退活动，或自行撤销活动等原因，不想继续发放店铺红包的，卖家需自行删除店铺红包。已发放的店铺红包可在活动期内正常使用。</a:t>
            </a:r>
          </a:p>
        </p:txBody>
      </p:sp>
      <p:grpSp>
        <p:nvGrpSpPr>
          <p:cNvPr id="13" name="组合 12"/>
          <p:cNvGrpSpPr/>
          <p:nvPr/>
        </p:nvGrpSpPr>
        <p:grpSpPr>
          <a:xfrm>
            <a:off x="7076981" y="3729311"/>
            <a:ext cx="1963283" cy="578304"/>
            <a:chOff x="2913517" y="4238170"/>
            <a:chExt cx="1963283" cy="578304"/>
          </a:xfrm>
        </p:grpSpPr>
        <p:sp>
          <p:nvSpPr>
            <p:cNvPr id="14" name="矩形 13"/>
            <p:cNvSpPr/>
            <p:nvPr/>
          </p:nvSpPr>
          <p:spPr>
            <a:xfrm>
              <a:off x="2913517" y="4238170"/>
              <a:ext cx="1963283" cy="578304"/>
            </a:xfrm>
            <a:prstGeom prst="rect">
              <a:avLst/>
            </a:prstGeom>
            <a:solidFill>
              <a:srgbClr val="048F92"/>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3110328" y="4296490"/>
              <a:ext cx="1569660" cy="461665"/>
            </a:xfrm>
            <a:prstGeom prst="rect">
              <a:avLst/>
            </a:prstGeom>
            <a:noFill/>
          </p:spPr>
          <p:txBody>
            <a:bodyPr wrap="none" rtlCol="0">
              <a:spAutoFit/>
              <a:scene3d>
                <a:camera prst="orthographicFront"/>
                <a:lightRig rig="threePt" dir="t"/>
              </a:scene3d>
              <a:sp3d contourW="12700"/>
            </a:bodyPr>
            <a:lstStyle/>
            <a:p>
              <a:r>
                <a:rPr lang="zh-CN" altLang="en-US" sz="2400" i="1" spc="300" dirty="0">
                  <a:solidFill>
                    <a:schemeClr val="bg1"/>
                  </a:solidFill>
                  <a:cs typeface="+mn-ea"/>
                  <a:sym typeface="+mn-lt"/>
                </a:rPr>
                <a:t>操作规则</a:t>
              </a:r>
            </a:p>
          </p:txBody>
        </p:sp>
      </p:grpSp>
      <p:sp>
        <p:nvSpPr>
          <p:cNvPr id="16" name="椭圆 15"/>
          <p:cNvSpPr/>
          <p:nvPr/>
        </p:nvSpPr>
        <p:spPr>
          <a:xfrm>
            <a:off x="6861325" y="1848678"/>
            <a:ext cx="714648" cy="714648"/>
          </a:xfrm>
          <a:prstGeom prst="ellipse">
            <a:avLst/>
          </a:prstGeom>
          <a:solidFill>
            <a:srgbClr val="78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4290329" y="4712780"/>
            <a:ext cx="4125475" cy="700576"/>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cs typeface="+mn-ea"/>
                <a:sym typeface="+mn-lt"/>
              </a:rPr>
              <a:t>报名</a:t>
            </a:r>
            <a:r>
              <a:rPr lang="en-US" altLang="zh-CN" sz="1400" dirty="0">
                <a:cs typeface="+mn-ea"/>
                <a:sym typeface="+mn-lt"/>
              </a:rPr>
              <a:t>2020</a:t>
            </a:r>
            <a:r>
              <a:rPr lang="zh-CN" altLang="en-US" sz="1400" dirty="0">
                <a:cs typeface="+mn-ea"/>
                <a:sym typeface="+mn-lt"/>
              </a:rPr>
              <a:t>年淘宝</a:t>
            </a:r>
            <a:r>
              <a:rPr lang="en-US" altLang="zh-CN" sz="1400" dirty="0">
                <a:cs typeface="+mn-ea"/>
                <a:sym typeface="+mn-lt"/>
              </a:rPr>
              <a:t>3.8</a:t>
            </a:r>
            <a:r>
              <a:rPr lang="zh-CN" altLang="en-US" sz="1400" dirty="0">
                <a:cs typeface="+mn-ea"/>
                <a:sym typeface="+mn-lt"/>
              </a:rPr>
              <a:t>节</a:t>
            </a:r>
            <a:r>
              <a:rPr lang="en-US" altLang="zh-CN" sz="1400" dirty="0">
                <a:cs typeface="+mn-ea"/>
                <a:sym typeface="+mn-lt"/>
              </a:rPr>
              <a:t>(</a:t>
            </a:r>
            <a:r>
              <a:rPr lang="zh-CN" altLang="en-US" sz="1400" dirty="0">
                <a:cs typeface="+mn-ea"/>
                <a:sym typeface="+mn-lt"/>
              </a:rPr>
              <a:t>会场</a:t>
            </a:r>
            <a:r>
              <a:rPr lang="en-US" altLang="zh-CN" sz="1400" dirty="0">
                <a:cs typeface="+mn-ea"/>
                <a:sym typeface="+mn-lt"/>
              </a:rPr>
              <a:t>+</a:t>
            </a:r>
            <a:r>
              <a:rPr lang="zh-CN" altLang="en-US" sz="1400" dirty="0">
                <a:cs typeface="+mn-ea"/>
                <a:sym typeface="+mn-lt"/>
              </a:rPr>
              <a:t>外围</a:t>
            </a:r>
            <a:r>
              <a:rPr lang="en-US" altLang="zh-CN" sz="1400" dirty="0">
                <a:cs typeface="+mn-ea"/>
                <a:sym typeface="+mn-lt"/>
              </a:rPr>
              <a:t>)</a:t>
            </a:r>
            <a:r>
              <a:rPr lang="zh-CN" altLang="en-US" sz="1400" dirty="0">
                <a:cs typeface="+mn-ea"/>
                <a:sym typeface="+mn-lt"/>
              </a:rPr>
              <a:t>并审核通过的卖家，不允许删除店铺红包</a:t>
            </a:r>
            <a:r>
              <a:rPr lang="en-US" altLang="zh-CN" sz="1400" dirty="0">
                <a:cs typeface="+mn-ea"/>
                <a:sym typeface="+mn-lt"/>
              </a:rPr>
              <a:t>;</a:t>
            </a:r>
          </a:p>
        </p:txBody>
      </p:sp>
      <p:grpSp>
        <p:nvGrpSpPr>
          <p:cNvPr id="18" name="组合 17"/>
          <p:cNvGrpSpPr/>
          <p:nvPr/>
        </p:nvGrpSpPr>
        <p:grpSpPr>
          <a:xfrm>
            <a:off x="4409289" y="5463538"/>
            <a:ext cx="1963283" cy="578304"/>
            <a:chOff x="2913517" y="4238170"/>
            <a:chExt cx="1963283" cy="578304"/>
          </a:xfrm>
        </p:grpSpPr>
        <p:sp>
          <p:nvSpPr>
            <p:cNvPr id="19" name="矩形 18"/>
            <p:cNvSpPr/>
            <p:nvPr/>
          </p:nvSpPr>
          <p:spPr>
            <a:xfrm>
              <a:off x="2913517" y="4238170"/>
              <a:ext cx="1963283" cy="578304"/>
            </a:xfrm>
            <a:prstGeom prst="rect">
              <a:avLst/>
            </a:prstGeom>
            <a:solidFill>
              <a:srgbClr val="048F92"/>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110328" y="4296490"/>
              <a:ext cx="1569660" cy="461665"/>
            </a:xfrm>
            <a:prstGeom prst="rect">
              <a:avLst/>
            </a:prstGeom>
            <a:noFill/>
          </p:spPr>
          <p:txBody>
            <a:bodyPr wrap="none" rtlCol="0">
              <a:spAutoFit/>
              <a:scene3d>
                <a:camera prst="orthographicFront"/>
                <a:lightRig rig="threePt" dir="t"/>
              </a:scene3d>
              <a:sp3d contourW="12700"/>
            </a:bodyPr>
            <a:lstStyle/>
            <a:p>
              <a:r>
                <a:rPr lang="zh-CN" altLang="en-US" sz="2400" i="1" spc="300" dirty="0">
                  <a:solidFill>
                    <a:schemeClr val="bg1"/>
                  </a:solidFill>
                  <a:cs typeface="+mn-ea"/>
                  <a:sym typeface="+mn-lt"/>
                </a:rPr>
                <a:t>操作规则</a:t>
              </a:r>
            </a:p>
          </p:txBody>
        </p:sp>
      </p:grpSp>
      <p:sp>
        <p:nvSpPr>
          <p:cNvPr id="21" name="椭圆 20"/>
          <p:cNvSpPr/>
          <p:nvPr/>
        </p:nvSpPr>
        <p:spPr>
          <a:xfrm>
            <a:off x="4261212" y="3749736"/>
            <a:ext cx="714648" cy="714648"/>
          </a:xfrm>
          <a:prstGeom prst="ellipse">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Oval 58"/>
          <p:cNvSpPr/>
          <p:nvPr/>
        </p:nvSpPr>
        <p:spPr>
          <a:xfrm>
            <a:off x="7059445" y="2047038"/>
            <a:ext cx="318408" cy="317928"/>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3" name="Oval 59"/>
          <p:cNvSpPr/>
          <p:nvPr/>
        </p:nvSpPr>
        <p:spPr>
          <a:xfrm>
            <a:off x="4460947" y="3947856"/>
            <a:ext cx="315177" cy="318407"/>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4" name="椭圆 23"/>
          <p:cNvSpPr/>
          <p:nvPr/>
        </p:nvSpPr>
        <p:spPr>
          <a:xfrm>
            <a:off x="1156815" y="3129113"/>
            <a:ext cx="1852338" cy="1852338"/>
          </a:xfrm>
          <a:prstGeom prst="ellipse">
            <a:avLst/>
          </a:prstGeom>
          <a:blipFill>
            <a:blip r:embed="rId3" cstate="screen"/>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animBg="1"/>
      <p:bldP spid="17" grpId="0"/>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店铺红包</a:t>
              </a:r>
            </a:p>
          </p:txBody>
        </p:sp>
      </p:grpSp>
      <p:grpSp>
        <p:nvGrpSpPr>
          <p:cNvPr id="11" name="iSḻiḓè"/>
          <p:cNvGrpSpPr/>
          <p:nvPr/>
        </p:nvGrpSpPr>
        <p:grpSpPr>
          <a:xfrm>
            <a:off x="656763" y="1421863"/>
            <a:ext cx="3191361" cy="3191361"/>
            <a:chOff x="4829175" y="2371725"/>
            <a:chExt cx="2533650" cy="2533650"/>
          </a:xfrm>
        </p:grpSpPr>
        <p:sp>
          <p:nvSpPr>
            <p:cNvPr id="12" name="îs1iḋé"/>
            <p:cNvSpPr/>
            <p:nvPr/>
          </p:nvSpPr>
          <p:spPr>
            <a:xfrm>
              <a:off x="4829175" y="2371725"/>
              <a:ext cx="2533650" cy="2533650"/>
            </a:xfrm>
            <a:prstGeom prst="ellipse">
              <a:avLst/>
            </a:prstGeom>
            <a:blipFill>
              <a:blip r:embed="rId3" cstate="screen"/>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rot="0" spcFirstLastPara="0"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3" name="íṥḷiďê"/>
            <p:cNvSpPr/>
            <p:nvPr/>
          </p:nvSpPr>
          <p:spPr>
            <a:xfrm>
              <a:off x="5348432" y="2890982"/>
              <a:ext cx="1495136" cy="1495136"/>
            </a:xfrm>
            <a:prstGeom prst="ellipse">
              <a:avLst/>
            </a:prstGeom>
            <a:solidFill>
              <a:srgbClr val="93A2B9">
                <a:alpha val="7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sp>
        <p:nvSpPr>
          <p:cNvPr id="14" name="iṡļiďè"/>
          <p:cNvSpPr/>
          <p:nvPr/>
        </p:nvSpPr>
        <p:spPr>
          <a:xfrm>
            <a:off x="3804100" y="2295750"/>
            <a:ext cx="7701639" cy="1387742"/>
          </a:xfrm>
          <a:custGeom>
            <a:avLst/>
            <a:gdLst>
              <a:gd name="connsiteX0" fmla="*/ 0 w 8051652"/>
              <a:gd name="connsiteY0" fmla="*/ 0 h 1530159"/>
              <a:gd name="connsiteX1" fmla="*/ 8051652 w 8051652"/>
              <a:gd name="connsiteY1" fmla="*/ 0 h 1530159"/>
              <a:gd name="connsiteX2" fmla="*/ 8051652 w 8051652"/>
              <a:gd name="connsiteY2" fmla="*/ 1530159 h 1530159"/>
              <a:gd name="connsiteX3" fmla="*/ 0 w 8051652"/>
              <a:gd name="connsiteY3" fmla="*/ 1530159 h 1530159"/>
              <a:gd name="connsiteX4" fmla="*/ 64523 w 8051652"/>
              <a:gd name="connsiteY4" fmla="*/ 1353871 h 1530159"/>
              <a:gd name="connsiteX5" fmla="*/ 153539 w 8051652"/>
              <a:gd name="connsiteY5" fmla="*/ 765079 h 1530159"/>
              <a:gd name="connsiteX6" fmla="*/ 64523 w 8051652"/>
              <a:gd name="connsiteY6" fmla="*/ 176288 h 1530159"/>
              <a:gd name="connsiteX0-1" fmla="*/ 0 w 8153252"/>
              <a:gd name="connsiteY0-2" fmla="*/ 0 h 1530159"/>
              <a:gd name="connsiteX1-3" fmla="*/ 8051652 w 8153252"/>
              <a:gd name="connsiteY1-4" fmla="*/ 0 h 1530159"/>
              <a:gd name="connsiteX2-5" fmla="*/ 8153252 w 8153252"/>
              <a:gd name="connsiteY2-6" fmla="*/ 1530159 h 1530159"/>
              <a:gd name="connsiteX3-7" fmla="*/ 0 w 8153252"/>
              <a:gd name="connsiteY3-8" fmla="*/ 1530159 h 1530159"/>
              <a:gd name="connsiteX4-9" fmla="*/ 64523 w 8153252"/>
              <a:gd name="connsiteY4-10" fmla="*/ 1353871 h 1530159"/>
              <a:gd name="connsiteX5-11" fmla="*/ 153539 w 8153252"/>
              <a:gd name="connsiteY5-12" fmla="*/ 765079 h 1530159"/>
              <a:gd name="connsiteX6-13" fmla="*/ 64523 w 8153252"/>
              <a:gd name="connsiteY6-14" fmla="*/ 176288 h 1530159"/>
              <a:gd name="connsiteX7" fmla="*/ 0 w 8153252"/>
              <a:gd name="connsiteY7" fmla="*/ 0 h 1530159"/>
              <a:gd name="connsiteX0-15" fmla="*/ 0 w 8162488"/>
              <a:gd name="connsiteY0-16" fmla="*/ 9237 h 1539396"/>
              <a:gd name="connsiteX1-17" fmla="*/ 8162488 w 8162488"/>
              <a:gd name="connsiteY1-18" fmla="*/ 0 h 1539396"/>
              <a:gd name="connsiteX2-19" fmla="*/ 8153252 w 8162488"/>
              <a:gd name="connsiteY2-20" fmla="*/ 1539396 h 1539396"/>
              <a:gd name="connsiteX3-21" fmla="*/ 0 w 8162488"/>
              <a:gd name="connsiteY3-22" fmla="*/ 1539396 h 1539396"/>
              <a:gd name="connsiteX4-23" fmla="*/ 64523 w 8162488"/>
              <a:gd name="connsiteY4-24" fmla="*/ 1363108 h 1539396"/>
              <a:gd name="connsiteX5-25" fmla="*/ 153539 w 8162488"/>
              <a:gd name="connsiteY5-26" fmla="*/ 774316 h 1539396"/>
              <a:gd name="connsiteX6-27" fmla="*/ 64523 w 8162488"/>
              <a:gd name="connsiteY6-28" fmla="*/ 185525 h 1539396"/>
              <a:gd name="connsiteX7-29" fmla="*/ 0 w 8162488"/>
              <a:gd name="connsiteY7-30" fmla="*/ 9237 h 1539396"/>
              <a:gd name="connsiteX0-31" fmla="*/ 0 w 8319550"/>
              <a:gd name="connsiteY0-32" fmla="*/ 9237 h 1539396"/>
              <a:gd name="connsiteX1-33" fmla="*/ 8162488 w 8319550"/>
              <a:gd name="connsiteY1-34" fmla="*/ 0 h 1539396"/>
              <a:gd name="connsiteX2-35" fmla="*/ 8319507 w 8319550"/>
              <a:gd name="connsiteY2-36" fmla="*/ 1539396 h 1539396"/>
              <a:gd name="connsiteX3-37" fmla="*/ 0 w 8319550"/>
              <a:gd name="connsiteY3-38" fmla="*/ 1539396 h 1539396"/>
              <a:gd name="connsiteX4-39" fmla="*/ 64523 w 8319550"/>
              <a:gd name="connsiteY4-40" fmla="*/ 1363108 h 1539396"/>
              <a:gd name="connsiteX5-41" fmla="*/ 153539 w 8319550"/>
              <a:gd name="connsiteY5-42" fmla="*/ 774316 h 1539396"/>
              <a:gd name="connsiteX6-43" fmla="*/ 64523 w 8319550"/>
              <a:gd name="connsiteY6-44" fmla="*/ 185525 h 1539396"/>
              <a:gd name="connsiteX7-45" fmla="*/ 0 w 8319550"/>
              <a:gd name="connsiteY7-46" fmla="*/ 9237 h 1539396"/>
              <a:gd name="connsiteX0-47" fmla="*/ 0 w 8320171"/>
              <a:gd name="connsiteY0-48" fmla="*/ 0 h 1530159"/>
              <a:gd name="connsiteX1-49" fmla="*/ 8316867 w 8320171"/>
              <a:gd name="connsiteY1-50" fmla="*/ 2638 h 1530159"/>
              <a:gd name="connsiteX2-51" fmla="*/ 8319507 w 8320171"/>
              <a:gd name="connsiteY2-52" fmla="*/ 1530159 h 1530159"/>
              <a:gd name="connsiteX3-53" fmla="*/ 0 w 8320171"/>
              <a:gd name="connsiteY3-54" fmla="*/ 1530159 h 1530159"/>
              <a:gd name="connsiteX4-55" fmla="*/ 64523 w 8320171"/>
              <a:gd name="connsiteY4-56" fmla="*/ 1353871 h 1530159"/>
              <a:gd name="connsiteX5-57" fmla="*/ 153539 w 8320171"/>
              <a:gd name="connsiteY5-58" fmla="*/ 765079 h 1530159"/>
              <a:gd name="connsiteX6-59" fmla="*/ 64523 w 8320171"/>
              <a:gd name="connsiteY6-60" fmla="*/ 176288 h 1530159"/>
              <a:gd name="connsiteX7-61" fmla="*/ 0 w 8320171"/>
              <a:gd name="connsiteY7-62" fmla="*/ 0 h 1530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8320171" h="1530159">
                <a:moveTo>
                  <a:pt x="0" y="0"/>
                </a:moveTo>
                <a:lnTo>
                  <a:pt x="8316867" y="2638"/>
                </a:lnTo>
                <a:cubicBezTo>
                  <a:pt x="8313788" y="515770"/>
                  <a:pt x="8322586" y="1017027"/>
                  <a:pt x="8319507" y="1530159"/>
                </a:cubicBezTo>
                <a:lnTo>
                  <a:pt x="0" y="1530159"/>
                </a:lnTo>
                <a:lnTo>
                  <a:pt x="64523" y="1353871"/>
                </a:lnTo>
                <a:cubicBezTo>
                  <a:pt x="122374" y="1167872"/>
                  <a:pt x="153539" y="970115"/>
                  <a:pt x="153539" y="765079"/>
                </a:cubicBezTo>
                <a:cubicBezTo>
                  <a:pt x="153539" y="560043"/>
                  <a:pt x="122374" y="362287"/>
                  <a:pt x="64523" y="176288"/>
                </a:cubicBezTo>
                <a:lnTo>
                  <a:pt x="0" y="0"/>
                </a:lnTo>
                <a:close/>
              </a:path>
            </a:pathLst>
          </a:custGeom>
          <a:solidFill>
            <a:srgbClr val="93A2B9">
              <a:alpha val="67000"/>
            </a:srgb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5" name="ïsļîďè"/>
          <p:cNvSpPr txBox="1"/>
          <p:nvPr/>
        </p:nvSpPr>
        <p:spPr bwMode="auto">
          <a:xfrm>
            <a:off x="3804101" y="3949895"/>
            <a:ext cx="372038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b="1" dirty="0">
                <a:cs typeface="+mn-ea"/>
                <a:sym typeface="+mn-lt"/>
              </a:rPr>
              <a:t>退款规则</a:t>
            </a:r>
            <a:endParaRPr lang="en-US" altLang="zh-CN" b="1" dirty="0">
              <a:solidFill>
                <a:schemeClr val="tx1">
                  <a:lumMod val="75000"/>
                  <a:lumOff val="25000"/>
                </a:schemeClr>
              </a:solidFill>
              <a:cs typeface="+mn-ea"/>
              <a:sym typeface="+mn-lt"/>
            </a:endParaRPr>
          </a:p>
        </p:txBody>
      </p:sp>
      <p:sp>
        <p:nvSpPr>
          <p:cNvPr id="16" name="íṡḷîďé"/>
          <p:cNvSpPr/>
          <p:nvPr/>
        </p:nvSpPr>
        <p:spPr bwMode="auto">
          <a:xfrm>
            <a:off x="3804101" y="4391701"/>
            <a:ext cx="3720386"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若使用店铺红包的订单发起全额退款</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交易状态为订单关闭</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，且退款完成时该店铺红包还在使用有效期内，则该店铺红包退还至买家账户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若退款完成时该店铺红包已过期的，则该店铺红包不退还</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部分退款时，店铺红包不退还。</a:t>
            </a:r>
          </a:p>
        </p:txBody>
      </p:sp>
      <p:sp>
        <p:nvSpPr>
          <p:cNvPr id="17" name="iṣļiḍé"/>
          <p:cNvSpPr txBox="1"/>
          <p:nvPr/>
        </p:nvSpPr>
        <p:spPr bwMode="auto">
          <a:xfrm>
            <a:off x="7785353" y="3949895"/>
            <a:ext cx="372038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b="1" dirty="0">
                <a:cs typeface="+mn-ea"/>
                <a:sym typeface="+mn-lt"/>
              </a:rPr>
              <a:t>退款规则</a:t>
            </a:r>
            <a:endParaRPr lang="en-US" altLang="zh-CN" b="1" dirty="0">
              <a:solidFill>
                <a:schemeClr val="tx1">
                  <a:lumMod val="75000"/>
                  <a:lumOff val="25000"/>
                </a:schemeClr>
              </a:solidFill>
              <a:cs typeface="+mn-ea"/>
              <a:sym typeface="+mn-lt"/>
            </a:endParaRPr>
          </a:p>
        </p:txBody>
      </p:sp>
      <p:sp>
        <p:nvSpPr>
          <p:cNvPr id="18" name="ïṩļîďé"/>
          <p:cNvSpPr/>
          <p:nvPr/>
        </p:nvSpPr>
        <p:spPr bwMode="auto">
          <a:xfrm>
            <a:off x="7785353" y="4391701"/>
            <a:ext cx="3720386"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若买家针对使用店铺红包的订单发起退款申请，现金退款额度以实际支付金额为限，即退还减去店铺红包分摊抵扣金额后的实际金额。</a:t>
            </a:r>
            <a:endParaRPr lang="en-US" altLang="zh-CN" sz="1200" dirty="0">
              <a:solidFill>
                <a:schemeClr val="tx1">
                  <a:lumMod val="75000"/>
                  <a:lumOff val="25000"/>
                </a:schemeClr>
              </a:solidFill>
              <a:cs typeface="+mn-ea"/>
              <a:sym typeface="+mn-lt"/>
            </a:endParaRPr>
          </a:p>
        </p:txBody>
      </p:sp>
      <p:cxnSp>
        <p:nvCxnSpPr>
          <p:cNvPr id="19" name="直接连接符 18"/>
          <p:cNvCxnSpPr/>
          <p:nvPr/>
        </p:nvCxnSpPr>
        <p:spPr>
          <a:xfrm>
            <a:off x="7654920" y="3683492"/>
            <a:ext cx="0" cy="1811204"/>
          </a:xfrm>
          <a:prstGeom prst="line">
            <a:avLst/>
          </a:prstGeom>
          <a:noFill/>
          <a:ln w="3175" cap="flat" cmpd="sng" algn="ctr">
            <a:solidFill>
              <a:sysClr val="window" lastClr="FFFFFF">
                <a:lumMod val="75000"/>
              </a:sysClr>
            </a:solidFill>
            <a:prstDash val="solid"/>
            <a:miter lim="800000"/>
          </a:ln>
          <a:effectLst/>
        </p:spPr>
      </p:cxnSp>
      <p:grpSp>
        <p:nvGrpSpPr>
          <p:cNvPr id="20" name="îşlíďè"/>
          <p:cNvGrpSpPr/>
          <p:nvPr/>
        </p:nvGrpSpPr>
        <p:grpSpPr>
          <a:xfrm>
            <a:off x="5131547" y="2484797"/>
            <a:ext cx="1065494" cy="1065494"/>
            <a:chOff x="4502103" y="3065744"/>
            <a:chExt cx="1065494" cy="1065494"/>
          </a:xfrm>
        </p:grpSpPr>
        <p:sp>
          <p:nvSpPr>
            <p:cNvPr id="21" name="íSlïḓê"/>
            <p:cNvSpPr/>
            <p:nvPr/>
          </p:nvSpPr>
          <p:spPr>
            <a:xfrm>
              <a:off x="4502103" y="3065744"/>
              <a:ext cx="1065494" cy="1065494"/>
            </a:xfrm>
            <a:prstGeom prst="ellipse">
              <a:avLst/>
            </a:prstGeom>
            <a:solidFill>
              <a:sysClr val="window" lastClr="FFFFFF"/>
            </a:solidFill>
            <a:ln w="12700" cap="flat" cmpd="sng" algn="ctr">
              <a:noFill/>
              <a:prstDash val="solid"/>
              <a:miter lim="800000"/>
            </a:ln>
            <a:effectLst/>
          </p:spPr>
          <p:txBody>
            <a:bodyPr wrap="square" lIns="91440" tIns="45720" rIns="91440" bIns="45720"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2" name="ïṣļíďè"/>
            <p:cNvSpPr/>
            <p:nvPr/>
          </p:nvSpPr>
          <p:spPr>
            <a:xfrm>
              <a:off x="4717918" y="3293691"/>
              <a:ext cx="633864" cy="60960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ED8C98"/>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grpSp>
        <p:nvGrpSpPr>
          <p:cNvPr id="23" name="íSḷîḓè"/>
          <p:cNvGrpSpPr/>
          <p:nvPr/>
        </p:nvGrpSpPr>
        <p:grpSpPr>
          <a:xfrm>
            <a:off x="9112799" y="2484797"/>
            <a:ext cx="1065494" cy="1065494"/>
            <a:chOff x="9801361" y="3621032"/>
            <a:chExt cx="1065494" cy="1065494"/>
          </a:xfrm>
        </p:grpSpPr>
        <p:sp>
          <p:nvSpPr>
            <p:cNvPr id="24" name="íš1ïdé"/>
            <p:cNvSpPr/>
            <p:nvPr/>
          </p:nvSpPr>
          <p:spPr>
            <a:xfrm>
              <a:off x="9801361" y="3621032"/>
              <a:ext cx="1065494" cy="1065494"/>
            </a:xfrm>
            <a:prstGeom prst="ellipse">
              <a:avLst/>
            </a:prstGeom>
            <a:solidFill>
              <a:sysClr val="window" lastClr="FFFFFF"/>
            </a:solidFill>
            <a:ln w="12700" cap="flat" cmpd="sng" algn="ctr">
              <a:noFill/>
              <a:prstDash val="solid"/>
              <a:miter lim="800000"/>
            </a:ln>
            <a:effectLst/>
          </p:spPr>
          <p:txBody>
            <a:bodyPr wrap="square" lIns="91440" tIns="45720" rIns="91440" bIns="45720"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5" name="îś1ïḑé"/>
            <p:cNvSpPr/>
            <p:nvPr/>
          </p:nvSpPr>
          <p:spPr>
            <a:xfrm>
              <a:off x="10017176" y="3848883"/>
              <a:ext cx="633864" cy="609792"/>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ED8C98"/>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4"/>
          <p:cNvSpPr/>
          <p:nvPr/>
        </p:nvSpPr>
        <p:spPr>
          <a:xfrm>
            <a:off x="3077495" y="2401809"/>
            <a:ext cx="6685935" cy="3000821"/>
          </a:xfrm>
          <a:prstGeom prst="rect">
            <a:avLst/>
          </a:prstGeom>
        </p:spPr>
        <p:txBody>
          <a:bodyPr wrap="square">
            <a:spAutoFit/>
          </a:bodyPr>
          <a:lstStyle/>
          <a:p>
            <a:pPr marL="285750" indent="-285750">
              <a:lnSpc>
                <a:spcPct val="150000"/>
              </a:lnSpc>
              <a:buClr>
                <a:schemeClr val="bg1"/>
              </a:buClr>
              <a:buFont typeface="Wingdings" panose="05000000000000000000" pitchFamily="2" charset="2"/>
              <a:buChar char="u"/>
            </a:pPr>
            <a:r>
              <a:rPr lang="zh-CN" altLang="en-US" dirty="0">
                <a:solidFill>
                  <a:schemeClr val="bg1"/>
                </a:solidFill>
                <a:cs typeface="+mn-ea"/>
                <a:sym typeface="+mn-lt"/>
              </a:rPr>
              <a:t>今年受疫情影响，淘宝全网也受到了很大的打击，发货问题、上新问题等等，店铺的数据都不是很好，想必掌柜们都很担心。</a:t>
            </a:r>
          </a:p>
          <a:p>
            <a:pPr marL="285750" indent="-285750">
              <a:lnSpc>
                <a:spcPct val="150000"/>
              </a:lnSpc>
              <a:buClr>
                <a:schemeClr val="bg1"/>
              </a:buClr>
              <a:buFont typeface="Wingdings" panose="05000000000000000000" pitchFamily="2" charset="2"/>
              <a:buChar char="u"/>
            </a:pPr>
            <a:r>
              <a:rPr lang="zh-CN" altLang="en-US" dirty="0">
                <a:solidFill>
                  <a:schemeClr val="bg1"/>
                </a:solidFill>
                <a:cs typeface="+mn-ea"/>
                <a:sym typeface="+mn-lt"/>
              </a:rPr>
              <a:t>但是疫情总会过去，淘宝也出了很多激励政策，早春上新实现不了的，</a:t>
            </a:r>
            <a:r>
              <a:rPr lang="en-US" altLang="zh-CN" dirty="0">
                <a:solidFill>
                  <a:schemeClr val="bg1"/>
                </a:solidFill>
                <a:cs typeface="+mn-ea"/>
                <a:sym typeface="+mn-lt"/>
              </a:rPr>
              <a:t>3.8</a:t>
            </a:r>
            <a:r>
              <a:rPr lang="zh-CN" altLang="en-US" dirty="0">
                <a:solidFill>
                  <a:schemeClr val="bg1"/>
                </a:solidFill>
                <a:cs typeface="+mn-ea"/>
                <a:sym typeface="+mn-lt"/>
              </a:rPr>
              <a:t>女王节还有段时间，可以抓紧准备起来了。</a:t>
            </a:r>
          </a:p>
          <a:p>
            <a:pPr marL="285750" indent="-285750">
              <a:lnSpc>
                <a:spcPct val="150000"/>
              </a:lnSpc>
              <a:buClr>
                <a:schemeClr val="bg1"/>
              </a:buClr>
              <a:buFont typeface="Wingdings" panose="05000000000000000000" pitchFamily="2" charset="2"/>
              <a:buChar char="u"/>
            </a:pPr>
            <a:r>
              <a:rPr lang="zh-CN" altLang="en-US" dirty="0">
                <a:solidFill>
                  <a:schemeClr val="bg1"/>
                </a:solidFill>
                <a:cs typeface="+mn-ea"/>
                <a:sym typeface="+mn-lt"/>
              </a:rPr>
              <a:t>从目前疫情的趋势看，我们的春天指日可待，掌柜们不必担心，待疫情结束，手淘与您携手继续向前。</a:t>
            </a:r>
          </a:p>
        </p:txBody>
      </p:sp>
      <p:grpSp>
        <p:nvGrpSpPr>
          <p:cNvPr id="6" name="组合 5"/>
          <p:cNvGrpSpPr/>
          <p:nvPr/>
        </p:nvGrpSpPr>
        <p:grpSpPr>
          <a:xfrm>
            <a:off x="364926" y="501445"/>
            <a:ext cx="550605" cy="294967"/>
            <a:chOff x="2501900" y="660400"/>
            <a:chExt cx="355600" cy="190500"/>
          </a:xfrm>
        </p:grpSpPr>
        <p:cxnSp>
          <p:nvCxnSpPr>
            <p:cNvPr id="7" name="直接连接符 6"/>
            <p:cNvCxnSpPr/>
            <p:nvPr/>
          </p:nvCxnSpPr>
          <p:spPr>
            <a:xfrm>
              <a:off x="2501900" y="6604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501900" y="75565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501900" y="8509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0712159" y="387319"/>
            <a:ext cx="1297378" cy="523220"/>
          </a:xfrm>
          <a:prstGeom prst="rect">
            <a:avLst/>
          </a:prstGeom>
        </p:spPr>
        <p:txBody>
          <a:bodyPr wrap="square">
            <a:spAutoFit/>
          </a:bodyPr>
          <a:lstStyle/>
          <a:p>
            <a:pPr algn="ctr"/>
            <a:r>
              <a:rPr lang="en-US" altLang="zh-CN" sz="2800" b="1" dirty="0">
                <a:solidFill>
                  <a:schemeClr val="bg1"/>
                </a:solidFill>
                <a:cs typeface="+mn-ea"/>
                <a:sym typeface="+mn-lt"/>
              </a:rPr>
              <a:t>LOGO</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grpSp>
        <p:nvGrpSpPr>
          <p:cNvPr id="5" name="组合 4"/>
          <p:cNvGrpSpPr/>
          <p:nvPr/>
        </p:nvGrpSpPr>
        <p:grpSpPr>
          <a:xfrm>
            <a:off x="4648746" y="2033781"/>
            <a:ext cx="2894507" cy="720587"/>
            <a:chOff x="5050551" y="3649437"/>
            <a:chExt cx="3583749" cy="892174"/>
          </a:xfrm>
        </p:grpSpPr>
        <p:sp>
          <p:nvSpPr>
            <p:cNvPr id="6" name="矩形 5"/>
            <p:cNvSpPr/>
            <p:nvPr/>
          </p:nvSpPr>
          <p:spPr>
            <a:xfrm>
              <a:off x="5050551" y="3649437"/>
              <a:ext cx="2683748"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文本框 8"/>
            <p:cNvSpPr txBox="1"/>
            <p:nvPr/>
          </p:nvSpPr>
          <p:spPr>
            <a:xfrm>
              <a:off x="5196311" y="3686469"/>
              <a:ext cx="2457391" cy="800236"/>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rgbClr val="ED8C98"/>
                  </a:solidFill>
                  <a:cs typeface="+mn-ea"/>
                  <a:sym typeface="+mn-lt"/>
                </a:rPr>
                <a:t>PART 03</a:t>
              </a:r>
              <a:endParaRPr lang="zh-CN" altLang="en-US" sz="3600" dirty="0">
                <a:solidFill>
                  <a:srgbClr val="ED8C98"/>
                </a:solidFill>
                <a:cs typeface="+mn-ea"/>
                <a:sym typeface="+mn-lt"/>
              </a:endParaRPr>
            </a:p>
          </p:txBody>
        </p:sp>
      </p:grpSp>
      <p:sp>
        <p:nvSpPr>
          <p:cNvPr id="10" name="矩形 9"/>
          <p:cNvSpPr/>
          <p:nvPr/>
        </p:nvSpPr>
        <p:spPr>
          <a:xfrm>
            <a:off x="3048000" y="3130741"/>
            <a:ext cx="6096000" cy="1323439"/>
          </a:xfrm>
          <a:prstGeom prst="rect">
            <a:avLst/>
          </a:prstGeom>
        </p:spPr>
        <p:txBody>
          <a:bodyPr>
            <a:spAutoFit/>
          </a:bodyPr>
          <a:lstStyle/>
          <a:p>
            <a:pPr algn="ctr"/>
            <a:r>
              <a:rPr lang="zh-CN" altLang="en-US" sz="8000" dirty="0">
                <a:solidFill>
                  <a:schemeClr val="bg1"/>
                </a:solidFill>
                <a:effectLst>
                  <a:outerShdw blurRad="50800" dist="38100" dir="2700000" algn="tl" rotWithShape="0">
                    <a:schemeClr val="tx1">
                      <a:lumMod val="75000"/>
                      <a:lumOff val="25000"/>
                      <a:alpha val="40000"/>
                    </a:schemeClr>
                  </a:outerShdw>
                </a:effectLst>
                <a:cs typeface="+mn-ea"/>
                <a:sym typeface="+mn-lt"/>
              </a:rPr>
              <a:t>女王节攻势</a:t>
            </a:r>
          </a:p>
        </p:txBody>
      </p:sp>
      <p:sp>
        <p:nvSpPr>
          <p:cNvPr id="11" name="矩形 10"/>
          <p:cNvSpPr/>
          <p:nvPr/>
        </p:nvSpPr>
        <p:spPr>
          <a:xfrm>
            <a:off x="3173205" y="4439599"/>
            <a:ext cx="5845589" cy="523220"/>
          </a:xfrm>
          <a:prstGeom prst="rect">
            <a:avLst/>
          </a:prstGeom>
        </p:spPr>
        <p:txBody>
          <a:bodyPr wrap="square">
            <a:spAutoFit/>
          </a:bodyPr>
          <a:lstStyle/>
          <a:p>
            <a:pPr algn="ctr"/>
            <a:r>
              <a:rPr lang="zh-CN" altLang="en-US" sz="1400" dirty="0">
                <a:solidFill>
                  <a:schemeClr val="bg1"/>
                </a:solidFill>
                <a:cs typeface="+mn-ea"/>
                <a:sym typeface="+mn-lt"/>
              </a:rPr>
              <a:t>Click enter the description textClick enter the description textClick enter the description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1899"/>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2044" y="482239"/>
            <a:ext cx="2215401" cy="512614"/>
            <a:chOff x="4580526" y="3649437"/>
            <a:chExt cx="4053774" cy="937988"/>
          </a:xfrm>
          <a:effectLst>
            <a:outerShdw blurRad="50800" dist="38100" dir="8100000" algn="tr" rotWithShape="0">
              <a:prstClr val="black">
                <a:alpha val="40000"/>
              </a:prstClr>
            </a:outerShdw>
          </a:effectLst>
        </p:grpSpPr>
        <p:sp>
          <p:nvSpPr>
            <p:cNvPr id="7" name="矩形 6"/>
            <p:cNvSpPr/>
            <p:nvPr/>
          </p:nvSpPr>
          <p:spPr>
            <a:xfrm>
              <a:off x="4580526" y="3649437"/>
              <a:ext cx="3153774"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4580526" y="3742664"/>
              <a:ext cx="3153776" cy="844761"/>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女王节攻势</a:t>
              </a:r>
            </a:p>
          </p:txBody>
        </p:sp>
      </p:grpSp>
      <p:grpSp>
        <p:nvGrpSpPr>
          <p:cNvPr id="14" name="组合 13"/>
          <p:cNvGrpSpPr/>
          <p:nvPr/>
        </p:nvGrpSpPr>
        <p:grpSpPr>
          <a:xfrm>
            <a:off x="6743464" y="3855631"/>
            <a:ext cx="4122420" cy="1559600"/>
            <a:chOff x="6457950" y="2056327"/>
            <a:chExt cx="4122420" cy="1559600"/>
          </a:xfrm>
        </p:grpSpPr>
        <p:sp>
          <p:nvSpPr>
            <p:cNvPr id="15" name="TextBox 5"/>
            <p:cNvSpPr txBox="1"/>
            <p:nvPr/>
          </p:nvSpPr>
          <p:spPr>
            <a:xfrm>
              <a:off x="6457950" y="2056327"/>
              <a:ext cx="4122420"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spc="600" dirty="0">
                  <a:solidFill>
                    <a:schemeClr val="tx1">
                      <a:lumMod val="75000"/>
                      <a:lumOff val="25000"/>
                    </a:schemeClr>
                  </a:solidFill>
                  <a:cs typeface="+mn-ea"/>
                  <a:sym typeface="+mn-lt"/>
                </a:rPr>
                <a:t>WRITE TEXT HERE</a:t>
              </a:r>
            </a:p>
          </p:txBody>
        </p:sp>
        <p:sp>
          <p:nvSpPr>
            <p:cNvPr id="16" name="矩形 15"/>
            <p:cNvSpPr/>
            <p:nvPr/>
          </p:nvSpPr>
          <p:spPr>
            <a:xfrm>
              <a:off x="6457950" y="2554098"/>
              <a:ext cx="3555652"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cs typeface="+mn-ea"/>
                  <a:sym typeface="+mn-lt"/>
                </a:rPr>
                <a:t>活动是针对全类目的一场活动，也将是快递全网恢复后的第一场大活动，请千万要重视，千万要提前规划准备！</a:t>
              </a:r>
            </a:p>
          </p:txBody>
        </p:sp>
      </p:grpSp>
      <p:pic>
        <p:nvPicPr>
          <p:cNvPr id="17" name="图片 16"/>
          <p:cNvPicPr>
            <a:picLocks noChangeAspect="1"/>
          </p:cNvPicPr>
          <p:nvPr/>
        </p:nvPicPr>
        <p:blipFill>
          <a:blip r:embed="rId3" cstate="screen"/>
          <a:srcRect/>
          <a:stretch>
            <a:fillRect/>
          </a:stretch>
        </p:blipFill>
        <p:spPr>
          <a:xfrm>
            <a:off x="1650581" y="2107871"/>
            <a:ext cx="4659885" cy="3495519"/>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2044" y="482239"/>
            <a:ext cx="2215401" cy="512614"/>
            <a:chOff x="4580526" y="3649437"/>
            <a:chExt cx="4053774" cy="937988"/>
          </a:xfrm>
          <a:effectLst>
            <a:outerShdw blurRad="50800" dist="38100" dir="8100000" algn="tr" rotWithShape="0">
              <a:prstClr val="black">
                <a:alpha val="40000"/>
              </a:prstClr>
            </a:outerShdw>
          </a:effectLst>
        </p:grpSpPr>
        <p:sp>
          <p:nvSpPr>
            <p:cNvPr id="7" name="矩形 6"/>
            <p:cNvSpPr/>
            <p:nvPr/>
          </p:nvSpPr>
          <p:spPr>
            <a:xfrm>
              <a:off x="4580526" y="3649437"/>
              <a:ext cx="3153774"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4580526" y="3742664"/>
              <a:ext cx="3153776" cy="844761"/>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女王节攻势</a:t>
              </a:r>
            </a:p>
          </p:txBody>
        </p:sp>
      </p:grpSp>
      <p:sp>
        <p:nvSpPr>
          <p:cNvPr id="11" name="Rectangle: Rounded Corners 3"/>
          <p:cNvSpPr/>
          <p:nvPr/>
        </p:nvSpPr>
        <p:spPr>
          <a:xfrm>
            <a:off x="6096000" y="2736605"/>
            <a:ext cx="1685192" cy="1685192"/>
          </a:xfrm>
          <a:prstGeom prst="roundRect">
            <a:avLst/>
          </a:prstGeom>
          <a:gradFill>
            <a:gsLst>
              <a:gs pos="100000">
                <a:srgbClr val="E89C9C"/>
              </a:gs>
              <a:gs pos="0">
                <a:srgbClr val="E89C9C">
                  <a:lumMod val="75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13" name="Rectangle: Rounded Corners 2"/>
          <p:cNvSpPr/>
          <p:nvPr/>
        </p:nvSpPr>
        <p:spPr>
          <a:xfrm>
            <a:off x="4410808" y="2736605"/>
            <a:ext cx="1685192" cy="1685192"/>
          </a:xfrm>
          <a:prstGeom prst="roundRect">
            <a:avLst/>
          </a:prstGeom>
          <a:gradFill>
            <a:gsLst>
              <a:gs pos="0">
                <a:srgbClr val="EBA7B7"/>
              </a:gs>
              <a:gs pos="100000">
                <a:srgbClr val="EBA7B7">
                  <a:lumMod val="75000"/>
                </a:srgbClr>
              </a:gs>
            </a:gsLst>
            <a:lin ang="9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14" name="Isosceles Triangle 7"/>
          <p:cNvSpPr/>
          <p:nvPr/>
        </p:nvSpPr>
        <p:spPr>
          <a:xfrm rot="5400000">
            <a:off x="6044572" y="3513709"/>
            <a:ext cx="233837" cy="130983"/>
          </a:xfrm>
          <a:prstGeom prst="triangle">
            <a:avLst/>
          </a:prstGeom>
          <a:solidFill>
            <a:srgbClr val="EBA7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16" name="AutoShape 59"/>
          <p:cNvSpPr/>
          <p:nvPr/>
        </p:nvSpPr>
        <p:spPr bwMode="auto">
          <a:xfrm>
            <a:off x="6706386" y="3347387"/>
            <a:ext cx="464419" cy="46362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17" name="Group 28"/>
          <p:cNvGrpSpPr/>
          <p:nvPr/>
        </p:nvGrpSpPr>
        <p:grpSpPr>
          <a:xfrm>
            <a:off x="5021591" y="3347387"/>
            <a:ext cx="463626" cy="463626"/>
            <a:chOff x="4427654" y="3049909"/>
            <a:chExt cx="464344" cy="464344"/>
          </a:xfrm>
          <a:solidFill>
            <a:srgbClr val="FFFFFF"/>
          </a:solidFill>
        </p:grpSpPr>
        <p:sp>
          <p:nvSpPr>
            <p:cNvPr id="18"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9"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0"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21" name="Group 32"/>
          <p:cNvGrpSpPr/>
          <p:nvPr/>
        </p:nvGrpSpPr>
        <p:grpSpPr>
          <a:xfrm>
            <a:off x="8306333" y="2715932"/>
            <a:ext cx="3212157" cy="1787011"/>
            <a:chOff x="633688" y="6981417"/>
            <a:chExt cx="5139450" cy="2859216"/>
          </a:xfrm>
        </p:grpSpPr>
        <p:sp>
          <p:nvSpPr>
            <p:cNvPr id="22" name="TextBox 33"/>
            <p:cNvSpPr txBox="1"/>
            <p:nvPr/>
          </p:nvSpPr>
          <p:spPr>
            <a:xfrm>
              <a:off x="633690" y="6981417"/>
              <a:ext cx="1131797" cy="886396"/>
            </a:xfrm>
            <a:prstGeom prst="rect">
              <a:avLst/>
            </a:prstGeom>
            <a:noFill/>
          </p:spPr>
          <p:txBody>
            <a:bodyPr wrap="none" rtlCol="0" anchor="ctr">
              <a:spAutoFit/>
            </a:bodyPr>
            <a:lstStyle/>
            <a:p>
              <a:r>
                <a:rPr lang="en-US" sz="3000" b="1" spc="188" dirty="0">
                  <a:solidFill>
                    <a:srgbClr val="000000">
                      <a:lumMod val="65000"/>
                      <a:lumOff val="35000"/>
                    </a:srgbClr>
                  </a:solidFill>
                  <a:cs typeface="+mn-ea"/>
                  <a:sym typeface="+mn-lt"/>
                </a:rPr>
                <a:t>02</a:t>
              </a:r>
            </a:p>
          </p:txBody>
        </p:sp>
        <p:sp>
          <p:nvSpPr>
            <p:cNvPr id="23" name="TextBox 34"/>
            <p:cNvSpPr txBox="1"/>
            <p:nvPr/>
          </p:nvSpPr>
          <p:spPr>
            <a:xfrm>
              <a:off x="633688" y="7722857"/>
              <a:ext cx="2676251" cy="701731"/>
            </a:xfrm>
            <a:prstGeom prst="rect">
              <a:avLst/>
            </a:prstGeom>
            <a:noFill/>
          </p:spPr>
          <p:txBody>
            <a:bodyPr wrap="square" rtlCol="0" anchor="ctr">
              <a:spAutoFit/>
            </a:bodyPr>
            <a:lstStyle/>
            <a:p>
              <a:r>
                <a:rPr lang="en-US" sz="1125" spc="188" dirty="0">
                  <a:solidFill>
                    <a:srgbClr val="000000">
                      <a:lumMod val="65000"/>
                      <a:lumOff val="35000"/>
                    </a:srgbClr>
                  </a:solidFill>
                  <a:cs typeface="+mn-ea"/>
                  <a:sym typeface="+mn-lt"/>
                </a:rPr>
                <a:t>Sample Text Here</a:t>
              </a:r>
            </a:p>
          </p:txBody>
        </p:sp>
        <p:sp>
          <p:nvSpPr>
            <p:cNvPr id="24" name="Rectangle 35"/>
            <p:cNvSpPr/>
            <p:nvPr/>
          </p:nvSpPr>
          <p:spPr>
            <a:xfrm>
              <a:off x="633690" y="8363306"/>
              <a:ext cx="5139448" cy="1477327"/>
            </a:xfrm>
            <a:prstGeom prst="rect">
              <a:avLst/>
            </a:prstGeom>
          </p:spPr>
          <p:txBody>
            <a:bodyPr wrap="square">
              <a:spAutoFit/>
            </a:bodyPr>
            <a:lstStyle/>
            <a:p>
              <a:pPr>
                <a:lnSpc>
                  <a:spcPct val="150000"/>
                </a:lnSpc>
              </a:pPr>
              <a:r>
                <a:rPr lang="zh-CN" altLang="en-US" sz="1200" dirty="0">
                  <a:cs typeface="+mn-ea"/>
                  <a:sym typeface="+mn-lt"/>
                </a:rPr>
                <a:t>那么想在</a:t>
              </a:r>
              <a:r>
                <a:rPr lang="en-US" altLang="zh-CN" sz="1200" dirty="0">
                  <a:cs typeface="+mn-ea"/>
                  <a:sym typeface="+mn-lt"/>
                </a:rPr>
                <a:t>38</a:t>
              </a:r>
              <a:r>
                <a:rPr lang="zh-CN" altLang="en-US" sz="1200" dirty="0">
                  <a:cs typeface="+mn-ea"/>
                  <a:sym typeface="+mn-lt"/>
                </a:rPr>
                <a:t>节好好表现的你，在新品方面请想尽各种办法，无现货可设置预售模式，有新品的助力，店铺活动表现会大大提升。</a:t>
              </a:r>
            </a:p>
          </p:txBody>
        </p:sp>
      </p:grpSp>
      <p:grpSp>
        <p:nvGrpSpPr>
          <p:cNvPr id="25" name="Group 40"/>
          <p:cNvGrpSpPr/>
          <p:nvPr/>
        </p:nvGrpSpPr>
        <p:grpSpPr>
          <a:xfrm flipH="1">
            <a:off x="905750" y="2715932"/>
            <a:ext cx="2979918" cy="1787011"/>
            <a:chOff x="633688" y="6981417"/>
            <a:chExt cx="4767867" cy="2859216"/>
          </a:xfrm>
        </p:grpSpPr>
        <p:sp>
          <p:nvSpPr>
            <p:cNvPr id="26" name="TextBox 41"/>
            <p:cNvSpPr txBox="1"/>
            <p:nvPr/>
          </p:nvSpPr>
          <p:spPr>
            <a:xfrm>
              <a:off x="633688" y="6981417"/>
              <a:ext cx="1131796" cy="886396"/>
            </a:xfrm>
            <a:prstGeom prst="rect">
              <a:avLst/>
            </a:prstGeom>
            <a:noFill/>
          </p:spPr>
          <p:txBody>
            <a:bodyPr wrap="none" rtlCol="0" anchor="ctr">
              <a:spAutoFit/>
            </a:bodyPr>
            <a:lstStyle/>
            <a:p>
              <a:pPr algn="r"/>
              <a:r>
                <a:rPr lang="en-US" sz="3000" b="1" spc="188" dirty="0">
                  <a:solidFill>
                    <a:srgbClr val="000000">
                      <a:lumMod val="65000"/>
                      <a:lumOff val="35000"/>
                    </a:srgbClr>
                  </a:solidFill>
                  <a:cs typeface="+mn-ea"/>
                  <a:sym typeface="+mn-lt"/>
                </a:rPr>
                <a:t>01</a:t>
              </a:r>
            </a:p>
          </p:txBody>
        </p:sp>
        <p:sp>
          <p:nvSpPr>
            <p:cNvPr id="27" name="TextBox 42"/>
            <p:cNvSpPr txBox="1"/>
            <p:nvPr/>
          </p:nvSpPr>
          <p:spPr>
            <a:xfrm>
              <a:off x="633688" y="7722857"/>
              <a:ext cx="2676252" cy="701731"/>
            </a:xfrm>
            <a:prstGeom prst="rect">
              <a:avLst/>
            </a:prstGeom>
            <a:noFill/>
          </p:spPr>
          <p:txBody>
            <a:bodyPr wrap="square" rtlCol="0" anchor="ctr">
              <a:spAutoFit/>
            </a:bodyPr>
            <a:lstStyle/>
            <a:p>
              <a:pPr algn="r"/>
              <a:r>
                <a:rPr lang="en-US" sz="1125" spc="188" dirty="0">
                  <a:solidFill>
                    <a:srgbClr val="000000">
                      <a:lumMod val="65000"/>
                      <a:lumOff val="35000"/>
                    </a:srgbClr>
                  </a:solidFill>
                  <a:cs typeface="+mn-ea"/>
                  <a:sym typeface="+mn-lt"/>
                </a:rPr>
                <a:t>Sample Text Here</a:t>
              </a:r>
            </a:p>
          </p:txBody>
        </p:sp>
        <p:sp>
          <p:nvSpPr>
            <p:cNvPr id="28" name="Rectangle 43"/>
            <p:cNvSpPr/>
            <p:nvPr/>
          </p:nvSpPr>
          <p:spPr>
            <a:xfrm>
              <a:off x="633690" y="8363306"/>
              <a:ext cx="4767865" cy="1477327"/>
            </a:xfrm>
            <a:prstGeom prst="rect">
              <a:avLst/>
            </a:prstGeom>
          </p:spPr>
          <p:txBody>
            <a:bodyPr wrap="square">
              <a:spAutoFit/>
            </a:bodyPr>
            <a:lstStyle/>
            <a:p>
              <a:pPr algn="r">
                <a:lnSpc>
                  <a:spcPct val="150000"/>
                </a:lnSpc>
              </a:pPr>
              <a:r>
                <a:rPr lang="zh-CN" altLang="en-US" sz="1200" dirty="0">
                  <a:cs typeface="+mn-ea"/>
                  <a:sym typeface="+mn-lt"/>
                </a:rPr>
                <a:t>新品是最重要的一环，早春上新就是因为新品问题，很多店铺被迫放弃，导致错过了早春款的最佳时机。</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75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49" presetClass="entr" presetSubtype="0" decel="100000" fill="hold" nodeType="withEffect">
                                  <p:stCondLst>
                                    <p:cond delay="22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 calcmode="lin" valueType="num">
                                      <p:cBhvr>
                                        <p:cTn id="20" dur="500" fill="hold"/>
                                        <p:tgtEl>
                                          <p:spTgt spid="17"/>
                                        </p:tgtEl>
                                        <p:attrNameLst>
                                          <p:attrName>style.rotation</p:attrName>
                                        </p:attrNameLst>
                                      </p:cBhvr>
                                      <p:tavLst>
                                        <p:tav tm="0">
                                          <p:val>
                                            <p:fltVal val="360"/>
                                          </p:val>
                                        </p:tav>
                                        <p:tav tm="100000">
                                          <p:val>
                                            <p:fltVal val="0"/>
                                          </p:val>
                                        </p:tav>
                                      </p:tavLst>
                                    </p:anim>
                                    <p:animEffect transition="in" filter="fade">
                                      <p:cBhvr>
                                        <p:cTn id="21" dur="500"/>
                                        <p:tgtEl>
                                          <p:spTgt spid="17"/>
                                        </p:tgtEl>
                                      </p:cBhvr>
                                    </p:animEffect>
                                  </p:childTnLst>
                                </p:cTn>
                              </p:par>
                              <p:par>
                                <p:cTn id="22" presetID="2" presetClass="entr" presetSubtype="8" decel="100000" fill="hold" nodeType="withEffect">
                                  <p:stCondLst>
                                    <p:cond delay="225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ppt_y"/>
                                          </p:val>
                                        </p:tav>
                                        <p:tav tm="100000">
                                          <p:val>
                                            <p:strVal val="#ppt_y"/>
                                          </p:val>
                                        </p:tav>
                                      </p:tavLst>
                                    </p:anim>
                                  </p:childTnLst>
                                </p:cTn>
                              </p:par>
                              <p:par>
                                <p:cTn id="26" presetID="49" presetClass="entr" presetSubtype="0" decel="100000" fill="hold" grpId="0" nodeType="withEffect">
                                  <p:stCondLst>
                                    <p:cond delay="275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par>
                                <p:cTn id="32" presetID="2" presetClass="entr" presetSubtype="2" decel="100000" fill="hold" nodeType="withEffect">
                                  <p:stCondLst>
                                    <p:cond delay="275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1+#ppt_w/2"/>
                                          </p:val>
                                        </p:tav>
                                        <p:tav tm="100000">
                                          <p:val>
                                            <p:strVal val="#ppt_x"/>
                                          </p:val>
                                        </p:tav>
                                      </p:tavLst>
                                    </p:anim>
                                    <p:anim calcmode="lin" valueType="num">
                                      <p:cBhvr additive="base">
                                        <p:cTn id="35"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2044" y="482239"/>
            <a:ext cx="2215401" cy="512614"/>
            <a:chOff x="4580526" y="3649437"/>
            <a:chExt cx="4053774" cy="937988"/>
          </a:xfrm>
          <a:effectLst>
            <a:outerShdw blurRad="50800" dist="38100" dir="8100000" algn="tr" rotWithShape="0">
              <a:prstClr val="black">
                <a:alpha val="40000"/>
              </a:prstClr>
            </a:outerShdw>
          </a:effectLst>
        </p:grpSpPr>
        <p:sp>
          <p:nvSpPr>
            <p:cNvPr id="7" name="矩形 6"/>
            <p:cNvSpPr/>
            <p:nvPr/>
          </p:nvSpPr>
          <p:spPr>
            <a:xfrm>
              <a:off x="4580526" y="3649437"/>
              <a:ext cx="3153774"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4580526" y="3742664"/>
              <a:ext cx="3153776" cy="844761"/>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女王节攻势</a:t>
              </a:r>
            </a:p>
          </p:txBody>
        </p:sp>
      </p:grpSp>
      <p:grpSp>
        <p:nvGrpSpPr>
          <p:cNvPr id="11" name="ïs1ïde"/>
          <p:cNvGrpSpPr/>
          <p:nvPr/>
        </p:nvGrpSpPr>
        <p:grpSpPr>
          <a:xfrm>
            <a:off x="1244600" y="2581098"/>
            <a:ext cx="4851400" cy="2171699"/>
            <a:chOff x="6667500" y="1463039"/>
            <a:chExt cx="4851400" cy="2171699"/>
          </a:xfrm>
        </p:grpSpPr>
        <p:sp>
          <p:nvSpPr>
            <p:cNvPr id="12" name="ïšḷíḋè"/>
            <p:cNvSpPr txBox="1"/>
            <p:nvPr/>
          </p:nvSpPr>
          <p:spPr>
            <a:xfrm>
              <a:off x="6667510" y="1463039"/>
              <a:ext cx="4851390" cy="1118009"/>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b="1" dirty="0">
                  <a:cs typeface="+mn-ea"/>
                  <a:sym typeface="+mn-lt"/>
                </a:rPr>
                <a:t>发货问题</a:t>
              </a:r>
              <a:endParaRPr lang="en-US" sz="2400" b="1" dirty="0">
                <a:solidFill>
                  <a:schemeClr val="tx1">
                    <a:lumMod val="75000"/>
                    <a:lumOff val="25000"/>
                  </a:schemeClr>
                </a:solidFill>
                <a:cs typeface="+mn-ea"/>
                <a:sym typeface="+mn-lt"/>
              </a:endParaRPr>
            </a:p>
          </p:txBody>
        </p:sp>
        <p:sp>
          <p:nvSpPr>
            <p:cNvPr id="13" name="ïṣļïḍe"/>
            <p:cNvSpPr txBox="1"/>
            <p:nvPr/>
          </p:nvSpPr>
          <p:spPr>
            <a:xfrm>
              <a:off x="6667500" y="2581049"/>
              <a:ext cx="4851391" cy="105368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dirty="0">
                  <a:cs typeface="+mn-ea"/>
                  <a:sym typeface="+mn-lt"/>
                </a:rPr>
                <a:t>目前除湖北省，其他地区已经陆续恢复，在物流的把控上要注意及时性、派送安全性，针对未发出地区可给予一定的补贴，减少顾客流失和售后问题。</a:t>
              </a:r>
            </a:p>
          </p:txBody>
        </p:sp>
      </p:grpSp>
      <p:grpSp>
        <p:nvGrpSpPr>
          <p:cNvPr id="14" name="îṡļíḓê"/>
          <p:cNvGrpSpPr/>
          <p:nvPr/>
        </p:nvGrpSpPr>
        <p:grpSpPr>
          <a:xfrm>
            <a:off x="6332882" y="2581098"/>
            <a:ext cx="4614508" cy="2795226"/>
            <a:chOff x="503602" y="2132856"/>
            <a:chExt cx="5859098" cy="3239786"/>
          </a:xfrm>
          <a:scene3d>
            <a:camera prst="perspectiveRight"/>
            <a:lightRig rig="threePt" dir="t"/>
          </a:scene3d>
        </p:grpSpPr>
        <p:grpSp>
          <p:nvGrpSpPr>
            <p:cNvPr id="15" name="išlïḓé"/>
            <p:cNvGrpSpPr/>
            <p:nvPr/>
          </p:nvGrpSpPr>
          <p:grpSpPr>
            <a:xfrm>
              <a:off x="503602" y="5249721"/>
              <a:ext cx="5859098" cy="122921"/>
              <a:chOff x="-1348120" y="5777965"/>
              <a:chExt cx="9361040" cy="187516"/>
            </a:xfrm>
          </p:grpSpPr>
          <p:sp>
            <p:nvSpPr>
              <p:cNvPr id="23" name="iṡľïḍê"/>
              <p:cNvSpPr/>
              <p:nvPr/>
            </p:nvSpPr>
            <p:spPr>
              <a:xfrm flipV="1">
                <a:off x="-1348120" y="5928907"/>
                <a:ext cx="9361040" cy="36574"/>
              </a:xfrm>
              <a:prstGeom prst="trapezoid">
                <a:avLst>
                  <a:gd name="adj" fmla="val 814192"/>
                </a:avLst>
              </a:prstGeom>
              <a:solidFill>
                <a:srgbClr val="808080"/>
              </a:soli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solidFill>
                    <a:schemeClr val="tx1">
                      <a:lumMod val="75000"/>
                      <a:lumOff val="25000"/>
                    </a:schemeClr>
                  </a:solidFill>
                  <a:cs typeface="+mn-ea"/>
                  <a:sym typeface="+mn-lt"/>
                </a:endParaRPr>
              </a:p>
            </p:txBody>
          </p:sp>
          <p:sp>
            <p:nvSpPr>
              <p:cNvPr id="24" name="ïSļiḍe"/>
              <p:cNvSpPr/>
              <p:nvPr/>
            </p:nvSpPr>
            <p:spPr>
              <a:xfrm>
                <a:off x="-1348120" y="5777965"/>
                <a:ext cx="9361040" cy="151085"/>
              </a:xfrm>
              <a:prstGeom prst="rect">
                <a:avLst/>
              </a:prstGeom>
              <a:solidFill>
                <a:srgbClr val="DDDDDD"/>
              </a:soli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solidFill>
                    <a:schemeClr val="tx1">
                      <a:lumMod val="75000"/>
                      <a:lumOff val="25000"/>
                    </a:schemeClr>
                  </a:solidFill>
                  <a:cs typeface="+mn-ea"/>
                  <a:sym typeface="+mn-lt"/>
                </a:endParaRPr>
              </a:p>
            </p:txBody>
          </p:sp>
        </p:grpSp>
        <p:grpSp>
          <p:nvGrpSpPr>
            <p:cNvPr id="16" name="íṡlidè"/>
            <p:cNvGrpSpPr/>
            <p:nvPr/>
          </p:nvGrpSpPr>
          <p:grpSpPr>
            <a:xfrm>
              <a:off x="1002671" y="2132856"/>
              <a:ext cx="4860960" cy="3080807"/>
              <a:chOff x="-375491" y="1139526"/>
              <a:chExt cx="7415769" cy="4700008"/>
            </a:xfrm>
          </p:grpSpPr>
          <p:grpSp>
            <p:nvGrpSpPr>
              <p:cNvPr id="18" name="isḻiḋè"/>
              <p:cNvGrpSpPr/>
              <p:nvPr/>
            </p:nvGrpSpPr>
            <p:grpSpPr>
              <a:xfrm>
                <a:off x="-375491" y="1139526"/>
                <a:ext cx="7415769" cy="4700008"/>
                <a:chOff x="-375492" y="1139528"/>
                <a:chExt cx="7415785" cy="4700016"/>
              </a:xfrm>
            </p:grpSpPr>
            <p:sp>
              <p:nvSpPr>
                <p:cNvPr id="20" name="iš1ïḋe"/>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solidFill>
                      <a:schemeClr val="tx1">
                        <a:lumMod val="75000"/>
                        <a:lumOff val="25000"/>
                      </a:schemeClr>
                    </a:solidFill>
                    <a:cs typeface="+mn-ea"/>
                    <a:sym typeface="+mn-lt"/>
                  </a:endParaRPr>
                </a:p>
              </p:txBody>
            </p:sp>
            <p:sp>
              <p:nvSpPr>
                <p:cNvPr id="21" name="íšľïḋé"/>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dirty="0">
                    <a:solidFill>
                      <a:schemeClr val="tx1">
                        <a:lumMod val="75000"/>
                        <a:lumOff val="25000"/>
                      </a:schemeClr>
                    </a:solidFill>
                    <a:cs typeface="+mn-ea"/>
                    <a:sym typeface="+mn-lt"/>
                  </a:endParaRPr>
                </a:p>
              </p:txBody>
            </p:sp>
            <p:sp>
              <p:nvSpPr>
                <p:cNvPr id="22" name="îṡľíḍe" hidden="1"/>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dirty="0">
                    <a:solidFill>
                      <a:schemeClr val="tx1">
                        <a:lumMod val="75000"/>
                        <a:lumOff val="25000"/>
                      </a:schemeClr>
                    </a:solidFill>
                    <a:cs typeface="+mn-ea"/>
                    <a:sym typeface="+mn-lt"/>
                  </a:endParaRPr>
                </a:p>
              </p:txBody>
            </p:sp>
          </p:grpSp>
          <p:sp>
            <p:nvSpPr>
              <p:cNvPr id="19" name="íṩḷiḑè"/>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a:sp3d prstMaterial="matte"/>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solidFill>
                    <a:schemeClr val="tx1">
                      <a:lumMod val="75000"/>
                      <a:lumOff val="25000"/>
                    </a:schemeClr>
                  </a:solidFill>
                  <a:cs typeface="+mn-ea"/>
                  <a:sym typeface="+mn-lt"/>
                </a:endParaRPr>
              </a:p>
            </p:txBody>
          </p:sp>
        </p:grpSp>
        <p:sp>
          <p:nvSpPr>
            <p:cNvPr id="17" name="iṥḷïḑè"/>
            <p:cNvSpPr/>
            <p:nvPr/>
          </p:nvSpPr>
          <p:spPr>
            <a:xfrm>
              <a:off x="1166336" y="2313357"/>
              <a:ext cx="4515875" cy="2699819"/>
            </a:xfrm>
            <a:prstGeom prst="rect">
              <a:avLst/>
            </a:prstGeom>
            <a:blipFill>
              <a:blip r:embed="rId3" cstate="screen"/>
              <a:stretch>
                <a:fillRect/>
              </a:stretch>
            </a:blipFill>
            <a:ln w="6350" cap="flat" cmpd="sng" algn="ctr">
              <a:solidFill>
                <a:schemeClr val="tx1"/>
              </a:solidFill>
              <a:prstDash val="solid"/>
              <a:miter lim="800000"/>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solidFill>
                  <a:schemeClr val="tx1">
                    <a:lumMod val="75000"/>
                    <a:lumOff val="25000"/>
                  </a:schemeClr>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2044" y="482239"/>
            <a:ext cx="2215401" cy="512614"/>
            <a:chOff x="4580526" y="3649437"/>
            <a:chExt cx="4053774" cy="937988"/>
          </a:xfrm>
          <a:effectLst>
            <a:outerShdw blurRad="50800" dist="38100" dir="8100000" algn="tr" rotWithShape="0">
              <a:prstClr val="black">
                <a:alpha val="40000"/>
              </a:prstClr>
            </a:outerShdw>
          </a:effectLst>
        </p:grpSpPr>
        <p:sp>
          <p:nvSpPr>
            <p:cNvPr id="7" name="矩形 6"/>
            <p:cNvSpPr/>
            <p:nvPr/>
          </p:nvSpPr>
          <p:spPr>
            <a:xfrm>
              <a:off x="4580526" y="3649437"/>
              <a:ext cx="3153774"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4580526" y="3742664"/>
              <a:ext cx="3153776" cy="844761"/>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女王节攻势</a:t>
              </a:r>
            </a:p>
          </p:txBody>
        </p:sp>
      </p:grpSp>
      <p:sp>
        <p:nvSpPr>
          <p:cNvPr id="22" name="矩形 21"/>
          <p:cNvSpPr/>
          <p:nvPr/>
        </p:nvSpPr>
        <p:spPr>
          <a:xfrm>
            <a:off x="294968" y="2509520"/>
            <a:ext cx="11602064" cy="2887980"/>
          </a:xfrm>
          <a:prstGeom prst="rect">
            <a:avLst/>
          </a:prstGeom>
          <a:gradFill>
            <a:gsLst>
              <a:gs pos="0">
                <a:srgbClr val="E89C9C">
                  <a:alpha val="80000"/>
                </a:srgbClr>
              </a:gs>
              <a:gs pos="100000">
                <a:srgbClr val="E89C9C">
                  <a:lumMod val="75000"/>
                  <a:alpha val="8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screen"/>
          <a:stretch>
            <a:fillRect/>
          </a:stretch>
        </p:blipFill>
        <p:spPr>
          <a:xfrm>
            <a:off x="1375887" y="2069873"/>
            <a:ext cx="1826814" cy="3788229"/>
          </a:xfrm>
          <a:prstGeom prst="rect">
            <a:avLst/>
          </a:prstGeom>
        </p:spPr>
      </p:pic>
      <p:sp>
        <p:nvSpPr>
          <p:cNvPr id="24" name="矩形 23"/>
          <p:cNvSpPr/>
          <p:nvPr/>
        </p:nvSpPr>
        <p:spPr>
          <a:xfrm>
            <a:off x="1466334" y="2509520"/>
            <a:ext cx="1645920" cy="2887980"/>
          </a:xfrm>
          <a:prstGeom prst="rect">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a:blip r:embed="rId3" cstate="screen"/>
          <a:stretch>
            <a:fillRect/>
          </a:stretch>
        </p:blipFill>
        <p:spPr>
          <a:xfrm>
            <a:off x="6319362" y="2069873"/>
            <a:ext cx="1826814" cy="3788229"/>
          </a:xfrm>
          <a:prstGeom prst="rect">
            <a:avLst/>
          </a:prstGeom>
        </p:spPr>
      </p:pic>
      <p:sp>
        <p:nvSpPr>
          <p:cNvPr id="26" name="矩形 25"/>
          <p:cNvSpPr/>
          <p:nvPr/>
        </p:nvSpPr>
        <p:spPr>
          <a:xfrm>
            <a:off x="6409809" y="2509520"/>
            <a:ext cx="1645920" cy="2887980"/>
          </a:xfrm>
          <a:prstGeom prst="rect">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3307631" y="2965856"/>
            <a:ext cx="2754982" cy="1970657"/>
            <a:chOff x="1593993" y="2796560"/>
            <a:chExt cx="2754982" cy="1970657"/>
          </a:xfrm>
        </p:grpSpPr>
        <p:sp>
          <p:nvSpPr>
            <p:cNvPr id="31" name="文本框 30"/>
            <p:cNvSpPr txBox="1"/>
            <p:nvPr/>
          </p:nvSpPr>
          <p:spPr>
            <a:xfrm>
              <a:off x="1593993" y="2796560"/>
              <a:ext cx="1415772"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cs typeface="+mn-ea"/>
                  <a:sym typeface="+mn-lt"/>
                </a:rPr>
                <a:t>天猫订单</a:t>
              </a:r>
              <a:endParaRPr lang="zh-CN" altLang="en-US" sz="2400" i="1" spc="300" dirty="0">
                <a:solidFill>
                  <a:schemeClr val="bg1"/>
                </a:solidFill>
                <a:cs typeface="+mn-ea"/>
                <a:sym typeface="+mn-lt"/>
              </a:endParaRPr>
            </a:p>
          </p:txBody>
        </p:sp>
        <p:sp>
          <p:nvSpPr>
            <p:cNvPr id="32" name="文本框 31"/>
            <p:cNvSpPr txBox="1"/>
            <p:nvPr/>
          </p:nvSpPr>
          <p:spPr>
            <a:xfrm>
              <a:off x="1619393" y="3197557"/>
              <a:ext cx="2729582" cy="1569660"/>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solidFill>
                  <a:cs typeface="+mn-ea"/>
                  <a:sym typeface="+mn-lt"/>
                </a:rPr>
                <a:t>2020</a:t>
              </a:r>
              <a:r>
                <a:rPr lang="zh-CN" altLang="en-US" sz="1200" dirty="0">
                  <a:solidFill>
                    <a:schemeClr val="bg1"/>
                  </a:solidFill>
                  <a:cs typeface="+mn-ea"/>
                  <a:sym typeface="+mn-lt"/>
                </a:rPr>
                <a:t>年</a:t>
              </a:r>
              <a:r>
                <a:rPr lang="en-US" altLang="zh-CN" sz="1200" dirty="0">
                  <a:solidFill>
                    <a:schemeClr val="bg1"/>
                  </a:solidFill>
                  <a:cs typeface="+mn-ea"/>
                  <a:sym typeface="+mn-lt"/>
                </a:rPr>
                <a:t>03</a:t>
              </a:r>
              <a:r>
                <a:rPr lang="zh-CN" altLang="en-US" sz="1200" dirty="0">
                  <a:solidFill>
                    <a:schemeClr val="bg1"/>
                  </a:solidFill>
                  <a:cs typeface="+mn-ea"/>
                  <a:sym typeface="+mn-lt"/>
                </a:rPr>
                <a:t>月</a:t>
              </a:r>
              <a:r>
                <a:rPr lang="en-US" altLang="zh-CN" sz="1200" dirty="0">
                  <a:solidFill>
                    <a:schemeClr val="bg1"/>
                  </a:solidFill>
                  <a:cs typeface="+mn-ea"/>
                  <a:sym typeface="+mn-lt"/>
                </a:rPr>
                <a:t>05</a:t>
              </a:r>
              <a:r>
                <a:rPr lang="zh-CN" altLang="en-US" sz="1200" dirty="0">
                  <a:solidFill>
                    <a:schemeClr val="bg1"/>
                  </a:solidFill>
                  <a:cs typeface="+mn-ea"/>
                  <a:sym typeface="+mn-lt"/>
                </a:rPr>
                <a:t>日</a:t>
              </a:r>
              <a:r>
                <a:rPr lang="en-US" altLang="zh-CN" sz="1200" dirty="0">
                  <a:solidFill>
                    <a:schemeClr val="bg1"/>
                  </a:solidFill>
                  <a:cs typeface="+mn-ea"/>
                  <a:sym typeface="+mn-lt"/>
                </a:rPr>
                <a:t>00:00:00-2020</a:t>
              </a:r>
              <a:r>
                <a:rPr lang="zh-CN" altLang="en-US" sz="1200" dirty="0">
                  <a:solidFill>
                    <a:schemeClr val="bg1"/>
                  </a:solidFill>
                  <a:cs typeface="+mn-ea"/>
                  <a:sym typeface="+mn-lt"/>
                </a:rPr>
                <a:t>年</a:t>
              </a:r>
              <a:r>
                <a:rPr lang="en-US" altLang="zh-CN" sz="1200" dirty="0">
                  <a:solidFill>
                    <a:schemeClr val="bg1"/>
                  </a:solidFill>
                  <a:cs typeface="+mn-ea"/>
                  <a:sym typeface="+mn-lt"/>
                </a:rPr>
                <a:t>03</a:t>
              </a:r>
              <a:r>
                <a:rPr lang="zh-CN" altLang="en-US" sz="1200" dirty="0">
                  <a:solidFill>
                    <a:schemeClr val="bg1"/>
                  </a:solidFill>
                  <a:cs typeface="+mn-ea"/>
                  <a:sym typeface="+mn-lt"/>
                </a:rPr>
                <a:t>月</a:t>
              </a:r>
              <a:r>
                <a:rPr lang="en-US" altLang="zh-CN" sz="1200" dirty="0">
                  <a:solidFill>
                    <a:schemeClr val="bg1"/>
                  </a:solidFill>
                  <a:cs typeface="+mn-ea"/>
                  <a:sym typeface="+mn-lt"/>
                </a:rPr>
                <a:t>08</a:t>
              </a:r>
              <a:r>
                <a:rPr lang="zh-CN" altLang="en-US" sz="1200" dirty="0">
                  <a:solidFill>
                    <a:schemeClr val="bg1"/>
                  </a:solidFill>
                  <a:cs typeface="+mn-ea"/>
                  <a:sym typeface="+mn-lt"/>
                </a:rPr>
                <a:t>日</a:t>
              </a:r>
              <a:r>
                <a:rPr lang="en-US" altLang="zh-CN" sz="1200" dirty="0">
                  <a:solidFill>
                    <a:schemeClr val="bg1"/>
                  </a:solidFill>
                  <a:cs typeface="+mn-ea"/>
                  <a:sym typeface="+mn-lt"/>
                </a:rPr>
                <a:t>23:59:59</a:t>
              </a:r>
              <a:r>
                <a:rPr lang="zh-CN" altLang="en-US" sz="1200" dirty="0">
                  <a:solidFill>
                    <a:schemeClr val="bg1"/>
                  </a:solidFill>
                  <a:cs typeface="+mn-ea"/>
                  <a:sym typeface="+mn-lt"/>
                </a:rPr>
                <a:t>期间消费者付款的天猫平台订单，商家</a:t>
              </a:r>
              <a:r>
                <a:rPr lang="en-US" altLang="zh-CN" sz="1200" dirty="0">
                  <a:solidFill>
                    <a:schemeClr val="bg1"/>
                  </a:solidFill>
                  <a:cs typeface="+mn-ea"/>
                  <a:sym typeface="+mn-lt"/>
                </a:rPr>
                <a:t>(</a:t>
              </a:r>
              <a:r>
                <a:rPr lang="zh-CN" altLang="en-US" sz="1200" dirty="0">
                  <a:solidFill>
                    <a:schemeClr val="bg1"/>
                  </a:solidFill>
                  <a:cs typeface="+mn-ea"/>
                  <a:sym typeface="+mn-lt"/>
                </a:rPr>
                <a:t>虚拟类目*除外</a:t>
              </a:r>
              <a:r>
                <a:rPr lang="en-US" altLang="zh-CN" sz="1200" dirty="0">
                  <a:solidFill>
                    <a:schemeClr val="bg1"/>
                  </a:solidFill>
                  <a:cs typeface="+mn-ea"/>
                  <a:sym typeface="+mn-lt"/>
                </a:rPr>
                <a:t>)</a:t>
              </a:r>
              <a:r>
                <a:rPr lang="zh-CN" altLang="en-US" sz="1200" dirty="0">
                  <a:solidFill>
                    <a:schemeClr val="bg1"/>
                  </a:solidFill>
                  <a:cs typeface="+mn-ea"/>
                  <a:sym typeface="+mn-lt"/>
                </a:rPr>
                <a:t>须在</a:t>
              </a:r>
              <a:r>
                <a:rPr lang="en-US" altLang="zh-CN" sz="1200" dirty="0">
                  <a:solidFill>
                    <a:schemeClr val="bg1"/>
                  </a:solidFill>
                  <a:cs typeface="+mn-ea"/>
                  <a:sym typeface="+mn-lt"/>
                </a:rPr>
                <a:t>72</a:t>
              </a:r>
              <a:r>
                <a:rPr lang="zh-CN" altLang="en-US" sz="1200" dirty="0">
                  <a:solidFill>
                    <a:schemeClr val="bg1"/>
                  </a:solidFill>
                  <a:cs typeface="+mn-ea"/>
                  <a:sym typeface="+mn-lt"/>
                </a:rPr>
                <a:t>小时内真实发货并且确保消费者可在物流公司系统内查看到订单的物流状态</a:t>
              </a:r>
              <a:r>
                <a:rPr lang="en-US" altLang="zh-CN" sz="1200" dirty="0">
                  <a:solidFill>
                    <a:schemeClr val="bg1"/>
                  </a:solidFill>
                  <a:cs typeface="+mn-ea"/>
                  <a:sym typeface="+mn-lt"/>
                </a:rPr>
                <a:t>(</a:t>
              </a:r>
              <a:r>
                <a:rPr lang="zh-CN" altLang="en-US" sz="1200" dirty="0">
                  <a:solidFill>
                    <a:schemeClr val="bg1"/>
                  </a:solidFill>
                  <a:cs typeface="+mn-ea"/>
                  <a:sym typeface="+mn-lt"/>
                </a:rPr>
                <a:t>揽件、中转、派送、签收等</a:t>
              </a:r>
              <a:r>
                <a:rPr lang="en-US" altLang="zh-CN" sz="1200" dirty="0">
                  <a:solidFill>
                    <a:schemeClr val="bg1"/>
                  </a:solidFill>
                  <a:cs typeface="+mn-ea"/>
                  <a:sym typeface="+mn-lt"/>
                </a:rPr>
                <a:t>)</a:t>
              </a:r>
              <a:r>
                <a:rPr lang="zh-CN" altLang="en-US" sz="1200" dirty="0">
                  <a:solidFill>
                    <a:schemeClr val="bg1"/>
                  </a:solidFill>
                  <a:cs typeface="+mn-ea"/>
                  <a:sym typeface="+mn-lt"/>
                </a:rPr>
                <a:t>，否则按照</a:t>
              </a:r>
              <a:r>
                <a:rPr lang="en-US" altLang="zh-CN" sz="1200" dirty="0">
                  <a:solidFill>
                    <a:schemeClr val="bg1"/>
                  </a:solidFill>
                  <a:cs typeface="+mn-ea"/>
                  <a:sym typeface="+mn-lt"/>
                </a:rPr>
                <a:t>《</a:t>
              </a:r>
              <a:r>
                <a:rPr lang="zh-CN" altLang="en-US" sz="1200" dirty="0">
                  <a:solidFill>
                    <a:schemeClr val="bg1"/>
                  </a:solidFill>
                  <a:cs typeface="+mn-ea"/>
                  <a:sym typeface="+mn-lt"/>
                </a:rPr>
                <a:t>天猫规则</a:t>
              </a:r>
              <a:r>
                <a:rPr lang="en-US" altLang="zh-CN" sz="1200" dirty="0">
                  <a:solidFill>
                    <a:schemeClr val="bg1"/>
                  </a:solidFill>
                  <a:cs typeface="+mn-ea"/>
                  <a:sym typeface="+mn-lt"/>
                </a:rPr>
                <a:t>》</a:t>
              </a:r>
              <a:r>
                <a:rPr lang="zh-CN" altLang="en-US" sz="1200" dirty="0">
                  <a:solidFill>
                    <a:schemeClr val="bg1"/>
                  </a:solidFill>
                  <a:cs typeface="+mn-ea"/>
                  <a:sym typeface="+mn-lt"/>
                </a:rPr>
                <a:t>延迟发货处理。</a:t>
              </a:r>
            </a:p>
          </p:txBody>
        </p:sp>
      </p:grpSp>
      <p:grpSp>
        <p:nvGrpSpPr>
          <p:cNvPr id="36" name="组合 35"/>
          <p:cNvGrpSpPr/>
          <p:nvPr/>
        </p:nvGrpSpPr>
        <p:grpSpPr>
          <a:xfrm>
            <a:off x="8247988" y="2617265"/>
            <a:ext cx="3617484" cy="2633724"/>
            <a:chOff x="1593993" y="2796560"/>
            <a:chExt cx="3617484" cy="2633724"/>
          </a:xfrm>
        </p:grpSpPr>
        <p:sp>
          <p:nvSpPr>
            <p:cNvPr id="37" name="文本框 36"/>
            <p:cNvSpPr txBox="1"/>
            <p:nvPr/>
          </p:nvSpPr>
          <p:spPr>
            <a:xfrm>
              <a:off x="1593993" y="2796560"/>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cs typeface="+mn-ea"/>
                  <a:sym typeface="+mn-lt"/>
                </a:rPr>
                <a:t>天猫国际订单</a:t>
              </a:r>
            </a:p>
          </p:txBody>
        </p:sp>
        <p:sp>
          <p:nvSpPr>
            <p:cNvPr id="38" name="文本框 37"/>
            <p:cNvSpPr txBox="1"/>
            <p:nvPr/>
          </p:nvSpPr>
          <p:spPr>
            <a:xfrm>
              <a:off x="1619393" y="3197557"/>
              <a:ext cx="3592084" cy="2232727"/>
            </a:xfrm>
            <a:prstGeom prst="rect">
              <a:avLst/>
            </a:prstGeom>
            <a:noFill/>
          </p:spPr>
          <p:txBody>
            <a:bodyPr wrap="square" rtlCol="0">
              <a:spAutoFit/>
              <a:scene3d>
                <a:camera prst="orthographicFront"/>
                <a:lightRig rig="threePt" dir="t"/>
              </a:scene3d>
              <a:sp3d contourW="12700"/>
            </a:bodyPr>
            <a:lstStyle/>
            <a:p>
              <a:pPr>
                <a:lnSpc>
                  <a:spcPct val="130000"/>
                </a:lnSpc>
              </a:pPr>
              <a:r>
                <a:rPr lang="en-US" altLang="zh-CN" sz="1200" dirty="0">
                  <a:solidFill>
                    <a:schemeClr val="bg1"/>
                  </a:solidFill>
                  <a:cs typeface="+mn-ea"/>
                  <a:sym typeface="+mn-lt"/>
                </a:rPr>
                <a:t>2020</a:t>
              </a:r>
              <a:r>
                <a:rPr lang="zh-CN" altLang="en-US" sz="1200" dirty="0">
                  <a:solidFill>
                    <a:schemeClr val="bg1"/>
                  </a:solidFill>
                  <a:cs typeface="+mn-ea"/>
                  <a:sym typeface="+mn-lt"/>
                </a:rPr>
                <a:t>年</a:t>
              </a:r>
              <a:r>
                <a:rPr lang="en-US" altLang="zh-CN" sz="1200" dirty="0">
                  <a:solidFill>
                    <a:schemeClr val="bg1"/>
                  </a:solidFill>
                  <a:cs typeface="+mn-ea"/>
                  <a:sym typeface="+mn-lt"/>
                </a:rPr>
                <a:t>03</a:t>
              </a:r>
              <a:r>
                <a:rPr lang="zh-CN" altLang="en-US" sz="1200" dirty="0">
                  <a:solidFill>
                    <a:schemeClr val="bg1"/>
                  </a:solidFill>
                  <a:cs typeface="+mn-ea"/>
                  <a:sym typeface="+mn-lt"/>
                </a:rPr>
                <a:t>月</a:t>
              </a:r>
              <a:r>
                <a:rPr lang="en-US" altLang="zh-CN" sz="1200" dirty="0">
                  <a:solidFill>
                    <a:schemeClr val="bg1"/>
                  </a:solidFill>
                  <a:cs typeface="+mn-ea"/>
                  <a:sym typeface="+mn-lt"/>
                </a:rPr>
                <a:t>05</a:t>
              </a:r>
              <a:r>
                <a:rPr lang="zh-CN" altLang="en-US" sz="1200" dirty="0">
                  <a:solidFill>
                    <a:schemeClr val="bg1"/>
                  </a:solidFill>
                  <a:cs typeface="+mn-ea"/>
                  <a:sym typeface="+mn-lt"/>
                </a:rPr>
                <a:t>日</a:t>
              </a:r>
              <a:r>
                <a:rPr lang="en-US" altLang="zh-CN" sz="1200" dirty="0">
                  <a:solidFill>
                    <a:schemeClr val="bg1"/>
                  </a:solidFill>
                  <a:cs typeface="+mn-ea"/>
                  <a:sym typeface="+mn-lt"/>
                </a:rPr>
                <a:t>00:00:00-2020</a:t>
              </a:r>
              <a:r>
                <a:rPr lang="zh-CN" altLang="en-US" sz="1200" dirty="0">
                  <a:solidFill>
                    <a:schemeClr val="bg1"/>
                  </a:solidFill>
                  <a:cs typeface="+mn-ea"/>
                  <a:sym typeface="+mn-lt"/>
                </a:rPr>
                <a:t>年</a:t>
              </a:r>
              <a:r>
                <a:rPr lang="en-US" altLang="zh-CN" sz="1200" dirty="0">
                  <a:solidFill>
                    <a:schemeClr val="bg1"/>
                  </a:solidFill>
                  <a:cs typeface="+mn-ea"/>
                  <a:sym typeface="+mn-lt"/>
                </a:rPr>
                <a:t>03</a:t>
              </a:r>
              <a:r>
                <a:rPr lang="zh-CN" altLang="en-US" sz="1200" dirty="0">
                  <a:solidFill>
                    <a:schemeClr val="bg1"/>
                  </a:solidFill>
                  <a:cs typeface="+mn-ea"/>
                  <a:sym typeface="+mn-lt"/>
                </a:rPr>
                <a:t>月</a:t>
              </a:r>
              <a:r>
                <a:rPr lang="en-US" altLang="zh-CN" sz="1200" dirty="0">
                  <a:solidFill>
                    <a:schemeClr val="bg1"/>
                  </a:solidFill>
                  <a:cs typeface="+mn-ea"/>
                  <a:sym typeface="+mn-lt"/>
                </a:rPr>
                <a:t>08</a:t>
              </a:r>
              <a:r>
                <a:rPr lang="zh-CN" altLang="en-US" sz="1200" dirty="0">
                  <a:solidFill>
                    <a:schemeClr val="bg1"/>
                  </a:solidFill>
                  <a:cs typeface="+mn-ea"/>
                  <a:sym typeface="+mn-lt"/>
                </a:rPr>
                <a:t>日</a:t>
              </a:r>
              <a:r>
                <a:rPr lang="en-US" altLang="zh-CN" sz="1200" dirty="0">
                  <a:solidFill>
                    <a:schemeClr val="bg1"/>
                  </a:solidFill>
                  <a:cs typeface="+mn-ea"/>
                  <a:sym typeface="+mn-lt"/>
                </a:rPr>
                <a:t>23:59:59</a:t>
              </a:r>
              <a:r>
                <a:rPr lang="zh-CN" altLang="en-US" sz="1200" dirty="0">
                  <a:solidFill>
                    <a:schemeClr val="bg1"/>
                  </a:solidFill>
                  <a:cs typeface="+mn-ea"/>
                  <a:sym typeface="+mn-lt"/>
                </a:rPr>
                <a:t>期间消费者付款的天猫国际平台订单，跨境电商保税进口的商品商家须在</a:t>
              </a:r>
              <a:r>
                <a:rPr lang="en-US" altLang="zh-CN" sz="1200" dirty="0">
                  <a:solidFill>
                    <a:schemeClr val="bg1"/>
                  </a:solidFill>
                  <a:cs typeface="+mn-ea"/>
                  <a:sym typeface="+mn-lt"/>
                </a:rPr>
                <a:t>3</a:t>
              </a:r>
              <a:r>
                <a:rPr lang="zh-CN" altLang="en-US" sz="1200" dirty="0">
                  <a:solidFill>
                    <a:schemeClr val="bg1"/>
                  </a:solidFill>
                  <a:cs typeface="+mn-ea"/>
                  <a:sym typeface="+mn-lt"/>
                </a:rPr>
                <a:t>月</a:t>
              </a:r>
              <a:r>
                <a:rPr lang="en-US" altLang="zh-CN" sz="1200" dirty="0">
                  <a:solidFill>
                    <a:schemeClr val="bg1"/>
                  </a:solidFill>
                  <a:cs typeface="+mn-ea"/>
                  <a:sym typeface="+mn-lt"/>
                </a:rPr>
                <a:t>12</a:t>
              </a:r>
              <a:r>
                <a:rPr lang="zh-CN" altLang="en-US" sz="1200" dirty="0">
                  <a:solidFill>
                    <a:schemeClr val="bg1"/>
                  </a:solidFill>
                  <a:cs typeface="+mn-ea"/>
                  <a:sym typeface="+mn-lt"/>
                </a:rPr>
                <a:t>日内真实发货，海外直邮及跨境电商集货进口的商品商家须在</a:t>
              </a:r>
              <a:r>
                <a:rPr lang="en-US" altLang="zh-CN" sz="1200" dirty="0">
                  <a:solidFill>
                    <a:schemeClr val="bg1"/>
                  </a:solidFill>
                  <a:cs typeface="+mn-ea"/>
                  <a:sym typeface="+mn-lt"/>
                </a:rPr>
                <a:t>120</a:t>
              </a:r>
              <a:r>
                <a:rPr lang="zh-CN" altLang="en-US" sz="1200" dirty="0">
                  <a:solidFill>
                    <a:schemeClr val="bg1"/>
                  </a:solidFill>
                  <a:cs typeface="+mn-ea"/>
                  <a:sym typeface="+mn-lt"/>
                </a:rPr>
                <a:t>小时内真实发货，并且确保消费者可在物流公司系统内查看到订单的物流状态</a:t>
              </a:r>
              <a:r>
                <a:rPr lang="en-US" altLang="zh-CN" sz="1200" dirty="0">
                  <a:solidFill>
                    <a:schemeClr val="bg1"/>
                  </a:solidFill>
                  <a:cs typeface="+mn-ea"/>
                  <a:sym typeface="+mn-lt"/>
                </a:rPr>
                <a:t>(</a:t>
              </a:r>
              <a:r>
                <a:rPr lang="zh-CN" altLang="en-US" sz="1200" dirty="0">
                  <a:solidFill>
                    <a:schemeClr val="bg1"/>
                  </a:solidFill>
                  <a:cs typeface="+mn-ea"/>
                  <a:sym typeface="+mn-lt"/>
                </a:rPr>
                <a:t>揽件、中转、派送、签收等</a:t>
              </a:r>
              <a:r>
                <a:rPr lang="en-US" altLang="zh-CN" sz="1200" dirty="0">
                  <a:solidFill>
                    <a:schemeClr val="bg1"/>
                  </a:solidFill>
                  <a:cs typeface="+mn-ea"/>
                  <a:sym typeface="+mn-lt"/>
                </a:rPr>
                <a:t>)</a:t>
              </a:r>
              <a:r>
                <a:rPr lang="zh-CN" altLang="en-US" sz="1200" dirty="0">
                  <a:solidFill>
                    <a:schemeClr val="bg1"/>
                  </a:solidFill>
                  <a:cs typeface="+mn-ea"/>
                  <a:sym typeface="+mn-lt"/>
                </a:rPr>
                <a:t>，否则消费者可依据</a:t>
              </a:r>
              <a:r>
                <a:rPr lang="en-US" altLang="zh-CN" sz="1200" dirty="0">
                  <a:solidFill>
                    <a:schemeClr val="bg1"/>
                  </a:solidFill>
                  <a:cs typeface="+mn-ea"/>
                  <a:sym typeface="+mn-lt"/>
                </a:rPr>
                <a:t>《</a:t>
              </a:r>
              <a:r>
                <a:rPr lang="zh-CN" altLang="en-US" sz="1200" dirty="0">
                  <a:solidFill>
                    <a:schemeClr val="bg1"/>
                  </a:solidFill>
                  <a:cs typeface="+mn-ea"/>
                  <a:sym typeface="+mn-lt"/>
                </a:rPr>
                <a:t>天猫国际服务条款规则</a:t>
              </a:r>
              <a:r>
                <a:rPr lang="en-US" altLang="zh-CN" sz="1200" dirty="0" err="1">
                  <a:solidFill>
                    <a:schemeClr val="bg1"/>
                  </a:solidFill>
                  <a:cs typeface="+mn-ea"/>
                  <a:sym typeface="+mn-lt"/>
                </a:rPr>
                <a:t>Tmall</a:t>
              </a:r>
              <a:r>
                <a:rPr lang="en-US" altLang="zh-CN" sz="1200" dirty="0">
                  <a:solidFill>
                    <a:schemeClr val="bg1"/>
                  </a:solidFill>
                  <a:cs typeface="+mn-ea"/>
                  <a:sym typeface="+mn-lt"/>
                </a:rPr>
                <a:t> Global Service Terms》</a:t>
              </a:r>
              <a:r>
                <a:rPr lang="zh-CN" altLang="en-US" sz="1200" dirty="0">
                  <a:solidFill>
                    <a:schemeClr val="bg1"/>
                  </a:solidFill>
                  <a:cs typeface="+mn-ea"/>
                  <a:sym typeface="+mn-lt"/>
                </a:rPr>
                <a:t>的“延迟发货条款规则”要求赔付。</a:t>
              </a:r>
              <a:endParaRPr lang="en-US" altLang="zh-CN" sz="1200" i="1" dirty="0">
                <a:solidFill>
                  <a:schemeClr val="bg1"/>
                </a:solidFill>
                <a:cs typeface="+mn-ea"/>
                <a:sym typeface="+mn-lt"/>
              </a:endParaRPr>
            </a:p>
          </p:txBody>
        </p:sp>
      </p:grpSp>
      <p:sp>
        <p:nvSpPr>
          <p:cNvPr id="39" name="矩形 38"/>
          <p:cNvSpPr/>
          <p:nvPr/>
        </p:nvSpPr>
        <p:spPr>
          <a:xfrm>
            <a:off x="837251" y="1228413"/>
            <a:ext cx="3021981" cy="461665"/>
          </a:xfrm>
          <a:prstGeom prst="rect">
            <a:avLst/>
          </a:prstGeom>
        </p:spPr>
        <p:txBody>
          <a:bodyPr wrap="none">
            <a:spAutoFit/>
          </a:bodyPr>
          <a:lstStyle/>
          <a:p>
            <a:r>
              <a:rPr lang="zh-CN" altLang="en-US" sz="2400" b="1" dirty="0">
                <a:gradFill flip="none" rotWithShape="1">
                  <a:gsLst>
                    <a:gs pos="0">
                      <a:srgbClr val="FFCCE9"/>
                    </a:gs>
                    <a:gs pos="100000">
                      <a:srgbClr val="ED8C98"/>
                    </a:gs>
                  </a:gsLst>
                  <a:lin ang="5400000" scaled="1"/>
                  <a:tileRect/>
                </a:gradFill>
                <a:cs typeface="+mn-ea"/>
                <a:sym typeface="+mn-lt"/>
              </a:rPr>
              <a:t>天猫</a:t>
            </a:r>
            <a:r>
              <a:rPr lang="en-US" altLang="zh-CN" sz="2400" b="1" dirty="0">
                <a:gradFill flip="none" rotWithShape="1">
                  <a:gsLst>
                    <a:gs pos="0">
                      <a:srgbClr val="FFCCE9"/>
                    </a:gs>
                    <a:gs pos="100000">
                      <a:srgbClr val="ED8C98"/>
                    </a:gs>
                  </a:gsLst>
                  <a:lin ang="5400000" scaled="1"/>
                  <a:tileRect/>
                </a:gradFill>
                <a:cs typeface="+mn-ea"/>
                <a:sym typeface="+mn-lt"/>
              </a:rPr>
              <a:t>38</a:t>
            </a:r>
            <a:r>
              <a:rPr lang="zh-CN" altLang="en-US" sz="2400" b="1" dirty="0">
                <a:gradFill flip="none" rotWithShape="1">
                  <a:gsLst>
                    <a:gs pos="0">
                      <a:srgbClr val="FFCCE9"/>
                    </a:gs>
                    <a:gs pos="100000">
                      <a:srgbClr val="ED8C98"/>
                    </a:gs>
                  </a:gsLst>
                  <a:lin ang="5400000" scaled="1"/>
                  <a:tileRect/>
                </a:gradFill>
                <a:cs typeface="+mn-ea"/>
                <a:sym typeface="+mn-lt"/>
              </a:rPr>
              <a:t>活动发货规则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949"/>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449"/>
                            </p:stCondLst>
                            <p:childTnLst>
                              <p:par>
                                <p:cTn id="17" presetID="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1949"/>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2449"/>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72044" y="482239"/>
            <a:ext cx="2215401" cy="512614"/>
            <a:chOff x="4580526" y="3649437"/>
            <a:chExt cx="4053774" cy="937988"/>
          </a:xfrm>
          <a:effectLst>
            <a:outerShdw blurRad="50800" dist="38100" dir="8100000" algn="tr" rotWithShape="0">
              <a:prstClr val="black">
                <a:alpha val="40000"/>
              </a:prstClr>
            </a:outerShdw>
          </a:effectLst>
        </p:grpSpPr>
        <p:sp>
          <p:nvSpPr>
            <p:cNvPr id="7" name="矩形 6"/>
            <p:cNvSpPr/>
            <p:nvPr/>
          </p:nvSpPr>
          <p:spPr>
            <a:xfrm>
              <a:off x="4580526" y="3649437"/>
              <a:ext cx="3153774"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4580526" y="3742664"/>
              <a:ext cx="3153776" cy="844761"/>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女王节攻势</a:t>
              </a:r>
            </a:p>
          </p:txBody>
        </p:sp>
      </p:grpSp>
      <p:pic>
        <p:nvPicPr>
          <p:cNvPr id="11" name="图片占位符 3"/>
          <p:cNvPicPr>
            <a:picLocks noChangeAspect="1"/>
          </p:cNvPicPr>
          <p:nvPr/>
        </p:nvPicPr>
        <p:blipFill>
          <a:blip r:embed="rId3" cstate="screen"/>
          <a:srcRect/>
          <a:stretch>
            <a:fillRect/>
          </a:stretch>
        </p:blipFill>
        <p:spPr>
          <a:xfrm>
            <a:off x="703922" y="2393119"/>
            <a:ext cx="10784155" cy="2071761"/>
          </a:xfrm>
          <a:prstGeom prst="rect">
            <a:avLst/>
          </a:prstGeom>
          <a:solidFill>
            <a:srgbClr val="FFFFFF">
              <a:lumMod val="95000"/>
              <a:alpha val="50000"/>
            </a:srgbClr>
          </a:solidFill>
        </p:spPr>
      </p:pic>
      <p:sp>
        <p:nvSpPr>
          <p:cNvPr id="12" name="Rectangle 6"/>
          <p:cNvSpPr/>
          <p:nvPr/>
        </p:nvSpPr>
        <p:spPr>
          <a:xfrm>
            <a:off x="712259" y="2393119"/>
            <a:ext cx="5375023" cy="2071761"/>
          </a:xfrm>
          <a:prstGeom prst="rect">
            <a:avLst/>
          </a:prstGeom>
          <a:gradFill>
            <a:gsLst>
              <a:gs pos="0">
                <a:srgbClr val="FFCCE9"/>
              </a:gs>
              <a:gs pos="65000">
                <a:srgbClr val="ED8C98"/>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grpSp>
        <p:nvGrpSpPr>
          <p:cNvPr id="13" name="Group 19"/>
          <p:cNvGrpSpPr/>
          <p:nvPr/>
        </p:nvGrpSpPr>
        <p:grpSpPr>
          <a:xfrm>
            <a:off x="5697572" y="3030571"/>
            <a:ext cx="796855" cy="796855"/>
            <a:chOff x="6535519" y="7299836"/>
            <a:chExt cx="1522644" cy="1522644"/>
          </a:xfrm>
        </p:grpSpPr>
        <p:sp>
          <p:nvSpPr>
            <p:cNvPr id="14" name="Oval 20"/>
            <p:cNvSpPr/>
            <p:nvPr/>
          </p:nvSpPr>
          <p:spPr>
            <a:xfrm>
              <a:off x="6535519" y="7299836"/>
              <a:ext cx="1522644" cy="1522644"/>
            </a:xfrm>
            <a:prstGeom prst="ellipse">
              <a:avLst/>
            </a:prstGeom>
            <a:solidFill>
              <a:srgbClr val="FFFFFF"/>
            </a:solidFill>
            <a:ln w="12700" cap="flat" cmpd="sng" algn="ctr">
              <a:noFill/>
              <a:prstDash val="solid"/>
              <a:miter lim="800000"/>
            </a:ln>
            <a:effectLst>
              <a:outerShdw blurRad="1270000" dist="723900" dir="5400000" sx="90000" sy="9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rgbClr val="FFFFFF"/>
                </a:solidFill>
                <a:effectLst/>
                <a:uLnTx/>
                <a:uFillTx/>
                <a:cs typeface="+mn-ea"/>
                <a:sym typeface="+mn-lt"/>
              </a:endParaRPr>
            </a:p>
          </p:txBody>
        </p:sp>
        <p:sp>
          <p:nvSpPr>
            <p:cNvPr id="15" name="AutoShape 117"/>
            <p:cNvSpPr/>
            <p:nvPr/>
          </p:nvSpPr>
          <p:spPr bwMode="auto">
            <a:xfrm>
              <a:off x="6973017" y="7818152"/>
              <a:ext cx="647648" cy="4860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E89C9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marL="0" marR="0" lvl="0" indent="0" algn="ctr" defTabSz="227965"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16" name="Rectangle 22"/>
          <p:cNvSpPr/>
          <p:nvPr/>
        </p:nvSpPr>
        <p:spPr>
          <a:xfrm>
            <a:off x="975476" y="2896902"/>
            <a:ext cx="4543910" cy="1384995"/>
          </a:xfrm>
          <a:prstGeom prst="rect">
            <a:avLst/>
          </a:prstGeom>
        </p:spPr>
        <p:txBody>
          <a:bodyPr wrap="square">
            <a:spAutoFit/>
          </a:bodyPr>
          <a:lstStyle/>
          <a:p>
            <a:pPr>
              <a:lnSpc>
                <a:spcPct val="150000"/>
              </a:lnSpc>
            </a:pPr>
            <a:r>
              <a:rPr lang="zh-CN" altLang="en-US" sz="1400" b="0" i="0" dirty="0">
                <a:solidFill>
                  <a:schemeClr val="bg1"/>
                </a:solidFill>
                <a:effectLst/>
                <a:cs typeface="+mn-ea"/>
                <a:sym typeface="+mn-lt"/>
              </a:rPr>
              <a:t>作为年后第一个大的全类目活动，又是数据恢复期，建议这次活动可以</a:t>
            </a:r>
            <a:r>
              <a:rPr lang="zh-CN" altLang="en-US" sz="1400" b="1" i="0" dirty="0">
                <a:solidFill>
                  <a:schemeClr val="bg1"/>
                </a:solidFill>
                <a:effectLst/>
                <a:cs typeface="+mn-ea"/>
                <a:sym typeface="+mn-lt"/>
              </a:rPr>
              <a:t>做些大的福利给买家</a:t>
            </a:r>
            <a:r>
              <a:rPr lang="zh-CN" altLang="en-US" sz="1400" b="0" i="0" dirty="0">
                <a:solidFill>
                  <a:schemeClr val="bg1"/>
                </a:solidFill>
                <a:effectLst/>
                <a:cs typeface="+mn-ea"/>
                <a:sym typeface="+mn-lt"/>
              </a:rPr>
              <a:t>，一是起到</a:t>
            </a:r>
            <a:r>
              <a:rPr lang="zh-CN" altLang="en-US" sz="1400" b="1" i="0" dirty="0">
                <a:solidFill>
                  <a:schemeClr val="bg1"/>
                </a:solidFill>
                <a:effectLst/>
                <a:cs typeface="+mn-ea"/>
                <a:sym typeface="+mn-lt"/>
              </a:rPr>
              <a:t>安抚客户</a:t>
            </a:r>
            <a:r>
              <a:rPr lang="zh-CN" altLang="en-US" sz="1400" b="0" i="0" dirty="0">
                <a:solidFill>
                  <a:schemeClr val="bg1"/>
                </a:solidFill>
                <a:effectLst/>
                <a:cs typeface="+mn-ea"/>
                <a:sym typeface="+mn-lt"/>
              </a:rPr>
              <a:t>的作用，</a:t>
            </a:r>
            <a:r>
              <a:rPr lang="zh-CN" altLang="en-US" sz="1400" b="1" i="0" dirty="0">
                <a:solidFill>
                  <a:schemeClr val="bg1"/>
                </a:solidFill>
                <a:effectLst/>
                <a:cs typeface="+mn-ea"/>
                <a:sym typeface="+mn-lt"/>
              </a:rPr>
              <a:t>防止客户流失</a:t>
            </a:r>
            <a:r>
              <a:rPr lang="zh-CN" altLang="en-US" sz="1400" b="0" i="0" dirty="0">
                <a:solidFill>
                  <a:schemeClr val="bg1"/>
                </a:solidFill>
                <a:effectLst/>
                <a:cs typeface="+mn-ea"/>
                <a:sym typeface="+mn-lt"/>
              </a:rPr>
              <a:t>；二是</a:t>
            </a:r>
            <a:r>
              <a:rPr lang="zh-CN" altLang="en-US" sz="1400" b="1" i="0" dirty="0">
                <a:solidFill>
                  <a:schemeClr val="bg1"/>
                </a:solidFill>
                <a:effectLst/>
                <a:cs typeface="+mn-ea"/>
                <a:sym typeface="+mn-lt"/>
              </a:rPr>
              <a:t>促进买家下单</a:t>
            </a:r>
            <a:r>
              <a:rPr lang="zh-CN" altLang="en-US" sz="1400" b="0" i="0" dirty="0">
                <a:solidFill>
                  <a:schemeClr val="bg1"/>
                </a:solidFill>
                <a:effectLst/>
                <a:cs typeface="+mn-ea"/>
                <a:sym typeface="+mn-lt"/>
              </a:rPr>
              <a:t>，对活动起到好的作用。</a:t>
            </a:r>
            <a:endParaRPr lang="zh-CN" altLang="en-US" sz="1400" dirty="0">
              <a:solidFill>
                <a:schemeClr val="bg1"/>
              </a:solidFill>
              <a:cs typeface="+mn-ea"/>
              <a:sym typeface="+mn-lt"/>
            </a:endParaRPr>
          </a:p>
        </p:txBody>
      </p:sp>
      <p:sp>
        <p:nvSpPr>
          <p:cNvPr id="17" name="矩形 16"/>
          <p:cNvSpPr/>
          <p:nvPr/>
        </p:nvSpPr>
        <p:spPr>
          <a:xfrm>
            <a:off x="703922" y="4764771"/>
            <a:ext cx="10747077" cy="377411"/>
          </a:xfrm>
          <a:prstGeom prst="rect">
            <a:avLst/>
          </a:prstGeom>
        </p:spPr>
        <p:txBody>
          <a:bodyPr wrap="square">
            <a:spAutoFit/>
          </a:bodyPr>
          <a:lstStyle/>
          <a:p>
            <a:pPr algn="ctr">
              <a:lnSpc>
                <a:spcPct val="150000"/>
              </a:lnSpc>
            </a:pPr>
            <a:r>
              <a:rPr lang="zh-CN" altLang="en-US" sz="1400" b="0" i="0" dirty="0">
                <a:solidFill>
                  <a:srgbClr val="333333"/>
                </a:solidFill>
                <a:effectLst/>
                <a:cs typeface="+mn-ea"/>
                <a:sym typeface="+mn-lt"/>
              </a:rPr>
              <a:t>这段期间要做好老客的维护，通过</a:t>
            </a:r>
            <a:r>
              <a:rPr lang="zh-CN" altLang="en-US" sz="1400" b="1" i="0" dirty="0">
                <a:solidFill>
                  <a:srgbClr val="333333"/>
                </a:solidFill>
                <a:effectLst/>
                <a:cs typeface="+mn-ea"/>
                <a:sym typeface="+mn-lt"/>
              </a:rPr>
              <a:t>微淘、群聊、会员体系、专属客服</a:t>
            </a:r>
            <a:r>
              <a:rPr lang="zh-CN" altLang="en-US" sz="1400" b="0" i="0" dirty="0">
                <a:solidFill>
                  <a:srgbClr val="333333"/>
                </a:solidFill>
                <a:effectLst/>
                <a:cs typeface="+mn-ea"/>
                <a:sym typeface="+mn-lt"/>
              </a:rPr>
              <a:t>等，给客户更多的店铺印象，维护住老客流量，给一定的</a:t>
            </a:r>
            <a:endParaRPr lang="zh-CN" altLang="en-US" sz="1400" dirty="0">
              <a:cs typeface="+mn-ea"/>
              <a:sym typeface="+mn-lt"/>
            </a:endParaRPr>
          </a:p>
        </p:txBody>
      </p:sp>
      <p:pic>
        <p:nvPicPr>
          <p:cNvPr id="3" name="图片 2"/>
          <p:cNvPicPr>
            <a:picLocks noChangeAspect="1"/>
          </p:cNvPicPr>
          <p:nvPr/>
        </p:nvPicPr>
        <p:blipFill>
          <a:blip r:embed="rId4" cstate="screen"/>
          <a:srcRect/>
          <a:stretch>
            <a:fillRect/>
          </a:stretch>
        </p:blipFill>
        <p:spPr>
          <a:xfrm>
            <a:off x="26691" y="1756294"/>
            <a:ext cx="1723549" cy="1723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9" name="图片 8"/>
          <p:cNvPicPr>
            <a:picLocks noChangeAspect="1"/>
          </p:cNvPicPr>
          <p:nvPr/>
        </p:nvPicPr>
        <p:blipFill rotWithShape="1">
          <a:blip r:embed="rId3" cstate="screen"/>
          <a:srcRect l="21909" t="24861" r="14526" b="32241"/>
          <a:stretch>
            <a:fillRect/>
          </a:stretch>
        </p:blipFill>
        <p:spPr>
          <a:xfrm>
            <a:off x="2529746" y="1508760"/>
            <a:ext cx="7406827" cy="2811700"/>
          </a:xfrm>
          <a:prstGeom prst="rect">
            <a:avLst/>
          </a:prstGeom>
        </p:spPr>
      </p:pic>
      <p:sp>
        <p:nvSpPr>
          <p:cNvPr id="12" name="矩形 11"/>
          <p:cNvSpPr/>
          <p:nvPr/>
        </p:nvSpPr>
        <p:spPr>
          <a:xfrm>
            <a:off x="4146066" y="4294083"/>
            <a:ext cx="4174185" cy="461665"/>
          </a:xfrm>
          <a:prstGeom prst="rect">
            <a:avLst/>
          </a:prstGeom>
        </p:spPr>
        <p:txBody>
          <a:bodyPr wrap="square">
            <a:spAutoFit/>
          </a:bodyPr>
          <a:lstStyle/>
          <a:p>
            <a:pPr algn="dist"/>
            <a:r>
              <a:rPr lang="zh-CN" altLang="en-US" sz="2400" dirty="0">
                <a:solidFill>
                  <a:schemeClr val="bg1"/>
                </a:solidFill>
                <a:effectLst>
                  <a:outerShdw blurRad="165100" dist="38100" dir="5400000" sx="105000" sy="105000" algn="t" rotWithShape="0">
                    <a:prstClr val="black">
                      <a:alpha val="40000"/>
                    </a:prstClr>
                  </a:outerShdw>
                </a:effectLst>
                <a:cs typeface="+mn-ea"/>
                <a:sym typeface="+mn-lt"/>
              </a:rPr>
              <a:t>Be your own queen</a:t>
            </a:r>
          </a:p>
        </p:txBody>
      </p:sp>
      <p:grpSp>
        <p:nvGrpSpPr>
          <p:cNvPr id="17" name="组合 16"/>
          <p:cNvGrpSpPr/>
          <p:nvPr/>
        </p:nvGrpSpPr>
        <p:grpSpPr>
          <a:xfrm>
            <a:off x="3949126" y="4909716"/>
            <a:ext cx="4846896" cy="570589"/>
            <a:chOff x="1055688" y="3649437"/>
            <a:chExt cx="7578612" cy="892174"/>
          </a:xfrm>
        </p:grpSpPr>
        <p:sp>
          <p:nvSpPr>
            <p:cNvPr id="18" name="矩形 17"/>
            <p:cNvSpPr/>
            <p:nvPr/>
          </p:nvSpPr>
          <p:spPr>
            <a:xfrm>
              <a:off x="1055688" y="3649437"/>
              <a:ext cx="6678612"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0"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2528646" y="3760178"/>
              <a:ext cx="4138661" cy="721860"/>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天猫女王节全攻略</a:t>
              </a:r>
            </a:p>
          </p:txBody>
        </p:sp>
      </p:grpSp>
      <p:grpSp>
        <p:nvGrpSpPr>
          <p:cNvPr id="22" name="组合 21"/>
          <p:cNvGrpSpPr/>
          <p:nvPr/>
        </p:nvGrpSpPr>
        <p:grpSpPr>
          <a:xfrm>
            <a:off x="364926" y="501445"/>
            <a:ext cx="550605" cy="294967"/>
            <a:chOff x="2501900" y="660400"/>
            <a:chExt cx="355600" cy="190500"/>
          </a:xfrm>
        </p:grpSpPr>
        <p:cxnSp>
          <p:nvCxnSpPr>
            <p:cNvPr id="23" name="直接连接符 22"/>
            <p:cNvCxnSpPr/>
            <p:nvPr/>
          </p:nvCxnSpPr>
          <p:spPr>
            <a:xfrm>
              <a:off x="2501900" y="6604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501900" y="75565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501900" y="850900"/>
              <a:ext cx="3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图片 25"/>
          <p:cNvPicPr>
            <a:picLocks noChangeAspect="1"/>
          </p:cNvPicPr>
          <p:nvPr/>
        </p:nvPicPr>
        <p:blipFill rotWithShape="1">
          <a:blip r:embed="rId4" cstate="screen"/>
          <a:srcRect/>
          <a:stretch>
            <a:fillRect/>
          </a:stretch>
        </p:blipFill>
        <p:spPr>
          <a:xfrm>
            <a:off x="320028" y="741608"/>
            <a:ext cx="6477006" cy="3383758"/>
          </a:xfrm>
          <a:prstGeom prst="rect">
            <a:avLst/>
          </a:prstGeom>
        </p:spPr>
      </p:pic>
      <p:pic>
        <p:nvPicPr>
          <p:cNvPr id="27" name="图片 26"/>
          <p:cNvPicPr>
            <a:picLocks noChangeAspect="1"/>
          </p:cNvPicPr>
          <p:nvPr/>
        </p:nvPicPr>
        <p:blipFill rotWithShape="1">
          <a:blip r:embed="rId4" cstate="screen"/>
          <a:srcRect/>
          <a:stretch>
            <a:fillRect/>
          </a:stretch>
        </p:blipFill>
        <p:spPr>
          <a:xfrm flipH="1">
            <a:off x="5350068" y="741608"/>
            <a:ext cx="6477006" cy="3383758"/>
          </a:xfrm>
          <a:prstGeom prst="rect">
            <a:avLst/>
          </a:prstGeom>
        </p:spPr>
      </p:pic>
      <p:sp>
        <p:nvSpPr>
          <p:cNvPr id="28" name="矩形 27"/>
          <p:cNvSpPr/>
          <p:nvPr/>
        </p:nvSpPr>
        <p:spPr>
          <a:xfrm>
            <a:off x="10712159" y="387319"/>
            <a:ext cx="1297378" cy="523220"/>
          </a:xfrm>
          <a:prstGeom prst="rect">
            <a:avLst/>
          </a:prstGeom>
        </p:spPr>
        <p:txBody>
          <a:bodyPr wrap="square">
            <a:spAutoFit/>
          </a:bodyPr>
          <a:lstStyle/>
          <a:p>
            <a:pPr algn="ctr"/>
            <a:r>
              <a:rPr lang="en-US" altLang="zh-CN" sz="2800" b="1" dirty="0">
                <a:solidFill>
                  <a:schemeClr val="bg1"/>
                </a:solidFill>
                <a:cs typeface="+mn-ea"/>
                <a:sym typeface="+mn-lt"/>
              </a:rPr>
              <a:t>LOGO</a:t>
            </a:r>
            <a:endParaRPr lang="zh-CN" altLang="en-US" sz="2800" b="1" dirty="0">
              <a:solidFill>
                <a:schemeClr val="bg1"/>
              </a:solid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grpSp>
        <p:nvGrpSpPr>
          <p:cNvPr id="5" name="组合 4"/>
          <p:cNvGrpSpPr/>
          <p:nvPr/>
        </p:nvGrpSpPr>
        <p:grpSpPr>
          <a:xfrm>
            <a:off x="4802523" y="1414348"/>
            <a:ext cx="2894507" cy="737796"/>
            <a:chOff x="5050551" y="3649437"/>
            <a:chExt cx="3583749" cy="913481"/>
          </a:xfrm>
        </p:grpSpPr>
        <p:sp>
          <p:nvSpPr>
            <p:cNvPr id="6" name="矩形 5"/>
            <p:cNvSpPr/>
            <p:nvPr/>
          </p:nvSpPr>
          <p:spPr>
            <a:xfrm>
              <a:off x="5050551" y="3649437"/>
              <a:ext cx="2683748"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文本框 8"/>
            <p:cNvSpPr txBox="1"/>
            <p:nvPr/>
          </p:nvSpPr>
          <p:spPr>
            <a:xfrm>
              <a:off x="5675575" y="3686469"/>
              <a:ext cx="1498855" cy="876449"/>
            </a:xfrm>
            <a:prstGeom prst="rect">
              <a:avLst/>
            </a:prstGeom>
            <a:noFill/>
          </p:spPr>
          <p:txBody>
            <a:bodyPr wrap="none" rtlCol="0">
              <a:spAutoFit/>
              <a:scene3d>
                <a:camera prst="orthographicFront"/>
                <a:lightRig rig="threePt" dir="t"/>
              </a:scene3d>
              <a:sp3d contourW="12700"/>
            </a:bodyPr>
            <a:lstStyle/>
            <a:p>
              <a:pPr algn="ctr"/>
              <a:r>
                <a:rPr lang="zh-CN" altLang="en-US" sz="4000" dirty="0">
                  <a:solidFill>
                    <a:srgbClr val="ED8C98"/>
                  </a:solidFill>
                  <a:cs typeface="+mn-ea"/>
                  <a:sym typeface="+mn-lt"/>
                </a:rPr>
                <a:t>目录</a:t>
              </a:r>
            </a:p>
          </p:txBody>
        </p:sp>
      </p:grpSp>
      <p:grpSp>
        <p:nvGrpSpPr>
          <p:cNvPr id="10" name="组合 9"/>
          <p:cNvGrpSpPr/>
          <p:nvPr/>
        </p:nvGrpSpPr>
        <p:grpSpPr>
          <a:xfrm flipH="1">
            <a:off x="3809775" y="2527378"/>
            <a:ext cx="5073831" cy="553998"/>
            <a:chOff x="5827641" y="5215533"/>
            <a:chExt cx="5073831" cy="553998"/>
          </a:xfrm>
        </p:grpSpPr>
        <p:sp>
          <p:nvSpPr>
            <p:cNvPr id="11" name="文本框 10"/>
            <p:cNvSpPr txBox="1"/>
            <p:nvPr/>
          </p:nvSpPr>
          <p:spPr>
            <a:xfrm>
              <a:off x="5827641" y="5215533"/>
              <a:ext cx="2340404" cy="523220"/>
            </a:xfrm>
            <a:prstGeom prst="rect">
              <a:avLst/>
            </a:prstGeom>
            <a:noFill/>
          </p:spPr>
          <p:txBody>
            <a:bodyPr wrap="square" rtlCol="0">
              <a:spAutoFit/>
              <a:scene3d>
                <a:camera prst="orthographicFront"/>
                <a:lightRig rig="threePt" dir="t"/>
              </a:scene3d>
              <a:sp3d contourW="12700"/>
            </a:bodyPr>
            <a:lstStyle/>
            <a:p>
              <a:r>
                <a:rPr lang="en-US" altLang="zh-CN" sz="1400" i="1" dirty="0">
                  <a:solidFill>
                    <a:schemeClr val="bg1"/>
                  </a:solidFill>
                  <a:effectLst>
                    <a:outerShdw blurRad="38100" dist="38100" dir="2700000" algn="tl">
                      <a:srgbClr val="78A1B7"/>
                    </a:outerShdw>
                  </a:effectLst>
                  <a:cs typeface="+mn-ea"/>
                  <a:sym typeface="+mn-lt"/>
                </a:rPr>
                <a:t>please do not </a:t>
              </a:r>
              <a:r>
                <a:rPr lang="en-US" altLang="zh-CN" sz="1400" i="1" dirty="0" err="1">
                  <a:solidFill>
                    <a:schemeClr val="bg1"/>
                  </a:solidFill>
                  <a:effectLst>
                    <a:outerShdw blurRad="38100" dist="38100" dir="2700000" algn="tl">
                      <a:srgbClr val="78A1B7"/>
                    </a:outerShdw>
                  </a:effectLst>
                  <a:cs typeface="+mn-ea"/>
                  <a:sym typeface="+mn-lt"/>
                </a:rPr>
                <a:t>copyFor</a:t>
              </a:r>
              <a:r>
                <a:rPr lang="en-US" altLang="zh-CN" sz="1400" i="1" dirty="0">
                  <a:solidFill>
                    <a:schemeClr val="bg1"/>
                  </a:solidFill>
                  <a:effectLst>
                    <a:outerShdw blurRad="38100" dist="38100" dir="2700000" algn="tl">
                      <a:srgbClr val="78A1B7"/>
                    </a:outerShdw>
                  </a:effectLst>
                  <a:cs typeface="+mn-ea"/>
                  <a:sym typeface="+mn-lt"/>
                </a:rPr>
                <a:t> the benefit of you</a:t>
              </a:r>
            </a:p>
          </p:txBody>
        </p:sp>
        <p:sp>
          <p:nvSpPr>
            <p:cNvPr id="12" name="文本框 11"/>
            <p:cNvSpPr txBox="1"/>
            <p:nvPr/>
          </p:nvSpPr>
          <p:spPr>
            <a:xfrm>
              <a:off x="8565590" y="5246311"/>
              <a:ext cx="1774845" cy="523220"/>
            </a:xfrm>
            <a:prstGeom prst="rect">
              <a:avLst/>
            </a:prstGeom>
            <a:noFill/>
          </p:spPr>
          <p:txBody>
            <a:bodyPr wrap="none" rtlCol="0">
              <a:spAutoFit/>
              <a:scene3d>
                <a:camera prst="orthographicFront"/>
                <a:lightRig rig="threePt" dir="t"/>
              </a:scene3d>
              <a:sp3d contourW="12700"/>
            </a:bodyPr>
            <a:lstStyle/>
            <a:p>
              <a:r>
                <a:rPr lang="zh-CN" altLang="en-US" sz="2800" i="1" spc="300" dirty="0">
                  <a:solidFill>
                    <a:schemeClr val="bg1"/>
                  </a:solidFill>
                  <a:effectLst>
                    <a:outerShdw blurRad="38100" dist="38100" dir="2700000" algn="tl">
                      <a:srgbClr val="78A1B7"/>
                    </a:outerShdw>
                  </a:effectLst>
                  <a:cs typeface="+mn-ea"/>
                  <a:sym typeface="+mn-lt"/>
                </a:rPr>
                <a:t>招商规则</a:t>
              </a:r>
            </a:p>
          </p:txBody>
        </p:sp>
        <p:sp>
          <p:nvSpPr>
            <p:cNvPr id="13" name="文本框 12"/>
            <p:cNvSpPr txBox="1"/>
            <p:nvPr/>
          </p:nvSpPr>
          <p:spPr>
            <a:xfrm>
              <a:off x="10200385" y="5246311"/>
              <a:ext cx="701087" cy="461665"/>
            </a:xfrm>
            <a:prstGeom prst="rect">
              <a:avLst/>
            </a:prstGeom>
            <a:noFill/>
          </p:spPr>
          <p:txBody>
            <a:bodyPr wrap="square" rtlCol="0">
              <a:spAutoFit/>
              <a:scene3d>
                <a:camera prst="orthographicFront"/>
                <a:lightRig rig="threePt" dir="t"/>
              </a:scene3d>
              <a:sp3d contourW="12700"/>
            </a:bodyPr>
            <a:lstStyle/>
            <a:p>
              <a:r>
                <a:rPr lang="en-US" altLang="zh-CN" sz="2400" b="1" i="1" dirty="0">
                  <a:solidFill>
                    <a:schemeClr val="bg1"/>
                  </a:solidFill>
                  <a:effectLst>
                    <a:outerShdw blurRad="38100" dist="38100" dir="2700000" algn="tl">
                      <a:srgbClr val="78A1B7"/>
                    </a:outerShdw>
                  </a:effectLst>
                  <a:cs typeface="+mn-ea"/>
                  <a:sym typeface="+mn-lt"/>
                </a:rPr>
                <a:t>01.</a:t>
              </a:r>
            </a:p>
          </p:txBody>
        </p:sp>
      </p:grpSp>
      <p:grpSp>
        <p:nvGrpSpPr>
          <p:cNvPr id="14" name="组合 13"/>
          <p:cNvGrpSpPr/>
          <p:nvPr/>
        </p:nvGrpSpPr>
        <p:grpSpPr>
          <a:xfrm flipH="1">
            <a:off x="3809775" y="3549283"/>
            <a:ext cx="5073831" cy="523220"/>
            <a:chOff x="5827641" y="5246311"/>
            <a:chExt cx="5073831" cy="523220"/>
          </a:xfrm>
        </p:grpSpPr>
        <p:sp>
          <p:nvSpPr>
            <p:cNvPr id="15" name="文本框 14"/>
            <p:cNvSpPr txBox="1"/>
            <p:nvPr/>
          </p:nvSpPr>
          <p:spPr>
            <a:xfrm>
              <a:off x="5827641" y="5246311"/>
              <a:ext cx="2340404" cy="523220"/>
            </a:xfrm>
            <a:prstGeom prst="rect">
              <a:avLst/>
            </a:prstGeom>
            <a:noFill/>
          </p:spPr>
          <p:txBody>
            <a:bodyPr wrap="square" rtlCol="0">
              <a:spAutoFit/>
              <a:scene3d>
                <a:camera prst="orthographicFront"/>
                <a:lightRig rig="threePt" dir="t"/>
              </a:scene3d>
              <a:sp3d contourW="12700"/>
            </a:bodyPr>
            <a:lstStyle/>
            <a:p>
              <a:r>
                <a:rPr lang="en-US" altLang="zh-CN" sz="1400" i="1" dirty="0">
                  <a:solidFill>
                    <a:schemeClr val="bg1"/>
                  </a:solidFill>
                  <a:effectLst>
                    <a:outerShdw blurRad="38100" dist="38100" dir="2700000" algn="tl">
                      <a:srgbClr val="78A1B7"/>
                    </a:outerShdw>
                  </a:effectLst>
                  <a:cs typeface="+mn-ea"/>
                  <a:sym typeface="+mn-lt"/>
                </a:rPr>
                <a:t>please do not </a:t>
              </a:r>
              <a:r>
                <a:rPr lang="en-US" altLang="zh-CN" sz="1400" i="1" dirty="0" err="1">
                  <a:solidFill>
                    <a:schemeClr val="bg1"/>
                  </a:solidFill>
                  <a:effectLst>
                    <a:outerShdw blurRad="38100" dist="38100" dir="2700000" algn="tl">
                      <a:srgbClr val="78A1B7"/>
                    </a:outerShdw>
                  </a:effectLst>
                  <a:cs typeface="+mn-ea"/>
                  <a:sym typeface="+mn-lt"/>
                </a:rPr>
                <a:t>copyFor</a:t>
              </a:r>
              <a:r>
                <a:rPr lang="en-US" altLang="zh-CN" sz="1400" i="1" dirty="0">
                  <a:solidFill>
                    <a:schemeClr val="bg1"/>
                  </a:solidFill>
                  <a:effectLst>
                    <a:outerShdw blurRad="38100" dist="38100" dir="2700000" algn="tl">
                      <a:srgbClr val="78A1B7"/>
                    </a:outerShdw>
                  </a:effectLst>
                  <a:cs typeface="+mn-ea"/>
                  <a:sym typeface="+mn-lt"/>
                </a:rPr>
                <a:t> the benefit of you</a:t>
              </a:r>
            </a:p>
          </p:txBody>
        </p:sp>
        <p:sp>
          <p:nvSpPr>
            <p:cNvPr id="16" name="文本框 15"/>
            <p:cNvSpPr txBox="1"/>
            <p:nvPr/>
          </p:nvSpPr>
          <p:spPr>
            <a:xfrm>
              <a:off x="8565590" y="5246311"/>
              <a:ext cx="1774845" cy="523220"/>
            </a:xfrm>
            <a:prstGeom prst="rect">
              <a:avLst/>
            </a:prstGeom>
            <a:noFill/>
          </p:spPr>
          <p:txBody>
            <a:bodyPr wrap="none" rtlCol="0">
              <a:spAutoFit/>
              <a:scene3d>
                <a:camera prst="orthographicFront"/>
                <a:lightRig rig="threePt" dir="t"/>
              </a:scene3d>
              <a:sp3d contourW="12700"/>
            </a:bodyPr>
            <a:lstStyle/>
            <a:p>
              <a:r>
                <a:rPr lang="zh-CN" altLang="en-US" sz="2800" i="1" spc="300" dirty="0">
                  <a:solidFill>
                    <a:schemeClr val="bg1"/>
                  </a:solidFill>
                  <a:effectLst>
                    <a:outerShdw blurRad="38100" dist="38100" dir="2700000" algn="tl">
                      <a:srgbClr val="78A1B7"/>
                    </a:outerShdw>
                  </a:effectLst>
                  <a:cs typeface="+mn-ea"/>
                  <a:sym typeface="+mn-lt"/>
                </a:rPr>
                <a:t>促销玩法</a:t>
              </a:r>
            </a:p>
          </p:txBody>
        </p:sp>
        <p:sp>
          <p:nvSpPr>
            <p:cNvPr id="17" name="文本框 16"/>
            <p:cNvSpPr txBox="1"/>
            <p:nvPr/>
          </p:nvSpPr>
          <p:spPr>
            <a:xfrm>
              <a:off x="10200385" y="5246311"/>
              <a:ext cx="701087" cy="461665"/>
            </a:xfrm>
            <a:prstGeom prst="rect">
              <a:avLst/>
            </a:prstGeom>
            <a:noFill/>
          </p:spPr>
          <p:txBody>
            <a:bodyPr wrap="square" rtlCol="0">
              <a:spAutoFit/>
              <a:scene3d>
                <a:camera prst="orthographicFront"/>
                <a:lightRig rig="threePt" dir="t"/>
              </a:scene3d>
              <a:sp3d contourW="12700"/>
            </a:bodyPr>
            <a:lstStyle/>
            <a:p>
              <a:r>
                <a:rPr lang="en-US" altLang="zh-CN" sz="2400" b="1" i="1" dirty="0">
                  <a:solidFill>
                    <a:schemeClr val="bg1"/>
                  </a:solidFill>
                  <a:effectLst>
                    <a:outerShdw blurRad="38100" dist="38100" dir="2700000" algn="tl">
                      <a:srgbClr val="78A1B7"/>
                    </a:outerShdw>
                  </a:effectLst>
                  <a:cs typeface="+mn-ea"/>
                  <a:sym typeface="+mn-lt"/>
                </a:rPr>
                <a:t>02.</a:t>
              </a:r>
            </a:p>
          </p:txBody>
        </p:sp>
      </p:grpSp>
      <p:grpSp>
        <p:nvGrpSpPr>
          <p:cNvPr id="18" name="组合 17"/>
          <p:cNvGrpSpPr/>
          <p:nvPr/>
        </p:nvGrpSpPr>
        <p:grpSpPr>
          <a:xfrm flipH="1">
            <a:off x="3809775" y="4478855"/>
            <a:ext cx="5073831" cy="584775"/>
            <a:chOff x="5827641" y="5184756"/>
            <a:chExt cx="5073831" cy="584775"/>
          </a:xfrm>
        </p:grpSpPr>
        <p:sp>
          <p:nvSpPr>
            <p:cNvPr id="19" name="文本框 18"/>
            <p:cNvSpPr txBox="1"/>
            <p:nvPr/>
          </p:nvSpPr>
          <p:spPr>
            <a:xfrm>
              <a:off x="5827641" y="5184756"/>
              <a:ext cx="2340404" cy="523220"/>
            </a:xfrm>
            <a:prstGeom prst="rect">
              <a:avLst/>
            </a:prstGeom>
            <a:noFill/>
          </p:spPr>
          <p:txBody>
            <a:bodyPr wrap="square" rtlCol="0">
              <a:spAutoFit/>
              <a:scene3d>
                <a:camera prst="orthographicFront"/>
                <a:lightRig rig="threePt" dir="t"/>
              </a:scene3d>
              <a:sp3d contourW="12700"/>
            </a:bodyPr>
            <a:lstStyle/>
            <a:p>
              <a:r>
                <a:rPr lang="en-US" altLang="zh-CN" sz="1400" i="1" dirty="0">
                  <a:solidFill>
                    <a:schemeClr val="bg1"/>
                  </a:solidFill>
                  <a:effectLst>
                    <a:outerShdw blurRad="38100" dist="38100" dir="2700000" algn="tl">
                      <a:srgbClr val="78A1B7"/>
                    </a:outerShdw>
                  </a:effectLst>
                  <a:cs typeface="+mn-ea"/>
                  <a:sym typeface="+mn-lt"/>
                </a:rPr>
                <a:t>please do not </a:t>
              </a:r>
              <a:r>
                <a:rPr lang="en-US" altLang="zh-CN" sz="1400" i="1" dirty="0" err="1">
                  <a:solidFill>
                    <a:schemeClr val="bg1"/>
                  </a:solidFill>
                  <a:effectLst>
                    <a:outerShdw blurRad="38100" dist="38100" dir="2700000" algn="tl">
                      <a:srgbClr val="78A1B7"/>
                    </a:outerShdw>
                  </a:effectLst>
                  <a:cs typeface="+mn-ea"/>
                  <a:sym typeface="+mn-lt"/>
                </a:rPr>
                <a:t>copyFor</a:t>
              </a:r>
              <a:r>
                <a:rPr lang="en-US" altLang="zh-CN" sz="1400" i="1" dirty="0">
                  <a:solidFill>
                    <a:schemeClr val="bg1"/>
                  </a:solidFill>
                  <a:effectLst>
                    <a:outerShdw blurRad="38100" dist="38100" dir="2700000" algn="tl">
                      <a:srgbClr val="78A1B7"/>
                    </a:outerShdw>
                  </a:effectLst>
                  <a:cs typeface="+mn-ea"/>
                  <a:sym typeface="+mn-lt"/>
                </a:rPr>
                <a:t> the benefit of you</a:t>
              </a:r>
            </a:p>
          </p:txBody>
        </p:sp>
        <p:sp>
          <p:nvSpPr>
            <p:cNvPr id="20" name="文本框 19"/>
            <p:cNvSpPr txBox="1"/>
            <p:nvPr/>
          </p:nvSpPr>
          <p:spPr>
            <a:xfrm>
              <a:off x="8168045" y="5246311"/>
              <a:ext cx="2172390" cy="523220"/>
            </a:xfrm>
            <a:prstGeom prst="rect">
              <a:avLst/>
            </a:prstGeom>
            <a:noFill/>
          </p:spPr>
          <p:txBody>
            <a:bodyPr wrap="none" rtlCol="0">
              <a:spAutoFit/>
              <a:scene3d>
                <a:camera prst="orthographicFront"/>
                <a:lightRig rig="threePt" dir="t"/>
              </a:scene3d>
              <a:sp3d contourW="12700"/>
            </a:bodyPr>
            <a:lstStyle/>
            <a:p>
              <a:r>
                <a:rPr lang="zh-CN" altLang="en-US" sz="2800" i="1" spc="300" dirty="0">
                  <a:solidFill>
                    <a:schemeClr val="bg1"/>
                  </a:solidFill>
                  <a:effectLst>
                    <a:outerShdw blurRad="38100" dist="38100" dir="2700000" algn="tl">
                      <a:srgbClr val="78A1B7"/>
                    </a:outerShdw>
                  </a:effectLst>
                  <a:cs typeface="+mn-ea"/>
                  <a:sym typeface="+mn-lt"/>
                </a:rPr>
                <a:t>女王节攻势</a:t>
              </a:r>
            </a:p>
          </p:txBody>
        </p:sp>
        <p:sp>
          <p:nvSpPr>
            <p:cNvPr id="21" name="文本框 20"/>
            <p:cNvSpPr txBox="1"/>
            <p:nvPr/>
          </p:nvSpPr>
          <p:spPr>
            <a:xfrm>
              <a:off x="10200385" y="5246311"/>
              <a:ext cx="701087" cy="461665"/>
            </a:xfrm>
            <a:prstGeom prst="rect">
              <a:avLst/>
            </a:prstGeom>
            <a:noFill/>
          </p:spPr>
          <p:txBody>
            <a:bodyPr wrap="square" rtlCol="0">
              <a:spAutoFit/>
              <a:scene3d>
                <a:camera prst="orthographicFront"/>
                <a:lightRig rig="threePt" dir="t"/>
              </a:scene3d>
              <a:sp3d contourW="12700"/>
            </a:bodyPr>
            <a:lstStyle/>
            <a:p>
              <a:r>
                <a:rPr lang="en-US" altLang="zh-CN" sz="2400" b="1" i="1" dirty="0">
                  <a:solidFill>
                    <a:schemeClr val="bg1"/>
                  </a:solidFill>
                  <a:effectLst>
                    <a:outerShdw blurRad="38100" dist="38100" dir="2700000" algn="tl">
                      <a:srgbClr val="78A1B7"/>
                    </a:outerShdw>
                  </a:effectLst>
                  <a:cs typeface="+mn-ea"/>
                  <a:sym typeface="+mn-lt"/>
                </a:rPr>
                <a:t>03.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grpSp>
        <p:nvGrpSpPr>
          <p:cNvPr id="5" name="组合 4"/>
          <p:cNvGrpSpPr/>
          <p:nvPr/>
        </p:nvGrpSpPr>
        <p:grpSpPr>
          <a:xfrm>
            <a:off x="4648746" y="2033781"/>
            <a:ext cx="2894507" cy="720587"/>
            <a:chOff x="5050551" y="3649437"/>
            <a:chExt cx="3583749" cy="892174"/>
          </a:xfrm>
        </p:grpSpPr>
        <p:sp>
          <p:nvSpPr>
            <p:cNvPr id="6" name="矩形 5"/>
            <p:cNvSpPr/>
            <p:nvPr/>
          </p:nvSpPr>
          <p:spPr>
            <a:xfrm>
              <a:off x="5050551" y="3649437"/>
              <a:ext cx="2683748"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文本框 8"/>
            <p:cNvSpPr txBox="1"/>
            <p:nvPr/>
          </p:nvSpPr>
          <p:spPr>
            <a:xfrm>
              <a:off x="5196311" y="3686469"/>
              <a:ext cx="2457391" cy="800236"/>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rgbClr val="ED8C98"/>
                  </a:solidFill>
                  <a:cs typeface="+mn-ea"/>
                  <a:sym typeface="+mn-lt"/>
                </a:rPr>
                <a:t>PART 01</a:t>
              </a:r>
              <a:endParaRPr lang="zh-CN" altLang="en-US" sz="3600" dirty="0">
                <a:solidFill>
                  <a:srgbClr val="ED8C98"/>
                </a:solidFill>
                <a:cs typeface="+mn-ea"/>
                <a:sym typeface="+mn-lt"/>
              </a:endParaRPr>
            </a:p>
          </p:txBody>
        </p:sp>
      </p:grpSp>
      <p:sp>
        <p:nvSpPr>
          <p:cNvPr id="10" name="矩形 9"/>
          <p:cNvSpPr/>
          <p:nvPr/>
        </p:nvSpPr>
        <p:spPr>
          <a:xfrm>
            <a:off x="3048000" y="3130741"/>
            <a:ext cx="6096000" cy="1323439"/>
          </a:xfrm>
          <a:prstGeom prst="rect">
            <a:avLst/>
          </a:prstGeom>
        </p:spPr>
        <p:txBody>
          <a:bodyPr>
            <a:spAutoFit/>
          </a:bodyPr>
          <a:lstStyle/>
          <a:p>
            <a:pPr algn="ctr"/>
            <a:r>
              <a:rPr lang="zh-CN" altLang="en-US" sz="8000" dirty="0">
                <a:solidFill>
                  <a:schemeClr val="bg1"/>
                </a:solidFill>
                <a:effectLst>
                  <a:outerShdw blurRad="50800" dist="38100" dir="2700000" algn="tl" rotWithShape="0">
                    <a:schemeClr val="tx1">
                      <a:lumMod val="75000"/>
                      <a:lumOff val="25000"/>
                      <a:alpha val="40000"/>
                    </a:schemeClr>
                  </a:outerShdw>
                </a:effectLst>
                <a:cs typeface="+mn-ea"/>
                <a:sym typeface="+mn-lt"/>
              </a:rPr>
              <a:t>招商规则</a:t>
            </a:r>
          </a:p>
        </p:txBody>
      </p:sp>
      <p:sp>
        <p:nvSpPr>
          <p:cNvPr id="11" name="矩形 10"/>
          <p:cNvSpPr/>
          <p:nvPr/>
        </p:nvSpPr>
        <p:spPr>
          <a:xfrm>
            <a:off x="3173205" y="4439599"/>
            <a:ext cx="5845589" cy="523220"/>
          </a:xfrm>
          <a:prstGeom prst="rect">
            <a:avLst/>
          </a:prstGeom>
        </p:spPr>
        <p:txBody>
          <a:bodyPr wrap="square">
            <a:spAutoFit/>
          </a:bodyPr>
          <a:lstStyle/>
          <a:p>
            <a:pPr algn="ctr"/>
            <a:r>
              <a:rPr lang="zh-CN" altLang="en-US" sz="1400" dirty="0">
                <a:solidFill>
                  <a:schemeClr val="bg1"/>
                </a:solidFill>
                <a:cs typeface="+mn-ea"/>
                <a:sym typeface="+mn-lt"/>
              </a:rPr>
              <a:t>Click enter the description textClick enter the description textClick enter the description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1799"/>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招商规则</a:t>
              </a:r>
            </a:p>
          </p:txBody>
        </p:sp>
      </p:grpSp>
      <p:grpSp>
        <p:nvGrpSpPr>
          <p:cNvPr id="11" name="组合 10"/>
          <p:cNvGrpSpPr/>
          <p:nvPr/>
        </p:nvGrpSpPr>
        <p:grpSpPr>
          <a:xfrm>
            <a:off x="6432669" y="2202852"/>
            <a:ext cx="4962525" cy="2778630"/>
            <a:chOff x="6457950" y="1160463"/>
            <a:chExt cx="4962525" cy="2778630"/>
          </a:xfrm>
        </p:grpSpPr>
        <p:sp>
          <p:nvSpPr>
            <p:cNvPr id="13" name="Shape 749"/>
            <p:cNvSpPr/>
            <p:nvPr/>
          </p:nvSpPr>
          <p:spPr>
            <a:xfrm>
              <a:off x="6457950" y="1575753"/>
              <a:ext cx="4962525" cy="871896"/>
            </a:xfrm>
            <a:prstGeom prst="rect">
              <a:avLst/>
            </a:prstGeom>
            <a:ln w="3175">
              <a:miter lim="400000"/>
            </a:ln>
          </p:spPr>
          <p:txBody>
            <a:bodyPr lIns="19050" tIns="19050" rIns="19050" bIns="19050">
              <a:normAutofit/>
            </a:bodyPr>
            <a:lstStyle>
              <a:lvl1pPr>
                <a:defRPr sz="11000">
                  <a:solidFill>
                    <a:srgbClr val="000000"/>
                  </a:solidFill>
                  <a:latin typeface="Lato Light"/>
                  <a:ea typeface="Lato Light"/>
                  <a:cs typeface="Lato Light"/>
                  <a:sym typeface="Lato Light"/>
                </a:defRPr>
              </a:lvl1pPr>
            </a:lstStyle>
            <a:p>
              <a:pPr defTabSz="412750" hangingPunct="0"/>
              <a:r>
                <a:rPr lang="en-US" altLang="zh-CN" sz="4800" b="1" dirty="0">
                  <a:solidFill>
                    <a:schemeClr val="tx1">
                      <a:lumMod val="75000"/>
                      <a:lumOff val="25000"/>
                    </a:schemeClr>
                  </a:solidFill>
                  <a:latin typeface="+mn-lt"/>
                  <a:ea typeface="+mn-ea"/>
                  <a:cs typeface="+mn-ea"/>
                  <a:sym typeface="+mn-lt"/>
                </a:rPr>
                <a:t>3.8</a:t>
              </a:r>
              <a:r>
                <a:rPr lang="zh-CN" altLang="en-US" sz="4800" b="1" dirty="0">
                  <a:solidFill>
                    <a:schemeClr val="tx1">
                      <a:lumMod val="75000"/>
                      <a:lumOff val="25000"/>
                    </a:schemeClr>
                  </a:solidFill>
                  <a:latin typeface="+mn-lt"/>
                  <a:ea typeface="+mn-ea"/>
                  <a:cs typeface="+mn-ea"/>
                  <a:sym typeface="+mn-lt"/>
                </a:rPr>
                <a:t>节</a:t>
              </a:r>
            </a:p>
          </p:txBody>
        </p:sp>
        <p:grpSp>
          <p:nvGrpSpPr>
            <p:cNvPr id="14" name="组合 13"/>
            <p:cNvGrpSpPr/>
            <p:nvPr/>
          </p:nvGrpSpPr>
          <p:grpSpPr>
            <a:xfrm>
              <a:off x="6457950" y="1160463"/>
              <a:ext cx="4805602" cy="2778630"/>
              <a:chOff x="6457950" y="1160463"/>
              <a:chExt cx="4805602" cy="2778630"/>
            </a:xfrm>
          </p:grpSpPr>
          <p:sp>
            <p:nvSpPr>
              <p:cNvPr id="15" name="TextBox 5"/>
              <p:cNvSpPr txBox="1"/>
              <p:nvPr/>
            </p:nvSpPr>
            <p:spPr>
              <a:xfrm>
                <a:off x="6457950" y="1160463"/>
                <a:ext cx="4122420"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spc="600" dirty="0">
                    <a:solidFill>
                      <a:schemeClr val="tx1">
                        <a:lumMod val="75000"/>
                        <a:lumOff val="25000"/>
                      </a:schemeClr>
                    </a:solidFill>
                    <a:cs typeface="+mn-ea"/>
                    <a:sym typeface="+mn-lt"/>
                  </a:rPr>
                  <a:t>WRITE TEXT HERE</a:t>
                </a:r>
              </a:p>
            </p:txBody>
          </p:sp>
          <p:sp>
            <p:nvSpPr>
              <p:cNvPr id="16" name="矩形 15"/>
              <p:cNvSpPr/>
              <p:nvPr/>
            </p:nvSpPr>
            <p:spPr>
              <a:xfrm>
                <a:off x="6457950" y="2554098"/>
                <a:ext cx="4805602"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600"/>
                  </a:spcAft>
                </a:pPr>
                <a:r>
                  <a:rPr lang="en-US" altLang="zh-CN" sz="1400" dirty="0">
                    <a:solidFill>
                      <a:schemeClr val="tx1">
                        <a:lumMod val="75000"/>
                        <a:lumOff val="25000"/>
                      </a:schemeClr>
                    </a:solidFill>
                    <a:cs typeface="+mn-ea"/>
                    <a:sym typeface="+mn-lt"/>
                  </a:rPr>
                  <a:t>2020</a:t>
                </a:r>
                <a:r>
                  <a:rPr lang="zh-CN" altLang="en-US" sz="1400" dirty="0">
                    <a:solidFill>
                      <a:schemeClr val="tx1">
                        <a:lumMod val="75000"/>
                        <a:lumOff val="25000"/>
                      </a:schemeClr>
                    </a:solidFill>
                    <a:cs typeface="+mn-ea"/>
                    <a:sym typeface="+mn-lt"/>
                  </a:rPr>
                  <a:t>年淘宝</a:t>
                </a:r>
                <a:r>
                  <a:rPr lang="en-US" altLang="zh-CN" sz="1400" dirty="0">
                    <a:solidFill>
                      <a:schemeClr val="tx1">
                        <a:lumMod val="75000"/>
                        <a:lumOff val="25000"/>
                      </a:schemeClr>
                    </a:solidFill>
                    <a:cs typeface="+mn-ea"/>
                    <a:sym typeface="+mn-lt"/>
                  </a:rPr>
                  <a:t>3.8</a:t>
                </a:r>
                <a:r>
                  <a:rPr lang="zh-CN" altLang="en-US" sz="1400" dirty="0">
                    <a:solidFill>
                      <a:schemeClr val="tx1">
                        <a:lumMod val="75000"/>
                        <a:lumOff val="25000"/>
                      </a:schemeClr>
                    </a:solidFill>
                    <a:cs typeface="+mn-ea"/>
                    <a:sym typeface="+mn-lt"/>
                  </a:rPr>
                  <a:t>节是集全淘宝之力让消费者全民疯抢的节日，同时也是卖家的盛宴。今年的淘宝</a:t>
                </a:r>
                <a:r>
                  <a:rPr lang="en-US" altLang="zh-CN" sz="1400" dirty="0">
                    <a:solidFill>
                      <a:schemeClr val="tx1">
                        <a:lumMod val="75000"/>
                        <a:lumOff val="25000"/>
                      </a:schemeClr>
                    </a:solidFill>
                    <a:cs typeface="+mn-ea"/>
                    <a:sym typeface="+mn-lt"/>
                  </a:rPr>
                  <a:t>3.8</a:t>
                </a:r>
                <a:r>
                  <a:rPr lang="zh-CN" altLang="en-US" sz="1400" dirty="0">
                    <a:solidFill>
                      <a:schemeClr val="tx1">
                        <a:lumMod val="75000"/>
                        <a:lumOff val="25000"/>
                      </a:schemeClr>
                    </a:solidFill>
                    <a:cs typeface="+mn-ea"/>
                    <a:sym typeface="+mn-lt"/>
                  </a:rPr>
                  <a:t>节活动，淘宝网将在</a:t>
                </a:r>
                <a:r>
                  <a:rPr lang="en-US" altLang="zh-CN" sz="1400" dirty="0">
                    <a:solidFill>
                      <a:schemeClr val="tx1">
                        <a:lumMod val="75000"/>
                        <a:lumOff val="25000"/>
                      </a:schemeClr>
                    </a:solidFill>
                    <a:cs typeface="+mn-ea"/>
                    <a:sym typeface="+mn-lt"/>
                  </a:rPr>
                  <a:t>PC</a:t>
                </a:r>
                <a:r>
                  <a:rPr lang="zh-CN" altLang="en-US" sz="1400" dirty="0">
                    <a:solidFill>
                      <a:schemeClr val="tx1">
                        <a:lumMod val="75000"/>
                        <a:lumOff val="25000"/>
                      </a:schemeClr>
                    </a:solidFill>
                    <a:cs typeface="+mn-ea"/>
                    <a:sym typeface="+mn-lt"/>
                  </a:rPr>
                  <a:t>端和无线端同时发力，携手卖家共进，为消费者打造购淘宝狂欢盛宴，共同创造美好购物体验。</a:t>
                </a:r>
              </a:p>
            </p:txBody>
          </p:sp>
        </p:grpSp>
      </p:grpSp>
      <p:pic>
        <p:nvPicPr>
          <p:cNvPr id="17" name="图片 16"/>
          <p:cNvPicPr>
            <a:picLocks noChangeAspect="1"/>
          </p:cNvPicPr>
          <p:nvPr/>
        </p:nvPicPr>
        <p:blipFill>
          <a:blip r:embed="rId3" cstate="screen"/>
          <a:srcRect/>
          <a:stretch>
            <a:fillRect/>
          </a:stretch>
        </p:blipFill>
        <p:spPr>
          <a:xfrm>
            <a:off x="1255593" y="1927260"/>
            <a:ext cx="4675239" cy="3113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招商规则</a:t>
              </a:r>
            </a:p>
          </p:txBody>
        </p:sp>
      </p:grpSp>
      <p:sp>
        <p:nvSpPr>
          <p:cNvPr id="11" name="矩形 10"/>
          <p:cNvSpPr/>
          <p:nvPr/>
        </p:nvSpPr>
        <p:spPr>
          <a:xfrm>
            <a:off x="1474839" y="1496133"/>
            <a:ext cx="3735029" cy="4266491"/>
          </a:xfrm>
          <a:prstGeom prst="rect">
            <a:avLst/>
          </a:prstGeom>
          <a:blipFill>
            <a:blip r:embed="rId3" cstate="screen"/>
            <a:stretch>
              <a:fillRect/>
            </a:stretch>
          </a:blip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2" name="Group 7"/>
          <p:cNvGrpSpPr/>
          <p:nvPr/>
        </p:nvGrpSpPr>
        <p:grpSpPr>
          <a:xfrm>
            <a:off x="4706101" y="1737088"/>
            <a:ext cx="842440" cy="835114"/>
            <a:chOff x="7048522" y="1552576"/>
            <a:chExt cx="1219156" cy="1208554"/>
          </a:xfrm>
        </p:grpSpPr>
        <p:sp>
          <p:nvSpPr>
            <p:cNvPr id="13" name="矩形 12"/>
            <p:cNvSpPr/>
            <p:nvPr/>
          </p:nvSpPr>
          <p:spPr>
            <a:xfrm>
              <a:off x="7048522" y="1552576"/>
              <a:ext cx="1219156" cy="1208554"/>
            </a:xfrm>
            <a:prstGeom prst="rect">
              <a:avLst/>
            </a:prstGeom>
            <a:solidFill>
              <a:srgbClr val="78A1B7"/>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4" name="Oval 6"/>
            <p:cNvSpPr/>
            <p:nvPr/>
          </p:nvSpPr>
          <p:spPr>
            <a:xfrm>
              <a:off x="7422547" y="1824532"/>
              <a:ext cx="471104" cy="6646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455839 w 606244"/>
                <a:gd name="T29" fmla="*/ 455839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455839 w 606244"/>
                <a:gd name="T47" fmla="*/ 455839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91" h="6062">
                  <a:moveTo>
                    <a:pt x="3733" y="2605"/>
                  </a:moveTo>
                  <a:lnTo>
                    <a:pt x="3644" y="2605"/>
                  </a:lnTo>
                  <a:lnTo>
                    <a:pt x="3644" y="1498"/>
                  </a:lnTo>
                  <a:cubicBezTo>
                    <a:pt x="3644" y="672"/>
                    <a:pt x="2972" y="0"/>
                    <a:pt x="2146" y="0"/>
                  </a:cubicBezTo>
                  <a:cubicBezTo>
                    <a:pt x="1320" y="0"/>
                    <a:pt x="647" y="672"/>
                    <a:pt x="647" y="1498"/>
                  </a:cubicBezTo>
                  <a:lnTo>
                    <a:pt x="647" y="2605"/>
                  </a:lnTo>
                  <a:lnTo>
                    <a:pt x="559" y="2605"/>
                  </a:lnTo>
                  <a:cubicBezTo>
                    <a:pt x="250" y="2605"/>
                    <a:pt x="0" y="2855"/>
                    <a:pt x="0" y="3164"/>
                  </a:cubicBezTo>
                  <a:lnTo>
                    <a:pt x="0" y="5503"/>
                  </a:lnTo>
                  <a:cubicBezTo>
                    <a:pt x="0" y="5812"/>
                    <a:pt x="250" y="6062"/>
                    <a:pt x="559" y="6062"/>
                  </a:cubicBezTo>
                  <a:lnTo>
                    <a:pt x="3733" y="6062"/>
                  </a:lnTo>
                  <a:cubicBezTo>
                    <a:pt x="4041" y="6062"/>
                    <a:pt x="4291" y="5812"/>
                    <a:pt x="4291" y="5503"/>
                  </a:cubicBezTo>
                  <a:lnTo>
                    <a:pt x="4291" y="3164"/>
                  </a:lnTo>
                  <a:cubicBezTo>
                    <a:pt x="4291" y="2855"/>
                    <a:pt x="4041" y="2605"/>
                    <a:pt x="3733" y="2605"/>
                  </a:cubicBezTo>
                  <a:close/>
                  <a:moveTo>
                    <a:pt x="2452" y="4379"/>
                  </a:moveTo>
                  <a:lnTo>
                    <a:pt x="2452" y="4785"/>
                  </a:lnTo>
                  <a:cubicBezTo>
                    <a:pt x="2452" y="4954"/>
                    <a:pt x="2315" y="5091"/>
                    <a:pt x="2146" y="5091"/>
                  </a:cubicBezTo>
                  <a:cubicBezTo>
                    <a:pt x="1976" y="5091"/>
                    <a:pt x="1839" y="4954"/>
                    <a:pt x="1839" y="4785"/>
                  </a:cubicBezTo>
                  <a:lnTo>
                    <a:pt x="1839" y="4379"/>
                  </a:lnTo>
                  <a:cubicBezTo>
                    <a:pt x="1706" y="4283"/>
                    <a:pt x="1618" y="4127"/>
                    <a:pt x="1618" y="3950"/>
                  </a:cubicBezTo>
                  <a:cubicBezTo>
                    <a:pt x="1618" y="3659"/>
                    <a:pt x="1854" y="3422"/>
                    <a:pt x="2146" y="3422"/>
                  </a:cubicBezTo>
                  <a:cubicBezTo>
                    <a:pt x="2437" y="3422"/>
                    <a:pt x="2674" y="3659"/>
                    <a:pt x="2674" y="3950"/>
                  </a:cubicBezTo>
                  <a:cubicBezTo>
                    <a:pt x="2674" y="4127"/>
                    <a:pt x="2586" y="4283"/>
                    <a:pt x="2452" y="4379"/>
                  </a:cubicBezTo>
                  <a:close/>
                  <a:moveTo>
                    <a:pt x="2827" y="2605"/>
                  </a:moveTo>
                  <a:lnTo>
                    <a:pt x="1465" y="2605"/>
                  </a:lnTo>
                  <a:lnTo>
                    <a:pt x="1465" y="1498"/>
                  </a:lnTo>
                  <a:cubicBezTo>
                    <a:pt x="1465" y="1123"/>
                    <a:pt x="1770" y="817"/>
                    <a:pt x="2146" y="817"/>
                  </a:cubicBezTo>
                  <a:cubicBezTo>
                    <a:pt x="2521" y="817"/>
                    <a:pt x="2827" y="1123"/>
                    <a:pt x="2827" y="1498"/>
                  </a:cubicBezTo>
                  <a:lnTo>
                    <a:pt x="2827" y="26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5" name="组合 14"/>
          <p:cNvGrpSpPr/>
          <p:nvPr/>
        </p:nvGrpSpPr>
        <p:grpSpPr>
          <a:xfrm>
            <a:off x="5548541" y="4908430"/>
            <a:ext cx="4377122" cy="403345"/>
            <a:chOff x="6096001" y="5414622"/>
            <a:chExt cx="1722120" cy="403345"/>
          </a:xfrm>
        </p:grpSpPr>
        <p:sp>
          <p:nvSpPr>
            <p:cNvPr id="16" name="矩形 15"/>
            <p:cNvSpPr/>
            <p:nvPr/>
          </p:nvSpPr>
          <p:spPr>
            <a:xfrm>
              <a:off x="6096001" y="5414622"/>
              <a:ext cx="1722120" cy="403345"/>
            </a:xfrm>
            <a:prstGeom prst="rect">
              <a:avLst/>
            </a:prstGeom>
            <a:solidFill>
              <a:srgbClr val="ED8C98"/>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文本框 16"/>
            <p:cNvSpPr txBox="1"/>
            <p:nvPr/>
          </p:nvSpPr>
          <p:spPr>
            <a:xfrm>
              <a:off x="6096001" y="5414622"/>
              <a:ext cx="1589900" cy="400110"/>
            </a:xfrm>
            <a:prstGeom prst="rect">
              <a:avLst/>
            </a:prstGeom>
            <a:noFill/>
          </p:spPr>
          <p:txBody>
            <a:bodyPr wrap="square" rtlCol="0">
              <a:spAutoFit/>
              <a:scene3d>
                <a:camera prst="orthographicFront"/>
                <a:lightRig rig="threePt" dir="t"/>
              </a:scene3d>
              <a:sp3d contourW="12700"/>
            </a:bodyPr>
            <a:lstStyle/>
            <a:p>
              <a:pPr algn="ctr"/>
              <a:r>
                <a:rPr lang="zh-CN" altLang="en-US" sz="2000" i="1" spc="300" dirty="0">
                  <a:solidFill>
                    <a:schemeClr val="bg1"/>
                  </a:solidFill>
                  <a:cs typeface="+mn-ea"/>
                  <a:sym typeface="+mn-lt"/>
                </a:rPr>
                <a:t>一、淘宝</a:t>
              </a:r>
              <a:r>
                <a:rPr lang="en-US" altLang="zh-CN" sz="2000" i="1" spc="300" dirty="0">
                  <a:solidFill>
                    <a:schemeClr val="bg1"/>
                  </a:solidFill>
                  <a:cs typeface="+mn-ea"/>
                  <a:sym typeface="+mn-lt"/>
                </a:rPr>
                <a:t>3.8</a:t>
              </a:r>
              <a:r>
                <a:rPr lang="zh-CN" altLang="en-US" sz="2000" i="1" spc="300" dirty="0">
                  <a:solidFill>
                    <a:schemeClr val="bg1"/>
                  </a:solidFill>
                  <a:cs typeface="+mn-ea"/>
                  <a:sym typeface="+mn-lt"/>
                </a:rPr>
                <a:t>节活动报名流程</a:t>
              </a:r>
            </a:p>
          </p:txBody>
        </p:sp>
      </p:grpSp>
      <p:sp>
        <p:nvSpPr>
          <p:cNvPr id="2" name="矩形 1"/>
          <p:cNvSpPr/>
          <p:nvPr/>
        </p:nvSpPr>
        <p:spPr>
          <a:xfrm>
            <a:off x="5528531" y="2653825"/>
            <a:ext cx="6096000" cy="2031325"/>
          </a:xfrm>
          <a:prstGeom prst="rect">
            <a:avLst/>
          </a:prstGeom>
        </p:spPr>
        <p:txBody>
          <a:bodyPr>
            <a:spAutoFit/>
          </a:bodyPr>
          <a:lstStyle/>
          <a:p>
            <a:pPr>
              <a:lnSpc>
                <a:spcPct val="150000"/>
              </a:lnSpc>
            </a:pPr>
            <a:r>
              <a:rPr lang="zh-CN" altLang="en-US" sz="2400" dirty="0">
                <a:solidFill>
                  <a:srgbClr val="93A2B9"/>
                </a:solidFill>
                <a:cs typeface="+mn-ea"/>
                <a:sym typeface="+mn-lt"/>
              </a:rPr>
              <a:t>活动预热：</a:t>
            </a:r>
            <a:endParaRPr lang="en-US" altLang="zh-CN" sz="2400" dirty="0">
              <a:solidFill>
                <a:srgbClr val="93A2B9"/>
              </a:solidFill>
              <a:cs typeface="+mn-ea"/>
              <a:sym typeface="+mn-lt"/>
            </a:endParaRPr>
          </a:p>
          <a:p>
            <a:pPr>
              <a:lnSpc>
                <a:spcPct val="150000"/>
              </a:lnSpc>
            </a:pPr>
            <a:r>
              <a:rPr lang="en-US" altLang="zh-CN" dirty="0">
                <a:cs typeface="+mn-ea"/>
                <a:sym typeface="+mn-lt"/>
              </a:rPr>
              <a:t>2020</a:t>
            </a:r>
            <a:r>
              <a:rPr lang="zh-CN" altLang="en-US" dirty="0">
                <a:cs typeface="+mn-ea"/>
                <a:sym typeface="+mn-lt"/>
              </a:rPr>
              <a:t>年</a:t>
            </a:r>
            <a:r>
              <a:rPr lang="en-US" altLang="zh-CN" dirty="0">
                <a:cs typeface="+mn-ea"/>
                <a:sym typeface="+mn-lt"/>
              </a:rPr>
              <a:t>3</a:t>
            </a:r>
            <a:r>
              <a:rPr lang="zh-CN" altLang="en-US" dirty="0">
                <a:cs typeface="+mn-ea"/>
                <a:sym typeface="+mn-lt"/>
              </a:rPr>
              <a:t>月</a:t>
            </a:r>
            <a:r>
              <a:rPr lang="en-US" altLang="zh-CN" dirty="0">
                <a:cs typeface="+mn-ea"/>
                <a:sym typeface="+mn-lt"/>
              </a:rPr>
              <a:t>2</a:t>
            </a:r>
            <a:r>
              <a:rPr lang="zh-CN" altLang="en-US" dirty="0">
                <a:cs typeface="+mn-ea"/>
                <a:sym typeface="+mn-lt"/>
              </a:rPr>
              <a:t>日</a:t>
            </a:r>
            <a:r>
              <a:rPr lang="en-US" altLang="zh-CN" dirty="0">
                <a:cs typeface="+mn-ea"/>
                <a:sym typeface="+mn-lt"/>
              </a:rPr>
              <a:t>00:00:00-2020</a:t>
            </a:r>
            <a:r>
              <a:rPr lang="zh-CN" altLang="en-US" dirty="0">
                <a:cs typeface="+mn-ea"/>
                <a:sym typeface="+mn-lt"/>
              </a:rPr>
              <a:t>年</a:t>
            </a:r>
            <a:r>
              <a:rPr lang="en-US" altLang="zh-CN" dirty="0">
                <a:cs typeface="+mn-ea"/>
                <a:sym typeface="+mn-lt"/>
              </a:rPr>
              <a:t>3</a:t>
            </a:r>
            <a:r>
              <a:rPr lang="zh-CN" altLang="en-US" dirty="0">
                <a:cs typeface="+mn-ea"/>
                <a:sym typeface="+mn-lt"/>
              </a:rPr>
              <a:t>月</a:t>
            </a:r>
            <a:r>
              <a:rPr lang="en-US" altLang="zh-CN" dirty="0">
                <a:cs typeface="+mn-ea"/>
                <a:sym typeface="+mn-lt"/>
              </a:rPr>
              <a:t>4</a:t>
            </a:r>
            <a:r>
              <a:rPr lang="zh-CN" altLang="en-US" dirty="0">
                <a:cs typeface="+mn-ea"/>
                <a:sym typeface="+mn-lt"/>
              </a:rPr>
              <a:t>日</a:t>
            </a:r>
            <a:r>
              <a:rPr lang="en-US" altLang="zh-CN" dirty="0">
                <a:cs typeface="+mn-ea"/>
                <a:sym typeface="+mn-lt"/>
              </a:rPr>
              <a:t>23:59:59</a:t>
            </a:r>
          </a:p>
          <a:p>
            <a:pPr>
              <a:lnSpc>
                <a:spcPct val="150000"/>
              </a:lnSpc>
            </a:pPr>
            <a:r>
              <a:rPr lang="zh-CN" altLang="en-US" sz="2400" dirty="0">
                <a:solidFill>
                  <a:srgbClr val="93A2B9"/>
                </a:solidFill>
                <a:cs typeface="+mn-ea"/>
                <a:sym typeface="+mn-lt"/>
              </a:rPr>
              <a:t>活动正式：</a:t>
            </a:r>
            <a:endParaRPr lang="en-US" altLang="zh-CN" sz="2400" dirty="0">
              <a:solidFill>
                <a:srgbClr val="93A2B9"/>
              </a:solidFill>
              <a:cs typeface="+mn-ea"/>
              <a:sym typeface="+mn-lt"/>
            </a:endParaRPr>
          </a:p>
          <a:p>
            <a:pPr>
              <a:lnSpc>
                <a:spcPct val="150000"/>
              </a:lnSpc>
            </a:pPr>
            <a:r>
              <a:rPr lang="en-US" altLang="zh-CN" dirty="0">
                <a:cs typeface="+mn-ea"/>
                <a:sym typeface="+mn-lt"/>
              </a:rPr>
              <a:t>2020</a:t>
            </a:r>
            <a:r>
              <a:rPr lang="zh-CN" altLang="en-US" dirty="0">
                <a:cs typeface="+mn-ea"/>
                <a:sym typeface="+mn-lt"/>
              </a:rPr>
              <a:t>年</a:t>
            </a:r>
            <a:r>
              <a:rPr lang="en-US" altLang="zh-CN" dirty="0">
                <a:cs typeface="+mn-ea"/>
                <a:sym typeface="+mn-lt"/>
              </a:rPr>
              <a:t>3</a:t>
            </a:r>
            <a:r>
              <a:rPr lang="zh-CN" altLang="en-US" dirty="0">
                <a:cs typeface="+mn-ea"/>
                <a:sym typeface="+mn-lt"/>
              </a:rPr>
              <a:t>月</a:t>
            </a:r>
            <a:r>
              <a:rPr lang="en-US" altLang="zh-CN" dirty="0">
                <a:cs typeface="+mn-ea"/>
                <a:sym typeface="+mn-lt"/>
              </a:rPr>
              <a:t>5</a:t>
            </a:r>
            <a:r>
              <a:rPr lang="zh-CN" altLang="en-US" dirty="0">
                <a:cs typeface="+mn-ea"/>
                <a:sym typeface="+mn-lt"/>
              </a:rPr>
              <a:t>日</a:t>
            </a:r>
            <a:r>
              <a:rPr lang="en-US" altLang="zh-CN" dirty="0">
                <a:cs typeface="+mn-ea"/>
                <a:sym typeface="+mn-lt"/>
              </a:rPr>
              <a:t>00:00:00-2020</a:t>
            </a:r>
            <a:r>
              <a:rPr lang="zh-CN" altLang="en-US" dirty="0">
                <a:cs typeface="+mn-ea"/>
                <a:sym typeface="+mn-lt"/>
              </a:rPr>
              <a:t>年</a:t>
            </a:r>
            <a:r>
              <a:rPr lang="en-US" altLang="zh-CN" dirty="0">
                <a:cs typeface="+mn-ea"/>
                <a:sym typeface="+mn-lt"/>
              </a:rPr>
              <a:t>3</a:t>
            </a:r>
            <a:r>
              <a:rPr lang="zh-CN" altLang="en-US" dirty="0">
                <a:cs typeface="+mn-ea"/>
                <a:sym typeface="+mn-lt"/>
              </a:rPr>
              <a:t>月</a:t>
            </a:r>
            <a:r>
              <a:rPr lang="en-US" altLang="zh-CN" dirty="0">
                <a:cs typeface="+mn-ea"/>
                <a:sym typeface="+mn-lt"/>
              </a:rPr>
              <a:t>8</a:t>
            </a:r>
            <a:r>
              <a:rPr lang="zh-CN" altLang="en-US" dirty="0">
                <a:cs typeface="+mn-ea"/>
                <a:sym typeface="+mn-lt"/>
              </a:rPr>
              <a:t>日</a:t>
            </a:r>
            <a:r>
              <a:rPr lang="en-US" altLang="zh-CN" dirty="0">
                <a:cs typeface="+mn-ea"/>
                <a:sym typeface="+mn-lt"/>
              </a:rPr>
              <a:t>23:59:59</a:t>
            </a:r>
            <a:endParaRPr lang="zh-CN" altLang="en-US"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招商规则</a:t>
              </a:r>
            </a:p>
          </p:txBody>
        </p:sp>
      </p:grpSp>
      <p:grpSp>
        <p:nvGrpSpPr>
          <p:cNvPr id="11" name="组合 10"/>
          <p:cNvGrpSpPr/>
          <p:nvPr/>
        </p:nvGrpSpPr>
        <p:grpSpPr>
          <a:xfrm>
            <a:off x="1055464" y="1533502"/>
            <a:ext cx="9954111" cy="4510087"/>
            <a:chOff x="1069753" y="1160463"/>
            <a:chExt cx="9954111" cy="4510087"/>
          </a:xfrm>
        </p:grpSpPr>
        <p:pic>
          <p:nvPicPr>
            <p:cNvPr id="12" name="图片 11"/>
            <p:cNvPicPr>
              <a:picLocks noChangeAspect="1"/>
            </p:cNvPicPr>
            <p:nvPr/>
          </p:nvPicPr>
          <p:blipFill>
            <a:blip r:embed="rId3"/>
            <a:srcRect/>
            <a:stretch>
              <a:fillRect/>
            </a:stretch>
          </p:blipFill>
          <p:spPr>
            <a:xfrm>
              <a:off x="3278991" y="1179513"/>
              <a:ext cx="7744873" cy="4491037"/>
            </a:xfrm>
            <a:prstGeom prst="rect">
              <a:avLst/>
            </a:prstGeom>
          </p:spPr>
        </p:pic>
        <p:sp>
          <p:nvSpPr>
            <p:cNvPr id="13" name="iśľîdè"/>
            <p:cNvSpPr/>
            <p:nvPr/>
          </p:nvSpPr>
          <p:spPr>
            <a:xfrm>
              <a:off x="5255741" y="1160463"/>
              <a:ext cx="5768123" cy="451008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50000"/>
                </a:lnSpc>
              </a:pPr>
              <a:endParaRPr lang="en-US" altLang="zh-CN" sz="1200" dirty="0">
                <a:solidFill>
                  <a:schemeClr val="bg1"/>
                </a:solidFill>
                <a:cs typeface="+mn-ea"/>
                <a:sym typeface="+mn-lt"/>
              </a:endParaRPr>
            </a:p>
          </p:txBody>
        </p:sp>
        <p:grpSp>
          <p:nvGrpSpPr>
            <p:cNvPr id="14" name="组合 13"/>
            <p:cNvGrpSpPr/>
            <p:nvPr/>
          </p:nvGrpSpPr>
          <p:grpSpPr>
            <a:xfrm>
              <a:off x="1069753" y="1169988"/>
              <a:ext cx="4238848" cy="4500562"/>
              <a:chOff x="5497810" y="1160463"/>
              <a:chExt cx="2684166" cy="4500562"/>
            </a:xfrm>
          </p:grpSpPr>
          <p:sp>
            <p:nvSpPr>
              <p:cNvPr id="17" name="矩形 16"/>
              <p:cNvSpPr/>
              <p:nvPr/>
            </p:nvSpPr>
            <p:spPr>
              <a:xfrm>
                <a:off x="5722123" y="1160463"/>
                <a:ext cx="2459853" cy="450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5523294" y="1784318"/>
                <a:ext cx="2471897" cy="400110"/>
              </a:xfrm>
              <a:prstGeom prst="rect">
                <a:avLst/>
              </a:prstGeom>
            </p:spPr>
            <p:txBody>
              <a:bodyPr wrap="none">
                <a:spAutoFit/>
              </a:bodyPr>
              <a:lstStyle/>
              <a:p>
                <a:r>
                  <a:rPr lang="zh-CN" altLang="en-US" sz="2000" kern="0" dirty="0">
                    <a:solidFill>
                      <a:schemeClr val="tx1">
                        <a:lumMod val="75000"/>
                        <a:lumOff val="25000"/>
                      </a:schemeClr>
                    </a:solidFill>
                    <a:cs typeface="+mn-ea"/>
                    <a:sym typeface="+mn-lt"/>
                  </a:rPr>
                  <a:t>二、淘宝</a:t>
                </a:r>
                <a:r>
                  <a:rPr lang="en-US" altLang="zh-CN" sz="2000" kern="0" dirty="0">
                    <a:solidFill>
                      <a:schemeClr val="tx1">
                        <a:lumMod val="75000"/>
                        <a:lumOff val="25000"/>
                      </a:schemeClr>
                    </a:solidFill>
                    <a:cs typeface="+mn-ea"/>
                    <a:sym typeface="+mn-lt"/>
                  </a:rPr>
                  <a:t>3.8</a:t>
                </a:r>
                <a:r>
                  <a:rPr lang="zh-CN" altLang="en-US" sz="2000" kern="0" dirty="0">
                    <a:solidFill>
                      <a:schemeClr val="tx1">
                        <a:lumMod val="75000"/>
                        <a:lumOff val="25000"/>
                      </a:schemeClr>
                    </a:solidFill>
                    <a:cs typeface="+mn-ea"/>
                    <a:sym typeface="+mn-lt"/>
                  </a:rPr>
                  <a:t>节活动流量资源支持</a:t>
                </a:r>
              </a:p>
            </p:txBody>
          </p:sp>
          <p:cxnSp>
            <p:nvCxnSpPr>
              <p:cNvPr id="19" name="直接连接符 18"/>
              <p:cNvCxnSpPr/>
              <p:nvPr/>
            </p:nvCxnSpPr>
            <p:spPr>
              <a:xfrm>
                <a:off x="5568810" y="2239197"/>
                <a:ext cx="2426381" cy="0"/>
              </a:xfrm>
              <a:prstGeom prst="line">
                <a:avLst/>
              </a:prstGeom>
              <a:ln w="50800">
                <a:solidFill>
                  <a:srgbClr val="93A2B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497810" y="2449899"/>
                <a:ext cx="2426381" cy="2908489"/>
              </a:xfrm>
              <a:prstGeom prst="rect">
                <a:avLst/>
              </a:prstGeom>
            </p:spPr>
            <p:txBody>
              <a:bodyPr wrap="square">
                <a:spAutoFit/>
              </a:bodyPr>
              <a:lstStyle/>
              <a:p>
                <a:pPr marL="285750" indent="-285750" algn="just">
                  <a:lnSpc>
                    <a:spcPct val="150000"/>
                  </a:lnSpc>
                  <a:spcAft>
                    <a:spcPts val="600"/>
                  </a:spcAft>
                  <a:buClr>
                    <a:srgbClr val="78A1B7"/>
                  </a:buClr>
                  <a:buFont typeface="Wingdings" panose="05000000000000000000" pitchFamily="2" charset="2"/>
                  <a:buChar char="u"/>
                </a:pPr>
                <a:r>
                  <a:rPr lang="zh-CN" altLang="en-US" sz="1400" dirty="0">
                    <a:solidFill>
                      <a:schemeClr val="tx1">
                        <a:lumMod val="75000"/>
                        <a:lumOff val="25000"/>
                      </a:schemeClr>
                    </a:solidFill>
                    <a:cs typeface="+mn-ea"/>
                    <a:sym typeface="+mn-lt"/>
                  </a:rPr>
                  <a:t>淘宝网</a:t>
                </a:r>
                <a:r>
                  <a:rPr lang="en-US" altLang="zh-CN" sz="1400" dirty="0">
                    <a:solidFill>
                      <a:schemeClr val="tx1">
                        <a:lumMod val="75000"/>
                        <a:lumOff val="25000"/>
                      </a:schemeClr>
                    </a:solidFill>
                    <a:cs typeface="+mn-ea"/>
                    <a:sym typeface="+mn-lt"/>
                  </a:rPr>
                  <a:t>PC</a:t>
                </a:r>
                <a:r>
                  <a:rPr lang="zh-CN" altLang="en-US" sz="1400" dirty="0">
                    <a:solidFill>
                      <a:schemeClr val="tx1">
                        <a:lumMod val="75000"/>
                        <a:lumOff val="25000"/>
                      </a:schemeClr>
                    </a:solidFill>
                    <a:cs typeface="+mn-ea"/>
                    <a:sym typeface="+mn-lt"/>
                  </a:rPr>
                  <a:t>首页焦点图、顶通引导图、通栏资源位、行业频道首页焦点图等好位置</a:t>
                </a:r>
                <a:r>
                  <a:rPr lang="en-US" altLang="zh-CN" sz="1400" dirty="0">
                    <a:solidFill>
                      <a:schemeClr val="tx1">
                        <a:lumMod val="75000"/>
                        <a:lumOff val="25000"/>
                      </a:schemeClr>
                    </a:solidFill>
                    <a:cs typeface="+mn-ea"/>
                    <a:sym typeface="+mn-lt"/>
                  </a:rPr>
                  <a:t>;</a:t>
                </a:r>
              </a:p>
              <a:p>
                <a:pPr marL="285750" indent="-285750" algn="just">
                  <a:lnSpc>
                    <a:spcPct val="150000"/>
                  </a:lnSpc>
                  <a:spcAft>
                    <a:spcPts val="600"/>
                  </a:spcAft>
                  <a:buClr>
                    <a:srgbClr val="78A1B7"/>
                  </a:buClr>
                  <a:buFont typeface="Wingdings" panose="05000000000000000000" pitchFamily="2" charset="2"/>
                  <a:buChar char="u"/>
                </a:pPr>
                <a:r>
                  <a:rPr lang="zh-CN" altLang="en-US" sz="1400" dirty="0">
                    <a:solidFill>
                      <a:schemeClr val="tx1">
                        <a:lumMod val="75000"/>
                        <a:lumOff val="25000"/>
                      </a:schemeClr>
                    </a:solidFill>
                    <a:cs typeface="+mn-ea"/>
                    <a:sym typeface="+mn-lt"/>
                  </a:rPr>
                  <a:t>无线端手机淘宝会支持淘宝</a:t>
                </a:r>
                <a:r>
                  <a:rPr lang="en-US" altLang="zh-CN" sz="1400" dirty="0">
                    <a:solidFill>
                      <a:schemeClr val="tx1">
                        <a:lumMod val="75000"/>
                        <a:lumOff val="25000"/>
                      </a:schemeClr>
                    </a:solidFill>
                    <a:cs typeface="+mn-ea"/>
                    <a:sym typeface="+mn-lt"/>
                  </a:rPr>
                  <a:t>3.8</a:t>
                </a:r>
                <a:r>
                  <a:rPr lang="zh-CN" altLang="en-US" sz="1400" dirty="0">
                    <a:solidFill>
                      <a:schemeClr val="tx1">
                        <a:lumMod val="75000"/>
                        <a:lumOff val="25000"/>
                      </a:schemeClr>
                    </a:solidFill>
                    <a:cs typeface="+mn-ea"/>
                    <a:sym typeface="+mn-lt"/>
                  </a:rPr>
                  <a:t>节活动，部分手机淘宝资源位将实现个性化投放，流量会更加精准有效</a:t>
                </a:r>
                <a:r>
                  <a:rPr lang="en-US" altLang="zh-CN" sz="1400" dirty="0">
                    <a:solidFill>
                      <a:schemeClr val="tx1">
                        <a:lumMod val="75000"/>
                        <a:lumOff val="25000"/>
                      </a:schemeClr>
                    </a:solidFill>
                    <a:cs typeface="+mn-ea"/>
                    <a:sym typeface="+mn-lt"/>
                  </a:rPr>
                  <a:t>;</a:t>
                </a:r>
              </a:p>
              <a:p>
                <a:pPr marL="285750" indent="-285750" algn="just">
                  <a:lnSpc>
                    <a:spcPct val="150000"/>
                  </a:lnSpc>
                  <a:spcAft>
                    <a:spcPts val="600"/>
                  </a:spcAft>
                  <a:buClr>
                    <a:srgbClr val="78A1B7"/>
                  </a:buClr>
                  <a:buFont typeface="Wingdings" panose="05000000000000000000" pitchFamily="2" charset="2"/>
                  <a:buChar char="u"/>
                </a:pPr>
                <a:r>
                  <a:rPr lang="zh-CN" altLang="en-US" sz="1400" dirty="0">
                    <a:solidFill>
                      <a:schemeClr val="tx1">
                        <a:lumMod val="75000"/>
                        <a:lumOff val="25000"/>
                      </a:schemeClr>
                    </a:solidFill>
                    <a:cs typeface="+mn-ea"/>
                    <a:sym typeface="+mn-lt"/>
                  </a:rPr>
                  <a:t>淘金币、天天特价等热门市场会透出淘宝</a:t>
                </a:r>
                <a:r>
                  <a:rPr lang="en-US" altLang="zh-CN" sz="1400" dirty="0">
                    <a:solidFill>
                      <a:schemeClr val="tx1">
                        <a:lumMod val="75000"/>
                        <a:lumOff val="25000"/>
                      </a:schemeClr>
                    </a:solidFill>
                    <a:cs typeface="+mn-ea"/>
                    <a:sym typeface="+mn-lt"/>
                  </a:rPr>
                  <a:t>3.8</a:t>
                </a:r>
                <a:r>
                  <a:rPr lang="zh-CN" altLang="en-US" sz="1400" dirty="0">
                    <a:solidFill>
                      <a:schemeClr val="tx1">
                        <a:lumMod val="75000"/>
                        <a:lumOff val="25000"/>
                      </a:schemeClr>
                    </a:solidFill>
                    <a:cs typeface="+mn-ea"/>
                    <a:sym typeface="+mn-lt"/>
                  </a:rPr>
                  <a:t>节活动商品</a:t>
                </a:r>
                <a:r>
                  <a:rPr lang="en-US" altLang="zh-CN" sz="1400" dirty="0">
                    <a:solidFill>
                      <a:schemeClr val="tx1">
                        <a:lumMod val="75000"/>
                        <a:lumOff val="25000"/>
                      </a:schemeClr>
                    </a:solidFill>
                    <a:cs typeface="+mn-ea"/>
                    <a:sym typeface="+mn-lt"/>
                  </a:rPr>
                  <a:t>;</a:t>
                </a:r>
              </a:p>
              <a:p>
                <a:pPr marL="285750" indent="-285750" algn="just">
                  <a:lnSpc>
                    <a:spcPct val="150000"/>
                  </a:lnSpc>
                  <a:spcAft>
                    <a:spcPts val="600"/>
                  </a:spcAft>
                  <a:buClr>
                    <a:srgbClr val="78A1B7"/>
                  </a:buClr>
                  <a:buFont typeface="Wingdings" panose="05000000000000000000" pitchFamily="2" charset="2"/>
                  <a:buChar char="u"/>
                </a:pPr>
                <a:r>
                  <a:rPr lang="zh-CN" altLang="en-US" sz="1400" dirty="0">
                    <a:solidFill>
                      <a:schemeClr val="tx1">
                        <a:lumMod val="75000"/>
                        <a:lumOff val="25000"/>
                      </a:schemeClr>
                    </a:solidFill>
                    <a:cs typeface="+mn-ea"/>
                    <a:sym typeface="+mn-lt"/>
                  </a:rPr>
                  <a:t>淘宝客推广带来的站外流量</a:t>
                </a:r>
                <a:r>
                  <a:rPr lang="en-US" altLang="zh-CN" sz="1400" dirty="0">
                    <a:solidFill>
                      <a:schemeClr val="tx1">
                        <a:lumMod val="75000"/>
                        <a:lumOff val="25000"/>
                      </a:schemeClr>
                    </a:solidFill>
                    <a:cs typeface="+mn-ea"/>
                    <a:sym typeface="+mn-lt"/>
                  </a:rPr>
                  <a:t>;</a:t>
                </a:r>
              </a:p>
            </p:txBody>
          </p:sp>
        </p:grpSp>
        <p:sp>
          <p:nvSpPr>
            <p:cNvPr id="15" name="ï$ľiḓe"/>
            <p:cNvSpPr/>
            <p:nvPr/>
          </p:nvSpPr>
          <p:spPr>
            <a:xfrm>
              <a:off x="8992120" y="4745398"/>
              <a:ext cx="1813560" cy="374021"/>
            </a:xfrm>
            <a:prstGeom prst="roundRect">
              <a:avLst>
                <a:gd name="adj" fmla="val 76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zh-CN" altLang="en-US" sz="1200" kern="0" dirty="0">
                  <a:solidFill>
                    <a:schemeClr val="tx1">
                      <a:lumMod val="75000"/>
                      <a:lumOff val="25000"/>
                    </a:schemeClr>
                  </a:solidFill>
                  <a:cs typeface="+mn-ea"/>
                  <a:sym typeface="+mn-lt"/>
                </a:rPr>
                <a:t>妇女节活动</a:t>
              </a:r>
              <a:endParaRPr lang="zh-CN" altLang="en-US" sz="1200" b="1" dirty="0">
                <a:solidFill>
                  <a:schemeClr val="tx1">
                    <a:lumMod val="75000"/>
                    <a:lumOff val="25000"/>
                  </a:schemeClr>
                </a:solidFill>
                <a:cs typeface="+mn-ea"/>
                <a:sym typeface="+mn-lt"/>
              </a:endParaRPr>
            </a:p>
          </p:txBody>
        </p:sp>
        <p:sp>
          <p:nvSpPr>
            <p:cNvPr id="16" name="矩形 15"/>
            <p:cNvSpPr/>
            <p:nvPr/>
          </p:nvSpPr>
          <p:spPr>
            <a:xfrm>
              <a:off x="6559849" y="5190578"/>
              <a:ext cx="4358456" cy="253916"/>
            </a:xfrm>
            <a:prstGeom prst="rect">
              <a:avLst/>
            </a:prstGeom>
          </p:spPr>
          <p:txBody>
            <a:bodyPr wrap="square">
              <a:spAutoFit/>
            </a:bodyPr>
            <a:lstStyle/>
            <a:p>
              <a:pPr algn="r"/>
              <a:r>
                <a:rPr lang="zh-CN" altLang="en-US" sz="1050" dirty="0">
                  <a:solidFill>
                    <a:schemeClr val="bg1"/>
                  </a:solidFill>
                  <a:cs typeface="+mn-ea"/>
                  <a:sym typeface="+mn-lt"/>
                </a:rPr>
                <a:t>把“三八”国际妇女节的起源归因于</a:t>
              </a:r>
              <a:r>
                <a:rPr lang="en-US" altLang="zh-CN" sz="1050" dirty="0">
                  <a:solidFill>
                    <a:schemeClr val="bg1"/>
                  </a:solidFill>
                  <a:cs typeface="+mn-ea"/>
                  <a:sym typeface="+mn-lt"/>
                </a:rPr>
                <a:t>20</a:t>
              </a:r>
              <a:r>
                <a:rPr lang="zh-CN" altLang="en-US" sz="1050" dirty="0">
                  <a:solidFill>
                    <a:schemeClr val="bg1"/>
                  </a:solidFill>
                  <a:cs typeface="+mn-ea"/>
                  <a:sym typeface="+mn-lt"/>
                </a:rPr>
                <a:t>世纪初期一系列的妇女运动大事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grpSp>
        <p:nvGrpSpPr>
          <p:cNvPr id="5" name="组合 4"/>
          <p:cNvGrpSpPr/>
          <p:nvPr/>
        </p:nvGrpSpPr>
        <p:grpSpPr>
          <a:xfrm>
            <a:off x="4648746" y="2033781"/>
            <a:ext cx="2894507" cy="720587"/>
            <a:chOff x="5050551" y="3649437"/>
            <a:chExt cx="3583749" cy="892174"/>
          </a:xfrm>
        </p:grpSpPr>
        <p:sp>
          <p:nvSpPr>
            <p:cNvPr id="6" name="矩形 5"/>
            <p:cNvSpPr/>
            <p:nvPr/>
          </p:nvSpPr>
          <p:spPr>
            <a:xfrm>
              <a:off x="5050551" y="3649437"/>
              <a:ext cx="2683748" cy="892174"/>
            </a:xfrm>
            <a:prstGeom prst="rect">
              <a:avLst/>
            </a:prstGeom>
            <a:solidFill>
              <a:schemeClr val="bg1"/>
            </a:solidFill>
            <a:ln>
              <a:noFill/>
            </a:ln>
            <a:effectLst>
              <a:outerShdw blurRad="304800" dist="101600" dir="54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文本框 8"/>
            <p:cNvSpPr txBox="1"/>
            <p:nvPr/>
          </p:nvSpPr>
          <p:spPr>
            <a:xfrm>
              <a:off x="5196311" y="3686469"/>
              <a:ext cx="2457391" cy="800236"/>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rgbClr val="ED8C98"/>
                  </a:solidFill>
                  <a:cs typeface="+mn-ea"/>
                  <a:sym typeface="+mn-lt"/>
                </a:rPr>
                <a:t>PART 02</a:t>
              </a:r>
              <a:endParaRPr lang="zh-CN" altLang="en-US" sz="3600" dirty="0">
                <a:solidFill>
                  <a:srgbClr val="ED8C98"/>
                </a:solidFill>
                <a:cs typeface="+mn-ea"/>
                <a:sym typeface="+mn-lt"/>
              </a:endParaRPr>
            </a:p>
          </p:txBody>
        </p:sp>
      </p:grpSp>
      <p:sp>
        <p:nvSpPr>
          <p:cNvPr id="10" name="矩形 9"/>
          <p:cNvSpPr/>
          <p:nvPr/>
        </p:nvSpPr>
        <p:spPr>
          <a:xfrm>
            <a:off x="3048000" y="3130741"/>
            <a:ext cx="6096000" cy="1323439"/>
          </a:xfrm>
          <a:prstGeom prst="rect">
            <a:avLst/>
          </a:prstGeom>
        </p:spPr>
        <p:txBody>
          <a:bodyPr>
            <a:spAutoFit/>
          </a:bodyPr>
          <a:lstStyle/>
          <a:p>
            <a:pPr algn="ctr"/>
            <a:r>
              <a:rPr lang="zh-CN" altLang="en-US" sz="8000" dirty="0">
                <a:solidFill>
                  <a:schemeClr val="bg1"/>
                </a:solidFill>
                <a:effectLst>
                  <a:outerShdw blurRad="50800" dist="38100" dir="2700000" algn="tl" rotWithShape="0">
                    <a:schemeClr val="tx1">
                      <a:lumMod val="75000"/>
                      <a:lumOff val="25000"/>
                      <a:alpha val="40000"/>
                    </a:schemeClr>
                  </a:outerShdw>
                </a:effectLst>
                <a:cs typeface="+mn-ea"/>
                <a:sym typeface="+mn-lt"/>
              </a:rPr>
              <a:t>促销玩法</a:t>
            </a:r>
          </a:p>
        </p:txBody>
      </p:sp>
      <p:sp>
        <p:nvSpPr>
          <p:cNvPr id="11" name="矩形 10"/>
          <p:cNvSpPr/>
          <p:nvPr/>
        </p:nvSpPr>
        <p:spPr>
          <a:xfrm>
            <a:off x="3173205" y="4439599"/>
            <a:ext cx="5845589" cy="523220"/>
          </a:xfrm>
          <a:prstGeom prst="rect">
            <a:avLst/>
          </a:prstGeom>
        </p:spPr>
        <p:txBody>
          <a:bodyPr wrap="square">
            <a:spAutoFit/>
          </a:bodyPr>
          <a:lstStyle/>
          <a:p>
            <a:pPr algn="ctr"/>
            <a:r>
              <a:rPr lang="zh-CN" altLang="en-US" sz="1400" dirty="0">
                <a:solidFill>
                  <a:schemeClr val="bg1"/>
                </a:solidFill>
                <a:cs typeface="+mn-ea"/>
                <a:sym typeface="+mn-lt"/>
              </a:rPr>
              <a:t>Click enter the description textClick enter the description textClick enter the description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1799"/>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sp>
        <p:nvSpPr>
          <p:cNvPr id="5" name="矩形: 圆角 4"/>
          <p:cNvSpPr/>
          <p:nvPr/>
        </p:nvSpPr>
        <p:spPr>
          <a:xfrm>
            <a:off x="294968" y="265471"/>
            <a:ext cx="11602064" cy="6327058"/>
          </a:xfrm>
          <a:prstGeom prst="roundRect">
            <a:avLst>
              <a:gd name="adj" fmla="val 6974"/>
            </a:avLst>
          </a:prstGeom>
          <a:solidFill>
            <a:schemeClr val="bg1"/>
          </a:solidFill>
          <a:ln w="38100">
            <a:solidFill>
              <a:srgbClr val="ED8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04450" y="496986"/>
            <a:ext cx="1958531" cy="487576"/>
            <a:chOff x="5050551" y="3649437"/>
            <a:chExt cx="3583749" cy="892174"/>
          </a:xfrm>
          <a:effectLst>
            <a:outerShdw blurRad="50800" dist="38100" dir="8100000" algn="tr" rotWithShape="0">
              <a:prstClr val="black">
                <a:alpha val="40000"/>
              </a:prstClr>
            </a:outerShdw>
          </a:effectLst>
        </p:grpSpPr>
        <p:sp>
          <p:nvSpPr>
            <p:cNvPr id="7" name="矩形 6"/>
            <p:cNvSpPr/>
            <p:nvPr/>
          </p:nvSpPr>
          <p:spPr>
            <a:xfrm>
              <a:off x="5050551" y="3649437"/>
              <a:ext cx="2683748" cy="892174"/>
            </a:xfrm>
            <a:prstGeom prst="rect">
              <a:avLst/>
            </a:prstGeom>
            <a:solidFill>
              <a:schemeClr val="bg1"/>
            </a:solidFill>
            <a:ln>
              <a:noFill/>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8" name="矩形 7"/>
            <p:cNvSpPr/>
            <p:nvPr/>
          </p:nvSpPr>
          <p:spPr>
            <a:xfrm>
              <a:off x="7734300" y="3649437"/>
              <a:ext cx="900000" cy="892174"/>
            </a:xfrm>
            <a:prstGeom prst="rect">
              <a:avLst/>
            </a:prstGeom>
            <a:solidFill>
              <a:srgbClr val="ED8C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Oval 6"/>
            <p:cNvSpPr/>
            <p:nvPr/>
          </p:nvSpPr>
          <p:spPr>
            <a:xfrm>
              <a:off x="7938975" y="3850581"/>
              <a:ext cx="490650" cy="489886"/>
            </a:xfrm>
            <a:custGeom>
              <a:avLst/>
              <a:gdLst>
                <a:gd name="connsiteX0" fmla="*/ 511608 w 609504"/>
                <a:gd name="connsiteY0" fmla="*/ 424733 h 608556"/>
                <a:gd name="connsiteX1" fmla="*/ 526158 w 609504"/>
                <a:gd name="connsiteY1" fmla="*/ 430902 h 608556"/>
                <a:gd name="connsiteX2" fmla="*/ 589910 w 609504"/>
                <a:gd name="connsiteY2" fmla="*/ 494545 h 608556"/>
                <a:gd name="connsiteX3" fmla="*/ 589910 w 609504"/>
                <a:gd name="connsiteY3" fmla="*/ 589034 h 608556"/>
                <a:gd name="connsiteX4" fmla="*/ 542585 w 609504"/>
                <a:gd name="connsiteY4" fmla="*/ 608556 h 608556"/>
                <a:gd name="connsiteX5" fmla="*/ 495260 w 609504"/>
                <a:gd name="connsiteY5" fmla="*/ 589034 h 608556"/>
                <a:gd name="connsiteX6" fmla="*/ 431508 w 609504"/>
                <a:gd name="connsiteY6" fmla="*/ 525391 h 608556"/>
                <a:gd name="connsiteX7" fmla="*/ 425406 w 609504"/>
                <a:gd name="connsiteY7" fmla="*/ 509304 h 608556"/>
                <a:gd name="connsiteX8" fmla="*/ 434089 w 609504"/>
                <a:gd name="connsiteY8" fmla="*/ 494233 h 608556"/>
                <a:gd name="connsiteX9" fmla="*/ 495025 w 609504"/>
                <a:gd name="connsiteY9" fmla="*/ 433401 h 608556"/>
                <a:gd name="connsiteX10" fmla="*/ 511608 w 609504"/>
                <a:gd name="connsiteY10" fmla="*/ 424733 h 608556"/>
                <a:gd name="connsiteX11" fmla="*/ 265467 w 609504"/>
                <a:gd name="connsiteY11" fmla="*/ 79586 h 608556"/>
                <a:gd name="connsiteX12" fmla="*/ 79703 w 609504"/>
                <a:gd name="connsiteY12" fmla="*/ 265079 h 608556"/>
                <a:gd name="connsiteX13" fmla="*/ 265467 w 609504"/>
                <a:gd name="connsiteY13" fmla="*/ 450572 h 608556"/>
                <a:gd name="connsiteX14" fmla="*/ 451232 w 609504"/>
                <a:gd name="connsiteY14" fmla="*/ 265079 h 608556"/>
                <a:gd name="connsiteX15" fmla="*/ 265467 w 609504"/>
                <a:gd name="connsiteY15" fmla="*/ 79586 h 608556"/>
                <a:gd name="connsiteX16" fmla="*/ 265467 w 609504"/>
                <a:gd name="connsiteY16" fmla="*/ 0 h 608556"/>
                <a:gd name="connsiteX17" fmla="*/ 530934 w 609504"/>
                <a:gd name="connsiteY17" fmla="*/ 265079 h 608556"/>
                <a:gd name="connsiteX18" fmla="*/ 265467 w 609504"/>
                <a:gd name="connsiteY18" fmla="*/ 530158 h 608556"/>
                <a:gd name="connsiteX19" fmla="*/ 0 w 609504"/>
                <a:gd name="connsiteY19" fmla="*/ 265079 h 608556"/>
                <a:gd name="connsiteX20" fmla="*/ 265467 w 609504"/>
                <a:gd name="connsiteY20"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504" h="608556">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文本框 9"/>
            <p:cNvSpPr txBox="1"/>
            <p:nvPr/>
          </p:nvSpPr>
          <p:spPr>
            <a:xfrm>
              <a:off x="5129704" y="3686469"/>
              <a:ext cx="2590601" cy="844762"/>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rgbClr val="ED8C98"/>
                  </a:solidFill>
                  <a:cs typeface="+mn-ea"/>
                  <a:sym typeface="+mn-lt"/>
                </a:rPr>
                <a:t>跨店满减</a:t>
              </a:r>
            </a:p>
          </p:txBody>
        </p:sp>
      </p:grpSp>
      <p:grpSp>
        <p:nvGrpSpPr>
          <p:cNvPr id="3" name="组合 2"/>
          <p:cNvGrpSpPr/>
          <p:nvPr/>
        </p:nvGrpSpPr>
        <p:grpSpPr>
          <a:xfrm>
            <a:off x="294966" y="3557996"/>
            <a:ext cx="11602064" cy="2671408"/>
            <a:chOff x="294966" y="3557996"/>
            <a:chExt cx="11602064" cy="2671408"/>
          </a:xfrm>
        </p:grpSpPr>
        <p:pic>
          <p:nvPicPr>
            <p:cNvPr id="11" name="图片占位符 12"/>
            <p:cNvPicPr>
              <a:picLocks noChangeAspect="1"/>
            </p:cNvPicPr>
            <p:nvPr/>
          </p:nvPicPr>
          <p:blipFill>
            <a:blip r:embed="rId3" cstate="screen"/>
            <a:srcRect/>
            <a:stretch>
              <a:fillRect/>
            </a:stretch>
          </p:blipFill>
          <p:spPr>
            <a:xfrm>
              <a:off x="294966" y="3557996"/>
              <a:ext cx="11602064" cy="2655235"/>
            </a:xfrm>
            <a:prstGeom prst="rect">
              <a:avLst/>
            </a:prstGeom>
          </p:spPr>
        </p:pic>
        <p:sp>
          <p:nvSpPr>
            <p:cNvPr id="12" name="Rectangle 5"/>
            <p:cNvSpPr/>
            <p:nvPr/>
          </p:nvSpPr>
          <p:spPr>
            <a:xfrm>
              <a:off x="294966" y="3574169"/>
              <a:ext cx="11602064" cy="2655235"/>
            </a:xfrm>
            <a:prstGeom prst="rect">
              <a:avLst/>
            </a:prstGeom>
            <a:gradFill flip="none" rotWithShape="1">
              <a:gsLst>
                <a:gs pos="100000">
                  <a:srgbClr val="ED8C98">
                    <a:alpha val="50000"/>
                  </a:srgbClr>
                </a:gs>
                <a:gs pos="0">
                  <a:srgbClr val="93A2B9">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cs typeface="+mn-ea"/>
                <a:sym typeface="+mn-lt"/>
              </a:endParaRPr>
            </a:p>
          </p:txBody>
        </p:sp>
      </p:grpSp>
      <p:sp>
        <p:nvSpPr>
          <p:cNvPr id="24" name="Rectangle: Rounded Corners 29"/>
          <p:cNvSpPr/>
          <p:nvPr/>
        </p:nvSpPr>
        <p:spPr>
          <a:xfrm flipH="1">
            <a:off x="1786742" y="2030294"/>
            <a:ext cx="8618515" cy="2506591"/>
          </a:xfrm>
          <a:prstGeom prst="roundRect">
            <a:avLst>
              <a:gd name="adj" fmla="val 7612"/>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cs typeface="+mn-ea"/>
              <a:sym typeface="+mn-lt"/>
            </a:endParaRPr>
          </a:p>
        </p:txBody>
      </p:sp>
      <p:sp>
        <p:nvSpPr>
          <p:cNvPr id="27" name="Rectangle 38"/>
          <p:cNvSpPr/>
          <p:nvPr/>
        </p:nvSpPr>
        <p:spPr>
          <a:xfrm flipH="1">
            <a:off x="3121835" y="3058852"/>
            <a:ext cx="7117076" cy="1061829"/>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跨店满减是指卖家根据</a:t>
            </a:r>
            <a:r>
              <a:rPr lang="en-US" altLang="zh-CN" sz="1400" dirty="0">
                <a:solidFill>
                  <a:schemeClr val="tx1">
                    <a:lumMod val="50000"/>
                    <a:lumOff val="50000"/>
                  </a:schemeClr>
                </a:solidFill>
                <a:cs typeface="+mn-ea"/>
                <a:sym typeface="+mn-lt"/>
              </a:rPr>
              <a:t>2020</a:t>
            </a:r>
            <a:r>
              <a:rPr lang="zh-CN" altLang="en-US" sz="1400" dirty="0">
                <a:solidFill>
                  <a:schemeClr val="tx1">
                    <a:lumMod val="50000"/>
                    <a:lumOff val="50000"/>
                  </a:schemeClr>
                </a:solidFill>
                <a:cs typeface="+mn-ea"/>
                <a:sym typeface="+mn-lt"/>
              </a:rPr>
              <a:t>年淘宝</a:t>
            </a:r>
            <a:r>
              <a:rPr lang="en-US" altLang="zh-CN" sz="1400" dirty="0">
                <a:solidFill>
                  <a:schemeClr val="tx1">
                    <a:lumMod val="50000"/>
                    <a:lumOff val="50000"/>
                  </a:schemeClr>
                </a:solidFill>
                <a:cs typeface="+mn-ea"/>
                <a:sym typeface="+mn-lt"/>
              </a:rPr>
              <a:t>3.8</a:t>
            </a:r>
            <a:r>
              <a:rPr lang="zh-CN" altLang="en-US" sz="1400" dirty="0">
                <a:solidFill>
                  <a:schemeClr val="tx1">
                    <a:lumMod val="50000"/>
                    <a:lumOff val="50000"/>
                  </a:schemeClr>
                </a:solidFill>
                <a:cs typeface="+mn-ea"/>
                <a:sym typeface="+mn-lt"/>
              </a:rPr>
              <a:t>节</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以下简称“本次活动”</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要求自行配置，买家在其店铺或跨店铺交易时符合一定条件即可减免部分交易金额的活动玩法。跨店满减属于非现金形式，不存在资金从用户账户流转、提现、转赠他人或为他人付款的情形。</a:t>
            </a:r>
            <a:endParaRPr lang="id-ID" sz="1400" dirty="0">
              <a:solidFill>
                <a:schemeClr val="tx1">
                  <a:lumMod val="50000"/>
                  <a:lumOff val="50000"/>
                </a:schemeClr>
              </a:solidFill>
              <a:cs typeface="+mn-ea"/>
              <a:sym typeface="+mn-lt"/>
            </a:endParaRPr>
          </a:p>
        </p:txBody>
      </p:sp>
      <p:grpSp>
        <p:nvGrpSpPr>
          <p:cNvPr id="43" name="Group 67"/>
          <p:cNvGrpSpPr/>
          <p:nvPr/>
        </p:nvGrpSpPr>
        <p:grpSpPr>
          <a:xfrm>
            <a:off x="2117332" y="2560792"/>
            <a:ext cx="768618" cy="768618"/>
            <a:chOff x="2612638" y="6098667"/>
            <a:chExt cx="1229788" cy="1229788"/>
          </a:xfrm>
        </p:grpSpPr>
        <p:sp>
          <p:nvSpPr>
            <p:cNvPr id="44" name="Oval 33"/>
            <p:cNvSpPr/>
            <p:nvPr/>
          </p:nvSpPr>
          <p:spPr>
            <a:xfrm>
              <a:off x="2612638" y="6098667"/>
              <a:ext cx="1229788" cy="1229788"/>
            </a:xfrm>
            <a:prstGeom prst="ellipse">
              <a:avLst/>
            </a:prstGeom>
            <a:gradFill>
              <a:gsLst>
                <a:gs pos="0">
                  <a:srgbClr val="FFCCE9"/>
                </a:gs>
                <a:gs pos="100000">
                  <a:srgbClr val="ED8C9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cs typeface="+mn-ea"/>
                <a:sym typeface="+mn-lt"/>
              </a:endParaRPr>
            </a:p>
          </p:txBody>
        </p:sp>
        <p:sp>
          <p:nvSpPr>
            <p:cNvPr id="45" name="AutoShape 117"/>
            <p:cNvSpPr/>
            <p:nvPr/>
          </p:nvSpPr>
          <p:spPr bwMode="auto">
            <a:xfrm>
              <a:off x="2990054" y="6535351"/>
              <a:ext cx="474956" cy="35642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21" tIns="19021" rIns="19021" bIns="19021" anchor="ctr"/>
            <a:lstStyle/>
            <a:p>
              <a:pPr algn="ctr" defTabSz="227965"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2" name="矩形 1"/>
          <p:cNvSpPr/>
          <p:nvPr/>
        </p:nvSpPr>
        <p:spPr>
          <a:xfrm>
            <a:off x="3176886" y="2683101"/>
            <a:ext cx="2031325" cy="369332"/>
          </a:xfrm>
          <a:prstGeom prst="rect">
            <a:avLst/>
          </a:prstGeom>
        </p:spPr>
        <p:txBody>
          <a:bodyPr wrap="none">
            <a:spAutoFit/>
          </a:bodyPr>
          <a:lstStyle/>
          <a:p>
            <a:r>
              <a:rPr lang="zh-CN" altLang="en-US" b="1" dirty="0">
                <a:gradFill flip="none" rotWithShape="1">
                  <a:gsLst>
                    <a:gs pos="0">
                      <a:srgbClr val="FFCCE9"/>
                    </a:gs>
                    <a:gs pos="100000">
                      <a:srgbClr val="ED8C98"/>
                    </a:gs>
                  </a:gsLst>
                  <a:lin ang="5400000" scaled="1"/>
                  <a:tileRect/>
                </a:gradFill>
                <a:cs typeface="+mn-ea"/>
                <a:sym typeface="+mn-lt"/>
              </a:rPr>
              <a:t>一、跨店满减定义</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66000">
                                          <p:cBhvr additive="base">
                                            <p:cTn id="12" dur="750" fill="hold"/>
                                            <p:tgtEl>
                                              <p:spTgt spid="24"/>
                                            </p:tgtEl>
                                            <p:attrNameLst>
                                              <p:attrName>ppt_x</p:attrName>
                                            </p:attrNameLst>
                                          </p:cBhvr>
                                          <p:tavLst>
                                            <p:tav tm="0">
                                              <p:val>
                                                <p:strVal val="#ppt_x"/>
                                              </p:val>
                                            </p:tav>
                                            <p:tav tm="100000">
                                              <p:val>
                                                <p:strVal val="#ppt_x"/>
                                              </p:val>
                                            </p:tav>
                                          </p:tavLst>
                                        </p:anim>
                                        <p:anim calcmode="lin" valueType="num" p14:bounceEnd="66000">
                                          <p:cBhvr additive="base">
                                            <p:cTn id="13" dur="75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14:presetBounceEnd="66000">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14:bounceEnd="66000">
                                          <p:cBhvr additive="base">
                                            <p:cTn id="17" dur="750" fill="hold"/>
                                            <p:tgtEl>
                                              <p:spTgt spid="43"/>
                                            </p:tgtEl>
                                            <p:attrNameLst>
                                              <p:attrName>ppt_x</p:attrName>
                                            </p:attrNameLst>
                                          </p:cBhvr>
                                          <p:tavLst>
                                            <p:tav tm="0">
                                              <p:val>
                                                <p:strVal val="#ppt_x"/>
                                              </p:val>
                                            </p:tav>
                                            <p:tav tm="100000">
                                              <p:val>
                                                <p:strVal val="#ppt_x"/>
                                              </p:val>
                                            </p:tav>
                                          </p:tavLst>
                                        </p:anim>
                                        <p:anim calcmode="lin" valueType="num" p14:bounceEnd="66000">
                                          <p:cBhvr additive="base">
                                            <p:cTn id="18" dur="7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par>
                              <p:cTn id="27" fill="hold">
                                <p:stCondLst>
                                  <p:cond delay="2849"/>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ppt_x"/>
                                              </p:val>
                                            </p:tav>
                                            <p:tav tm="100000">
                                              <p:val>
                                                <p:strVal val="#ppt_x"/>
                                              </p:val>
                                            </p:tav>
                                          </p:tavLst>
                                        </p:anim>
                                        <p:anim calcmode="lin" valueType="num">
                                          <p:cBhvr additive="base">
                                            <p:cTn id="13" dur="75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gtEl>
                                          </p:cBhvr>
                                        </p:animEffect>
                                      </p:childTnLst>
                                    </p:cTn>
                                  </p:par>
                                </p:childTnLst>
                              </p:cTn>
                            </p:par>
                            <p:par>
                              <p:cTn id="27" fill="hold">
                                <p:stCondLst>
                                  <p:cond delay="2849"/>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3383"/>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ekipvv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宽屏</PresentationFormat>
  <Paragraphs>143</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2022-03-11T03:38:35Z</dcterms:created>
  <dcterms:modified xsi:type="dcterms:W3CDTF">2023-01-11T01:55:10Z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424E8C14D168441788B54993E746CE21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