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BA749-E40B-4077-8234-2D67DA9F69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57BFF-CDB2-4802-A674-AB78EEBF3C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image" Target="../media/image11.png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image" Target="../media/image2.png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42.xml"/><Relationship Id="rId15" Type="http://schemas.openxmlformats.org/officeDocument/2006/relationships/image" Target="../media/image13.png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image" Target="../media/image11.png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image" Target="../media/image2.png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52.xml"/><Relationship Id="rId15" Type="http://schemas.openxmlformats.org/officeDocument/2006/relationships/image" Target="../media/image13.png"/><Relationship Id="rId10" Type="http://schemas.openxmlformats.org/officeDocument/2006/relationships/tags" Target="../tags/tag157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164.xml"/><Relationship Id="rId7" Type="http://schemas.openxmlformats.org/officeDocument/2006/relationships/image" Target="../media/image14.emf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7" Type="http://schemas.openxmlformats.org/officeDocument/2006/relationships/image" Target="../media/image16.emf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172.xml"/><Relationship Id="rId7" Type="http://schemas.openxmlformats.org/officeDocument/2006/relationships/image" Target="../media/image17.emf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3.xml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175.xml"/><Relationship Id="rId7" Type="http://schemas.openxmlformats.org/officeDocument/2006/relationships/image" Target="../media/image2.png"/><Relationship Id="rId12" Type="http://schemas.openxmlformats.org/officeDocument/2006/relationships/image" Target="../media/image21.wmf"/><Relationship Id="rId2" Type="http://schemas.openxmlformats.org/officeDocument/2006/relationships/tags" Target="../tags/tag174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11" Type="http://schemas.openxmlformats.org/officeDocument/2006/relationships/oleObject" Target="../embeddings/oleObject2.bin"/><Relationship Id="rId5" Type="http://schemas.openxmlformats.org/officeDocument/2006/relationships/tags" Target="../tags/tag177.xml"/><Relationship Id="rId10" Type="http://schemas.openxmlformats.org/officeDocument/2006/relationships/image" Target="../media/image20.wmf"/><Relationship Id="rId4" Type="http://schemas.openxmlformats.org/officeDocument/2006/relationships/tags" Target="../tags/tag176.xml"/><Relationship Id="rId9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2.xml"/><Relationship Id="rId21" Type="http://schemas.openxmlformats.org/officeDocument/2006/relationships/tags" Target="../tags/tag27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63" Type="http://schemas.openxmlformats.org/officeDocument/2006/relationships/tags" Target="../tags/tag69.xml"/><Relationship Id="rId68" Type="http://schemas.openxmlformats.org/officeDocument/2006/relationships/tags" Target="../tags/tag74.xml"/><Relationship Id="rId84" Type="http://schemas.openxmlformats.org/officeDocument/2006/relationships/tags" Target="../tags/tag90.xml"/><Relationship Id="rId89" Type="http://schemas.openxmlformats.org/officeDocument/2006/relationships/tags" Target="../tags/tag95.xml"/><Relationship Id="rId16" Type="http://schemas.openxmlformats.org/officeDocument/2006/relationships/tags" Target="../tags/tag22.xml"/><Relationship Id="rId11" Type="http://schemas.openxmlformats.org/officeDocument/2006/relationships/tags" Target="../tags/tag17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53" Type="http://schemas.openxmlformats.org/officeDocument/2006/relationships/tags" Target="../tags/tag59.xml"/><Relationship Id="rId58" Type="http://schemas.openxmlformats.org/officeDocument/2006/relationships/tags" Target="../tags/tag64.xml"/><Relationship Id="rId74" Type="http://schemas.openxmlformats.org/officeDocument/2006/relationships/tags" Target="../tags/tag80.xml"/><Relationship Id="rId79" Type="http://schemas.openxmlformats.org/officeDocument/2006/relationships/tags" Target="../tags/tag85.xml"/><Relationship Id="rId102" Type="http://schemas.openxmlformats.org/officeDocument/2006/relationships/image" Target="../media/image7.png"/><Relationship Id="rId5" Type="http://schemas.openxmlformats.org/officeDocument/2006/relationships/tags" Target="../tags/tag11.xml"/><Relationship Id="rId90" Type="http://schemas.openxmlformats.org/officeDocument/2006/relationships/tags" Target="../tags/tag96.xml"/><Relationship Id="rId95" Type="http://schemas.openxmlformats.org/officeDocument/2006/relationships/tags" Target="../tags/tag101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64" Type="http://schemas.openxmlformats.org/officeDocument/2006/relationships/tags" Target="../tags/tag70.xml"/><Relationship Id="rId69" Type="http://schemas.openxmlformats.org/officeDocument/2006/relationships/tags" Target="../tags/tag75.xml"/><Relationship Id="rId80" Type="http://schemas.openxmlformats.org/officeDocument/2006/relationships/tags" Target="../tags/tag86.xml"/><Relationship Id="rId85" Type="http://schemas.openxmlformats.org/officeDocument/2006/relationships/tags" Target="../tags/tag91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59" Type="http://schemas.openxmlformats.org/officeDocument/2006/relationships/tags" Target="../tags/tag65.xml"/><Relationship Id="rId67" Type="http://schemas.openxmlformats.org/officeDocument/2006/relationships/tags" Target="../tags/tag73.xml"/><Relationship Id="rId20" Type="http://schemas.openxmlformats.org/officeDocument/2006/relationships/tags" Target="../tags/tag26.xml"/><Relationship Id="rId41" Type="http://schemas.openxmlformats.org/officeDocument/2006/relationships/tags" Target="../tags/tag47.xml"/><Relationship Id="rId54" Type="http://schemas.openxmlformats.org/officeDocument/2006/relationships/tags" Target="../tags/tag60.xml"/><Relationship Id="rId62" Type="http://schemas.openxmlformats.org/officeDocument/2006/relationships/tags" Target="../tags/tag68.xml"/><Relationship Id="rId70" Type="http://schemas.openxmlformats.org/officeDocument/2006/relationships/tags" Target="../tags/tag76.xml"/><Relationship Id="rId75" Type="http://schemas.openxmlformats.org/officeDocument/2006/relationships/tags" Target="../tags/tag81.xml"/><Relationship Id="rId83" Type="http://schemas.openxmlformats.org/officeDocument/2006/relationships/tags" Target="../tags/tag89.xml"/><Relationship Id="rId88" Type="http://schemas.openxmlformats.org/officeDocument/2006/relationships/tags" Target="../tags/tag94.xml"/><Relationship Id="rId91" Type="http://schemas.openxmlformats.org/officeDocument/2006/relationships/tags" Target="../tags/tag97.xml"/><Relationship Id="rId96" Type="http://schemas.openxmlformats.org/officeDocument/2006/relationships/tags" Target="../tags/tag10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tags" Target="../tags/tag63.xml"/><Relationship Id="rId10" Type="http://schemas.openxmlformats.org/officeDocument/2006/relationships/tags" Target="../tags/tag16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60" Type="http://schemas.openxmlformats.org/officeDocument/2006/relationships/tags" Target="../tags/tag66.xml"/><Relationship Id="rId65" Type="http://schemas.openxmlformats.org/officeDocument/2006/relationships/tags" Target="../tags/tag71.xml"/><Relationship Id="rId73" Type="http://schemas.openxmlformats.org/officeDocument/2006/relationships/tags" Target="../tags/tag79.xml"/><Relationship Id="rId78" Type="http://schemas.openxmlformats.org/officeDocument/2006/relationships/tags" Target="../tags/tag84.xml"/><Relationship Id="rId81" Type="http://schemas.openxmlformats.org/officeDocument/2006/relationships/tags" Target="../tags/tag87.xml"/><Relationship Id="rId86" Type="http://schemas.openxmlformats.org/officeDocument/2006/relationships/tags" Target="../tags/tag92.xml"/><Relationship Id="rId94" Type="http://schemas.openxmlformats.org/officeDocument/2006/relationships/tags" Target="../tags/tag100.xml"/><Relationship Id="rId99" Type="http://schemas.openxmlformats.org/officeDocument/2006/relationships/image" Target="../media/image2.png"/><Relationship Id="rId101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9" Type="http://schemas.openxmlformats.org/officeDocument/2006/relationships/tags" Target="../tags/tag45.xml"/><Relationship Id="rId34" Type="http://schemas.openxmlformats.org/officeDocument/2006/relationships/tags" Target="../tags/tag40.xml"/><Relationship Id="rId50" Type="http://schemas.openxmlformats.org/officeDocument/2006/relationships/tags" Target="../tags/tag56.xml"/><Relationship Id="rId55" Type="http://schemas.openxmlformats.org/officeDocument/2006/relationships/tags" Target="../tags/tag61.xml"/><Relationship Id="rId76" Type="http://schemas.openxmlformats.org/officeDocument/2006/relationships/tags" Target="../tags/tag82.xml"/><Relationship Id="rId97" Type="http://schemas.openxmlformats.org/officeDocument/2006/relationships/tags" Target="../tags/tag103.xml"/><Relationship Id="rId7" Type="http://schemas.openxmlformats.org/officeDocument/2006/relationships/tags" Target="../tags/tag13.xml"/><Relationship Id="rId71" Type="http://schemas.openxmlformats.org/officeDocument/2006/relationships/tags" Target="../tags/tag77.xml"/><Relationship Id="rId92" Type="http://schemas.openxmlformats.org/officeDocument/2006/relationships/tags" Target="../tags/tag98.xml"/><Relationship Id="rId2" Type="http://schemas.openxmlformats.org/officeDocument/2006/relationships/tags" Target="../tags/tag8.xml"/><Relationship Id="rId29" Type="http://schemas.openxmlformats.org/officeDocument/2006/relationships/tags" Target="../tags/tag35.xml"/><Relationship Id="rId24" Type="http://schemas.openxmlformats.org/officeDocument/2006/relationships/tags" Target="../tags/tag30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66" Type="http://schemas.openxmlformats.org/officeDocument/2006/relationships/tags" Target="../tags/tag72.xml"/><Relationship Id="rId87" Type="http://schemas.openxmlformats.org/officeDocument/2006/relationships/tags" Target="../tags/tag93.xml"/><Relationship Id="rId61" Type="http://schemas.openxmlformats.org/officeDocument/2006/relationships/tags" Target="../tags/tag67.xml"/><Relationship Id="rId82" Type="http://schemas.openxmlformats.org/officeDocument/2006/relationships/tags" Target="../tags/tag88.xml"/><Relationship Id="rId19" Type="http://schemas.openxmlformats.org/officeDocument/2006/relationships/tags" Target="../tags/tag25.xml"/><Relationship Id="rId14" Type="http://schemas.openxmlformats.org/officeDocument/2006/relationships/tags" Target="../tags/tag20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56" Type="http://schemas.openxmlformats.org/officeDocument/2006/relationships/tags" Target="../tags/tag62.xml"/><Relationship Id="rId77" Type="http://schemas.openxmlformats.org/officeDocument/2006/relationships/tags" Target="../tags/tag83.xml"/><Relationship Id="rId100" Type="http://schemas.openxmlformats.org/officeDocument/2006/relationships/image" Target="../media/image5.GIF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72" Type="http://schemas.openxmlformats.org/officeDocument/2006/relationships/tags" Target="../tags/tag78.xml"/><Relationship Id="rId93" Type="http://schemas.openxmlformats.org/officeDocument/2006/relationships/tags" Target="../tags/tag99.xml"/><Relationship Id="rId98" Type="http://schemas.openxmlformats.org/officeDocument/2006/relationships/slideLayout" Target="../slideLayouts/slideLayout7.xml"/><Relationship Id="rId3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image" Target="../media/image2.png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0" Type="http://schemas.openxmlformats.org/officeDocument/2006/relationships/tags" Target="../tags/tag113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image" Target="../media/image10.png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image" Target="../media/image9.png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image" Target="../media/image2.png"/><Relationship Id="rId5" Type="http://schemas.openxmlformats.org/officeDocument/2006/relationships/tags" Target="../tags/tag123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22.xml"/><Relationship Id="rId9" Type="http://schemas.openxmlformats.org/officeDocument/2006/relationships/tags" Target="../tags/tag1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image" Target="../media/image11.pn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image" Target="../media/image2.png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32.xml"/><Relationship Id="rId15" Type="http://schemas.openxmlformats.org/officeDocument/2006/relationships/image" Target="../media/image13.png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30289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71550"/>
            <a:ext cx="9144000" cy="1828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3.2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图形的旋转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38138" y="688106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：两张透明纸上的四边形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完全重合，在纸上选取一点为旋转中心，并将其固定，把其中一张纸片绕点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旋转一定角度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）观察两个四边形，你发现哪些相等的线段和相等的角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）连接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，你发现哪些相等的线段和相等的角？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AB=EF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BC=FG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CD=GH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AD=EH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C=∠G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D=∠H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AO=EO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BO=FO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CO=GO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DO=HO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AOE=∠BOF∠COG=∠DOH.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943600" y="1962152"/>
            <a:ext cx="1085850" cy="1285875"/>
          </a:xfrm>
          <a:prstGeom prst="rect">
            <a:avLst/>
          </a:prstGeom>
        </p:spPr>
      </p:pic>
      <p:pic>
        <p:nvPicPr>
          <p:cNvPr id="9" name="PA_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976804" y="2178002"/>
            <a:ext cx="1076325" cy="1057275"/>
          </a:xfrm>
          <a:prstGeom prst="rect">
            <a:avLst/>
          </a:prstGeom>
        </p:spPr>
      </p:pic>
      <p:grpSp>
        <p:nvGrpSpPr>
          <p:cNvPr id="10" name="PA_组合 12"/>
          <p:cNvGrpSpPr/>
          <p:nvPr>
            <p:custDataLst>
              <p:tags r:id="rId5"/>
            </p:custDataLst>
          </p:nvPr>
        </p:nvGrpSpPr>
        <p:grpSpPr>
          <a:xfrm>
            <a:off x="5943600" y="1155699"/>
            <a:ext cx="2162176" cy="2092326"/>
            <a:chOff x="5943600" y="1155699"/>
            <a:chExt cx="2162176" cy="2092326"/>
          </a:xfrm>
        </p:grpSpPr>
        <p:sp>
          <p:nvSpPr>
            <p:cNvPr id="11" name="PA_任意多边形 10"/>
            <p:cNvSpPr/>
            <p:nvPr>
              <p:custDataLst>
                <p:tags r:id="rId6"/>
              </p:custDataLst>
            </p:nvPr>
          </p:nvSpPr>
          <p:spPr>
            <a:xfrm>
              <a:off x="5943600" y="1155699"/>
              <a:ext cx="2162176" cy="2092326"/>
            </a:xfrm>
            <a:custGeom>
              <a:avLst/>
              <a:gdLst/>
              <a:ahLst/>
              <a:cxnLst/>
              <a:rect l="0" t="0" r="0" b="0"/>
              <a:pathLst>
                <a:path w="2162176" h="2092326">
                  <a:moveTo>
                    <a:pt x="0" y="0"/>
                  </a:moveTo>
                  <a:lnTo>
                    <a:pt x="2162175" y="0"/>
                  </a:lnTo>
                  <a:lnTo>
                    <a:pt x="2162175" y="2092325"/>
                  </a:lnTo>
                  <a:lnTo>
                    <a:pt x="0" y="2092325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  <p:pic>
          <p:nvPicPr>
            <p:cNvPr id="12" name="PA_图片 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5943600" y="2171700"/>
              <a:ext cx="1057275" cy="1076325"/>
            </a:xfrm>
            <a:prstGeom prst="rect">
              <a:avLst/>
            </a:prstGeom>
          </p:spPr>
        </p:pic>
      </p:grpSp>
      <p:cxnSp>
        <p:nvCxnSpPr>
          <p:cNvPr id="13" name="直接连接符 12"/>
          <p:cNvCxnSpPr/>
          <p:nvPr/>
        </p:nvCxnSpPr>
        <p:spPr>
          <a:xfrm flipH="1">
            <a:off x="6096004" y="2171700"/>
            <a:ext cx="904875" cy="62865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019800" y="2171700"/>
            <a:ext cx="957000" cy="10096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781800" y="2201864"/>
            <a:ext cx="195000" cy="70405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486529" y="2188847"/>
            <a:ext cx="490275" cy="365045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976800" y="2201862"/>
            <a:ext cx="643200" cy="84602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976804" y="2188846"/>
            <a:ext cx="347925" cy="5361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976804" y="2201864"/>
            <a:ext cx="967051" cy="88910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976802" y="2201864"/>
            <a:ext cx="786075" cy="20672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686635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：两张透明纸上的四边形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完全重合，在纸上选取一点为旋转中心，并将其固定，把其中一张纸片绕点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旋转一定角度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）再取一些对应点，画出它们与旋转中心所连成的的线段，你又有什么发现？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改变透明纸上所画的形状，再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试试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）改变对应点和所画的形状任然有对应点到旋转中心的距离相等，每一组对应点与旋转中心的连线所成的角相等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943600" y="1962152"/>
            <a:ext cx="1085850" cy="1285875"/>
          </a:xfrm>
          <a:prstGeom prst="rect">
            <a:avLst/>
          </a:prstGeom>
        </p:spPr>
      </p:pic>
      <p:pic>
        <p:nvPicPr>
          <p:cNvPr id="9" name="PA_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976804" y="2178002"/>
            <a:ext cx="1076325" cy="1057275"/>
          </a:xfrm>
          <a:prstGeom prst="rect">
            <a:avLst/>
          </a:prstGeom>
        </p:spPr>
      </p:pic>
      <p:grpSp>
        <p:nvGrpSpPr>
          <p:cNvPr id="10" name="PA_组合 12"/>
          <p:cNvGrpSpPr/>
          <p:nvPr>
            <p:custDataLst>
              <p:tags r:id="rId5"/>
            </p:custDataLst>
          </p:nvPr>
        </p:nvGrpSpPr>
        <p:grpSpPr>
          <a:xfrm>
            <a:off x="5943600" y="1155699"/>
            <a:ext cx="2162176" cy="2092326"/>
            <a:chOff x="5943600" y="1155699"/>
            <a:chExt cx="2162176" cy="2092326"/>
          </a:xfrm>
        </p:grpSpPr>
        <p:sp>
          <p:nvSpPr>
            <p:cNvPr id="11" name="PA_任意多边形 10"/>
            <p:cNvSpPr/>
            <p:nvPr>
              <p:custDataLst>
                <p:tags r:id="rId6"/>
              </p:custDataLst>
            </p:nvPr>
          </p:nvSpPr>
          <p:spPr>
            <a:xfrm>
              <a:off x="5943600" y="1155699"/>
              <a:ext cx="2162176" cy="2092326"/>
            </a:xfrm>
            <a:custGeom>
              <a:avLst/>
              <a:gdLst/>
              <a:ahLst/>
              <a:cxnLst/>
              <a:rect l="0" t="0" r="0" b="0"/>
              <a:pathLst>
                <a:path w="2162176" h="2092326">
                  <a:moveTo>
                    <a:pt x="0" y="0"/>
                  </a:moveTo>
                  <a:lnTo>
                    <a:pt x="2162175" y="0"/>
                  </a:lnTo>
                  <a:lnTo>
                    <a:pt x="2162175" y="2092325"/>
                  </a:lnTo>
                  <a:lnTo>
                    <a:pt x="0" y="2092325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  <p:pic>
          <p:nvPicPr>
            <p:cNvPr id="12" name="PA_图片 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5943600" y="2171700"/>
              <a:ext cx="1057275" cy="1076325"/>
            </a:xfrm>
            <a:prstGeom prst="rect">
              <a:avLst/>
            </a:prstGeom>
          </p:spPr>
        </p:pic>
      </p:grpSp>
      <p:cxnSp>
        <p:nvCxnSpPr>
          <p:cNvPr id="13" name="直接连接符 12"/>
          <p:cNvCxnSpPr/>
          <p:nvPr/>
        </p:nvCxnSpPr>
        <p:spPr>
          <a:xfrm flipH="1">
            <a:off x="6096004" y="2171700"/>
            <a:ext cx="904875" cy="62865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019800" y="2171700"/>
            <a:ext cx="957000" cy="10096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781800" y="2201864"/>
            <a:ext cx="195000" cy="70405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486529" y="2188847"/>
            <a:ext cx="490275" cy="365045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976800" y="2201862"/>
            <a:ext cx="643200" cy="84602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976804" y="2188846"/>
            <a:ext cx="347925" cy="5361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976804" y="2201864"/>
            <a:ext cx="967051" cy="88910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976802" y="2201864"/>
            <a:ext cx="786075" cy="20672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55" y="97155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：能从问题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中得出什么结论？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解：一个图形和它经过旋转所得到的图形中，对应点到旋转中心的距离相等，任意一对对应点与旋转中心的连线所成的角都等于旋转角；对应线段相等，对应角相等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57917" y="614341"/>
            <a:ext cx="7585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问题：图中四个三角形中，哪个不能由△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经过平移和旋转得到？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628528" y="1348258"/>
            <a:ext cx="5276758" cy="99389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667000" y="2320828"/>
            <a:ext cx="5276758" cy="29877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28600" y="2549426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逆时针旋转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，再向上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单位，向左平移一个单位即可，故本选项错误；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、可关于点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所在的竖直方向的直线对称，再向右平移一个单位得到，所以不是经过旋转或平移得到的，故本选项正确；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、绕点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，然后向左平移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个单位得到，故本选项错误；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、绕点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顺时针旋转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，再向下平移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个单位，向左平移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个单位得到，故本选项错误．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74417" y="631073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．将数字“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，得到数字“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，将数字“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，得到数字“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，现将数字“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69”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，得到的数字是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96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69   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66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．同学们曾玩过万花筒，它是由三块等宽等长的玻璃片围成的．如图看到的是万花筒的一个图案，图中所有小三角形均是全等的等边三角形，其中的平行四边形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AEFG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可以看成是把平行四边形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为中心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．顺时针旋转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得到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．顺时针旋转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得到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．逆时针旋转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得到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．逆时针旋转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得到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7" cstate="email"/>
          <a:srcRect t="-3668" r="79783"/>
          <a:stretch>
            <a:fillRect/>
          </a:stretch>
        </p:blipFill>
        <p:spPr>
          <a:xfrm>
            <a:off x="6781800" y="2800350"/>
            <a:ext cx="1913802" cy="184840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22517" y="1047752"/>
            <a:ext cx="9144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29200" y="2724152"/>
            <a:ext cx="9144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90602" y="619003"/>
            <a:ext cx="86248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如图，将左边叶片图案旋转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后，得 到的图形是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4.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依次观察的左边三个图形，照此规律从左向右第四个图形是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7" cstate="email"/>
          <a:srcRect r="36352"/>
          <a:stretch>
            <a:fillRect/>
          </a:stretch>
        </p:blipFill>
        <p:spPr>
          <a:xfrm>
            <a:off x="1079613" y="1214278"/>
            <a:ext cx="6051174" cy="143367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8" cstate="email"/>
          <a:srcRect t="-7238" r="80326" b="1"/>
          <a:stretch>
            <a:fillRect/>
          </a:stretch>
        </p:blipFill>
        <p:spPr>
          <a:xfrm>
            <a:off x="1219200" y="2707276"/>
            <a:ext cx="1038179" cy="4282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9613" y="3359775"/>
            <a:ext cx="6598740" cy="71254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943600" y="666752"/>
            <a:ext cx="9144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24800" y="2701874"/>
            <a:ext cx="9144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74421" y="634561"/>
            <a:ext cx="83478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是边长为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的正方形且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旋转后的图形．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旋转中心是哪一点？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旋转了多少度？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(3)AF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的长度是多少？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如果连接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是怎样的三角形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旋转中心是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点．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(2)∵△ABF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是由△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旋转而成的，∴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的对应点，又∵∠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旋转了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(3)∵AD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     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对应点到旋转中心的距离相等且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的对应点，∴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    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(4)∵∠EAF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90°(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旋转角相等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是等腰直角三角形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000" y="1682383"/>
            <a:ext cx="1123810" cy="980952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505200" y="3654427"/>
          <a:ext cx="3556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9" imgW="6400800" imgH="4876800" progId="Equation.DSMT4">
                  <p:embed/>
                </p:oleObj>
              </mc:Choice>
              <mc:Fallback>
                <p:oleObj name="Equation" r:id="rId9" imgW="6400800" imgH="4876800" progId="Equation.DSMT4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5200" y="3654427"/>
                        <a:ext cx="355600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400800" y="4019552"/>
          <a:ext cx="3556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1" imgW="6400800" imgH="4876800" progId="Equation.DSMT4">
                  <p:embed/>
                </p:oleObj>
              </mc:Choice>
              <mc:Fallback>
                <p:oleObj name="Equation" r:id="rId11" imgW="6400800" imgH="4876800" progId="Equation.DSMT4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00800" y="4019552"/>
                        <a:ext cx="355600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74417" y="971552"/>
            <a:ext cx="860801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在平面内，将一个图形绕一个定点沿某个方向转动一个角度，这样的图形运动称为旋转，这个定点称为旋转中心，转动的角称为旋转角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旋转不改变图形的大小和形状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一个图形和它经过旋转所得到的图形中，对应点到旋转中心的距离相等，任意一对对应点与旋转中心的连线所成的角都等于旋转角；对应线段相等，对应角相等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矩形 17"/>
          <p:cNvSpPr/>
          <p:nvPr/>
        </p:nvSpPr>
        <p:spPr>
          <a:xfrm>
            <a:off x="1357793" y="1306686"/>
            <a:ext cx="42048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9" name="PA_矩形 6"/>
          <p:cNvSpPr/>
          <p:nvPr>
            <p:custDataLst>
              <p:tags r:id="rId1"/>
            </p:custDataLst>
          </p:nvPr>
        </p:nvSpPr>
        <p:spPr>
          <a:xfrm>
            <a:off x="1548656" y="2782795"/>
            <a:ext cx="4013947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6" name="燕尾形箭头 2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7" name="圆角矩形 26"/>
          <p:cNvSpPr/>
          <p:nvPr>
            <p:custDataLst>
              <p:tags r:id="rId3"/>
            </p:custDataLst>
          </p:nvPr>
        </p:nvSpPr>
        <p:spPr bwMode="auto">
          <a:xfrm>
            <a:off x="1066800" y="13844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 bwMode="auto">
          <a:xfrm>
            <a:off x="1107169" y="28909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39396" y="1451265"/>
            <a:ext cx="41470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通过具体实例认识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平面图形的旋转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838000" y="2941740"/>
            <a:ext cx="2797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理解旋转图形的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基本性质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457200" y="900827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．下面生活中的实例，不是旋转的是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．传送带传送货物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．螺旋桨的运动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．风车风轮的运动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．自行车车轮的运动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顺时针旋转得到△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前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4574745" y="920921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26172" y="2096303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2800352"/>
            <a:ext cx="1676400" cy="15240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1915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逆时针旋转得到△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是对应点，若∠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2819404" y="1225721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90º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4" y="2124906"/>
            <a:ext cx="1912163" cy="14784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9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9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97"/>
              </p:custDataLst>
            </p:nvPr>
          </p:nvPicPr>
          <p:blipFill>
            <a:blip r:embed="rId9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81915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：下面反映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的是日常生活物体运动的场景，你还能举出一些例子吗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" name="PA_组合 95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5430706" y="1910536"/>
            <a:ext cx="2652270" cy="2660009"/>
            <a:chOff x="1209044" y="60953"/>
            <a:chExt cx="6527800" cy="6546850"/>
          </a:xfrm>
        </p:grpSpPr>
        <p:grpSp>
          <p:nvGrpSpPr>
            <p:cNvPr id="9" name="组合 8"/>
            <p:cNvGrpSpPr/>
            <p:nvPr/>
          </p:nvGrpSpPr>
          <p:grpSpPr>
            <a:xfrm>
              <a:off x="1209044" y="60953"/>
              <a:ext cx="6527800" cy="6546850"/>
              <a:chOff x="1209044" y="60953"/>
              <a:chExt cx="6527800" cy="6546850"/>
            </a:xfrm>
          </p:grpSpPr>
          <p:sp>
            <p:nvSpPr>
              <p:cNvPr id="29" name="PA_椭圆 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209044" y="60953"/>
                <a:ext cx="6527800" cy="6546850"/>
              </a:xfrm>
              <a:prstGeom prst="ellipse">
                <a:avLst/>
              </a:prstGeom>
              <a:solidFill>
                <a:srgbClr val="DDDDDD"/>
              </a:solidFill>
              <a:ln>
                <a:noFill/>
              </a:ln>
              <a:effectLst>
                <a:outerShdw dist="35921" dir="2700000" algn="ctr" rotWithShape="0">
                  <a:srgbClr val="80808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zh-CN" altLang="en-US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endParaRPr>
              </a:p>
            </p:txBody>
          </p:sp>
          <p:grpSp>
            <p:nvGrpSpPr>
              <p:cNvPr id="30" name="Group 30"/>
              <p:cNvGrpSpPr/>
              <p:nvPr/>
            </p:nvGrpSpPr>
            <p:grpSpPr bwMode="auto">
              <a:xfrm>
                <a:off x="1925638" y="674688"/>
                <a:ext cx="5302250" cy="5329237"/>
                <a:chOff x="-4032" y="88"/>
                <a:chExt cx="3229" cy="3245"/>
              </a:xfrm>
            </p:grpSpPr>
            <p:sp>
              <p:nvSpPr>
                <p:cNvPr id="31" name="PA_矩形 31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-2432" y="88"/>
                  <a:ext cx="27" cy="54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anchor="ctr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32" name="Group 32"/>
                <p:cNvGrpSpPr/>
                <p:nvPr/>
              </p:nvGrpSpPr>
              <p:grpSpPr bwMode="auto">
                <a:xfrm>
                  <a:off x="-2256" y="98"/>
                  <a:ext cx="1453" cy="3229"/>
                  <a:chOff x="-2256" y="98"/>
                  <a:chExt cx="1453" cy="3229"/>
                </a:xfrm>
              </p:grpSpPr>
              <p:sp>
                <p:nvSpPr>
                  <p:cNvPr id="64" name="PA_矩形 33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 rot="360000">
                    <a:off x="-2256" y="9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PA_矩形 34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 rot="720000">
                    <a:off x="-2094" y="12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PA_矩形 35"/>
                  <p:cNvSpPr>
                    <a:spLocks noChangeArrowheads="1"/>
                  </p:cNvSpPr>
                  <p:nvPr>
                    <p:custDataLst>
                      <p:tags r:id="rId68"/>
                    </p:custDataLst>
                  </p:nvPr>
                </p:nvSpPr>
                <p:spPr bwMode="auto">
                  <a:xfrm rot="1080000">
                    <a:off x="-1932" y="16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PA_矩形 36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 rot="1440000">
                    <a:off x="-1778" y="22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PA_矩形 37"/>
                  <p:cNvSpPr>
                    <a:spLocks noChangeArrowheads="1"/>
                  </p:cNvSpPr>
                  <p:nvPr>
                    <p:custDataLst>
                      <p:tags r:id="rId70"/>
                    </p:custDataLst>
                  </p:nvPr>
                </p:nvSpPr>
                <p:spPr bwMode="auto">
                  <a:xfrm rot="1800000">
                    <a:off x="-1639" y="303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" name="PA_矩形 38"/>
                  <p:cNvSpPr>
                    <a:spLocks noChangeArrowheads="1"/>
                  </p:cNvSpPr>
                  <p:nvPr>
                    <p:custDataLst>
                      <p:tags r:id="rId71"/>
                    </p:custDataLst>
                  </p:nvPr>
                </p:nvSpPr>
                <p:spPr bwMode="auto">
                  <a:xfrm rot="2160000">
                    <a:off x="-1490" y="39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PA_矩形 39"/>
                  <p:cNvSpPr>
                    <a:spLocks noChangeArrowheads="1"/>
                  </p:cNvSpPr>
                  <p:nvPr>
                    <p:custDataLst>
                      <p:tags r:id="rId72"/>
                    </p:custDataLst>
                  </p:nvPr>
                </p:nvSpPr>
                <p:spPr bwMode="auto">
                  <a:xfrm rot="2520000">
                    <a:off x="-1360" y="50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1" name="PA_矩形 40"/>
                  <p:cNvSpPr>
                    <a:spLocks noChangeArrowheads="1"/>
                  </p:cNvSpPr>
                  <p:nvPr>
                    <p:custDataLst>
                      <p:tags r:id="rId73"/>
                    </p:custDataLst>
                  </p:nvPr>
                </p:nvSpPr>
                <p:spPr bwMode="auto">
                  <a:xfrm rot="2880000">
                    <a:off x="-1239" y="61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PA_矩形 41"/>
                  <p:cNvSpPr>
                    <a:spLocks noChangeArrowheads="1"/>
                  </p:cNvSpPr>
                  <p:nvPr>
                    <p:custDataLst>
                      <p:tags r:id="rId74"/>
                    </p:custDataLst>
                  </p:nvPr>
                </p:nvSpPr>
                <p:spPr bwMode="auto">
                  <a:xfrm rot="3240000">
                    <a:off x="-1135" y="74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3" name="PA_矩形 42"/>
                  <p:cNvSpPr>
                    <a:spLocks noChangeArrowheads="1"/>
                  </p:cNvSpPr>
                  <p:nvPr>
                    <p:custDataLst>
                      <p:tags r:id="rId75"/>
                    </p:custDataLst>
                  </p:nvPr>
                </p:nvSpPr>
                <p:spPr bwMode="auto">
                  <a:xfrm rot="3960000">
                    <a:off x="-972" y="104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PA_矩形 43"/>
                  <p:cNvSpPr>
                    <a:spLocks noChangeArrowheads="1"/>
                  </p:cNvSpPr>
                  <p:nvPr>
                    <p:custDataLst>
                      <p:tags r:id="rId76"/>
                    </p:custDataLst>
                  </p:nvPr>
                </p:nvSpPr>
                <p:spPr bwMode="auto">
                  <a:xfrm rot="3600000">
                    <a:off x="-1057" y="89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PA_矩形 44"/>
                  <p:cNvSpPr>
                    <a:spLocks noChangeArrowheads="1"/>
                  </p:cNvSpPr>
                  <p:nvPr>
                    <p:custDataLst>
                      <p:tags r:id="rId77"/>
                    </p:custDataLst>
                  </p:nvPr>
                </p:nvSpPr>
                <p:spPr bwMode="auto">
                  <a:xfrm rot="4320000">
                    <a:off x="-915" y="1200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PA_矩形 45"/>
                  <p:cNvSpPr>
                    <a:spLocks noChangeArrowheads="1"/>
                  </p:cNvSpPr>
                  <p:nvPr>
                    <p:custDataLst>
                      <p:tags r:id="rId78"/>
                    </p:custDataLst>
                  </p:nvPr>
                </p:nvSpPr>
                <p:spPr bwMode="auto">
                  <a:xfrm rot="4680000">
                    <a:off x="-870" y="1361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PA_矩形 46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 rot="5040000">
                    <a:off x="-846" y="152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" name="PA_矩形 47"/>
                  <p:cNvSpPr>
                    <a:spLocks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auto">
                  <a:xfrm rot="5400000">
                    <a:off x="-844" y="169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9" name="PA_矩形 48"/>
                  <p:cNvSpPr>
                    <a:spLocks noChangeArrowheads="1"/>
                  </p:cNvSpPr>
                  <p:nvPr>
                    <p:custDataLst>
                      <p:tags r:id="rId81"/>
                    </p:custDataLst>
                  </p:nvPr>
                </p:nvSpPr>
                <p:spPr bwMode="auto">
                  <a:xfrm rot="5760000" flipH="1" flipV="1">
                    <a:off x="-842" y="185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PA_矩形 49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 rot="6120000" flipH="1" flipV="1">
                    <a:off x="-871" y="202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PA_矩形 50"/>
                  <p:cNvSpPr>
                    <a:spLocks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auto">
                  <a:xfrm rot="6480000" flipH="1" flipV="1">
                    <a:off x="-917" y="218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PA_矩形 51"/>
                  <p:cNvSpPr>
                    <a:spLocks noChangeArrowheads="1"/>
                  </p:cNvSpPr>
                  <p:nvPr>
                    <p:custDataLst>
                      <p:tags r:id="rId84"/>
                    </p:custDataLst>
                  </p:nvPr>
                </p:nvSpPr>
                <p:spPr bwMode="auto">
                  <a:xfrm rot="6840000" flipH="1" flipV="1">
                    <a:off x="-974" y="2341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PA_矩形 52"/>
                  <p:cNvSpPr>
                    <a:spLocks noChangeArrowheads="1"/>
                  </p:cNvSpPr>
                  <p:nvPr>
                    <p:custDataLst>
                      <p:tags r:id="rId85"/>
                    </p:custDataLst>
                  </p:nvPr>
                </p:nvSpPr>
                <p:spPr bwMode="auto">
                  <a:xfrm rot="7200000" flipH="1" flipV="1">
                    <a:off x="-1059" y="2486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PA_矩形 53"/>
                  <p:cNvSpPr>
                    <a:spLocks noChangeArrowheads="1"/>
                  </p:cNvSpPr>
                  <p:nvPr>
                    <p:custDataLst>
                      <p:tags r:id="rId86"/>
                    </p:custDataLst>
                  </p:nvPr>
                </p:nvSpPr>
                <p:spPr bwMode="auto">
                  <a:xfrm rot="7560000">
                    <a:off x="-1141" y="262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PA_矩形 54"/>
                  <p:cNvSpPr>
                    <a:spLocks noChangeArrowheads="1"/>
                  </p:cNvSpPr>
                  <p:nvPr>
                    <p:custDataLst>
                      <p:tags r:id="rId87"/>
                    </p:custDataLst>
                  </p:nvPr>
                </p:nvSpPr>
                <p:spPr bwMode="auto">
                  <a:xfrm rot="7920000">
                    <a:off x="-1246" y="275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PA_矩形 55"/>
                  <p:cNvSpPr>
                    <a:spLocks noChangeArrowheads="1"/>
                  </p:cNvSpPr>
                  <p:nvPr>
                    <p:custDataLst>
                      <p:tags r:id="rId88"/>
                    </p:custDataLst>
                  </p:nvPr>
                </p:nvSpPr>
                <p:spPr bwMode="auto">
                  <a:xfrm rot="8280000">
                    <a:off x="-1365" y="287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7" name="PA_矩形 56"/>
                  <p:cNvSpPr>
                    <a:spLocks noChangeArrowheads="1"/>
                  </p:cNvSpPr>
                  <p:nvPr>
                    <p:custDataLst>
                      <p:tags r:id="rId89"/>
                    </p:custDataLst>
                  </p:nvPr>
                </p:nvSpPr>
                <p:spPr bwMode="auto">
                  <a:xfrm rot="8640000">
                    <a:off x="-1496" y="2979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8" name="PA_矩形 57"/>
                  <p:cNvSpPr>
                    <a:spLocks noChangeArrowheads="1"/>
                  </p:cNvSpPr>
                  <p:nvPr>
                    <p:custDataLst>
                      <p:tags r:id="rId90"/>
                    </p:custDataLst>
                  </p:nvPr>
                </p:nvSpPr>
                <p:spPr bwMode="auto">
                  <a:xfrm rot="9000000">
                    <a:off x="-1638" y="307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9" name="PA_矩形 58"/>
                  <p:cNvSpPr>
                    <a:spLocks noChangeArrowheads="1"/>
                  </p:cNvSpPr>
                  <p:nvPr>
                    <p:custDataLst>
                      <p:tags r:id="rId91"/>
                    </p:custDataLst>
                  </p:nvPr>
                </p:nvSpPr>
                <p:spPr bwMode="auto">
                  <a:xfrm rot="9360000" flipH="1" flipV="1">
                    <a:off x="-1777" y="314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" name="PA_矩形 59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 rot="9720000" flipH="1" flipV="1">
                    <a:off x="-1929" y="3206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1" name="PA_矩形 60"/>
                  <p:cNvSpPr>
                    <a:spLocks noChangeArrowheads="1"/>
                  </p:cNvSpPr>
                  <p:nvPr>
                    <p:custDataLst>
                      <p:tags r:id="rId93"/>
                    </p:custDataLst>
                  </p:nvPr>
                </p:nvSpPr>
                <p:spPr bwMode="auto">
                  <a:xfrm rot="10080000" flipH="1" flipV="1">
                    <a:off x="-2091" y="324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" name="PA_矩形 61"/>
                  <p:cNvSpPr>
                    <a:spLocks noChangeArrowheads="1"/>
                  </p:cNvSpPr>
                  <p:nvPr>
                    <p:custDataLst>
                      <p:tags r:id="rId94"/>
                    </p:custDataLst>
                  </p:nvPr>
                </p:nvSpPr>
                <p:spPr bwMode="auto">
                  <a:xfrm rot="10440000" flipH="1" flipV="1">
                    <a:off x="-2253" y="327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3" name="PA_矩形 62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rot="10800000" flipH="1" flipV="1">
                  <a:off x="-2426" y="3279"/>
                  <a:ext cx="27" cy="54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anchor="ctr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34" name="Group 63"/>
                <p:cNvGrpSpPr/>
                <p:nvPr/>
              </p:nvGrpSpPr>
              <p:grpSpPr bwMode="auto">
                <a:xfrm flipH="1">
                  <a:off x="-4032" y="102"/>
                  <a:ext cx="1453" cy="3229"/>
                  <a:chOff x="-2256" y="98"/>
                  <a:chExt cx="1453" cy="3229"/>
                </a:xfrm>
              </p:grpSpPr>
              <p:sp>
                <p:nvSpPr>
                  <p:cNvPr id="35" name="PA_矩形 64"/>
                  <p:cNvSpPr>
                    <a:spLocks noChangeArrowheads="1"/>
                  </p:cNvSpPr>
                  <p:nvPr>
                    <p:custDataLst>
                      <p:tags r:id="rId37"/>
                    </p:custDataLst>
                  </p:nvPr>
                </p:nvSpPr>
                <p:spPr bwMode="auto">
                  <a:xfrm rot="360000">
                    <a:off x="-2256" y="9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PA_矩形 65"/>
                  <p:cNvSpPr>
                    <a:spLocks noChangeArrowheads="1"/>
                  </p:cNvSpPr>
                  <p:nvPr>
                    <p:custDataLst>
                      <p:tags r:id="rId38"/>
                    </p:custDataLst>
                  </p:nvPr>
                </p:nvSpPr>
                <p:spPr bwMode="auto">
                  <a:xfrm rot="720000">
                    <a:off x="-2094" y="12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PA_矩形 66"/>
                  <p:cNvSpPr>
                    <a:spLocks noChangeArrowheads="1"/>
                  </p:cNvSpPr>
                  <p:nvPr>
                    <p:custDataLst>
                      <p:tags r:id="rId39"/>
                    </p:custDataLst>
                  </p:nvPr>
                </p:nvSpPr>
                <p:spPr bwMode="auto">
                  <a:xfrm rot="1080000">
                    <a:off x="-1932" y="16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PA_矩形 67"/>
                  <p:cNvSpPr>
                    <a:spLocks noChangeArrowheads="1"/>
                  </p:cNvSpPr>
                  <p:nvPr>
                    <p:custDataLst>
                      <p:tags r:id="rId40"/>
                    </p:custDataLst>
                  </p:nvPr>
                </p:nvSpPr>
                <p:spPr bwMode="auto">
                  <a:xfrm rot="1440000">
                    <a:off x="-1778" y="22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PA_矩形 68"/>
                  <p:cNvSpPr>
                    <a:spLocks noChangeArrowheads="1"/>
                  </p:cNvSpPr>
                  <p:nvPr>
                    <p:custDataLst>
                      <p:tags r:id="rId41"/>
                    </p:custDataLst>
                  </p:nvPr>
                </p:nvSpPr>
                <p:spPr bwMode="auto">
                  <a:xfrm rot="1800000">
                    <a:off x="-1639" y="303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PA_矩形 69"/>
                  <p:cNvSpPr>
                    <a:spLocks noChangeArrowheads="1"/>
                  </p:cNvSpPr>
                  <p:nvPr>
                    <p:custDataLst>
                      <p:tags r:id="rId42"/>
                    </p:custDataLst>
                  </p:nvPr>
                </p:nvSpPr>
                <p:spPr bwMode="auto">
                  <a:xfrm rot="2160000">
                    <a:off x="-1490" y="39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PA_矩形 70"/>
                  <p:cNvSpPr>
                    <a:spLocks noChangeArrowheads="1"/>
                  </p:cNvSpPr>
                  <p:nvPr>
                    <p:custDataLst>
                      <p:tags r:id="rId43"/>
                    </p:custDataLst>
                  </p:nvPr>
                </p:nvSpPr>
                <p:spPr bwMode="auto">
                  <a:xfrm rot="2520000">
                    <a:off x="-1360" y="50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" name="PA_矩形 71"/>
                  <p:cNvSpPr>
                    <a:spLocks noChangeArrowheads="1"/>
                  </p:cNvSpPr>
                  <p:nvPr>
                    <p:custDataLst>
                      <p:tags r:id="rId44"/>
                    </p:custDataLst>
                  </p:nvPr>
                </p:nvSpPr>
                <p:spPr bwMode="auto">
                  <a:xfrm rot="2880000">
                    <a:off x="-1239" y="61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PA_矩形 72"/>
                  <p:cNvSpPr>
                    <a:spLocks noChangeArrowheads="1"/>
                  </p:cNvSpPr>
                  <p:nvPr>
                    <p:custDataLst>
                      <p:tags r:id="rId45"/>
                    </p:custDataLst>
                  </p:nvPr>
                </p:nvSpPr>
                <p:spPr bwMode="auto">
                  <a:xfrm rot="3240000">
                    <a:off x="-1135" y="74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PA_矩形 73"/>
                  <p:cNvSpPr>
                    <a:spLocks noChangeArrowheads="1"/>
                  </p:cNvSpPr>
                  <p:nvPr>
                    <p:custDataLst>
                      <p:tags r:id="rId46"/>
                    </p:custDataLst>
                  </p:nvPr>
                </p:nvSpPr>
                <p:spPr bwMode="auto">
                  <a:xfrm rot="3960000">
                    <a:off x="-972" y="104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PA_矩形 74"/>
                  <p:cNvSpPr>
                    <a:spLocks noChangeArrowheads="1"/>
                  </p:cNvSpPr>
                  <p:nvPr>
                    <p:custDataLst>
                      <p:tags r:id="rId47"/>
                    </p:custDataLst>
                  </p:nvPr>
                </p:nvSpPr>
                <p:spPr bwMode="auto">
                  <a:xfrm rot="3600000">
                    <a:off x="-1057" y="89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PA_矩形 75"/>
                  <p:cNvSpPr>
                    <a:spLocks noChangeArrowheads="1"/>
                  </p:cNvSpPr>
                  <p:nvPr>
                    <p:custDataLst>
                      <p:tags r:id="rId48"/>
                    </p:custDataLst>
                  </p:nvPr>
                </p:nvSpPr>
                <p:spPr bwMode="auto">
                  <a:xfrm rot="4320000">
                    <a:off x="-915" y="1200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PA_矩形 76"/>
                  <p:cNvSpPr>
                    <a:spLocks noChangeArrowheads="1"/>
                  </p:cNvSpPr>
                  <p:nvPr>
                    <p:custDataLst>
                      <p:tags r:id="rId49"/>
                    </p:custDataLst>
                  </p:nvPr>
                </p:nvSpPr>
                <p:spPr bwMode="auto">
                  <a:xfrm rot="4680000">
                    <a:off x="-870" y="1361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PA_矩形 77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 rot="5040000">
                    <a:off x="-846" y="1524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PA_矩形 78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 rot="5400000">
                    <a:off x="-844" y="169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PA_矩形 79"/>
                  <p:cNvSpPr>
                    <a:spLocks noChangeArrowheads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 rot="5760000" flipH="1" flipV="1">
                    <a:off x="-842" y="185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PA_矩形 80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 rot="6120000" flipH="1" flipV="1">
                    <a:off x="-871" y="202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PA_矩形 81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 rot="6480000" flipH="1" flipV="1">
                    <a:off x="-917" y="218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PA_矩形 82"/>
                  <p:cNvSpPr>
                    <a:spLocks noChangeArrowheads="1"/>
                  </p:cNvSpPr>
                  <p:nvPr>
                    <p:custDataLst>
                      <p:tags r:id="rId55"/>
                    </p:custDataLst>
                  </p:nvPr>
                </p:nvSpPr>
                <p:spPr bwMode="auto">
                  <a:xfrm rot="6840000" flipH="1" flipV="1">
                    <a:off x="-974" y="2341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PA_矩形 83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 rot="7200000" flipH="1" flipV="1">
                    <a:off x="-1059" y="2486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PA_矩形 84"/>
                  <p:cNvSpPr>
                    <a:spLocks noChangeArrowheads="1"/>
                  </p:cNvSpPr>
                  <p:nvPr>
                    <p:custDataLst>
                      <p:tags r:id="rId57"/>
                    </p:custDataLst>
                  </p:nvPr>
                </p:nvSpPr>
                <p:spPr bwMode="auto">
                  <a:xfrm rot="7560000">
                    <a:off x="-1141" y="2628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PA_矩形 85"/>
                  <p:cNvSpPr>
                    <a:spLocks noChangeArrowheads="1"/>
                  </p:cNvSpPr>
                  <p:nvPr>
                    <p:custDataLst>
                      <p:tags r:id="rId58"/>
                    </p:custDataLst>
                  </p:nvPr>
                </p:nvSpPr>
                <p:spPr bwMode="auto">
                  <a:xfrm rot="7920000">
                    <a:off x="-1246" y="275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PA_矩形 86"/>
                  <p:cNvSpPr>
                    <a:spLocks noChangeArrowheads="1"/>
                  </p:cNvSpPr>
                  <p:nvPr>
                    <p:custDataLst>
                      <p:tags r:id="rId59"/>
                    </p:custDataLst>
                  </p:nvPr>
                </p:nvSpPr>
                <p:spPr bwMode="auto">
                  <a:xfrm rot="8280000">
                    <a:off x="-1365" y="2877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PA_矩形 87"/>
                  <p:cNvSpPr>
                    <a:spLocks noChangeArrowheads="1"/>
                  </p:cNvSpPr>
                  <p:nvPr>
                    <p:custDataLst>
                      <p:tags r:id="rId60"/>
                    </p:custDataLst>
                  </p:nvPr>
                </p:nvSpPr>
                <p:spPr bwMode="auto">
                  <a:xfrm rot="8640000">
                    <a:off x="-1496" y="2979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PA_矩形 88"/>
                  <p:cNvSpPr>
                    <a:spLocks noChangeArrowheads="1"/>
                  </p:cNvSpPr>
                  <p:nvPr>
                    <p:custDataLst>
                      <p:tags r:id="rId61"/>
                    </p:custDataLst>
                  </p:nvPr>
                </p:nvSpPr>
                <p:spPr bwMode="auto">
                  <a:xfrm rot="9000000">
                    <a:off x="-1638" y="3070"/>
                    <a:ext cx="27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0" name="PA_矩形 89"/>
                  <p:cNvSpPr>
                    <a:spLocks noChangeArrowheads="1"/>
                  </p:cNvSpPr>
                  <p:nvPr>
                    <p:custDataLst>
                      <p:tags r:id="rId62"/>
                    </p:custDataLst>
                  </p:nvPr>
                </p:nvSpPr>
                <p:spPr bwMode="auto">
                  <a:xfrm rot="9360000" flipH="1" flipV="1">
                    <a:off x="-1777" y="314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PA_矩形 90"/>
                  <p:cNvSpPr>
                    <a:spLocks noChangeArrowheads="1"/>
                  </p:cNvSpPr>
                  <p:nvPr>
                    <p:custDataLst>
                      <p:tags r:id="rId63"/>
                    </p:custDataLst>
                  </p:nvPr>
                </p:nvSpPr>
                <p:spPr bwMode="auto">
                  <a:xfrm rot="9720000" flipH="1" flipV="1">
                    <a:off x="-1929" y="3206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PA_矩形 91"/>
                  <p:cNvSpPr>
                    <a:spLocks noChangeArrowheads="1"/>
                  </p:cNvSpPr>
                  <p:nvPr>
                    <p:custDataLst>
                      <p:tags r:id="rId64"/>
                    </p:custDataLst>
                  </p:nvPr>
                </p:nvSpPr>
                <p:spPr bwMode="auto">
                  <a:xfrm rot="10080000" flipH="1" flipV="1">
                    <a:off x="-2091" y="3245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PA_矩形 92"/>
                  <p:cNvSpPr>
                    <a:spLocks noChangeArrowheads="1"/>
                  </p:cNvSpPr>
                  <p:nvPr>
                    <p:custDataLst>
                      <p:tags r:id="rId65"/>
                    </p:custDataLst>
                  </p:nvPr>
                </p:nvSpPr>
                <p:spPr bwMode="auto">
                  <a:xfrm rot="10440000" flipH="1" flipV="1">
                    <a:off x="-2253" y="3273"/>
                    <a:ext cx="9" cy="54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anchor="ctr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10" name="Group 5"/>
            <p:cNvGrpSpPr/>
            <p:nvPr/>
          </p:nvGrpSpPr>
          <p:grpSpPr bwMode="auto">
            <a:xfrm>
              <a:off x="2344738" y="946150"/>
              <a:ext cx="4464050" cy="4786313"/>
              <a:chOff x="1202" y="527"/>
              <a:chExt cx="2812" cy="3015"/>
            </a:xfrm>
          </p:grpSpPr>
          <p:grpSp>
            <p:nvGrpSpPr>
              <p:cNvPr id="11" name="Group 6"/>
              <p:cNvGrpSpPr/>
              <p:nvPr/>
            </p:nvGrpSpPr>
            <p:grpSpPr bwMode="auto">
              <a:xfrm>
                <a:off x="1202" y="527"/>
                <a:ext cx="1626" cy="2858"/>
                <a:chOff x="1202" y="527"/>
                <a:chExt cx="1626" cy="2858"/>
              </a:xfrm>
            </p:grpSpPr>
            <p:sp>
              <p:nvSpPr>
                <p:cNvPr id="20" name="PA_WordArt 7"/>
                <p:cNvSpPr>
                  <a:spLocks noChangeArrowheads="1" noChangeShapeType="1" noTextEdit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1435" y="1162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dirty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0</a:t>
                  </a:r>
                  <a:endParaRPr lang="zh-CN" altLang="en-US" sz="3600" kern="10" spc="0" dirty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1" name="PA_WordArt 8"/>
                <p:cNvSpPr>
                  <a:spLocks noChangeArrowheads="1" noChangeShapeType="1" noTextEdit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269" y="1162"/>
                  <a:ext cx="114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1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2" name="PA_WordArt 9"/>
                <p:cNvSpPr>
                  <a:spLocks noChangeArrowheads="1" noChangeShapeType="1" noTextEdit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1791" y="706"/>
                  <a:ext cx="114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1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3" name="PA_WordArt 10"/>
                <p:cNvSpPr>
                  <a:spLocks noChangeArrowheads="1" noChangeShapeType="1" noTextEdit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040" y="706"/>
                  <a:ext cx="114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1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4" name="PA_WordArt 11"/>
                <p:cNvSpPr>
                  <a:spLocks noChangeArrowheads="1" noChangeShapeType="1" noTextEdit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888" y="2930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7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5" name="PA_WordArt 12"/>
                <p:cNvSpPr>
                  <a:spLocks noChangeArrowheads="1" noChangeShapeType="1" noTextEdit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1383" y="2432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8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6" name="PA_WordArt 13"/>
                <p:cNvSpPr>
                  <a:spLocks noChangeArrowheads="1" noChangeShapeType="1" noTextEdit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1202" y="1796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9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7" name="PA_WordArt 14"/>
                <p:cNvSpPr>
                  <a:spLocks noChangeArrowheads="1" noChangeShapeType="1" noTextEdit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381" y="527"/>
                  <a:ext cx="114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1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  <p:sp>
              <p:nvSpPr>
                <p:cNvPr id="28" name="PA_WordArt 15"/>
                <p:cNvSpPr>
                  <a:spLocks noChangeArrowheads="1" noChangeShapeType="1" noTextEdit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562" y="527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dirty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2</a:t>
                  </a:r>
                  <a:endParaRPr lang="zh-CN" altLang="en-US" sz="3600" kern="10" spc="0" dirty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</p:grpSp>
          <p:grpSp>
            <p:nvGrpSpPr>
              <p:cNvPr id="12" name="Group 16"/>
              <p:cNvGrpSpPr/>
              <p:nvPr/>
            </p:nvGrpSpPr>
            <p:grpSpPr bwMode="auto">
              <a:xfrm>
                <a:off x="2478" y="707"/>
                <a:ext cx="1536" cy="2835"/>
                <a:chOff x="2478" y="707"/>
                <a:chExt cx="1536" cy="2835"/>
              </a:xfrm>
            </p:grpSpPr>
            <p:grpSp>
              <p:nvGrpSpPr>
                <p:cNvPr id="13" name="Group 17"/>
                <p:cNvGrpSpPr/>
                <p:nvPr/>
              </p:nvGrpSpPr>
              <p:grpSpPr bwMode="auto">
                <a:xfrm>
                  <a:off x="3113" y="707"/>
                  <a:ext cx="901" cy="2678"/>
                  <a:chOff x="3113" y="707"/>
                  <a:chExt cx="901" cy="2678"/>
                </a:xfrm>
              </p:grpSpPr>
              <p:sp>
                <p:nvSpPr>
                  <p:cNvPr id="15" name="PA_WordArt 18"/>
                  <p:cNvSpPr>
                    <a:spLocks noChangeArrowheads="1" noChangeShapeType="1" noTextEdit="1"/>
                  </p:cNvSpPr>
                  <p:nvPr>
                    <p:custDataLst>
                      <p:tags r:id="rId20"/>
                    </p:custDataLst>
                  </p:nvPr>
                </p:nvSpPr>
                <p:spPr bwMode="auto">
                  <a:xfrm>
                    <a:off x="3174" y="707"/>
                    <a:ext cx="114" cy="455"/>
                  </a:xfrm>
                  <a:prstGeom prst="rect">
                    <a:avLst/>
                  </a:prstGeom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wrap="none" fromWordArt="1">
                    <a:prstTxWarp prst="textSlantUp">
                      <a:avLst>
                        <a:gd name="adj" fmla="val 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altLang="zh-CN" sz="3600" kern="10" spc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innerShdw blurRad="63500" dist="50800" dir="2700000">
                            <a:prstClr val="black">
                              <a:alpha val="50000"/>
                            </a:prstClr>
                          </a:innerShdw>
                        </a:effectLst>
                        <a:latin typeface="Tw Cen MT" panose="020B0602020104020603"/>
                      </a:rPr>
                      <a:t>1</a:t>
                    </a:r>
                    <a:endParaRPr lang="zh-CN" altLang="en-US" sz="3600" kern="10" spc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endParaRPr>
                  </a:p>
                </p:txBody>
              </p:sp>
              <p:sp>
                <p:nvSpPr>
                  <p:cNvPr id="16" name="PA_WordArt 19"/>
                  <p:cNvSpPr>
                    <a:spLocks noChangeArrowheads="1" noChangeShapeType="1" noTextEdit="1"/>
                  </p:cNvSpPr>
                  <p:nvPr>
                    <p:custDataLst>
                      <p:tags r:id="rId21"/>
                    </p:custDataLst>
                  </p:nvPr>
                </p:nvSpPr>
                <p:spPr bwMode="auto">
                  <a:xfrm>
                    <a:off x="3612" y="1161"/>
                    <a:ext cx="266" cy="455"/>
                  </a:xfrm>
                  <a:prstGeom prst="rect">
                    <a:avLst/>
                  </a:prstGeom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wrap="none" fromWordArt="1">
                    <a:prstTxWarp prst="textSlantUp">
                      <a:avLst>
                        <a:gd name="adj" fmla="val 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altLang="zh-CN" sz="3600" kern="10" spc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innerShdw blurRad="63500" dist="50800" dir="2700000">
                            <a:prstClr val="black">
                              <a:alpha val="50000"/>
                            </a:prstClr>
                          </a:innerShdw>
                        </a:effectLst>
                        <a:latin typeface="Tw Cen MT" panose="020B0602020104020603"/>
                      </a:rPr>
                      <a:t>2</a:t>
                    </a:r>
                    <a:endParaRPr lang="zh-CN" altLang="en-US" sz="3600" kern="10" spc="0" dirty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endParaRPr>
                  </a:p>
                </p:txBody>
              </p:sp>
              <p:sp>
                <p:nvSpPr>
                  <p:cNvPr id="17" name="PA_WordArt 20"/>
                  <p:cNvSpPr>
                    <a:spLocks noChangeArrowheads="1" noChangeShapeType="1" noTextEdit="1"/>
                  </p:cNvSpPr>
                  <p:nvPr>
                    <p:custDataLst>
                      <p:tags r:id="rId22"/>
                    </p:custDataLst>
                  </p:nvPr>
                </p:nvSpPr>
                <p:spPr bwMode="auto">
                  <a:xfrm>
                    <a:off x="3113" y="2930"/>
                    <a:ext cx="266" cy="455"/>
                  </a:xfrm>
                  <a:prstGeom prst="rect">
                    <a:avLst/>
                  </a:prstGeom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wrap="none" fromWordArt="1">
                    <a:prstTxWarp prst="textSlantUp">
                      <a:avLst>
                        <a:gd name="adj" fmla="val 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altLang="zh-CN" sz="3600" kern="10" spc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innerShdw blurRad="63500" dist="50800" dir="2700000">
                            <a:prstClr val="black">
                              <a:alpha val="50000"/>
                            </a:prstClr>
                          </a:innerShdw>
                        </a:effectLst>
                        <a:latin typeface="Tw Cen MT" panose="020B0602020104020603"/>
                      </a:rPr>
                      <a:t>5</a:t>
                    </a:r>
                    <a:endParaRPr lang="zh-CN" altLang="en-US" sz="3600" kern="10" spc="0" dirty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endParaRPr>
                  </a:p>
                </p:txBody>
              </p:sp>
              <p:sp>
                <p:nvSpPr>
                  <p:cNvPr id="18" name="PA_WordArt 21"/>
                  <p:cNvSpPr>
                    <a:spLocks noChangeArrowheads="1" noChangeShapeType="1" noTextEdit="1"/>
                  </p:cNvSpPr>
                  <p:nvPr>
                    <p:custDataLst>
                      <p:tags r:id="rId23"/>
                    </p:custDataLst>
                  </p:nvPr>
                </p:nvSpPr>
                <p:spPr bwMode="auto">
                  <a:xfrm>
                    <a:off x="3748" y="1841"/>
                    <a:ext cx="266" cy="455"/>
                  </a:xfrm>
                  <a:prstGeom prst="rect">
                    <a:avLst/>
                  </a:prstGeom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wrap="none" fromWordArt="1">
                    <a:prstTxWarp prst="textSlantUp">
                      <a:avLst>
                        <a:gd name="adj" fmla="val 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altLang="zh-CN" sz="3600" kern="10" spc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innerShdw blurRad="63500" dist="50800" dir="2700000">
                            <a:prstClr val="black">
                              <a:alpha val="50000"/>
                            </a:prstClr>
                          </a:innerShdw>
                        </a:effectLst>
                        <a:latin typeface="Tw Cen MT" panose="020B0602020104020603"/>
                      </a:rPr>
                      <a:t>3</a:t>
                    </a:r>
                    <a:endParaRPr lang="zh-CN" altLang="en-US" sz="3600" kern="10" spc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endParaRPr>
                  </a:p>
                </p:txBody>
              </p:sp>
              <p:sp>
                <p:nvSpPr>
                  <p:cNvPr id="19" name="PA_WordArt 22"/>
                  <p:cNvSpPr>
                    <a:spLocks noChangeArrowheads="1" noChangeShapeType="1" noTextEdit="1"/>
                  </p:cNvSpPr>
                  <p:nvPr>
                    <p:custDataLst>
                      <p:tags r:id="rId24"/>
                    </p:custDataLst>
                  </p:nvPr>
                </p:nvSpPr>
                <p:spPr bwMode="auto">
                  <a:xfrm>
                    <a:off x="3609" y="2431"/>
                    <a:ext cx="229" cy="455"/>
                  </a:xfrm>
                  <a:prstGeom prst="rect">
                    <a:avLst/>
                  </a:prstGeom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wrap="none" fromWordArt="1">
                    <a:prstTxWarp prst="textSlantUp">
                      <a:avLst>
                        <a:gd name="adj" fmla="val 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altLang="zh-CN" sz="3600" kern="10" spc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innerShdw blurRad="63500" dist="50800" dir="2700000">
                            <a:prstClr val="black">
                              <a:alpha val="50000"/>
                            </a:prstClr>
                          </a:innerShdw>
                        </a:effectLst>
                        <a:latin typeface="Tw Cen MT" panose="020B0602020104020603"/>
                      </a:rPr>
                      <a:t>4</a:t>
                    </a:r>
                    <a:endParaRPr lang="zh-CN" altLang="en-US" sz="3600" kern="10" spc="0" dirty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endParaRPr>
                  </a:p>
                </p:txBody>
              </p:sp>
            </p:grpSp>
            <p:sp>
              <p:nvSpPr>
                <p:cNvPr id="14" name="PA_WordArt 23"/>
                <p:cNvSpPr>
                  <a:spLocks noChangeArrowheads="1" noChangeShapeType="1" noTextEdit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478" y="3087"/>
                  <a:ext cx="266" cy="455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fromWordArt="1">
                  <a:prstTxWarp prst="textSlantUp">
                    <a:avLst>
                      <a:gd name="adj" fmla="val 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altLang="zh-CN" sz="3600" kern="10" spc="0" smtClean="0">
                      <a:ln>
                        <a:noFill/>
                      </a:ln>
                      <a:solidFill>
                        <a:srgbClr val="5F5F5F"/>
                      </a:solidFill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  <a:latin typeface="Tw Cen MT" panose="020B0602020104020603"/>
                    </a:rPr>
                    <a:t>6</a:t>
                  </a:r>
                  <a:endParaRPr lang="zh-CN" altLang="en-US" sz="3600" kern="10" spc="0">
                    <a:ln>
                      <a:noFill/>
                    </a:ln>
                    <a:solidFill>
                      <a:srgbClr val="5F5F5F"/>
                    </a:solidFill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  <a:latin typeface="Tw Cen MT" panose="020B0602020104020603"/>
                  </a:endParaRPr>
                </a:p>
              </p:txBody>
            </p:sp>
          </p:grpSp>
        </p:grpSp>
      </p:grpSp>
      <p:grpSp>
        <p:nvGrpSpPr>
          <p:cNvPr id="93" name="PA_组合 24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 rot="10800000">
            <a:off x="5517646" y="1950329"/>
            <a:ext cx="2556000" cy="2563458"/>
            <a:chOff x="747" y="42"/>
            <a:chExt cx="4002" cy="4013"/>
          </a:xfrm>
        </p:grpSpPr>
        <p:sp>
          <p:nvSpPr>
            <p:cNvPr id="94" name="PA_椭圆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47" y="42"/>
              <a:ext cx="4002" cy="401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zh-CN" altLang="en-US"/>
            </a:p>
          </p:txBody>
        </p:sp>
        <p:sp>
          <p:nvSpPr>
            <p:cNvPr id="95" name="PA_矩形 6"/>
            <p:cNvSpPr/>
            <p:nvPr>
              <p:custDataLst>
                <p:tags r:id="rId18"/>
              </p:custDataLst>
            </p:nvPr>
          </p:nvSpPr>
          <p:spPr>
            <a:xfrm rot="16200000">
              <a:off x="1626" y="2618"/>
              <a:ext cx="2193" cy="38"/>
            </a:xfrm>
            <a:custGeom>
              <a:avLst/>
              <a:gdLst>
                <a:gd name="connsiteX0" fmla="*/ 0 w 2556000"/>
                <a:gd name="connsiteY0" fmla="*/ 0 h 72000"/>
                <a:gd name="connsiteX1" fmla="*/ 2556000 w 2556000"/>
                <a:gd name="connsiteY1" fmla="*/ 0 h 72000"/>
                <a:gd name="connsiteX2" fmla="*/ 2556000 w 2556000"/>
                <a:gd name="connsiteY2" fmla="*/ 72000 h 72000"/>
                <a:gd name="connsiteX3" fmla="*/ 0 w 2556000"/>
                <a:gd name="connsiteY3" fmla="*/ 72000 h 72000"/>
                <a:gd name="connsiteX4" fmla="*/ 0 w 2556000"/>
                <a:gd name="connsiteY4" fmla="*/ 0 h 72000"/>
                <a:gd name="connsiteX0-1" fmla="*/ 0 w 2560395"/>
                <a:gd name="connsiteY0-2" fmla="*/ 0 h 72000"/>
                <a:gd name="connsiteX1-3" fmla="*/ 2556000 w 2560395"/>
                <a:gd name="connsiteY1-4" fmla="*/ 0 h 72000"/>
                <a:gd name="connsiteX2-5" fmla="*/ 2560395 w 2560395"/>
                <a:gd name="connsiteY2-6" fmla="*/ 63244 h 72000"/>
                <a:gd name="connsiteX3-7" fmla="*/ 0 w 2560395"/>
                <a:gd name="connsiteY3-8" fmla="*/ 72000 h 72000"/>
                <a:gd name="connsiteX4-9" fmla="*/ 0 w 2560395"/>
                <a:gd name="connsiteY4-10" fmla="*/ 0 h 72000"/>
                <a:gd name="connsiteX0-11" fmla="*/ 0 w 2560395"/>
                <a:gd name="connsiteY0-12" fmla="*/ 20571 h 92571"/>
                <a:gd name="connsiteX1-13" fmla="*/ 2556001 w 2560395"/>
                <a:gd name="connsiteY1-14" fmla="*/ 0 h 92571"/>
                <a:gd name="connsiteX2-15" fmla="*/ 2560395 w 2560395"/>
                <a:gd name="connsiteY2-16" fmla="*/ 83815 h 92571"/>
                <a:gd name="connsiteX3-17" fmla="*/ 0 w 2560395"/>
                <a:gd name="connsiteY3-18" fmla="*/ 92571 h 92571"/>
                <a:gd name="connsiteX4-19" fmla="*/ 0 w 2560395"/>
                <a:gd name="connsiteY4-20" fmla="*/ 20571 h 92571"/>
                <a:gd name="connsiteX0-21" fmla="*/ 0 w 2560395"/>
                <a:gd name="connsiteY0-22" fmla="*/ 20571 h 83815"/>
                <a:gd name="connsiteX1-23" fmla="*/ 2556001 w 2560395"/>
                <a:gd name="connsiteY1-24" fmla="*/ 0 h 83815"/>
                <a:gd name="connsiteX2-25" fmla="*/ 2560395 w 2560395"/>
                <a:gd name="connsiteY2-26" fmla="*/ 83815 h 83815"/>
                <a:gd name="connsiteX3-27" fmla="*/ 0 w 2560395"/>
                <a:gd name="connsiteY3-28" fmla="*/ 71999 h 83815"/>
                <a:gd name="connsiteX4-29" fmla="*/ 0 w 2560395"/>
                <a:gd name="connsiteY4-30" fmla="*/ 20571 h 83815"/>
                <a:gd name="connsiteX0-31" fmla="*/ 0 w 2560395"/>
                <a:gd name="connsiteY0-32" fmla="*/ 20571 h 87429"/>
                <a:gd name="connsiteX1-33" fmla="*/ 2556001 w 2560395"/>
                <a:gd name="connsiteY1-34" fmla="*/ 0 h 87429"/>
                <a:gd name="connsiteX2-35" fmla="*/ 2560395 w 2560395"/>
                <a:gd name="connsiteY2-36" fmla="*/ 83815 h 87429"/>
                <a:gd name="connsiteX3-37" fmla="*/ 0 w 2560395"/>
                <a:gd name="connsiteY3-38" fmla="*/ 87429 h 87429"/>
                <a:gd name="connsiteX4-39" fmla="*/ 0 w 2560395"/>
                <a:gd name="connsiteY4-40" fmla="*/ 20571 h 87429"/>
                <a:gd name="connsiteX0-41" fmla="*/ 0 w 2560395"/>
                <a:gd name="connsiteY0-42" fmla="*/ 1839 h 87429"/>
                <a:gd name="connsiteX1-43" fmla="*/ 2556001 w 2560395"/>
                <a:gd name="connsiteY1-44" fmla="*/ 0 h 87429"/>
                <a:gd name="connsiteX2-45" fmla="*/ 2560395 w 2560395"/>
                <a:gd name="connsiteY2-46" fmla="*/ 83815 h 87429"/>
                <a:gd name="connsiteX3-47" fmla="*/ 0 w 2560395"/>
                <a:gd name="connsiteY3-48" fmla="*/ 87429 h 87429"/>
                <a:gd name="connsiteX4-49" fmla="*/ 0 w 2560395"/>
                <a:gd name="connsiteY4-50" fmla="*/ 1839 h 87429"/>
                <a:gd name="connsiteX0-51" fmla="*/ 0 w 2560395"/>
                <a:gd name="connsiteY0-52" fmla="*/ 1839 h 83815"/>
                <a:gd name="connsiteX1-53" fmla="*/ 2556001 w 2560395"/>
                <a:gd name="connsiteY1-54" fmla="*/ 0 h 83815"/>
                <a:gd name="connsiteX2-55" fmla="*/ 2560395 w 2560395"/>
                <a:gd name="connsiteY2-56" fmla="*/ 83815 h 83815"/>
                <a:gd name="connsiteX3-57" fmla="*/ 0 w 2560395"/>
                <a:gd name="connsiteY3-58" fmla="*/ 18738 h 83815"/>
                <a:gd name="connsiteX4-59" fmla="*/ 0 w 2560395"/>
                <a:gd name="connsiteY4-60" fmla="*/ 1839 h 83815"/>
                <a:gd name="connsiteX0-61" fmla="*/ 0 w 2556001"/>
                <a:gd name="connsiteY0-62" fmla="*/ 1839 h 102030"/>
                <a:gd name="connsiteX1-63" fmla="*/ 2556001 w 2556001"/>
                <a:gd name="connsiteY1-64" fmla="*/ 0 h 102030"/>
                <a:gd name="connsiteX2-65" fmla="*/ 2555148 w 2556001"/>
                <a:gd name="connsiteY2-66" fmla="*/ 102029 h 102030"/>
                <a:gd name="connsiteX3-67" fmla="*/ 0 w 2556001"/>
                <a:gd name="connsiteY3-68" fmla="*/ 18738 h 102030"/>
                <a:gd name="connsiteX4-69" fmla="*/ 0 w 2556001"/>
                <a:gd name="connsiteY4-70" fmla="*/ 1839 h 102030"/>
                <a:gd name="connsiteX0-71" fmla="*/ 0 w 2556933"/>
                <a:gd name="connsiteY0-72" fmla="*/ 1839 h 115690"/>
                <a:gd name="connsiteX1-73" fmla="*/ 2556001 w 2556933"/>
                <a:gd name="connsiteY1-74" fmla="*/ 0 h 115690"/>
                <a:gd name="connsiteX2-75" fmla="*/ 2556897 w 2556933"/>
                <a:gd name="connsiteY2-76" fmla="*/ 115689 h 115690"/>
                <a:gd name="connsiteX3-77" fmla="*/ 0 w 2556933"/>
                <a:gd name="connsiteY3-78" fmla="*/ 18738 h 115690"/>
                <a:gd name="connsiteX4-79" fmla="*/ 0 w 2556933"/>
                <a:gd name="connsiteY4-80" fmla="*/ 1839 h 115690"/>
                <a:gd name="connsiteX0-81" fmla="*/ 0 w 2556933"/>
                <a:gd name="connsiteY0-82" fmla="*/ 1839 h 115688"/>
                <a:gd name="connsiteX1-83" fmla="*/ 2556001 w 2556933"/>
                <a:gd name="connsiteY1-84" fmla="*/ 0 h 115688"/>
                <a:gd name="connsiteX2-85" fmla="*/ 2556897 w 2556933"/>
                <a:gd name="connsiteY2-86" fmla="*/ 115689 h 115688"/>
                <a:gd name="connsiteX3-87" fmla="*/ 1748 w 2556933"/>
                <a:gd name="connsiteY3-88" fmla="*/ 50618 h 115688"/>
                <a:gd name="connsiteX4-89" fmla="*/ 0 w 2556933"/>
                <a:gd name="connsiteY4-90" fmla="*/ 1839 h 115688"/>
                <a:gd name="connsiteX0-91" fmla="*/ 0 w 2556933"/>
                <a:gd name="connsiteY0-92" fmla="*/ 42825 h 115690"/>
                <a:gd name="connsiteX1-93" fmla="*/ 2556001 w 2556933"/>
                <a:gd name="connsiteY1-94" fmla="*/ 0 h 115690"/>
                <a:gd name="connsiteX2-95" fmla="*/ 2556897 w 2556933"/>
                <a:gd name="connsiteY2-96" fmla="*/ 115689 h 115690"/>
                <a:gd name="connsiteX3-97" fmla="*/ 1748 w 2556933"/>
                <a:gd name="connsiteY3-98" fmla="*/ 50618 h 115690"/>
                <a:gd name="connsiteX4-99" fmla="*/ 0 w 2556933"/>
                <a:gd name="connsiteY4-100" fmla="*/ 42825 h 115690"/>
                <a:gd name="connsiteX0-101" fmla="*/ 0 w 2556933"/>
                <a:gd name="connsiteY0-102" fmla="*/ 42825 h 115688"/>
                <a:gd name="connsiteX1-103" fmla="*/ 2556001 w 2556933"/>
                <a:gd name="connsiteY1-104" fmla="*/ 0 h 115688"/>
                <a:gd name="connsiteX2-105" fmla="*/ 2556897 w 2556933"/>
                <a:gd name="connsiteY2-106" fmla="*/ 115689 h 115688"/>
                <a:gd name="connsiteX3-107" fmla="*/ 1748 w 2556933"/>
                <a:gd name="connsiteY3-108" fmla="*/ 64284 h 115688"/>
                <a:gd name="connsiteX4-109" fmla="*/ 0 w 2556933"/>
                <a:gd name="connsiteY4-110" fmla="*/ 42825 h 115688"/>
                <a:gd name="connsiteX0-111" fmla="*/ 0 w 2556933"/>
                <a:gd name="connsiteY0-112" fmla="*/ 56486 h 115690"/>
                <a:gd name="connsiteX1-113" fmla="*/ 2556001 w 2556933"/>
                <a:gd name="connsiteY1-114" fmla="*/ 0 h 115690"/>
                <a:gd name="connsiteX2-115" fmla="*/ 2556897 w 2556933"/>
                <a:gd name="connsiteY2-116" fmla="*/ 115689 h 115690"/>
                <a:gd name="connsiteX3-117" fmla="*/ 1748 w 2556933"/>
                <a:gd name="connsiteY3-118" fmla="*/ 64284 h 115690"/>
                <a:gd name="connsiteX4-119" fmla="*/ 0 w 2556933"/>
                <a:gd name="connsiteY4-120" fmla="*/ 56486 h 115690"/>
                <a:gd name="connsiteX0-121" fmla="*/ 170 w 2555354"/>
                <a:gd name="connsiteY0-122" fmla="*/ 42829 h 115688"/>
                <a:gd name="connsiteX1-123" fmla="*/ 2554422 w 2555354"/>
                <a:gd name="connsiteY1-124" fmla="*/ 0 h 115688"/>
                <a:gd name="connsiteX2-125" fmla="*/ 2555318 w 2555354"/>
                <a:gd name="connsiteY2-126" fmla="*/ 115689 h 115688"/>
                <a:gd name="connsiteX3-127" fmla="*/ 169 w 2555354"/>
                <a:gd name="connsiteY3-128" fmla="*/ 64284 h 115688"/>
                <a:gd name="connsiteX4-129" fmla="*/ 170 w 2555354"/>
                <a:gd name="connsiteY4-130" fmla="*/ 42829 h 115688"/>
                <a:gd name="connsiteX0-131" fmla="*/ 0 w 2556933"/>
                <a:gd name="connsiteY0-132" fmla="*/ 42828 h 115690"/>
                <a:gd name="connsiteX1-133" fmla="*/ 2556001 w 2556933"/>
                <a:gd name="connsiteY1-134" fmla="*/ 0 h 115690"/>
                <a:gd name="connsiteX2-135" fmla="*/ 2556897 w 2556933"/>
                <a:gd name="connsiteY2-136" fmla="*/ 115689 h 115690"/>
                <a:gd name="connsiteX3-137" fmla="*/ 1748 w 2556933"/>
                <a:gd name="connsiteY3-138" fmla="*/ 64284 h 115690"/>
                <a:gd name="connsiteX4-139" fmla="*/ 0 w 2556933"/>
                <a:gd name="connsiteY4-140" fmla="*/ 42828 h 115690"/>
                <a:gd name="connsiteX0-141" fmla="*/ 169 w 2557102"/>
                <a:gd name="connsiteY0-142" fmla="*/ 42828 h 115688"/>
                <a:gd name="connsiteX1-143" fmla="*/ 2556170 w 2557102"/>
                <a:gd name="connsiteY1-144" fmla="*/ 0 h 115688"/>
                <a:gd name="connsiteX2-145" fmla="*/ 2557066 w 2557102"/>
                <a:gd name="connsiteY2-146" fmla="*/ 115689 h 115688"/>
                <a:gd name="connsiteX3-147" fmla="*/ 168 w 2557102"/>
                <a:gd name="connsiteY3-148" fmla="*/ 73398 h 115688"/>
                <a:gd name="connsiteX4-149" fmla="*/ 169 w 2557102"/>
                <a:gd name="connsiteY4-150" fmla="*/ 42828 h 1156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557102" h="115688">
                  <a:moveTo>
                    <a:pt x="169" y="42828"/>
                  </a:moveTo>
                  <a:lnTo>
                    <a:pt x="2556170" y="0"/>
                  </a:lnTo>
                  <a:cubicBezTo>
                    <a:pt x="2555886" y="34010"/>
                    <a:pt x="2557350" y="81679"/>
                    <a:pt x="2557066" y="115689"/>
                  </a:cubicBezTo>
                  <a:lnTo>
                    <a:pt x="168" y="73398"/>
                  </a:lnTo>
                  <a:cubicBezTo>
                    <a:pt x="-415" y="57138"/>
                    <a:pt x="752" y="59088"/>
                    <a:pt x="169" y="428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6" name="PA_组合 27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 rot="1611640">
            <a:off x="5553630" y="2024311"/>
            <a:ext cx="2412000" cy="2419038"/>
            <a:chOff x="747" y="42"/>
            <a:chExt cx="4002" cy="4013"/>
          </a:xfrm>
        </p:grpSpPr>
        <p:sp>
          <p:nvSpPr>
            <p:cNvPr id="97" name="PA_椭圆 2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7" y="42"/>
              <a:ext cx="4002" cy="401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zh-CN" altLang="en-US"/>
            </a:p>
          </p:txBody>
        </p:sp>
        <p:sp>
          <p:nvSpPr>
            <p:cNvPr id="98" name="PA_矩形 6"/>
            <p:cNvSpPr/>
            <p:nvPr>
              <p:custDataLst>
                <p:tags r:id="rId16"/>
              </p:custDataLst>
            </p:nvPr>
          </p:nvSpPr>
          <p:spPr>
            <a:xfrm rot="20001044">
              <a:off x="2634" y="1682"/>
              <a:ext cx="1612" cy="46"/>
            </a:xfrm>
            <a:custGeom>
              <a:avLst/>
              <a:gdLst>
                <a:gd name="connsiteX0" fmla="*/ 0 w 2556000"/>
                <a:gd name="connsiteY0" fmla="*/ 0 h 72000"/>
                <a:gd name="connsiteX1" fmla="*/ 2556000 w 2556000"/>
                <a:gd name="connsiteY1" fmla="*/ 0 h 72000"/>
                <a:gd name="connsiteX2" fmla="*/ 2556000 w 2556000"/>
                <a:gd name="connsiteY2" fmla="*/ 72000 h 72000"/>
                <a:gd name="connsiteX3" fmla="*/ 0 w 2556000"/>
                <a:gd name="connsiteY3" fmla="*/ 72000 h 72000"/>
                <a:gd name="connsiteX4" fmla="*/ 0 w 2556000"/>
                <a:gd name="connsiteY4" fmla="*/ 0 h 72000"/>
                <a:gd name="connsiteX0-1" fmla="*/ 0 w 2560395"/>
                <a:gd name="connsiteY0-2" fmla="*/ 0 h 72000"/>
                <a:gd name="connsiteX1-3" fmla="*/ 2556000 w 2560395"/>
                <a:gd name="connsiteY1-4" fmla="*/ 0 h 72000"/>
                <a:gd name="connsiteX2-5" fmla="*/ 2560395 w 2560395"/>
                <a:gd name="connsiteY2-6" fmla="*/ 63244 h 72000"/>
                <a:gd name="connsiteX3-7" fmla="*/ 0 w 2560395"/>
                <a:gd name="connsiteY3-8" fmla="*/ 72000 h 72000"/>
                <a:gd name="connsiteX4-9" fmla="*/ 0 w 2560395"/>
                <a:gd name="connsiteY4-10" fmla="*/ 0 h 72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560395" h="72000">
                  <a:moveTo>
                    <a:pt x="0" y="0"/>
                  </a:moveTo>
                  <a:lnTo>
                    <a:pt x="2556000" y="0"/>
                  </a:lnTo>
                  <a:lnTo>
                    <a:pt x="2560395" y="63244"/>
                  </a:lnTo>
                  <a:lnTo>
                    <a:pt x="0" y="7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9" name="PA_组合 93"/>
          <p:cNvGrpSpPr>
            <a:grpSpLocks noChangeAspect="1"/>
          </p:cNvGrpSpPr>
          <p:nvPr>
            <p:custDataLst>
              <p:tags r:id="rId6"/>
            </p:custDataLst>
          </p:nvPr>
        </p:nvGrpSpPr>
        <p:grpSpPr bwMode="auto">
          <a:xfrm rot="18079708">
            <a:off x="5129392" y="1945833"/>
            <a:ext cx="2588414" cy="2581319"/>
            <a:chOff x="877" y="103"/>
            <a:chExt cx="4013" cy="4002"/>
          </a:xfrm>
        </p:grpSpPr>
        <p:grpSp>
          <p:nvGrpSpPr>
            <p:cNvPr id="100" name="Group 94"/>
            <p:cNvGrpSpPr/>
            <p:nvPr/>
          </p:nvGrpSpPr>
          <p:grpSpPr bwMode="auto">
            <a:xfrm rot="3368068">
              <a:off x="883" y="97"/>
              <a:ext cx="4002" cy="4013"/>
              <a:chOff x="747" y="42"/>
              <a:chExt cx="4002" cy="4013"/>
            </a:xfrm>
          </p:grpSpPr>
          <p:sp>
            <p:nvSpPr>
              <p:cNvPr id="105" name="PA_椭圆 9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47" y="42"/>
                <a:ext cx="4002" cy="4013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PA_流程图: 延期 5"/>
              <p:cNvSpPr/>
              <p:nvPr>
                <p:custDataLst>
                  <p:tags r:id="rId14"/>
                </p:custDataLst>
              </p:nvPr>
            </p:nvSpPr>
            <p:spPr>
              <a:xfrm rot="13004379">
                <a:off x="2566" y="1792"/>
                <a:ext cx="888" cy="184"/>
              </a:xfrm>
              <a:custGeom>
                <a:avLst/>
                <a:gdLst/>
                <a:ahLst/>
                <a:cxnLst/>
                <a:rect l="l" t="t" r="r" b="b"/>
                <a:pathLst>
                  <a:path w="1567636" h="337529">
                    <a:moveTo>
                      <a:pt x="1527413" y="255235"/>
                    </a:moveTo>
                    <a:lnTo>
                      <a:pt x="1445426" y="259142"/>
                    </a:lnTo>
                    <a:lnTo>
                      <a:pt x="1430002" y="260852"/>
                    </a:lnTo>
                    <a:lnTo>
                      <a:pt x="1429974" y="259879"/>
                    </a:lnTo>
                    <a:cubicBezTo>
                      <a:pt x="1021609" y="279643"/>
                      <a:pt x="555049" y="321151"/>
                      <a:pt x="156892" y="337402"/>
                    </a:cubicBezTo>
                    <a:cubicBezTo>
                      <a:pt x="73708" y="340797"/>
                      <a:pt x="3522" y="276115"/>
                      <a:pt x="127" y="192932"/>
                    </a:cubicBezTo>
                    <a:cubicBezTo>
                      <a:pt x="-3268" y="109748"/>
                      <a:pt x="61414" y="39562"/>
                      <a:pt x="144597" y="36166"/>
                    </a:cubicBezTo>
                    <a:lnTo>
                      <a:pt x="1443904" y="6290"/>
                    </a:lnTo>
                    <a:cubicBezTo>
                      <a:pt x="1465152" y="4475"/>
                      <a:pt x="1490310" y="0"/>
                      <a:pt x="1506792" y="0"/>
                    </a:cubicBezTo>
                    <a:cubicBezTo>
                      <a:pt x="1544236" y="0"/>
                      <a:pt x="1563324" y="96890"/>
                      <a:pt x="1566758" y="138566"/>
                    </a:cubicBezTo>
                    <a:cubicBezTo>
                      <a:pt x="1570192" y="180242"/>
                      <a:pt x="1564843" y="250055"/>
                      <a:pt x="1527399" y="250055"/>
                    </a:cubicBezTo>
                    <a:lnTo>
                      <a:pt x="1526932" y="250107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Group 97"/>
            <p:cNvGrpSpPr/>
            <p:nvPr/>
          </p:nvGrpSpPr>
          <p:grpSpPr bwMode="auto">
            <a:xfrm rot="3284064">
              <a:off x="2699" y="2315"/>
              <a:ext cx="681" cy="163"/>
              <a:chOff x="2848" y="2047"/>
              <a:chExt cx="681" cy="163"/>
            </a:xfrm>
          </p:grpSpPr>
          <p:sp>
            <p:nvSpPr>
              <p:cNvPr id="102" name="PA_椭圆 98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363" y="2047"/>
                <a:ext cx="163" cy="1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PA_椭圆 9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398" y="2057"/>
                <a:ext cx="131" cy="126"/>
              </a:xfrm>
              <a:prstGeom prst="ellipse">
                <a:avLst/>
              </a:prstGeom>
              <a:solidFill>
                <a:srgbClr val="08080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PA_椭圆 10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848" y="2077"/>
                <a:ext cx="23" cy="2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107" name="PA_图片 19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00" cstate="email"/>
          <a:stretch>
            <a:fillRect/>
          </a:stretch>
        </p:blipFill>
        <p:spPr>
          <a:xfrm>
            <a:off x="2765802" y="1937822"/>
            <a:ext cx="2772000" cy="2933347"/>
          </a:xfrm>
          <a:prstGeom prst="rect">
            <a:avLst/>
          </a:prstGeom>
        </p:spPr>
      </p:pic>
      <p:pic>
        <p:nvPicPr>
          <p:cNvPr id="108" name="PA_图片 19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1" cstate="email"/>
          <a:stretch>
            <a:fillRect/>
          </a:stretch>
        </p:blipFill>
        <p:spPr>
          <a:xfrm>
            <a:off x="1089151" y="3519377"/>
            <a:ext cx="1350740" cy="994410"/>
          </a:xfrm>
          <a:prstGeom prst="rect">
            <a:avLst/>
          </a:prstGeom>
        </p:spPr>
      </p:pic>
      <p:pic>
        <p:nvPicPr>
          <p:cNvPr id="109" name="PA_图片 199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2" cstate="email"/>
          <a:stretch>
            <a:fillRect/>
          </a:stretch>
        </p:blipFill>
        <p:spPr>
          <a:xfrm>
            <a:off x="612715" y="2129261"/>
            <a:ext cx="2229136" cy="21794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6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floor($/6)*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base">
                                        <p:cTn id="8" dur="36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base">
                                        <p:cTn id="10" dur="432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-9000000" to="9000000">
                                      <p:cBhvr>
                                        <p:cTn id="13" dur="5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9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948558" y="893837"/>
            <a:ext cx="7281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：你能在方格纸上将“小旗子”绕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点按逆时针旋转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吗？</a:t>
            </a:r>
          </a:p>
        </p:txBody>
      </p:sp>
      <p:pic>
        <p:nvPicPr>
          <p:cNvPr id="8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667000" y="1962150"/>
            <a:ext cx="3962400" cy="1673134"/>
          </a:xfrm>
          <a:prstGeom prst="rect">
            <a:avLst/>
          </a:prstGeom>
        </p:spPr>
      </p:pic>
      <p:grpSp>
        <p:nvGrpSpPr>
          <p:cNvPr id="9" name="PA_组合 18"/>
          <p:cNvGrpSpPr/>
          <p:nvPr>
            <p:custDataLst>
              <p:tags r:id="rId4"/>
            </p:custDataLst>
          </p:nvPr>
        </p:nvGrpSpPr>
        <p:grpSpPr>
          <a:xfrm>
            <a:off x="4198066" y="2099366"/>
            <a:ext cx="936000" cy="2047905"/>
            <a:chOff x="4141856" y="2099364"/>
            <a:chExt cx="983534" cy="2047905"/>
          </a:xfrm>
        </p:grpSpPr>
        <p:grpSp>
          <p:nvGrpSpPr>
            <p:cNvPr id="10" name="PA_组合 13"/>
            <p:cNvGrpSpPr/>
            <p:nvPr>
              <p:custDataLst>
                <p:tags r:id="rId5"/>
              </p:custDataLst>
            </p:nvPr>
          </p:nvGrpSpPr>
          <p:grpSpPr>
            <a:xfrm>
              <a:off x="4141856" y="2226365"/>
              <a:ext cx="970833" cy="1920904"/>
              <a:chOff x="4141856" y="2226365"/>
              <a:chExt cx="970833" cy="1920904"/>
            </a:xfrm>
          </p:grpSpPr>
          <p:sp>
            <p:nvSpPr>
              <p:cNvPr id="12" name="PA_任意多边形 11"/>
              <p:cNvSpPr/>
              <p:nvPr>
                <p:custDataLst>
                  <p:tags r:id="rId7"/>
                </p:custDataLst>
              </p:nvPr>
            </p:nvSpPr>
            <p:spPr>
              <a:xfrm>
                <a:off x="4611757" y="2226365"/>
                <a:ext cx="500932" cy="930303"/>
              </a:xfrm>
              <a:custGeom>
                <a:avLst/>
                <a:gdLst>
                  <a:gd name="connsiteX0" fmla="*/ 0 w 500932"/>
                  <a:gd name="connsiteY0" fmla="*/ 461176 h 930303"/>
                  <a:gd name="connsiteX1" fmla="*/ 500932 w 500932"/>
                  <a:gd name="connsiteY1" fmla="*/ 477078 h 930303"/>
                  <a:gd name="connsiteX2" fmla="*/ 0 w 500932"/>
                  <a:gd name="connsiteY2" fmla="*/ 0 h 930303"/>
                  <a:gd name="connsiteX3" fmla="*/ 0 w 500932"/>
                  <a:gd name="connsiteY3" fmla="*/ 930303 h 930303"/>
                  <a:gd name="connsiteX4" fmla="*/ 0 w 500932"/>
                  <a:gd name="connsiteY4" fmla="*/ 930303 h 930303"/>
                  <a:gd name="connsiteX5" fmla="*/ 0 w 500932"/>
                  <a:gd name="connsiteY5" fmla="*/ 930303 h 930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932" h="930303">
                    <a:moveTo>
                      <a:pt x="0" y="461176"/>
                    </a:moveTo>
                    <a:lnTo>
                      <a:pt x="500932" y="477078"/>
                    </a:lnTo>
                    <a:lnTo>
                      <a:pt x="0" y="0"/>
                    </a:lnTo>
                    <a:lnTo>
                      <a:pt x="0" y="930303"/>
                    </a:lnTo>
                    <a:lnTo>
                      <a:pt x="0" y="930303"/>
                    </a:lnTo>
                    <a:lnTo>
                      <a:pt x="0" y="930303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olid"/>
              </a:ln>
            </p:spPr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PA_任意多边形 12"/>
              <p:cNvSpPr/>
              <p:nvPr>
                <p:custDataLst>
                  <p:tags r:id="rId8"/>
                </p:custDataLst>
              </p:nvPr>
            </p:nvSpPr>
            <p:spPr>
              <a:xfrm>
                <a:off x="4141856" y="2226365"/>
                <a:ext cx="970833" cy="1920904"/>
              </a:xfrm>
              <a:custGeom>
                <a:avLst/>
                <a:gdLst/>
                <a:ahLst/>
                <a:cxnLst/>
                <a:rect l="0" t="0" r="0" b="0"/>
                <a:pathLst>
                  <a:path w="970833" h="1920904">
                    <a:moveTo>
                      <a:pt x="0" y="0"/>
                    </a:moveTo>
                    <a:lnTo>
                      <a:pt x="970832" y="0"/>
                    </a:lnTo>
                    <a:lnTo>
                      <a:pt x="970832" y="1920903"/>
                    </a:lnTo>
                    <a:lnTo>
                      <a:pt x="0" y="1920903"/>
                    </a:lnTo>
                    <a:close/>
                  </a:path>
                </a:pathLst>
              </a:custGeom>
            </p:spPr>
            <p:txBody>
              <a:bodyPr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/>
              </a:p>
            </p:txBody>
          </p:sp>
        </p:grpSp>
        <p:sp>
          <p:nvSpPr>
            <p:cNvPr id="11" name="PA_任意多边形 14"/>
            <p:cNvSpPr/>
            <p:nvPr>
              <p:custDataLst>
                <p:tags r:id="rId6"/>
              </p:custDataLst>
            </p:nvPr>
          </p:nvSpPr>
          <p:spPr>
            <a:xfrm>
              <a:off x="4141856" y="2099364"/>
              <a:ext cx="983534" cy="2047905"/>
            </a:xfrm>
            <a:custGeom>
              <a:avLst/>
              <a:gdLst/>
              <a:ahLst/>
              <a:cxnLst/>
              <a:rect l="0" t="0" r="0" b="0"/>
              <a:pathLst>
                <a:path w="983534" h="2047905">
                  <a:moveTo>
                    <a:pt x="0" y="0"/>
                  </a:moveTo>
                  <a:lnTo>
                    <a:pt x="983533" y="0"/>
                  </a:lnTo>
                  <a:lnTo>
                    <a:pt x="983533" y="2047904"/>
                  </a:lnTo>
                  <a:lnTo>
                    <a:pt x="0" y="2047904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-5400000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1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9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64320" y="1122224"/>
            <a:ext cx="8424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：在平面内，将一个图形绕一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某个方向转动一个角度，这样的图形运动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称为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这个定点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称为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转动的角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称为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旋转不改变图形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00600" y="1528793"/>
            <a:ext cx="8382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定点</a:t>
            </a:r>
          </a:p>
        </p:txBody>
      </p:sp>
      <p:sp>
        <p:nvSpPr>
          <p:cNvPr id="8" name="矩形 7"/>
          <p:cNvSpPr/>
          <p:nvPr/>
        </p:nvSpPr>
        <p:spPr>
          <a:xfrm>
            <a:off x="2057400" y="1909793"/>
            <a:ext cx="8382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</a:p>
        </p:txBody>
      </p:sp>
      <p:sp>
        <p:nvSpPr>
          <p:cNvPr id="9" name="矩形 8"/>
          <p:cNvSpPr/>
          <p:nvPr/>
        </p:nvSpPr>
        <p:spPr>
          <a:xfrm>
            <a:off x="4488684" y="1935362"/>
            <a:ext cx="1212914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旋转中心</a:t>
            </a:r>
          </a:p>
        </p:txBody>
      </p:sp>
      <p:sp>
        <p:nvSpPr>
          <p:cNvPr id="10" name="矩形 9"/>
          <p:cNvSpPr/>
          <p:nvPr/>
        </p:nvSpPr>
        <p:spPr>
          <a:xfrm>
            <a:off x="7210863" y="1935362"/>
            <a:ext cx="1212914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旋转角</a:t>
            </a:r>
          </a:p>
        </p:txBody>
      </p:sp>
      <p:sp>
        <p:nvSpPr>
          <p:cNvPr id="11" name="矩形 10"/>
          <p:cNvSpPr/>
          <p:nvPr/>
        </p:nvSpPr>
        <p:spPr>
          <a:xfrm>
            <a:off x="2133600" y="2341424"/>
            <a:ext cx="8382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</a:t>
            </a:r>
          </a:p>
        </p:txBody>
      </p:sp>
      <p:sp>
        <p:nvSpPr>
          <p:cNvPr id="12" name="矩形 11"/>
          <p:cNvSpPr/>
          <p:nvPr/>
        </p:nvSpPr>
        <p:spPr>
          <a:xfrm>
            <a:off x="3048000" y="2315246"/>
            <a:ext cx="8382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454484" y="783136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顺时针旋转一个角度，得到△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分别转到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写出图形中的对应点、对应线段、对应角、旋转中心、旋转角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7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096004" y="2266952"/>
            <a:ext cx="962025" cy="1457325"/>
          </a:xfrm>
          <a:prstGeom prst="rect">
            <a:avLst/>
          </a:prstGeom>
        </p:spPr>
      </p:pic>
      <p:grpSp>
        <p:nvGrpSpPr>
          <p:cNvPr id="8" name="PA_组合 9"/>
          <p:cNvGrpSpPr/>
          <p:nvPr>
            <p:custDataLst>
              <p:tags r:id="rId4"/>
            </p:custDataLst>
          </p:nvPr>
        </p:nvGrpSpPr>
        <p:grpSpPr>
          <a:xfrm>
            <a:off x="6244668" y="2401524"/>
            <a:ext cx="1352551" cy="2305051"/>
            <a:chOff x="3810000" y="2552700"/>
            <a:chExt cx="1352551" cy="2305051"/>
          </a:xfrm>
        </p:grpSpPr>
        <p:pic>
          <p:nvPicPr>
            <p:cNvPr id="9" name="PA_图片 7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3810000" y="2552700"/>
              <a:ext cx="704850" cy="1162050"/>
            </a:xfrm>
            <a:prstGeom prst="rect">
              <a:avLst/>
            </a:prstGeom>
          </p:spPr>
        </p:pic>
        <p:sp>
          <p:nvSpPr>
            <p:cNvPr id="10" name="PA_任意多边形 8"/>
            <p:cNvSpPr/>
            <p:nvPr>
              <p:custDataLst>
                <p:tags r:id="rId6"/>
              </p:custDataLst>
            </p:nvPr>
          </p:nvSpPr>
          <p:spPr>
            <a:xfrm>
              <a:off x="3810000" y="2552700"/>
              <a:ext cx="1352551" cy="2305051"/>
            </a:xfrm>
            <a:custGeom>
              <a:avLst/>
              <a:gdLst/>
              <a:ahLst/>
              <a:cxnLst/>
              <a:rect l="0" t="0" r="0" b="0"/>
              <a:pathLst>
                <a:path w="1352551" h="2305051">
                  <a:moveTo>
                    <a:pt x="0" y="0"/>
                  </a:moveTo>
                  <a:lnTo>
                    <a:pt x="1352550" y="0"/>
                  </a:lnTo>
                  <a:lnTo>
                    <a:pt x="1352550" y="2305050"/>
                  </a:lnTo>
                  <a:lnTo>
                    <a:pt x="0" y="2305050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040957" y="2571471"/>
            <a:ext cx="33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+mn-ea"/>
              </a:rPr>
              <a:t>E</a:t>
            </a:r>
            <a:endParaRPr lang="zh-CN" altLang="en-US" sz="1600" b="1" dirty="0"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21068" y="2896177"/>
            <a:ext cx="33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+mn-ea"/>
              </a:rPr>
              <a:t>D</a:t>
            </a:r>
            <a:endParaRPr lang="zh-CN" altLang="en-US" sz="1600" b="1" dirty="0"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06692" y="3522298"/>
            <a:ext cx="33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+mn-ea"/>
              </a:rPr>
              <a:t>F</a:t>
            </a:r>
            <a:endParaRPr lang="zh-CN" altLang="en-US" sz="1600" b="1" dirty="0"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4484" y="1962152"/>
            <a:ext cx="55558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解：对应点：点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对应线段：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对应角：∠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旋转中心：点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旋转角：∠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6000000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0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746368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：两张透明纸上的四边形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完全重合，在纸上选取一点为旋转中心，并将其固定，把其中一张纸片绕点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旋转一定角度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）观察两个四边形，你发现哪些相等的线段和相等的角？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）连接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，你发现哪些相等的线段和相等的角？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）再取一些对应点，画出它们与旋转中心所连成的的线段，你又有什么发现？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改变透明纸上所画的形状，再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试试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943600" y="1962152"/>
            <a:ext cx="1085850" cy="1285875"/>
          </a:xfrm>
          <a:prstGeom prst="rect">
            <a:avLst/>
          </a:prstGeom>
        </p:spPr>
      </p:pic>
      <p:pic>
        <p:nvPicPr>
          <p:cNvPr id="9" name="PA_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976804" y="2178002"/>
            <a:ext cx="1076325" cy="1057275"/>
          </a:xfrm>
          <a:prstGeom prst="rect">
            <a:avLst/>
          </a:prstGeom>
        </p:spPr>
      </p:pic>
      <p:grpSp>
        <p:nvGrpSpPr>
          <p:cNvPr id="10" name="PA_组合 12"/>
          <p:cNvGrpSpPr/>
          <p:nvPr>
            <p:custDataLst>
              <p:tags r:id="rId5"/>
            </p:custDataLst>
          </p:nvPr>
        </p:nvGrpSpPr>
        <p:grpSpPr>
          <a:xfrm>
            <a:off x="5943600" y="1155699"/>
            <a:ext cx="2162176" cy="2092326"/>
            <a:chOff x="5943600" y="1155699"/>
            <a:chExt cx="2162176" cy="2092326"/>
          </a:xfrm>
        </p:grpSpPr>
        <p:sp>
          <p:nvSpPr>
            <p:cNvPr id="11" name="PA_任意多边形 10"/>
            <p:cNvSpPr/>
            <p:nvPr>
              <p:custDataLst>
                <p:tags r:id="rId6"/>
              </p:custDataLst>
            </p:nvPr>
          </p:nvSpPr>
          <p:spPr>
            <a:xfrm>
              <a:off x="5943600" y="1155699"/>
              <a:ext cx="2162176" cy="2092326"/>
            </a:xfrm>
            <a:custGeom>
              <a:avLst/>
              <a:gdLst/>
              <a:ahLst/>
              <a:cxnLst/>
              <a:rect l="0" t="0" r="0" b="0"/>
              <a:pathLst>
                <a:path w="2162176" h="2092326">
                  <a:moveTo>
                    <a:pt x="0" y="0"/>
                  </a:moveTo>
                  <a:lnTo>
                    <a:pt x="2162175" y="0"/>
                  </a:lnTo>
                  <a:lnTo>
                    <a:pt x="2162175" y="2092325"/>
                  </a:lnTo>
                  <a:lnTo>
                    <a:pt x="0" y="2092325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  <p:pic>
          <p:nvPicPr>
            <p:cNvPr id="12" name="PA_图片 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5943600" y="2171700"/>
              <a:ext cx="1057275" cy="107632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-5400000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0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0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0" fill="hold">
                                          <p:stCondLst>
                                            <p:cond delay="19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1462</Words>
  <Application>Microsoft Office PowerPoint</Application>
  <PresentationFormat>全屏显示(16:9)</PresentationFormat>
  <Paragraphs>121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Tw Cen MT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2023-01-17T01:35:47Z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A4BD1FD26E3043B6ABB41E13B844C7FE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