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371" r:id="rId5"/>
    <p:sldId id="259" r:id="rId6"/>
    <p:sldId id="260" r:id="rId7"/>
    <p:sldId id="364" r:id="rId8"/>
    <p:sldId id="366" r:id="rId9"/>
    <p:sldId id="365" r:id="rId10"/>
    <p:sldId id="368" r:id="rId11"/>
    <p:sldId id="369" r:id="rId12"/>
    <p:sldId id="265" r:id="rId13"/>
    <p:sldId id="270" r:id="rId14"/>
    <p:sldId id="370" r:id="rId15"/>
    <p:sldId id="372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40" d="100"/>
          <a:sy n="140" d="100"/>
        </p:scale>
        <p:origin x="-990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学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五年级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5727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749341" y="235573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35708" y="1089719"/>
            <a:ext cx="6720155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剪纸中的数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数加减法（一）</a:t>
            </a:r>
            <a:endParaRPr lang="zh-CN" altLang="en-US" sz="4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093633" y="1080016"/>
            <a:ext cx="654821" cy="702878"/>
            <a:chOff x="1306635" y="1385539"/>
            <a:chExt cx="654821" cy="70287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3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074256" y="439750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图片 6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0271" y="858158"/>
            <a:ext cx="6743465" cy="3427185"/>
          </a:xfrm>
          <a:prstGeom prst="rect">
            <a:avLst/>
          </a:prstGeom>
          <a:effectLst>
            <a:reflection blurRad="6350" stA="35000" endPos="35000" dir="5400000" sy="-100000" algn="bl" rotWithShape="0"/>
          </a:effectLst>
        </p:spPr>
      </p:pic>
      <p:sp>
        <p:nvSpPr>
          <p:cNvPr id="67" name="矩形 66"/>
          <p:cNvSpPr/>
          <p:nvPr/>
        </p:nvSpPr>
        <p:spPr>
          <a:xfrm>
            <a:off x="2124544" y="1563640"/>
            <a:ext cx="489491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几个数公有的倍数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。其中最小的一个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最小公倍数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84090" y="1028850"/>
            <a:ext cx="6490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用△圈出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的倍数，用○圈出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  </a:t>
            </a:r>
          </a:p>
        </p:txBody>
      </p:sp>
      <p:graphicFrame>
        <p:nvGraphicFramePr>
          <p:cNvPr id="11" name="Group 98"/>
          <p:cNvGraphicFramePr>
            <a:graphicFrameLocks noGrp="1"/>
          </p:cNvGraphicFramePr>
          <p:nvPr/>
        </p:nvGraphicFramePr>
        <p:xfrm>
          <a:off x="1259636" y="1653779"/>
          <a:ext cx="4374357" cy="2052639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69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6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1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</a:p>
                  </a:txBody>
                  <a:tcPr marL="81000" marR="81000" marT="40500" marB="405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</a:p>
                  </a:txBody>
                  <a:tcPr marL="81000" marR="81000" marT="40500" marB="405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</a:p>
                  </a:txBody>
                  <a:tcPr marL="81000" marR="81000" marT="40500" marB="405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</a:p>
                  </a:txBody>
                  <a:tcPr marL="81000" marR="81000" marT="40500" marB="405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</a:p>
                  </a:txBody>
                  <a:tcPr marL="81000" marR="81000" marT="40500" marB="405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</a:p>
                  </a:txBody>
                  <a:tcPr marL="81000" marR="81000" marT="40500" marB="405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1115616" y="3788687"/>
            <a:ext cx="601322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表中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的公倍数有 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。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的最小公倍数是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</p:txBody>
      </p:sp>
      <p:sp>
        <p:nvSpPr>
          <p:cNvPr id="13" name="AutoShape 81"/>
          <p:cNvSpPr>
            <a:spLocks noChangeArrowheads="1"/>
          </p:cNvSpPr>
          <p:nvPr/>
        </p:nvSpPr>
        <p:spPr bwMode="auto">
          <a:xfrm>
            <a:off x="1732310" y="2085975"/>
            <a:ext cx="391716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4" name="AutoShape 82"/>
          <p:cNvSpPr>
            <a:spLocks noChangeArrowheads="1"/>
          </p:cNvSpPr>
          <p:nvPr/>
        </p:nvSpPr>
        <p:spPr bwMode="auto">
          <a:xfrm>
            <a:off x="2609805" y="1707356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6" name="AutoShape 83"/>
          <p:cNvSpPr>
            <a:spLocks noChangeArrowheads="1"/>
          </p:cNvSpPr>
          <p:nvPr/>
        </p:nvSpPr>
        <p:spPr bwMode="auto">
          <a:xfrm>
            <a:off x="4337397" y="1707356"/>
            <a:ext cx="391716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7" name="AutoShape 84"/>
          <p:cNvSpPr>
            <a:spLocks noChangeArrowheads="1"/>
          </p:cNvSpPr>
          <p:nvPr/>
        </p:nvSpPr>
        <p:spPr bwMode="auto">
          <a:xfrm>
            <a:off x="3474198" y="2085975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8" name="AutoShape 85"/>
          <p:cNvSpPr>
            <a:spLocks noChangeArrowheads="1"/>
          </p:cNvSpPr>
          <p:nvPr/>
        </p:nvSpPr>
        <p:spPr bwMode="auto">
          <a:xfrm>
            <a:off x="5212511" y="2085975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3" name="AutoShape 86"/>
          <p:cNvSpPr>
            <a:spLocks noChangeArrowheads="1"/>
          </p:cNvSpPr>
          <p:nvPr/>
        </p:nvSpPr>
        <p:spPr bwMode="auto">
          <a:xfrm>
            <a:off x="2609805" y="2490788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4" name="AutoShape 87"/>
          <p:cNvSpPr>
            <a:spLocks noChangeArrowheads="1"/>
          </p:cNvSpPr>
          <p:nvPr/>
        </p:nvSpPr>
        <p:spPr bwMode="auto">
          <a:xfrm>
            <a:off x="4340974" y="2490788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5" name="AutoShape 88"/>
          <p:cNvSpPr>
            <a:spLocks noChangeArrowheads="1"/>
          </p:cNvSpPr>
          <p:nvPr/>
        </p:nvSpPr>
        <p:spPr bwMode="auto">
          <a:xfrm>
            <a:off x="1701353" y="2922987"/>
            <a:ext cx="391716" cy="29646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6" name="AutoShape 89"/>
          <p:cNvSpPr>
            <a:spLocks noChangeArrowheads="1"/>
          </p:cNvSpPr>
          <p:nvPr/>
        </p:nvSpPr>
        <p:spPr bwMode="auto">
          <a:xfrm>
            <a:off x="3474198" y="2922987"/>
            <a:ext cx="391715" cy="29646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7" name="AutoShape 90"/>
          <p:cNvSpPr>
            <a:spLocks noChangeArrowheads="1"/>
          </p:cNvSpPr>
          <p:nvPr/>
        </p:nvSpPr>
        <p:spPr bwMode="auto">
          <a:xfrm>
            <a:off x="5210130" y="2922987"/>
            <a:ext cx="391715" cy="29646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8" name="AutoShape 91"/>
          <p:cNvSpPr>
            <a:spLocks noChangeArrowheads="1"/>
          </p:cNvSpPr>
          <p:nvPr/>
        </p:nvSpPr>
        <p:spPr bwMode="auto">
          <a:xfrm>
            <a:off x="2595518" y="3355181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9" name="AutoShape 92"/>
          <p:cNvSpPr>
            <a:spLocks noChangeArrowheads="1"/>
          </p:cNvSpPr>
          <p:nvPr/>
        </p:nvSpPr>
        <p:spPr bwMode="auto">
          <a:xfrm>
            <a:off x="4340974" y="3355181"/>
            <a:ext cx="391715" cy="296466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0" name="Oval 99"/>
          <p:cNvSpPr>
            <a:spLocks noChangeArrowheads="1"/>
          </p:cNvSpPr>
          <p:nvPr/>
        </p:nvSpPr>
        <p:spPr bwMode="auto">
          <a:xfrm>
            <a:off x="3496816" y="1700213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1" name="Oval 100"/>
          <p:cNvSpPr>
            <a:spLocks noChangeArrowheads="1"/>
          </p:cNvSpPr>
          <p:nvPr/>
        </p:nvSpPr>
        <p:spPr bwMode="auto">
          <a:xfrm>
            <a:off x="1745407" y="2085975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2" name="Oval 101"/>
          <p:cNvSpPr>
            <a:spLocks noChangeArrowheads="1"/>
          </p:cNvSpPr>
          <p:nvPr/>
        </p:nvSpPr>
        <p:spPr bwMode="auto">
          <a:xfrm>
            <a:off x="4392166" y="2085975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3" name="Oval 102"/>
          <p:cNvSpPr>
            <a:spLocks noChangeArrowheads="1"/>
          </p:cNvSpPr>
          <p:nvPr/>
        </p:nvSpPr>
        <p:spPr bwMode="auto">
          <a:xfrm>
            <a:off x="2630041" y="2512219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4" name="Oval 103"/>
          <p:cNvSpPr>
            <a:spLocks noChangeArrowheads="1"/>
          </p:cNvSpPr>
          <p:nvPr/>
        </p:nvSpPr>
        <p:spPr bwMode="auto">
          <a:xfrm>
            <a:off x="5255369" y="2518172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5" name="Oval 104"/>
          <p:cNvSpPr>
            <a:spLocks noChangeArrowheads="1"/>
          </p:cNvSpPr>
          <p:nvPr/>
        </p:nvSpPr>
        <p:spPr bwMode="auto">
          <a:xfrm>
            <a:off x="3515866" y="2942035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6" name="Oval 105"/>
          <p:cNvSpPr>
            <a:spLocks noChangeArrowheads="1"/>
          </p:cNvSpPr>
          <p:nvPr/>
        </p:nvSpPr>
        <p:spPr bwMode="auto">
          <a:xfrm>
            <a:off x="1745407" y="3340894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7" name="Oval 106"/>
          <p:cNvSpPr>
            <a:spLocks noChangeArrowheads="1"/>
          </p:cNvSpPr>
          <p:nvPr/>
        </p:nvSpPr>
        <p:spPr bwMode="auto">
          <a:xfrm>
            <a:off x="4381451" y="3346847"/>
            <a:ext cx="323850" cy="32385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8" name="Text Box 107"/>
          <p:cNvSpPr txBox="1">
            <a:spLocks noChangeArrowheads="1"/>
          </p:cNvSpPr>
          <p:nvPr/>
        </p:nvSpPr>
        <p:spPr bwMode="auto">
          <a:xfrm>
            <a:off x="3569846" y="3789699"/>
            <a:ext cx="3006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  </a:t>
            </a:r>
          </a:p>
        </p:txBody>
      </p:sp>
      <p:sp>
        <p:nvSpPr>
          <p:cNvPr id="39" name="Text Box 108"/>
          <p:cNvSpPr txBox="1">
            <a:spLocks noChangeArrowheads="1"/>
          </p:cNvSpPr>
          <p:nvPr/>
        </p:nvSpPr>
        <p:spPr bwMode="auto">
          <a:xfrm>
            <a:off x="3569846" y="4246580"/>
            <a:ext cx="991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sp>
        <p:nvSpPr>
          <p:cNvPr id="2" name="矩形 1"/>
          <p:cNvSpPr/>
          <p:nvPr/>
        </p:nvSpPr>
        <p:spPr>
          <a:xfrm>
            <a:off x="5924415" y="1757965"/>
            <a:ext cx="2776627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几个数公有的倍数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公倍数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。其中最小的一个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最小公倍数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9" descr="P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9021" y="1620898"/>
            <a:ext cx="5885578" cy="284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808590" y="571210"/>
            <a:ext cx="81590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小强每步走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个桩，爸爸每步走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个桩。你能在父子两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人都踩到的木桩上涂上红色吗？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4167960" y="2836875"/>
            <a:ext cx="323850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8" name="AutoShape 34"/>
          <p:cNvSpPr>
            <a:spLocks noChangeArrowheads="1"/>
          </p:cNvSpPr>
          <p:nvPr/>
        </p:nvSpPr>
        <p:spPr bwMode="auto">
          <a:xfrm>
            <a:off x="3447936" y="2906698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0" name="AutoShape 34"/>
          <p:cNvSpPr>
            <a:spLocks noChangeArrowheads="1"/>
          </p:cNvSpPr>
          <p:nvPr/>
        </p:nvSpPr>
        <p:spPr bwMode="auto">
          <a:xfrm>
            <a:off x="4034382" y="2609330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1" name="AutoShape 34"/>
          <p:cNvSpPr>
            <a:spLocks noChangeArrowheads="1"/>
          </p:cNvSpPr>
          <p:nvPr/>
        </p:nvSpPr>
        <p:spPr bwMode="auto">
          <a:xfrm>
            <a:off x="4691095" y="2680964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2" name="AutoShape 34"/>
          <p:cNvSpPr>
            <a:spLocks noChangeArrowheads="1"/>
          </p:cNvSpPr>
          <p:nvPr/>
        </p:nvSpPr>
        <p:spPr bwMode="auto">
          <a:xfrm>
            <a:off x="5168937" y="3393943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auto">
          <a:xfrm>
            <a:off x="5827625" y="4011912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4" name="AutoShape 34"/>
          <p:cNvSpPr>
            <a:spLocks noChangeArrowheads="1"/>
          </p:cNvSpPr>
          <p:nvPr/>
        </p:nvSpPr>
        <p:spPr bwMode="auto">
          <a:xfrm>
            <a:off x="6660232" y="3867896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>
            <a:off x="7067848" y="3212428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6" name="AutoShape 34"/>
          <p:cNvSpPr>
            <a:spLocks noChangeArrowheads="1"/>
          </p:cNvSpPr>
          <p:nvPr/>
        </p:nvSpPr>
        <p:spPr bwMode="auto">
          <a:xfrm>
            <a:off x="6506120" y="2680966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auto">
          <a:xfrm>
            <a:off x="5639358" y="2713748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8" name="AutoShape 34"/>
          <p:cNvSpPr>
            <a:spLocks noChangeArrowheads="1"/>
          </p:cNvSpPr>
          <p:nvPr/>
        </p:nvSpPr>
        <p:spPr bwMode="auto">
          <a:xfrm>
            <a:off x="4811097" y="3398441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9" name="AutoShape 34"/>
          <p:cNvSpPr>
            <a:spLocks noChangeArrowheads="1"/>
          </p:cNvSpPr>
          <p:nvPr/>
        </p:nvSpPr>
        <p:spPr bwMode="auto">
          <a:xfrm>
            <a:off x="4062726" y="3865232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auto">
          <a:xfrm>
            <a:off x="3430910" y="3505380"/>
            <a:ext cx="267163" cy="363029"/>
          </a:xfrm>
          <a:prstGeom prst="flowChartMagneticDisk">
            <a:avLst/>
          </a:prstGeom>
          <a:noFill/>
          <a:ln w="38100">
            <a:solidFill>
              <a:srgbClr val="00B05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1" name="AutoShape 34"/>
          <p:cNvSpPr>
            <a:spLocks noChangeArrowheads="1"/>
          </p:cNvSpPr>
          <p:nvPr/>
        </p:nvSpPr>
        <p:spPr bwMode="auto">
          <a:xfrm>
            <a:off x="3736220" y="2680965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2" name="AutoShape 34"/>
          <p:cNvSpPr>
            <a:spLocks noChangeArrowheads="1"/>
          </p:cNvSpPr>
          <p:nvPr/>
        </p:nvSpPr>
        <p:spPr bwMode="auto">
          <a:xfrm>
            <a:off x="4704926" y="2692818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3" name="AutoShape 34"/>
          <p:cNvSpPr>
            <a:spLocks noChangeArrowheads="1"/>
          </p:cNvSpPr>
          <p:nvPr/>
        </p:nvSpPr>
        <p:spPr bwMode="auto">
          <a:xfrm>
            <a:off x="5446382" y="3830397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6696454" y="3868666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>
            <a:off x="6842920" y="2836877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auto">
          <a:xfrm>
            <a:off x="5661425" y="2713747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8" name="AutoShape 34"/>
          <p:cNvSpPr>
            <a:spLocks noChangeArrowheads="1"/>
          </p:cNvSpPr>
          <p:nvPr/>
        </p:nvSpPr>
        <p:spPr bwMode="auto">
          <a:xfrm>
            <a:off x="4557513" y="3683717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9" name="AutoShape 34"/>
          <p:cNvSpPr>
            <a:spLocks noChangeArrowheads="1"/>
          </p:cNvSpPr>
          <p:nvPr/>
        </p:nvSpPr>
        <p:spPr bwMode="auto">
          <a:xfrm>
            <a:off x="3443629" y="3502202"/>
            <a:ext cx="267163" cy="363029"/>
          </a:xfrm>
          <a:prstGeom prst="flowChartMagneticDisk">
            <a:avLst/>
          </a:prstGeom>
          <a:noFill/>
          <a:ln w="381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0" name="AutoShape 34"/>
          <p:cNvSpPr>
            <a:spLocks noChangeArrowheads="1"/>
          </p:cNvSpPr>
          <p:nvPr/>
        </p:nvSpPr>
        <p:spPr bwMode="auto">
          <a:xfrm>
            <a:off x="4708681" y="2681153"/>
            <a:ext cx="267162" cy="363027"/>
          </a:xfrm>
          <a:prstGeom prst="flowChartMagneticDisk">
            <a:avLst/>
          </a:prstGeom>
          <a:noFill/>
          <a:ln w="3810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1" name="AutoShape 34"/>
          <p:cNvSpPr>
            <a:spLocks noChangeArrowheads="1"/>
          </p:cNvSpPr>
          <p:nvPr/>
        </p:nvSpPr>
        <p:spPr bwMode="auto">
          <a:xfrm>
            <a:off x="6678343" y="3878339"/>
            <a:ext cx="267162" cy="363027"/>
          </a:xfrm>
          <a:prstGeom prst="flowChartMagneticDisk">
            <a:avLst/>
          </a:prstGeom>
          <a:noFill/>
          <a:ln w="3810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2" name="AutoShape 34"/>
          <p:cNvSpPr>
            <a:spLocks noChangeArrowheads="1"/>
          </p:cNvSpPr>
          <p:nvPr/>
        </p:nvSpPr>
        <p:spPr bwMode="auto">
          <a:xfrm>
            <a:off x="5646886" y="2713745"/>
            <a:ext cx="267162" cy="363027"/>
          </a:xfrm>
          <a:prstGeom prst="flowChartMagneticDisk">
            <a:avLst/>
          </a:prstGeom>
          <a:noFill/>
          <a:ln w="3810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3" name="AutoShape 34"/>
          <p:cNvSpPr>
            <a:spLocks noChangeArrowheads="1"/>
          </p:cNvSpPr>
          <p:nvPr/>
        </p:nvSpPr>
        <p:spPr bwMode="auto">
          <a:xfrm>
            <a:off x="3437268" y="3468176"/>
            <a:ext cx="267162" cy="363027"/>
          </a:xfrm>
          <a:prstGeom prst="flowChartMagneticDisk">
            <a:avLst/>
          </a:prstGeom>
          <a:noFill/>
          <a:ln w="3810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对话气泡: 圆角矩形 39"/>
          <p:cNvSpPr/>
          <p:nvPr/>
        </p:nvSpPr>
        <p:spPr>
          <a:xfrm flipH="1">
            <a:off x="3217737" y="3319814"/>
            <a:ext cx="2736304" cy="1275657"/>
          </a:xfrm>
          <a:prstGeom prst="wedgeRoundRectCallout">
            <a:avLst>
              <a:gd name="adj1" fmla="val 67463"/>
              <a:gd name="adj2" fmla="val -1035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81075" y="735227"/>
            <a:ext cx="6385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</a:p>
        </p:txBody>
      </p:sp>
      <p:pic>
        <p:nvPicPr>
          <p:cNvPr id="19" name="Picture 15" descr="P11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765749" y="959898"/>
            <a:ext cx="3503378" cy="190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69430" y="2717032"/>
            <a:ext cx="6489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这个班的学生可能有多少人？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22137" y="1285560"/>
            <a:ext cx="2524269" cy="1156066"/>
            <a:chOff x="4051674" y="703881"/>
            <a:chExt cx="2524269" cy="1156066"/>
          </a:xfrm>
        </p:grpSpPr>
        <p:sp>
          <p:nvSpPr>
            <p:cNvPr id="31" name="对话气泡: 圆角矩形 30"/>
            <p:cNvSpPr/>
            <p:nvPr/>
          </p:nvSpPr>
          <p:spPr>
            <a:xfrm>
              <a:off x="4051674" y="703881"/>
              <a:ext cx="2524269" cy="1156066"/>
            </a:xfrm>
            <a:prstGeom prst="wedgeRoundRectCallout">
              <a:avLst>
                <a:gd name="adj1" fmla="val 57991"/>
                <a:gd name="adj2" fmla="val -43318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150255" y="774082"/>
              <a:ext cx="239781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咱们班同学每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人分一组，没有剩余。</a:t>
              </a:r>
              <a:endParaRPr lang="zh-CN" altLang="en-US" sz="2000" dirty="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088734" y="1354503"/>
            <a:ext cx="2524269" cy="1156066"/>
            <a:chOff x="4051674" y="703881"/>
            <a:chExt cx="2524269" cy="1156066"/>
          </a:xfrm>
        </p:grpSpPr>
        <p:sp>
          <p:nvSpPr>
            <p:cNvPr id="34" name="对话气泡: 圆角矩形 33"/>
            <p:cNvSpPr/>
            <p:nvPr/>
          </p:nvSpPr>
          <p:spPr>
            <a:xfrm>
              <a:off x="4051674" y="703881"/>
              <a:ext cx="2524269" cy="1156066"/>
            </a:xfrm>
            <a:prstGeom prst="wedgeRoundRectCallout">
              <a:avLst>
                <a:gd name="adj1" fmla="val -58732"/>
                <a:gd name="adj2" fmla="val -38924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4150255" y="774082"/>
              <a:ext cx="239781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人分一组，也没有剩余。</a:t>
              </a:r>
              <a:endParaRPr lang="zh-CN" altLang="en-US" sz="2000" dirty="0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2369433" y="1837237"/>
            <a:ext cx="8344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068102" y="2318715"/>
            <a:ext cx="18477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327697" y="1863591"/>
            <a:ext cx="22068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358274" y="2387659"/>
            <a:ext cx="6619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3281222" y="3405526"/>
            <a:ext cx="26308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这个班的学生人数是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的公倍数。</a:t>
            </a: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68102" y="3202305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0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81075" y="735227"/>
            <a:ext cx="63859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</a:p>
        </p:txBody>
      </p:sp>
      <p:pic>
        <p:nvPicPr>
          <p:cNvPr id="19" name="Picture 15" descr="P11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765749" y="959898"/>
            <a:ext cx="3503378" cy="190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69430" y="2717032"/>
            <a:ext cx="6489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这个班的学生可能有多少人？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723761" y="3590420"/>
            <a:ext cx="6376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54</a:t>
            </a:r>
            <a:r>
              <a:rPr lang="en-US" altLang="zh-CN" sz="2000" b="1" dirty="0">
                <a:ea typeface="楷体" panose="02010609060101010101" pitchFamily="49" charset="-122"/>
              </a:rPr>
              <a:t> ……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1723762" y="3212991"/>
            <a:ext cx="5958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42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en-US" altLang="zh-CN" sz="2000" b="1" dirty="0">
                <a:ea typeface="楷体" panose="02010609060101010101" pitchFamily="49" charset="-122"/>
              </a:rPr>
              <a:t> ……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723761" y="3969038"/>
            <a:ext cx="4634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的公倍数：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000" b="1" dirty="0">
                <a:ea typeface="楷体" panose="02010609060101010101" pitchFamily="49" charset="-122"/>
              </a:rPr>
              <a:t>，</a:t>
            </a:r>
            <a:r>
              <a:rPr lang="en-US" altLang="zh-CN" sz="2000" b="1" dirty="0">
                <a:ea typeface="楷体" panose="02010609060101010101" pitchFamily="49" charset="-122"/>
              </a:rPr>
              <a:t>……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723762" y="4346466"/>
            <a:ext cx="5627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答：这个班的学生可能有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，也可能有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284279" y="3196322"/>
            <a:ext cx="59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754503" y="3589713"/>
            <a:ext cx="59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327697" y="3196322"/>
            <a:ext cx="59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313966" y="3589713"/>
            <a:ext cx="59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22137" y="1285560"/>
            <a:ext cx="2524269" cy="1156066"/>
            <a:chOff x="4051674" y="703881"/>
            <a:chExt cx="2524269" cy="1156066"/>
          </a:xfrm>
        </p:grpSpPr>
        <p:sp>
          <p:nvSpPr>
            <p:cNvPr id="31" name="对话气泡: 圆角矩形 30"/>
            <p:cNvSpPr/>
            <p:nvPr/>
          </p:nvSpPr>
          <p:spPr>
            <a:xfrm>
              <a:off x="4051674" y="703881"/>
              <a:ext cx="2524269" cy="1156066"/>
            </a:xfrm>
            <a:prstGeom prst="wedgeRoundRectCallout">
              <a:avLst>
                <a:gd name="adj1" fmla="val 57991"/>
                <a:gd name="adj2" fmla="val -43318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150255" y="774082"/>
              <a:ext cx="239781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咱们班同学每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人分一组，没有剩余。</a:t>
              </a:r>
              <a:endParaRPr lang="zh-CN" altLang="en-US" sz="2000" dirty="0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088734" y="1354503"/>
            <a:ext cx="2524269" cy="1156066"/>
            <a:chOff x="4051674" y="703881"/>
            <a:chExt cx="2524269" cy="1156066"/>
          </a:xfrm>
        </p:grpSpPr>
        <p:sp>
          <p:nvSpPr>
            <p:cNvPr id="34" name="对话气泡: 圆角矩形 33"/>
            <p:cNvSpPr/>
            <p:nvPr/>
          </p:nvSpPr>
          <p:spPr>
            <a:xfrm>
              <a:off x="4051674" y="703881"/>
              <a:ext cx="2524269" cy="1156066"/>
            </a:xfrm>
            <a:prstGeom prst="wedgeRoundRectCallout">
              <a:avLst>
                <a:gd name="adj1" fmla="val -58732"/>
                <a:gd name="adj2" fmla="val -38924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4150255" y="774082"/>
              <a:ext cx="239781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人分一组，也没有剩余。</a:t>
              </a:r>
              <a:endParaRPr lang="zh-CN" altLang="en-US" sz="2000" dirty="0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2369433" y="1837237"/>
            <a:ext cx="8344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068102" y="2318715"/>
            <a:ext cx="18477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327697" y="1863591"/>
            <a:ext cx="22068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358274" y="2387659"/>
            <a:ext cx="6619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"/>
                            </p:stCondLst>
                            <p:childTnLst>
                              <p:par>
                                <p:cTn id="37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"/>
                            </p:stCondLst>
                            <p:childTnLst>
                              <p:par>
                                <p:cTn id="56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29354" y="2394979"/>
            <a:ext cx="6409322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几个数公有的倍数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。其中最小的一个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叫作这几个数的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最小公倍数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385940" y="1066298"/>
            <a:ext cx="2934483" cy="2642467"/>
            <a:chOff x="2385936" y="1066296"/>
            <a:chExt cx="2934483" cy="2642467"/>
          </a:xfrm>
        </p:grpSpPr>
        <p:pic>
          <p:nvPicPr>
            <p:cNvPr id="15" name="YMM16.EPS" descr="id:2147502032;FounderCES"/>
            <p:cNvPicPr/>
            <p:nvPr/>
          </p:nvPicPr>
          <p:blipFill rotWithShape="1">
            <a:blip r:embed="rId2" cstate="email"/>
            <a:srcRect r="-7"/>
            <a:stretch>
              <a:fillRect/>
            </a:stretch>
          </p:blipFill>
          <p:spPr>
            <a:xfrm>
              <a:off x="4499992" y="1307101"/>
              <a:ext cx="820427" cy="2401662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2385936" y="1066296"/>
              <a:ext cx="2524269" cy="1156066"/>
              <a:chOff x="4051674" y="703881"/>
              <a:chExt cx="2524269" cy="1156066"/>
            </a:xfrm>
          </p:grpSpPr>
          <p:sp>
            <p:nvSpPr>
              <p:cNvPr id="2" name="对话气泡: 圆角矩形 1"/>
              <p:cNvSpPr/>
              <p:nvPr/>
            </p:nvSpPr>
            <p:spPr>
              <a:xfrm>
                <a:off x="4051674" y="703881"/>
                <a:ext cx="2524269" cy="1156066"/>
              </a:xfrm>
              <a:prstGeom prst="wedgeRoundRectCallout">
                <a:avLst>
                  <a:gd name="adj1" fmla="val 40885"/>
                  <a:gd name="adj2" fmla="val 67636"/>
                  <a:gd name="adj3" fmla="val 1666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4150255" y="774082"/>
                <a:ext cx="239781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用这种规格的剪纸作品，布置成大小不同的正方形展板。</a:t>
                </a:r>
                <a:endParaRPr lang="zh-CN" altLang="en-US" sz="2000" dirty="0"/>
              </a:p>
            </p:txBody>
          </p:sp>
        </p:grp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YMM16.EPS" descr="id:2147502032;FounderCES"/>
          <p:cNvPicPr/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58604" y="1150656"/>
            <a:ext cx="1393116" cy="191421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16264" y="3391528"/>
            <a:ext cx="1010836" cy="120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组合 8"/>
          <p:cNvGrpSpPr/>
          <p:nvPr/>
        </p:nvGrpSpPr>
        <p:grpSpPr>
          <a:xfrm flipH="1" flipV="1">
            <a:off x="1340714" y="3214288"/>
            <a:ext cx="3729114" cy="1370168"/>
            <a:chOff x="5302922" y="2966046"/>
            <a:chExt cx="2861458" cy="1370168"/>
          </a:xfrm>
        </p:grpSpPr>
        <p:sp>
          <p:nvSpPr>
            <p:cNvPr id="10" name="云形标注 82"/>
            <p:cNvSpPr>
              <a:spLocks noChangeArrowheads="1"/>
            </p:cNvSpPr>
            <p:nvPr/>
          </p:nvSpPr>
          <p:spPr bwMode="auto">
            <a:xfrm rot="170006">
              <a:off x="5302922" y="2966046"/>
              <a:ext cx="2861458" cy="1370168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4"/>
            <p:cNvSpPr>
              <a:spLocks noChangeArrowheads="1"/>
            </p:cNvSpPr>
            <p:nvPr/>
          </p:nvSpPr>
          <p:spPr bwMode="auto">
            <a:xfrm flipV="1">
              <a:off x="5347518" y="3135131"/>
              <a:ext cx="2140386" cy="97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从图中，你了解到哪些数学信息？</a:t>
              </a:r>
            </a:p>
          </p:txBody>
        </p:sp>
      </p:grp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933346" y="1281905"/>
            <a:ext cx="2953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剪纸作品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5933342" y="1856789"/>
            <a:ext cx="2641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5933346" y="2431674"/>
            <a:ext cx="2953205" cy="46166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布置成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正方形展板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385940" y="1066298"/>
            <a:ext cx="2934483" cy="2642467"/>
            <a:chOff x="2385936" y="1066296"/>
            <a:chExt cx="2934483" cy="2642467"/>
          </a:xfrm>
        </p:grpSpPr>
        <p:pic>
          <p:nvPicPr>
            <p:cNvPr id="15" name="YMM16.EPS" descr="id:2147502032;FounderCES"/>
            <p:cNvPicPr/>
            <p:nvPr/>
          </p:nvPicPr>
          <p:blipFill rotWithShape="1">
            <a:blip r:embed="rId2" cstate="email"/>
            <a:srcRect r="-7"/>
            <a:stretch>
              <a:fillRect/>
            </a:stretch>
          </p:blipFill>
          <p:spPr>
            <a:xfrm>
              <a:off x="4499992" y="1307101"/>
              <a:ext cx="820427" cy="2401662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2385936" y="1066296"/>
              <a:ext cx="2524269" cy="1156066"/>
              <a:chOff x="4051674" y="703881"/>
              <a:chExt cx="2524269" cy="1156066"/>
            </a:xfrm>
          </p:grpSpPr>
          <p:sp>
            <p:nvSpPr>
              <p:cNvPr id="2" name="对话气泡: 圆角矩形 1"/>
              <p:cNvSpPr/>
              <p:nvPr/>
            </p:nvSpPr>
            <p:spPr>
              <a:xfrm>
                <a:off x="4051674" y="703881"/>
                <a:ext cx="2524269" cy="1156066"/>
              </a:xfrm>
              <a:prstGeom prst="wedgeRoundRectCallout">
                <a:avLst>
                  <a:gd name="adj1" fmla="val 40885"/>
                  <a:gd name="adj2" fmla="val 67636"/>
                  <a:gd name="adj3" fmla="val 1666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4150255" y="774082"/>
                <a:ext cx="239781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用这种规格的剪纸作品，布置成大小不同的正方形展板。</a:t>
                </a:r>
                <a:endParaRPr lang="zh-CN" altLang="en-US" sz="2000" dirty="0"/>
              </a:p>
            </p:txBody>
          </p:sp>
        </p:grp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YMM16.EPS" descr="id:2147502032;FounderCES"/>
          <p:cNvPicPr/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58604" y="1150656"/>
            <a:ext cx="1393116" cy="191421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16264" y="3391528"/>
            <a:ext cx="1010836" cy="120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933346" y="1281905"/>
            <a:ext cx="2953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剪纸作品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5933342" y="1856789"/>
            <a:ext cx="2641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5933346" y="2431674"/>
            <a:ext cx="2953205" cy="46166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布置成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正方形展板</a:t>
            </a:r>
          </a:p>
        </p:txBody>
      </p:sp>
      <p:grpSp>
        <p:nvGrpSpPr>
          <p:cNvPr id="20" name="组合 19"/>
          <p:cNvGrpSpPr/>
          <p:nvPr/>
        </p:nvGrpSpPr>
        <p:grpSpPr>
          <a:xfrm flipH="1">
            <a:off x="1181943" y="3224952"/>
            <a:ext cx="2972119" cy="1479155"/>
            <a:chOff x="5187551" y="3215121"/>
            <a:chExt cx="2972119" cy="1118204"/>
          </a:xfrm>
        </p:grpSpPr>
        <p:sp>
          <p:nvSpPr>
            <p:cNvPr id="21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2" name="矩形 4"/>
            <p:cNvSpPr>
              <a:spLocks noChangeArrowheads="1"/>
            </p:cNvSpPr>
            <p:nvPr/>
          </p:nvSpPr>
          <p:spPr bwMode="auto">
            <a:xfrm>
              <a:off x="5293519" y="3364813"/>
              <a:ext cx="2140386" cy="82365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400" b="1" dirty="0">
                  <a:ea typeface="楷体" panose="02010609060101010101" pitchFamily="49" charset="-122"/>
                </a:rPr>
                <a:t>根据这些信息，你能提出什么问题？</a:t>
              </a:r>
              <a:endParaRPr lang="zh-CN" altLang="en-US" sz="1800" b="1" dirty="0">
                <a:ea typeface="楷体" panose="02010609060101010101" pitchFamily="49" charset="-122"/>
              </a:endParaRPr>
            </a:p>
          </p:txBody>
        </p: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572004" y="3293266"/>
            <a:ext cx="39826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正方形展板的边长可以是多少分米？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4572004" y="4113711"/>
            <a:ext cx="3982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DE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最短可以是多少分米？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对话气泡: 圆角矩形 4"/>
          <p:cNvSpPr/>
          <p:nvPr/>
        </p:nvSpPr>
        <p:spPr>
          <a:xfrm>
            <a:off x="3453152" y="1890595"/>
            <a:ext cx="3889554" cy="1833284"/>
          </a:xfrm>
          <a:prstGeom prst="wedgeRoundRectCallout">
            <a:avLst>
              <a:gd name="adj1" fmla="val 58974"/>
              <a:gd name="adj2" fmla="val 2982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4500" y="1046259"/>
            <a:ext cx="7910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正方形展板的边长可以是多少分米？最短可以是多少分米？</a:t>
            </a:r>
          </a:p>
        </p:txBody>
      </p:sp>
      <p:sp>
        <p:nvSpPr>
          <p:cNvPr id="3" name="椭圆 2"/>
          <p:cNvSpPr/>
          <p:nvPr/>
        </p:nvSpPr>
        <p:spPr>
          <a:xfrm>
            <a:off x="468476" y="1133074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479520" y="1926684"/>
            <a:ext cx="387657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用长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分米、宽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2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分米</a:t>
            </a: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的</a:t>
            </a:r>
            <a:endParaRPr lang="en-US" altLang="zh-CN" sz="2400" b="1" dirty="0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长方形</a:t>
            </a: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来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拼</a:t>
            </a: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摆成大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正方形</a:t>
            </a:r>
            <a:r>
              <a:rPr lang="en-US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 需要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多少个</a:t>
            </a: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这样的</a:t>
            </a:r>
            <a:r>
              <a:rPr lang="zh-CN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长方形</a:t>
            </a:r>
            <a:r>
              <a:rPr lang="zh-CN" altLang="zh-CN" sz="2400" b="1" dirty="0">
                <a:latin typeface="Arial" panose="020B0604020202020204" pitchFamily="34" charset="0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706" y="2866833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YMM16.EPS" descr="id:2147502032;FounderCES"/>
          <p:cNvPicPr/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535166" y="1984095"/>
            <a:ext cx="1393116" cy="191421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35166" y="1984097"/>
            <a:ext cx="1164626" cy="1739783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9"/>
          <p:cNvGrpSpPr/>
          <p:nvPr/>
        </p:nvGrpSpPr>
        <p:grpSpPr bwMode="auto">
          <a:xfrm>
            <a:off x="3600451" y="3543300"/>
            <a:ext cx="431006" cy="209550"/>
            <a:chOff x="2064" y="2923"/>
            <a:chExt cx="461" cy="176"/>
          </a:xfrm>
        </p:grpSpPr>
        <p:sp>
          <p:nvSpPr>
            <p:cNvPr id="9" name="Rectangle 60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" name="Line 62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2" name="Group 46"/>
          <p:cNvGrpSpPr/>
          <p:nvPr/>
        </p:nvGrpSpPr>
        <p:grpSpPr bwMode="auto">
          <a:xfrm>
            <a:off x="4032648" y="3533777"/>
            <a:ext cx="431006" cy="226219"/>
            <a:chOff x="2064" y="2923"/>
            <a:chExt cx="461" cy="176"/>
          </a:xfrm>
        </p:grpSpPr>
        <p:sp>
          <p:nvSpPr>
            <p:cNvPr id="19" name="Rectangle 47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4463654" y="3543300"/>
            <a:ext cx="431006" cy="209550"/>
            <a:chOff x="2064" y="2923"/>
            <a:chExt cx="461" cy="176"/>
          </a:xfrm>
        </p:grpSpPr>
        <p:sp>
          <p:nvSpPr>
            <p:cNvPr id="23" name="Rectangle 51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24" name="Line 52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" name="Line 53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3609976" y="224790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4040986" y="2247902"/>
            <a:ext cx="432197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4464844" y="224790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3609976" y="289679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4040986" y="2896793"/>
            <a:ext cx="432197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4464844" y="289679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32" name="Group 54"/>
          <p:cNvGrpSpPr/>
          <p:nvPr/>
        </p:nvGrpSpPr>
        <p:grpSpPr bwMode="auto">
          <a:xfrm>
            <a:off x="3393281" y="2861074"/>
            <a:ext cx="209550" cy="708422"/>
            <a:chOff x="1882" y="2411"/>
            <a:chExt cx="176" cy="595"/>
          </a:xfrm>
        </p:grpSpPr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1174969" y="1129012"/>
            <a:ext cx="73701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>
                <a:ea typeface="楷体" panose="02010609060101010101" pitchFamily="49" charset="-122"/>
              </a:rPr>
              <a:t>用</a:t>
            </a:r>
            <a:r>
              <a:rPr lang="en-US" altLang="zh-CN" sz="2400" b="1">
                <a:ea typeface="楷体" panose="02010609060101010101" pitchFamily="49" charset="-122"/>
              </a:rPr>
              <a:t>6</a:t>
            </a:r>
            <a:r>
              <a:rPr lang="zh-CN" altLang="en-US" sz="2400" b="1">
                <a:ea typeface="楷体" panose="02010609060101010101" pitchFamily="49" charset="-122"/>
              </a:rPr>
              <a:t>个小正方形，可以摆出边长是</a:t>
            </a:r>
            <a:r>
              <a:rPr lang="en-US" altLang="zh-CN" sz="2400" b="1">
                <a:ea typeface="楷体" panose="02010609060101010101" pitchFamily="49" charset="-122"/>
              </a:rPr>
              <a:t>6</a:t>
            </a:r>
            <a:r>
              <a:rPr lang="zh-CN" altLang="en-US" sz="2400" b="1">
                <a:ea typeface="楷体" panose="02010609060101010101" pitchFamily="49" charset="-122"/>
              </a:rPr>
              <a:t>厘米的大正方形。</a:t>
            </a:r>
          </a:p>
        </p:txBody>
      </p:sp>
      <p:grpSp>
        <p:nvGrpSpPr>
          <p:cNvPr id="37" name="Group 55"/>
          <p:cNvGrpSpPr/>
          <p:nvPr/>
        </p:nvGrpSpPr>
        <p:grpSpPr bwMode="auto">
          <a:xfrm>
            <a:off x="3393281" y="2238376"/>
            <a:ext cx="209550" cy="708422"/>
            <a:chOff x="1882" y="2411"/>
            <a:chExt cx="176" cy="595"/>
          </a:xfrm>
        </p:grpSpPr>
        <p:sp>
          <p:nvSpPr>
            <p:cNvPr id="38" name="Rectangle 56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Line 58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434536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434536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28"/>
          <p:cNvGrpSpPr/>
          <p:nvPr/>
        </p:nvGrpSpPr>
        <p:grpSpPr bwMode="auto">
          <a:xfrm>
            <a:off x="2602706" y="2394349"/>
            <a:ext cx="209550" cy="708422"/>
            <a:chOff x="1882" y="2411"/>
            <a:chExt cx="176" cy="595"/>
          </a:xfrm>
        </p:grpSpPr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8" name="Line 30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0" name="Group 6"/>
          <p:cNvGrpSpPr/>
          <p:nvPr/>
        </p:nvGrpSpPr>
        <p:grpSpPr bwMode="auto">
          <a:xfrm>
            <a:off x="3698082" y="4379119"/>
            <a:ext cx="431006" cy="209550"/>
            <a:chOff x="2064" y="2923"/>
            <a:chExt cx="461" cy="176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834879" y="17716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3265889" y="1771652"/>
            <a:ext cx="432197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699273" y="17716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2834879" y="24205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3265889" y="2420543"/>
            <a:ext cx="432197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3699273" y="24205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925034" y="857995"/>
            <a:ext cx="7704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用</a:t>
            </a:r>
            <a:r>
              <a:rPr lang="en-US" altLang="zh-CN" sz="2400" b="1" dirty="0">
                <a:ea typeface="楷体" panose="02010609060101010101" pitchFamily="49" charset="-122"/>
              </a:rPr>
              <a:t>24</a:t>
            </a:r>
            <a:r>
              <a:rPr lang="zh-CN" altLang="en-US" sz="2400" b="1" dirty="0">
                <a:ea typeface="楷体" panose="02010609060101010101" pitchFamily="49" charset="-122"/>
              </a:rPr>
              <a:t>个小正方形，可以摆出边长是</a:t>
            </a:r>
            <a:r>
              <a:rPr lang="en-US" altLang="zh-CN" sz="2400" b="1" dirty="0">
                <a:ea typeface="楷体" panose="02010609060101010101" pitchFamily="49" charset="-122"/>
              </a:rPr>
              <a:t>12</a:t>
            </a:r>
            <a:r>
              <a:rPr lang="zh-CN" altLang="en-US" sz="2400" b="1" dirty="0">
                <a:ea typeface="楷体" panose="02010609060101010101" pitchFamily="49" charset="-122"/>
              </a:rPr>
              <a:t>厘米的大正方形。</a:t>
            </a:r>
          </a:p>
        </p:txBody>
      </p:sp>
      <p:grpSp>
        <p:nvGrpSpPr>
          <p:cNvPr id="24" name="Group 33"/>
          <p:cNvGrpSpPr/>
          <p:nvPr/>
        </p:nvGrpSpPr>
        <p:grpSpPr bwMode="auto">
          <a:xfrm>
            <a:off x="2608660" y="1752601"/>
            <a:ext cx="209550" cy="708422"/>
            <a:chOff x="1882" y="2411"/>
            <a:chExt cx="176" cy="595"/>
          </a:xfrm>
        </p:grpSpPr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4130279" y="17716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4561289" y="1771652"/>
            <a:ext cx="432197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4994673" y="17716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4130279" y="24205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4561289" y="2420543"/>
            <a:ext cx="432197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4994673" y="24205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2834879" y="30670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3265889" y="3067052"/>
            <a:ext cx="432197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3699273" y="30670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7" name="Rectangle 48"/>
          <p:cNvSpPr>
            <a:spLocks noChangeArrowheads="1"/>
          </p:cNvSpPr>
          <p:nvPr/>
        </p:nvSpPr>
        <p:spPr bwMode="auto">
          <a:xfrm>
            <a:off x="2834879" y="37159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3265889" y="3715943"/>
            <a:ext cx="432197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3699273" y="37159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0" name="Rectangle 52"/>
          <p:cNvSpPr>
            <a:spLocks noChangeArrowheads="1"/>
          </p:cNvSpPr>
          <p:nvPr/>
        </p:nvSpPr>
        <p:spPr bwMode="auto">
          <a:xfrm>
            <a:off x="4130279" y="30670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1" name="Rectangle 53"/>
          <p:cNvSpPr>
            <a:spLocks noChangeArrowheads="1"/>
          </p:cNvSpPr>
          <p:nvPr/>
        </p:nvSpPr>
        <p:spPr bwMode="auto">
          <a:xfrm>
            <a:off x="4561289" y="3067052"/>
            <a:ext cx="432197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4994673" y="3067052"/>
            <a:ext cx="431006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3" name="Rectangle 55"/>
          <p:cNvSpPr>
            <a:spLocks noChangeArrowheads="1"/>
          </p:cNvSpPr>
          <p:nvPr/>
        </p:nvSpPr>
        <p:spPr bwMode="auto">
          <a:xfrm>
            <a:off x="4130279" y="37159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auto">
          <a:xfrm>
            <a:off x="4561289" y="3715943"/>
            <a:ext cx="432197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5" name="Rectangle 57"/>
          <p:cNvSpPr>
            <a:spLocks noChangeArrowheads="1"/>
          </p:cNvSpPr>
          <p:nvPr/>
        </p:nvSpPr>
        <p:spPr bwMode="auto">
          <a:xfrm>
            <a:off x="4994673" y="3715943"/>
            <a:ext cx="431006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46" name="Group 58"/>
          <p:cNvGrpSpPr/>
          <p:nvPr/>
        </p:nvGrpSpPr>
        <p:grpSpPr bwMode="auto">
          <a:xfrm>
            <a:off x="4124326" y="4373166"/>
            <a:ext cx="431006" cy="209550"/>
            <a:chOff x="2064" y="2923"/>
            <a:chExt cx="461" cy="176"/>
          </a:xfrm>
        </p:grpSpPr>
        <p:sp>
          <p:nvSpPr>
            <p:cNvPr id="47" name="Rectangle 59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50" name="Group 62"/>
          <p:cNvGrpSpPr/>
          <p:nvPr/>
        </p:nvGrpSpPr>
        <p:grpSpPr bwMode="auto">
          <a:xfrm>
            <a:off x="4556523" y="4373166"/>
            <a:ext cx="431006" cy="209550"/>
            <a:chOff x="2064" y="2923"/>
            <a:chExt cx="461" cy="176"/>
          </a:xfrm>
        </p:grpSpPr>
        <p:sp>
          <p:nvSpPr>
            <p:cNvPr id="51" name="Rectangle 63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52" name="Line 64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54" name="Group 66"/>
          <p:cNvGrpSpPr/>
          <p:nvPr/>
        </p:nvGrpSpPr>
        <p:grpSpPr bwMode="auto">
          <a:xfrm>
            <a:off x="4988719" y="4373166"/>
            <a:ext cx="431006" cy="209550"/>
            <a:chOff x="2064" y="2923"/>
            <a:chExt cx="461" cy="176"/>
          </a:xfrm>
        </p:grpSpPr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58" name="Group 70"/>
          <p:cNvGrpSpPr/>
          <p:nvPr/>
        </p:nvGrpSpPr>
        <p:grpSpPr bwMode="auto">
          <a:xfrm>
            <a:off x="3269457" y="4369594"/>
            <a:ext cx="431006" cy="209550"/>
            <a:chOff x="2064" y="2923"/>
            <a:chExt cx="461" cy="176"/>
          </a:xfrm>
        </p:grpSpPr>
        <p:sp>
          <p:nvSpPr>
            <p:cNvPr id="59" name="Rectangle 71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60" name="Line 72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Line 73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62" name="Group 74"/>
          <p:cNvGrpSpPr/>
          <p:nvPr/>
        </p:nvGrpSpPr>
        <p:grpSpPr bwMode="auto">
          <a:xfrm>
            <a:off x="2844404" y="4367213"/>
            <a:ext cx="431006" cy="209550"/>
            <a:chOff x="2064" y="2923"/>
            <a:chExt cx="461" cy="176"/>
          </a:xfrm>
        </p:grpSpPr>
        <p:sp>
          <p:nvSpPr>
            <p:cNvPr id="63" name="Rectangle 75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64" name="Line 76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Line 77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66" name="Group 78"/>
          <p:cNvGrpSpPr/>
          <p:nvPr/>
        </p:nvGrpSpPr>
        <p:grpSpPr bwMode="auto">
          <a:xfrm>
            <a:off x="2602706" y="3048001"/>
            <a:ext cx="209550" cy="708422"/>
            <a:chOff x="1882" y="2411"/>
            <a:chExt cx="176" cy="595"/>
          </a:xfrm>
        </p:grpSpPr>
        <p:sp>
          <p:nvSpPr>
            <p:cNvPr id="67" name="Rectangle 79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68" name="Line 80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9" name="Line 81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70" name="Group 82"/>
          <p:cNvGrpSpPr/>
          <p:nvPr/>
        </p:nvGrpSpPr>
        <p:grpSpPr bwMode="auto">
          <a:xfrm>
            <a:off x="2612231" y="3696892"/>
            <a:ext cx="209550" cy="708422"/>
            <a:chOff x="1882" y="2411"/>
            <a:chExt cx="176" cy="595"/>
          </a:xfrm>
        </p:grpSpPr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72" name="Line 84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3" name="Line 85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1612" y="2690156"/>
            <a:ext cx="1575306" cy="156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174"/>
          <p:cNvGrpSpPr/>
          <p:nvPr/>
        </p:nvGrpSpPr>
        <p:grpSpPr bwMode="auto">
          <a:xfrm>
            <a:off x="1057678" y="1180604"/>
            <a:ext cx="209550" cy="708422"/>
            <a:chOff x="1882" y="2411"/>
            <a:chExt cx="176" cy="595"/>
          </a:xfrm>
        </p:grpSpPr>
        <p:sp>
          <p:nvSpPr>
            <p:cNvPr id="7" name="Rectangle 175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8" name="Line 176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Line 177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0" name="Group 178"/>
          <p:cNvGrpSpPr/>
          <p:nvPr/>
        </p:nvGrpSpPr>
        <p:grpSpPr bwMode="auto">
          <a:xfrm>
            <a:off x="1063631" y="538858"/>
            <a:ext cx="209550" cy="708422"/>
            <a:chOff x="1882" y="2411"/>
            <a:chExt cx="176" cy="595"/>
          </a:xfrm>
        </p:grpSpPr>
        <p:sp>
          <p:nvSpPr>
            <p:cNvPr id="11" name="Rectangle 179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12" name="Line 180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Line 181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4" name="Group 182"/>
          <p:cNvGrpSpPr/>
          <p:nvPr/>
        </p:nvGrpSpPr>
        <p:grpSpPr bwMode="auto">
          <a:xfrm>
            <a:off x="1057678" y="1834258"/>
            <a:ext cx="209550" cy="708422"/>
            <a:chOff x="1882" y="2411"/>
            <a:chExt cx="176" cy="595"/>
          </a:xfrm>
        </p:grpSpPr>
        <p:sp>
          <p:nvSpPr>
            <p:cNvPr id="15" name="Rectangle 183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19" name="Line 184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" name="Line 185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21" name="Group 186"/>
          <p:cNvGrpSpPr/>
          <p:nvPr/>
        </p:nvGrpSpPr>
        <p:grpSpPr bwMode="auto">
          <a:xfrm>
            <a:off x="1067203" y="2483149"/>
            <a:ext cx="209550" cy="708422"/>
            <a:chOff x="1882" y="2411"/>
            <a:chExt cx="176" cy="595"/>
          </a:xfrm>
        </p:grpSpPr>
        <p:sp>
          <p:nvSpPr>
            <p:cNvPr id="22" name="Rectangle 187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23" name="Line 188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" name="Line 189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25" name="Group 190"/>
          <p:cNvGrpSpPr/>
          <p:nvPr/>
        </p:nvGrpSpPr>
        <p:grpSpPr bwMode="auto">
          <a:xfrm>
            <a:off x="1067203" y="3121324"/>
            <a:ext cx="209550" cy="708422"/>
            <a:chOff x="1882" y="2411"/>
            <a:chExt cx="176" cy="595"/>
          </a:xfrm>
        </p:grpSpPr>
        <p:sp>
          <p:nvSpPr>
            <p:cNvPr id="26" name="Rectangle 191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27" name="Line 192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" name="Line 193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29" name="Group 194"/>
          <p:cNvGrpSpPr/>
          <p:nvPr/>
        </p:nvGrpSpPr>
        <p:grpSpPr bwMode="auto">
          <a:xfrm>
            <a:off x="1057678" y="3770215"/>
            <a:ext cx="209550" cy="708422"/>
            <a:chOff x="1882" y="2411"/>
            <a:chExt cx="176" cy="595"/>
          </a:xfrm>
        </p:grpSpPr>
        <p:sp>
          <p:nvSpPr>
            <p:cNvPr id="30" name="Rectangle 195"/>
            <p:cNvSpPr>
              <a:spLocks noChangeArrowheads="1"/>
            </p:cNvSpPr>
            <p:nvPr/>
          </p:nvSpPr>
          <p:spPr bwMode="auto">
            <a:xfrm rot="-5400000">
              <a:off x="1672" y="2621"/>
              <a:ext cx="595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  3cm  →</a:t>
              </a:r>
            </a:p>
          </p:txBody>
        </p:sp>
        <p:sp>
          <p:nvSpPr>
            <p:cNvPr id="31" name="Line 196"/>
            <p:cNvSpPr>
              <a:spLocks noChangeShapeType="1"/>
            </p:cNvSpPr>
            <p:nvPr/>
          </p:nvSpPr>
          <p:spPr bwMode="auto">
            <a:xfrm flipH="1">
              <a:off x="1912" y="243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2" name="Line 197"/>
            <p:cNvSpPr>
              <a:spLocks noChangeShapeType="1"/>
            </p:cNvSpPr>
            <p:nvPr/>
          </p:nvSpPr>
          <p:spPr bwMode="auto">
            <a:xfrm flipH="1">
              <a:off x="1898" y="297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1706568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2141146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1706568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2141146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273180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1706568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2141146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1706568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2141146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2" name="Rectangle 94"/>
          <p:cNvSpPr>
            <a:spLocks noChangeArrowheads="1"/>
          </p:cNvSpPr>
          <p:nvPr/>
        </p:nvSpPr>
        <p:spPr bwMode="auto">
          <a:xfrm>
            <a:off x="1707759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3" name="Rectangle 95"/>
          <p:cNvSpPr>
            <a:spLocks noChangeArrowheads="1"/>
          </p:cNvSpPr>
          <p:nvPr/>
        </p:nvSpPr>
        <p:spPr bwMode="auto">
          <a:xfrm>
            <a:off x="2142337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2574534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3007921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6" name="Rectangle 30"/>
          <p:cNvSpPr>
            <a:spLocks noChangeArrowheads="1"/>
          </p:cNvSpPr>
          <p:nvPr/>
        </p:nvSpPr>
        <p:spPr bwMode="auto">
          <a:xfrm>
            <a:off x="3434165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7" name="Rectangle 31"/>
          <p:cNvSpPr>
            <a:spLocks noChangeArrowheads="1"/>
          </p:cNvSpPr>
          <p:nvPr/>
        </p:nvSpPr>
        <p:spPr bwMode="auto">
          <a:xfrm>
            <a:off x="2574534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8" name="Rectangle 32"/>
          <p:cNvSpPr>
            <a:spLocks noChangeArrowheads="1"/>
          </p:cNvSpPr>
          <p:nvPr/>
        </p:nvSpPr>
        <p:spPr bwMode="auto">
          <a:xfrm>
            <a:off x="3007921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3434165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0" name="Rectangle 40"/>
          <p:cNvSpPr>
            <a:spLocks noChangeArrowheads="1"/>
          </p:cNvSpPr>
          <p:nvPr/>
        </p:nvSpPr>
        <p:spPr bwMode="auto">
          <a:xfrm>
            <a:off x="2574534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1" name="Rectangle 41"/>
          <p:cNvSpPr>
            <a:spLocks noChangeArrowheads="1"/>
          </p:cNvSpPr>
          <p:nvPr/>
        </p:nvSpPr>
        <p:spPr bwMode="auto">
          <a:xfrm>
            <a:off x="3007921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2" name="Rectangle 42"/>
          <p:cNvSpPr>
            <a:spLocks noChangeArrowheads="1"/>
          </p:cNvSpPr>
          <p:nvPr/>
        </p:nvSpPr>
        <p:spPr bwMode="auto">
          <a:xfrm>
            <a:off x="3434165" y="18509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2574534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3007921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5" name="Rectangle 45"/>
          <p:cNvSpPr>
            <a:spLocks noChangeArrowheads="1"/>
          </p:cNvSpPr>
          <p:nvPr/>
        </p:nvSpPr>
        <p:spPr bwMode="auto">
          <a:xfrm>
            <a:off x="3434165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6" name="Rectangle 99"/>
          <p:cNvSpPr>
            <a:spLocks noChangeArrowheads="1"/>
          </p:cNvSpPr>
          <p:nvPr/>
        </p:nvSpPr>
        <p:spPr bwMode="auto">
          <a:xfrm>
            <a:off x="2575724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7" name="Rectangle 100"/>
          <p:cNvSpPr>
            <a:spLocks noChangeArrowheads="1"/>
          </p:cNvSpPr>
          <p:nvPr/>
        </p:nvSpPr>
        <p:spPr bwMode="auto">
          <a:xfrm>
            <a:off x="3009112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8" name="Rectangle 101"/>
          <p:cNvSpPr>
            <a:spLocks noChangeArrowheads="1"/>
          </p:cNvSpPr>
          <p:nvPr/>
        </p:nvSpPr>
        <p:spPr bwMode="auto">
          <a:xfrm>
            <a:off x="3435355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9" name="Rectangle 107"/>
          <p:cNvSpPr>
            <a:spLocks noChangeArrowheads="1"/>
          </p:cNvSpPr>
          <p:nvPr/>
        </p:nvSpPr>
        <p:spPr bwMode="auto">
          <a:xfrm>
            <a:off x="3859218" y="557908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0" name="Rectangle 108"/>
          <p:cNvSpPr>
            <a:spLocks noChangeArrowheads="1"/>
          </p:cNvSpPr>
          <p:nvPr/>
        </p:nvSpPr>
        <p:spPr bwMode="auto">
          <a:xfrm>
            <a:off x="4292605" y="557908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1" name="Rectangle 109"/>
          <p:cNvSpPr>
            <a:spLocks noChangeArrowheads="1"/>
          </p:cNvSpPr>
          <p:nvPr/>
        </p:nvSpPr>
        <p:spPr bwMode="auto">
          <a:xfrm>
            <a:off x="4727184" y="557908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2" name="Rectangle 110"/>
          <p:cNvSpPr>
            <a:spLocks noChangeArrowheads="1"/>
          </p:cNvSpPr>
          <p:nvPr/>
        </p:nvSpPr>
        <p:spPr bwMode="auto">
          <a:xfrm>
            <a:off x="3859218" y="1197274"/>
            <a:ext cx="433388" cy="66436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3" name="Rectangle 111"/>
          <p:cNvSpPr>
            <a:spLocks noChangeArrowheads="1"/>
          </p:cNvSpPr>
          <p:nvPr/>
        </p:nvSpPr>
        <p:spPr bwMode="auto">
          <a:xfrm>
            <a:off x="4292605" y="1197272"/>
            <a:ext cx="433388" cy="6477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4" name="Rectangle 112"/>
          <p:cNvSpPr>
            <a:spLocks noChangeArrowheads="1"/>
          </p:cNvSpPr>
          <p:nvPr/>
        </p:nvSpPr>
        <p:spPr bwMode="auto">
          <a:xfrm>
            <a:off x="4727184" y="1197273"/>
            <a:ext cx="433388" cy="654844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5" name="Rectangle 113"/>
          <p:cNvSpPr>
            <a:spLocks noChangeArrowheads="1"/>
          </p:cNvSpPr>
          <p:nvPr/>
        </p:nvSpPr>
        <p:spPr bwMode="auto">
          <a:xfrm>
            <a:off x="3859218" y="1852118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6" name="Rectangle 114"/>
          <p:cNvSpPr>
            <a:spLocks noChangeArrowheads="1"/>
          </p:cNvSpPr>
          <p:nvPr/>
        </p:nvSpPr>
        <p:spPr bwMode="auto">
          <a:xfrm>
            <a:off x="4292605" y="1852118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7" name="Rectangle 115"/>
          <p:cNvSpPr>
            <a:spLocks noChangeArrowheads="1"/>
          </p:cNvSpPr>
          <p:nvPr/>
        </p:nvSpPr>
        <p:spPr bwMode="auto">
          <a:xfrm>
            <a:off x="4727184" y="1852118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8" name="Rectangle 116"/>
          <p:cNvSpPr>
            <a:spLocks noChangeArrowheads="1"/>
          </p:cNvSpPr>
          <p:nvPr/>
        </p:nvSpPr>
        <p:spPr bwMode="auto">
          <a:xfrm>
            <a:off x="3866362" y="2492672"/>
            <a:ext cx="433388" cy="6477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9" name="Rectangle 117"/>
          <p:cNvSpPr>
            <a:spLocks noChangeArrowheads="1"/>
          </p:cNvSpPr>
          <p:nvPr/>
        </p:nvSpPr>
        <p:spPr bwMode="auto">
          <a:xfrm>
            <a:off x="4292605" y="2501009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0" name="Rectangle 118"/>
          <p:cNvSpPr>
            <a:spLocks noChangeArrowheads="1"/>
          </p:cNvSpPr>
          <p:nvPr/>
        </p:nvSpPr>
        <p:spPr bwMode="auto">
          <a:xfrm>
            <a:off x="4727184" y="2501009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1" name="Rectangle 119"/>
          <p:cNvSpPr>
            <a:spLocks noChangeArrowheads="1"/>
          </p:cNvSpPr>
          <p:nvPr/>
        </p:nvSpPr>
        <p:spPr bwMode="auto">
          <a:xfrm>
            <a:off x="3863980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2" name="Rectangle 120"/>
          <p:cNvSpPr>
            <a:spLocks noChangeArrowheads="1"/>
          </p:cNvSpPr>
          <p:nvPr/>
        </p:nvSpPr>
        <p:spPr bwMode="auto">
          <a:xfrm>
            <a:off x="4303321" y="3141563"/>
            <a:ext cx="433388" cy="6477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3" name="Rectangle 121"/>
          <p:cNvSpPr>
            <a:spLocks noChangeArrowheads="1"/>
          </p:cNvSpPr>
          <p:nvPr/>
        </p:nvSpPr>
        <p:spPr bwMode="auto">
          <a:xfrm>
            <a:off x="4728374" y="3141563"/>
            <a:ext cx="433388" cy="6477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4" name="Rectangle 17"/>
          <p:cNvSpPr>
            <a:spLocks noChangeArrowheads="1"/>
          </p:cNvSpPr>
          <p:nvPr/>
        </p:nvSpPr>
        <p:spPr bwMode="auto">
          <a:xfrm>
            <a:off x="1273180" y="555526"/>
            <a:ext cx="433388" cy="64889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1273180" y="24998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1273180" y="1204416"/>
            <a:ext cx="433388" cy="64651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7" name="Rectangle 93"/>
          <p:cNvSpPr>
            <a:spLocks noChangeArrowheads="1"/>
          </p:cNvSpPr>
          <p:nvPr/>
        </p:nvSpPr>
        <p:spPr bwMode="auto">
          <a:xfrm>
            <a:off x="1274371" y="3140372"/>
            <a:ext cx="433388" cy="648891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1707759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9" name="Rectangle 98"/>
          <p:cNvSpPr>
            <a:spLocks noChangeArrowheads="1"/>
          </p:cNvSpPr>
          <p:nvPr/>
        </p:nvSpPr>
        <p:spPr bwMode="auto">
          <a:xfrm>
            <a:off x="2142337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0" name="Rectangle 102"/>
          <p:cNvSpPr>
            <a:spLocks noChangeArrowheads="1"/>
          </p:cNvSpPr>
          <p:nvPr/>
        </p:nvSpPr>
        <p:spPr bwMode="auto">
          <a:xfrm>
            <a:off x="2575724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1" name="Rectangle 103"/>
          <p:cNvSpPr>
            <a:spLocks noChangeArrowheads="1"/>
          </p:cNvSpPr>
          <p:nvPr/>
        </p:nvSpPr>
        <p:spPr bwMode="auto">
          <a:xfrm>
            <a:off x="3009112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2" name="Rectangle 104"/>
          <p:cNvSpPr>
            <a:spLocks noChangeArrowheads="1"/>
          </p:cNvSpPr>
          <p:nvPr/>
        </p:nvSpPr>
        <p:spPr bwMode="auto">
          <a:xfrm>
            <a:off x="3435355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3" name="Rectangle 122"/>
          <p:cNvSpPr>
            <a:spLocks noChangeArrowheads="1"/>
          </p:cNvSpPr>
          <p:nvPr/>
        </p:nvSpPr>
        <p:spPr bwMode="auto">
          <a:xfrm>
            <a:off x="3869934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4" name="Rectangle 123"/>
          <p:cNvSpPr>
            <a:spLocks noChangeArrowheads="1"/>
          </p:cNvSpPr>
          <p:nvPr/>
        </p:nvSpPr>
        <p:spPr bwMode="auto">
          <a:xfrm>
            <a:off x="4303321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5" name="Rectangle 124"/>
          <p:cNvSpPr>
            <a:spLocks noChangeArrowheads="1"/>
          </p:cNvSpPr>
          <p:nvPr/>
        </p:nvSpPr>
        <p:spPr bwMode="auto">
          <a:xfrm>
            <a:off x="4728374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86" name="Rectangle 96"/>
          <p:cNvSpPr>
            <a:spLocks noChangeArrowheads="1"/>
          </p:cNvSpPr>
          <p:nvPr/>
        </p:nvSpPr>
        <p:spPr bwMode="auto">
          <a:xfrm>
            <a:off x="1274371" y="3789263"/>
            <a:ext cx="433388" cy="646509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87" name="Group 231"/>
          <p:cNvGrpSpPr/>
          <p:nvPr/>
        </p:nvGrpSpPr>
        <p:grpSpPr bwMode="auto">
          <a:xfrm>
            <a:off x="2136385" y="4458394"/>
            <a:ext cx="431006" cy="209550"/>
            <a:chOff x="2064" y="2923"/>
            <a:chExt cx="461" cy="176"/>
          </a:xfrm>
        </p:grpSpPr>
        <p:sp>
          <p:nvSpPr>
            <p:cNvPr id="88" name="Rectangle 232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89" name="Line 233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0" name="Line 234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91" name="Group 235"/>
          <p:cNvGrpSpPr/>
          <p:nvPr/>
        </p:nvGrpSpPr>
        <p:grpSpPr bwMode="auto">
          <a:xfrm>
            <a:off x="2562628" y="4452441"/>
            <a:ext cx="431006" cy="209550"/>
            <a:chOff x="2064" y="2923"/>
            <a:chExt cx="461" cy="176"/>
          </a:xfrm>
        </p:grpSpPr>
        <p:sp>
          <p:nvSpPr>
            <p:cNvPr id="92" name="Rectangle 236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93" name="Line 237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4" name="Line 238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95" name="Group 239"/>
          <p:cNvGrpSpPr/>
          <p:nvPr/>
        </p:nvGrpSpPr>
        <p:grpSpPr bwMode="auto">
          <a:xfrm>
            <a:off x="2994825" y="4452441"/>
            <a:ext cx="431006" cy="209550"/>
            <a:chOff x="2064" y="2923"/>
            <a:chExt cx="461" cy="176"/>
          </a:xfrm>
        </p:grpSpPr>
        <p:sp>
          <p:nvSpPr>
            <p:cNvPr id="96" name="Rectangle 240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97" name="Line 241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8" name="Line 242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99" name="Group 243"/>
          <p:cNvGrpSpPr/>
          <p:nvPr/>
        </p:nvGrpSpPr>
        <p:grpSpPr bwMode="auto">
          <a:xfrm>
            <a:off x="3427022" y="4452441"/>
            <a:ext cx="431006" cy="209550"/>
            <a:chOff x="2064" y="2923"/>
            <a:chExt cx="461" cy="176"/>
          </a:xfrm>
        </p:grpSpPr>
        <p:sp>
          <p:nvSpPr>
            <p:cNvPr id="100" name="Rectangle 244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01" name="Line 245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2" name="Line 246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03" name="Group 247"/>
          <p:cNvGrpSpPr/>
          <p:nvPr/>
        </p:nvGrpSpPr>
        <p:grpSpPr bwMode="auto">
          <a:xfrm>
            <a:off x="1707760" y="4448869"/>
            <a:ext cx="431006" cy="209550"/>
            <a:chOff x="2064" y="2923"/>
            <a:chExt cx="461" cy="176"/>
          </a:xfrm>
        </p:grpSpPr>
        <p:sp>
          <p:nvSpPr>
            <p:cNvPr id="104" name="Rectangle 248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05" name="Line 249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6" name="Line 250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07" name="Group 251"/>
          <p:cNvGrpSpPr/>
          <p:nvPr/>
        </p:nvGrpSpPr>
        <p:grpSpPr bwMode="auto">
          <a:xfrm>
            <a:off x="1282706" y="4446488"/>
            <a:ext cx="431006" cy="209550"/>
            <a:chOff x="2064" y="2923"/>
            <a:chExt cx="461" cy="176"/>
          </a:xfrm>
        </p:grpSpPr>
        <p:sp>
          <p:nvSpPr>
            <p:cNvPr id="108" name="Rectangle 252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09" name="Line 253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0" name="Line 254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11" name="Group 256"/>
          <p:cNvGrpSpPr/>
          <p:nvPr/>
        </p:nvGrpSpPr>
        <p:grpSpPr bwMode="auto">
          <a:xfrm>
            <a:off x="3856837" y="4440535"/>
            <a:ext cx="431006" cy="209550"/>
            <a:chOff x="2064" y="2923"/>
            <a:chExt cx="461" cy="176"/>
          </a:xfrm>
        </p:grpSpPr>
        <p:sp>
          <p:nvSpPr>
            <p:cNvPr id="112" name="Rectangle 257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13" name="Line 258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4" name="Line 259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15" name="Group 260"/>
          <p:cNvGrpSpPr/>
          <p:nvPr/>
        </p:nvGrpSpPr>
        <p:grpSpPr bwMode="auto">
          <a:xfrm>
            <a:off x="4300941" y="4440535"/>
            <a:ext cx="431006" cy="209550"/>
            <a:chOff x="2064" y="2923"/>
            <a:chExt cx="461" cy="176"/>
          </a:xfrm>
        </p:grpSpPr>
        <p:sp>
          <p:nvSpPr>
            <p:cNvPr id="116" name="Rectangle 261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17" name="Line 262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8" name="Line 263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19" name="Group 264"/>
          <p:cNvGrpSpPr/>
          <p:nvPr/>
        </p:nvGrpSpPr>
        <p:grpSpPr bwMode="auto">
          <a:xfrm>
            <a:off x="4729566" y="4440535"/>
            <a:ext cx="431006" cy="209550"/>
            <a:chOff x="2064" y="2923"/>
            <a:chExt cx="461" cy="176"/>
          </a:xfrm>
        </p:grpSpPr>
        <p:sp>
          <p:nvSpPr>
            <p:cNvPr id="120" name="Rectangle 265"/>
            <p:cNvSpPr>
              <a:spLocks noChangeArrowheads="1"/>
            </p:cNvSpPr>
            <p:nvPr/>
          </p:nvSpPr>
          <p:spPr bwMode="auto">
            <a:xfrm>
              <a:off x="2125" y="2923"/>
              <a:ext cx="363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00" b="1">
                  <a:ea typeface="楷体" panose="02010609060101010101" pitchFamily="49" charset="-122"/>
                </a:rPr>
                <a:t>←2cm→</a:t>
              </a:r>
            </a:p>
          </p:txBody>
        </p:sp>
        <p:sp>
          <p:nvSpPr>
            <p:cNvPr id="121" name="Line 266"/>
            <p:cNvSpPr>
              <a:spLocks noChangeShapeType="1"/>
            </p:cNvSpPr>
            <p:nvPr/>
          </p:nvSpPr>
          <p:spPr bwMode="auto">
            <a:xfrm rot="5400000" flipH="1">
              <a:off x="2457" y="299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2" name="Line 267"/>
            <p:cNvSpPr>
              <a:spLocks noChangeShapeType="1"/>
            </p:cNvSpPr>
            <p:nvPr/>
          </p:nvSpPr>
          <p:spPr bwMode="auto">
            <a:xfrm rot="5400000" flipH="1">
              <a:off x="1996" y="299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123" name="Rectangle 11"/>
          <p:cNvSpPr>
            <a:spLocks noChangeArrowheads="1"/>
          </p:cNvSpPr>
          <p:nvPr/>
        </p:nvSpPr>
        <p:spPr bwMode="auto">
          <a:xfrm>
            <a:off x="5348330" y="1227407"/>
            <a:ext cx="33090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用</a:t>
            </a:r>
            <a:r>
              <a:rPr lang="en-US" altLang="zh-CN" sz="2400" b="1" dirty="0">
                <a:ea typeface="楷体" panose="02010609060101010101" pitchFamily="49" charset="-122"/>
              </a:rPr>
              <a:t>54</a:t>
            </a:r>
            <a:r>
              <a:rPr lang="zh-CN" altLang="en-US" sz="2400" b="1" dirty="0">
                <a:ea typeface="楷体" panose="02010609060101010101" pitchFamily="49" charset="-122"/>
              </a:rPr>
              <a:t>个小正方形，可以摆出边长是</a:t>
            </a:r>
            <a:r>
              <a:rPr lang="en-US" altLang="zh-CN" sz="2400" b="1" dirty="0">
                <a:ea typeface="楷体" panose="02010609060101010101" pitchFamily="49" charset="-122"/>
              </a:rPr>
              <a:t>18</a:t>
            </a:r>
            <a:r>
              <a:rPr lang="zh-CN" altLang="en-US" sz="2400" b="1" dirty="0">
                <a:ea typeface="楷体" panose="02010609060101010101" pitchFamily="49" charset="-122"/>
              </a:rPr>
              <a:t>厘米的大正方形。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500"/>
                            </p:stCondLst>
                            <p:childTnLst>
                              <p:par>
                                <p:cTn id="2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500"/>
                            </p:stCondLst>
                            <p:childTnLst>
                              <p:par>
                                <p:cTn id="2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000"/>
                            </p:stCondLst>
                            <p:childTnLst>
                              <p:par>
                                <p:cTn id="2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500"/>
                            </p:stCondLst>
                            <p:childTnLst>
                              <p:par>
                                <p:cTn id="3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00"/>
                            </p:stCondLst>
                            <p:childTnLst>
                              <p:par>
                                <p:cTn id="3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1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971600" y="551493"/>
            <a:ext cx="7723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" panose="02010609060101010101" pitchFamily="49" charset="-122"/>
              </a:rPr>
              <a:t>想一想：摆成的正方形的边长与长方形的长、宽有什么关系？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2717" y="1060923"/>
            <a:ext cx="3077766" cy="146566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97153" y="1074022"/>
            <a:ext cx="2538413" cy="145851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2717" y="2532534"/>
            <a:ext cx="3077766" cy="207168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436100" y="3547193"/>
            <a:ext cx="26455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这些数既是</a:t>
            </a:r>
            <a:r>
              <a:rPr lang="en-US" altLang="zh-CN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的倍数，又是</a:t>
            </a:r>
            <a:r>
              <a:rPr lang="en-US" altLang="zh-CN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0070C0"/>
                </a:solidFill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247008" y="1526456"/>
            <a:ext cx="1439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6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既是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的倍数，又是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3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17616" y="1418109"/>
            <a:ext cx="16376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12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既是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的倍数，又是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3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70861" y="3686250"/>
            <a:ext cx="1439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18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既是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的倍数，又是</a:t>
            </a:r>
            <a:r>
              <a:rPr lang="en-US" altLang="zh-CN" b="1" dirty="0">
                <a:solidFill>
                  <a:srgbClr val="FF0000"/>
                </a:solidFill>
                <a:ea typeface="楷体" panose="02010609060101010101" pitchFamily="49" charset="-122"/>
              </a:rPr>
              <a:t>3</a:t>
            </a:r>
            <a:r>
              <a:rPr lang="zh-CN" altLang="en-US" b="1" dirty="0">
                <a:solidFill>
                  <a:srgbClr val="FF0000"/>
                </a:solidFill>
                <a:ea typeface="楷体" panose="02010609060101010101" pitchFamily="49" charset="-122"/>
              </a:rPr>
              <a:t>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2173743" y="1814832"/>
            <a:ext cx="43219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579620" y="2007713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742861" y="2011284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2365432" y="2201784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4569283" y="2058909"/>
            <a:ext cx="75604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4181139" y="2255363"/>
            <a:ext cx="75604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11" name="Oval 49"/>
          <p:cNvSpPr>
            <a:spLocks noChangeArrowheads="1"/>
          </p:cNvSpPr>
          <p:nvPr/>
        </p:nvSpPr>
        <p:spPr bwMode="auto">
          <a:xfrm>
            <a:off x="3698932" y="1741011"/>
            <a:ext cx="2049066" cy="883444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5045533" y="1817213"/>
            <a:ext cx="75604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Oval 49"/>
          <p:cNvSpPr>
            <a:spLocks noChangeArrowheads="1"/>
          </p:cNvSpPr>
          <p:nvPr/>
        </p:nvSpPr>
        <p:spPr bwMode="auto">
          <a:xfrm>
            <a:off x="1318878" y="1706482"/>
            <a:ext cx="2106215" cy="863204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4" name="Oval 49"/>
          <p:cNvSpPr>
            <a:spLocks noChangeArrowheads="1"/>
          </p:cNvSpPr>
          <p:nvPr/>
        </p:nvSpPr>
        <p:spPr bwMode="auto">
          <a:xfrm>
            <a:off x="1805842" y="2989976"/>
            <a:ext cx="2195513" cy="97155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5" name="Oval 49"/>
          <p:cNvSpPr>
            <a:spLocks noChangeArrowheads="1"/>
          </p:cNvSpPr>
          <p:nvPr/>
        </p:nvSpPr>
        <p:spPr bwMode="auto">
          <a:xfrm>
            <a:off x="3181015" y="2970928"/>
            <a:ext cx="1972865" cy="937022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562011" y="3344784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1589145" y="1807688"/>
            <a:ext cx="51316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2596413" y="2182732"/>
            <a:ext cx="810816" cy="2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1650" b="1">
                <a:ea typeface="楷体" panose="02010609060101010101" pitchFamily="49" charset="-122"/>
              </a:rPr>
              <a:t>……</a:t>
            </a:r>
            <a:endParaRPr lang="en-US" altLang="zh-CN" sz="16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822510" y="1275608"/>
            <a:ext cx="1350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</a:p>
        </p:txBody>
      </p:sp>
      <p:grpSp>
        <p:nvGrpSpPr>
          <p:cNvPr id="23" name="Group 67"/>
          <p:cNvGrpSpPr/>
          <p:nvPr/>
        </p:nvGrpSpPr>
        <p:grpSpPr bwMode="auto">
          <a:xfrm>
            <a:off x="2641662" y="3591232"/>
            <a:ext cx="2557463" cy="809624"/>
            <a:chOff x="2094" y="3385"/>
            <a:chExt cx="2148" cy="680"/>
          </a:xfrm>
        </p:grpSpPr>
        <p:sp>
          <p:nvSpPr>
            <p:cNvPr id="24" name="Line 65"/>
            <p:cNvSpPr>
              <a:spLocks noChangeShapeType="1"/>
            </p:cNvSpPr>
            <p:nvPr/>
          </p:nvSpPr>
          <p:spPr bwMode="auto">
            <a:xfrm>
              <a:off x="2880" y="3385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" name="Text Box 66"/>
            <p:cNvSpPr txBox="1">
              <a:spLocks noChangeArrowheads="1"/>
            </p:cNvSpPr>
            <p:nvPr/>
          </p:nvSpPr>
          <p:spPr bwMode="auto">
            <a:xfrm>
              <a:off x="2094" y="3729"/>
              <a:ext cx="214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公有的倍数</a:t>
              </a:r>
            </a:p>
          </p:txBody>
        </p:sp>
      </p:grp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4278770" y="1275608"/>
            <a:ext cx="1350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502608" y="2236312"/>
            <a:ext cx="810815" cy="2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1650" b="1">
                <a:ea typeface="楷体" panose="02010609060101010101" pitchFamily="49" charset="-122"/>
              </a:rPr>
              <a:t>……</a:t>
            </a:r>
            <a:endParaRPr lang="en-US" altLang="zh-CN" sz="16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351148" y="2627793"/>
            <a:ext cx="1350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659645" y="2615996"/>
            <a:ext cx="1350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1935617" y="3142376"/>
            <a:ext cx="1620440" cy="68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18,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20, 22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2641657" y="3522187"/>
            <a:ext cx="810816" cy="2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1650" b="1">
                <a:ea typeface="楷体" panose="02010609060101010101" pitchFamily="49" charset="-122"/>
              </a:rPr>
              <a:t>……</a:t>
            </a:r>
            <a:endParaRPr lang="en-US" altLang="zh-CN" sz="16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4163276" y="3098323"/>
            <a:ext cx="97155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187088" y="3513852"/>
            <a:ext cx="810816" cy="27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1650" b="1">
                <a:ea typeface="楷体" panose="02010609060101010101" pitchFamily="49" charset="-122"/>
              </a:rPr>
              <a:t>……</a:t>
            </a:r>
            <a:endParaRPr lang="en-US" altLang="zh-CN" sz="165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3291738" y="3459083"/>
            <a:ext cx="81081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ea typeface="楷体" panose="02010609060101010101" pitchFamily="49" charset="-122"/>
              </a:rPr>
              <a:t>……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1335290" y="706935"/>
            <a:ext cx="64889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ea typeface="楷体" panose="02010609060101010101" pitchFamily="49" charset="-122"/>
              </a:rPr>
              <a:t>还有哪些数既是</a:t>
            </a:r>
            <a:r>
              <a:rPr lang="en-US" altLang="zh-CN" sz="2400" b="1" dirty="0"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ea typeface="楷体" panose="02010609060101010101" pitchFamily="49" charset="-122"/>
              </a:rPr>
              <a:t>的倍数，又是</a:t>
            </a:r>
            <a:r>
              <a:rPr lang="en-US" altLang="zh-CN" sz="2400" b="1" dirty="0"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ea typeface="楷体" panose="02010609060101010101" pitchFamily="49" charset="-122"/>
              </a:rPr>
              <a:t>的倍数呢？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2173742" y="1779113"/>
            <a:ext cx="21669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1579621" y="1975566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742865" y="1975566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4569283" y="2020809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2358292" y="2166066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4181140" y="2220834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3514385" y="3144759"/>
            <a:ext cx="917972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36987" y="3154284"/>
            <a:ext cx="43219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3238164" y="3325734"/>
            <a:ext cx="75604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2399965" y="1813641"/>
            <a:ext cx="4857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1887996" y="1811259"/>
            <a:ext cx="4857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615463" y="1813641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1952286" y="1998188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339238" y="1998188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1590336" y="2220834"/>
            <a:ext cx="647700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1986817" y="2211309"/>
            <a:ext cx="7905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4795502" y="1832691"/>
            <a:ext cx="4857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4083508" y="1830309"/>
            <a:ext cx="485775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426405" y="1830309"/>
            <a:ext cx="540544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4073983" y="2055338"/>
            <a:ext cx="756047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5028861" y="2068434"/>
            <a:ext cx="540544" cy="2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en-US" sz="15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15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4417278" y="1803221"/>
            <a:ext cx="4321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5045533" y="1788638"/>
            <a:ext cx="4857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</a:p>
        </p:txBody>
      </p:sp>
      <p:grpSp>
        <p:nvGrpSpPr>
          <p:cNvPr id="59" name="组合 56"/>
          <p:cNvGrpSpPr/>
          <p:nvPr/>
        </p:nvGrpSpPr>
        <p:grpSpPr bwMode="auto">
          <a:xfrm>
            <a:off x="5392207" y="2634763"/>
            <a:ext cx="3302761" cy="1785104"/>
            <a:chOff x="790823" y="5729265"/>
            <a:chExt cx="8180689" cy="701078"/>
          </a:xfrm>
        </p:grpSpPr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790823" y="5729265"/>
              <a:ext cx="7777163" cy="701078"/>
            </a:xfrm>
            <a:prstGeom prst="rect">
              <a:avLst/>
            </a:prstGeom>
            <a:solidFill>
              <a:srgbClr val="FF6600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10000"/>
                </a:lnSpc>
              </a:pPr>
              <a:r>
                <a:rPr lang="zh-CN" altLang="en-US" sz="2000" b="1" dirty="0">
                  <a:ea typeface="楷体" panose="02010609060101010101" pitchFamily="49" charset="-122"/>
                </a:rPr>
                <a:t>      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、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、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r>
                <a:rPr lang="en-US" altLang="zh-CN" sz="2000" b="1" dirty="0">
                  <a:solidFill>
                    <a:srgbClr val="DE0000"/>
                  </a:solidFill>
                  <a:ea typeface="楷体" panose="02010609060101010101" pitchFamily="49" charset="-122"/>
                </a:rPr>
                <a:t>        </a:t>
              </a:r>
              <a:r>
                <a:rPr lang="zh-CN" altLang="en-US" sz="2000" b="1" dirty="0">
                  <a:ea typeface="楷体" panose="02010609060101010101" pitchFamily="49" charset="-122"/>
                </a:rPr>
                <a:t>既是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ea typeface="楷体" panose="02010609060101010101" pitchFamily="49" charset="-122"/>
                </a:rPr>
                <a:t>的倍数，也是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ea typeface="楷体" panose="02010609060101010101" pitchFamily="49" charset="-122"/>
                </a:rPr>
                <a:t>的倍数，它们是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ea typeface="楷体" panose="02010609060101010101" pitchFamily="49" charset="-122"/>
                </a:rPr>
                <a:t>和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ea typeface="楷体" panose="02010609060101010101" pitchFamily="49" charset="-122"/>
                </a:rPr>
                <a:t>的</a:t>
              </a:r>
              <a:r>
                <a:rPr lang="zh-CN" altLang="en-US" sz="2000" b="1" dirty="0">
                  <a:solidFill>
                    <a:srgbClr val="DE0000"/>
                  </a:solidFill>
                  <a:ea typeface="楷体" panose="02010609060101010101" pitchFamily="49" charset="-122"/>
                </a:rPr>
                <a:t>公倍数</a:t>
              </a:r>
              <a:r>
                <a:rPr lang="zh-CN" altLang="en-US" sz="2000" b="1" dirty="0">
                  <a:ea typeface="楷体" panose="02010609060101010101" pitchFamily="49" charset="-122"/>
                </a:rPr>
                <a:t>。其中</a:t>
              </a:r>
              <a:r>
                <a:rPr lang="en-US" altLang="zh-CN" sz="2000" b="1" dirty="0">
                  <a:ea typeface="楷体" panose="02010609060101010101" pitchFamily="49" charset="-122"/>
                </a:rPr>
                <a:t>6</a:t>
              </a:r>
              <a:r>
                <a:rPr lang="zh-CN" altLang="en-US" sz="2000" b="1" dirty="0">
                  <a:ea typeface="楷体" panose="02010609060101010101" pitchFamily="49" charset="-122"/>
                </a:rPr>
                <a:t>是最小的，是</a:t>
              </a:r>
              <a:r>
                <a:rPr lang="en-US" altLang="zh-CN" sz="2000" b="1" dirty="0"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ea typeface="楷体" panose="02010609060101010101" pitchFamily="49" charset="-122"/>
                </a:rPr>
                <a:t>和</a:t>
              </a:r>
              <a:r>
                <a:rPr lang="en-US" altLang="zh-CN" sz="2000" b="1" dirty="0"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ea typeface="楷体" panose="02010609060101010101" pitchFamily="49" charset="-122"/>
                </a:rPr>
                <a:t>的</a:t>
              </a:r>
              <a:r>
                <a:rPr lang="zh-CN" altLang="en-US" sz="20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最小公倍数。</a:t>
              </a:r>
            </a:p>
          </p:txBody>
        </p:sp>
        <p:sp>
          <p:nvSpPr>
            <p:cNvPr id="61" name="Text Box 25"/>
            <p:cNvSpPr txBox="1">
              <a:spLocks noChangeArrowheads="1"/>
            </p:cNvSpPr>
            <p:nvPr/>
          </p:nvSpPr>
          <p:spPr bwMode="auto">
            <a:xfrm>
              <a:off x="4884929" y="5738778"/>
              <a:ext cx="4086583" cy="120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……</a:t>
              </a:r>
              <a:endPara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7" grpId="1"/>
      <p:bldP spid="58" grpId="0"/>
      <p:bldP spid="58" grpId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全屏显示(16:9)</PresentationFormat>
  <Paragraphs>201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F0B41E741CBC4658AEC46546784989A2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