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28T08:42:42.648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50291D0-4F98-487F-A085-45FB6DE2CC6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291D0-4F98-487F-A085-45FB6DE2CC63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C738BC3-DDDA-429A-807E-890BB6AB96BB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216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606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1606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97C4D9A6-0FF4-4834-B237-AD57A0EB38D9}" type="slidenum">
              <a:rPr lang="en-US" altLang="zh-CN" sz="1200"/>
              <a:t>17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03ACC77-49B0-439F-96A2-B3D734D335E9}" type="slidenum">
              <a:rPr lang="en-US" altLang="zh-CN"/>
              <a:t>29</a:t>
            </a:fld>
            <a:endParaRPr lang="en-US" altLang="zh-CN"/>
          </a:p>
        </p:txBody>
      </p:sp>
      <p:sp>
        <p:nvSpPr>
          <p:cNvPr id="2293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2937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2938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76785B64-897C-4E03-8AAA-3F19AB6FE8C6}" type="slidenum">
              <a:rPr lang="en-US" altLang="zh-CN" sz="1200"/>
              <a:t>29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1F385-4C42-4944-847D-EFBB534642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AC1E7-2B5B-4047-99E1-3ADEFEEF1C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918A2-7B40-4B94-A183-E779297E36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36571-0C81-495F-8F5A-7373D1E498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42FF0-DD8A-441A-BEB3-24283900C1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59516-B64C-477A-BF36-CF4FCC1529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F5955-956C-48C6-BDD4-EBACBA2935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38CF0-D177-4D1F-89F2-5128C7EF35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E7F73-BEA0-4C00-A3F6-67618F8935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A160-C26D-4DF0-926E-E9BF0F33D2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DE98439-17D5-4ACE-BE7C-C299FB34573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4" Type="http://schemas.openxmlformats.org/officeDocument/2006/relationships/image" Target="NULL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audio" Target="../media/audio1.wav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audio" Target="../media/audio3.wav"/><Relationship Id="rId10" Type="http://schemas.openxmlformats.org/officeDocument/2006/relationships/oleObject" Target="../embeddings/oleObject12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7.jpe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5"/>
          <p:cNvSpPr>
            <a:spLocks noChangeArrowheads="1"/>
          </p:cNvSpPr>
          <p:nvPr/>
        </p:nvSpPr>
        <p:spPr bwMode="auto">
          <a:xfrm>
            <a:off x="-10357" y="14287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3.6  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线和圆的位置关系</a:t>
            </a:r>
          </a:p>
        </p:txBody>
      </p:sp>
      <p:sp>
        <p:nvSpPr>
          <p:cNvPr id="198689" name="Text Box 4"/>
          <p:cNvSpPr txBox="1">
            <a:spLocks noChangeArrowheads="1"/>
          </p:cNvSpPr>
          <p:nvPr/>
        </p:nvSpPr>
        <p:spPr bwMode="auto">
          <a:xfrm>
            <a:off x="0" y="59055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  圆</a:t>
            </a:r>
          </a:p>
        </p:txBody>
      </p:sp>
      <p:sp>
        <p:nvSpPr>
          <p:cNvPr id="198690" name="文本框 2"/>
          <p:cNvSpPr txBox="1">
            <a:spLocks noChangeArrowheads="1"/>
          </p:cNvSpPr>
          <p:nvPr/>
        </p:nvSpPr>
        <p:spPr bwMode="auto">
          <a:xfrm>
            <a:off x="0" y="249555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MH_Text_1"/>
          <p:cNvSpPr>
            <a:spLocks noChangeArrowheads="1"/>
          </p:cNvSpPr>
          <p:nvPr/>
        </p:nvSpPr>
        <p:spPr bwMode="auto">
          <a:xfrm>
            <a:off x="723900" y="333494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5" name="MH_SubTitle_1"/>
          <p:cNvSpPr>
            <a:spLocks noChangeArrowheads="1"/>
          </p:cNvSpPr>
          <p:nvPr/>
        </p:nvSpPr>
        <p:spPr bwMode="auto">
          <a:xfrm>
            <a:off x="722314" y="35385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6" name="MH_Other_1"/>
          <p:cNvSpPr>
            <a:spLocks noChangeArrowheads="1"/>
          </p:cNvSpPr>
          <p:nvPr/>
        </p:nvSpPr>
        <p:spPr bwMode="auto">
          <a:xfrm>
            <a:off x="2149476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MH_Text_2"/>
          <p:cNvSpPr>
            <a:spLocks noChangeArrowheads="1"/>
          </p:cNvSpPr>
          <p:nvPr/>
        </p:nvSpPr>
        <p:spPr bwMode="auto">
          <a:xfrm>
            <a:off x="2711450" y="33337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53853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9" name="MH_Other_2"/>
          <p:cNvSpPr>
            <a:spLocks noChangeArrowheads="1"/>
          </p:cNvSpPr>
          <p:nvPr/>
        </p:nvSpPr>
        <p:spPr bwMode="auto">
          <a:xfrm>
            <a:off x="2746376" y="36647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MH_Other_3"/>
          <p:cNvSpPr>
            <a:spLocks noChangeArrowheads="1"/>
          </p:cNvSpPr>
          <p:nvPr/>
        </p:nvSpPr>
        <p:spPr bwMode="auto">
          <a:xfrm>
            <a:off x="4179889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MH_Text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33375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5385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3" name="MH_Other_4"/>
          <p:cNvSpPr>
            <a:spLocks noChangeArrowheads="1"/>
          </p:cNvSpPr>
          <p:nvPr/>
        </p:nvSpPr>
        <p:spPr bwMode="auto">
          <a:xfrm>
            <a:off x="4776788" y="366474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MH_Other_5"/>
          <p:cNvSpPr>
            <a:spLocks noChangeArrowheads="1"/>
          </p:cNvSpPr>
          <p:nvPr/>
        </p:nvSpPr>
        <p:spPr bwMode="auto">
          <a:xfrm>
            <a:off x="6178551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MH_Text_4"/>
          <p:cNvSpPr>
            <a:spLocks noChangeArrowheads="1"/>
          </p:cNvSpPr>
          <p:nvPr/>
        </p:nvSpPr>
        <p:spPr bwMode="auto">
          <a:xfrm>
            <a:off x="6727825" y="33337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53853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7" name="MH_Other_6"/>
          <p:cNvSpPr>
            <a:spLocks noChangeArrowheads="1"/>
          </p:cNvSpPr>
          <p:nvPr/>
        </p:nvSpPr>
        <p:spPr bwMode="auto">
          <a:xfrm>
            <a:off x="6777039" y="36647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8" name="MH_Other_7"/>
          <p:cNvGrpSpPr/>
          <p:nvPr/>
        </p:nvGrpSpPr>
        <p:grpSpPr bwMode="auto">
          <a:xfrm>
            <a:off x="2085975" y="3631406"/>
            <a:ext cx="890588" cy="200025"/>
            <a:chOff x="0" y="0"/>
            <a:chExt cx="561" cy="169"/>
          </a:xfrm>
        </p:grpSpPr>
        <p:pic>
          <p:nvPicPr>
            <p:cNvPr id="49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MH_Other_8"/>
          <p:cNvSpPr>
            <a:spLocks noChangeArrowheads="1"/>
          </p:cNvSpPr>
          <p:nvPr/>
        </p:nvSpPr>
        <p:spPr bwMode="auto">
          <a:xfrm>
            <a:off x="2184401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2" name="MH_Other_9"/>
          <p:cNvGrpSpPr/>
          <p:nvPr/>
        </p:nvGrpSpPr>
        <p:grpSpPr bwMode="auto">
          <a:xfrm>
            <a:off x="4116388" y="3631406"/>
            <a:ext cx="889000" cy="200025"/>
            <a:chOff x="0" y="0"/>
            <a:chExt cx="560" cy="169"/>
          </a:xfrm>
        </p:grpSpPr>
        <p:pic>
          <p:nvPicPr>
            <p:cNvPr id="53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MH_Other_10"/>
          <p:cNvSpPr>
            <a:spLocks noChangeArrowheads="1"/>
          </p:cNvSpPr>
          <p:nvPr/>
        </p:nvSpPr>
        <p:spPr bwMode="auto">
          <a:xfrm>
            <a:off x="4214814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56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63140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6226176" y="370760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8" name="MH_Other_12"/>
          <p:cNvSpPr>
            <a:spLocks noChangeArrowheads="1"/>
          </p:cNvSpPr>
          <p:nvPr/>
        </p:nvSpPr>
        <p:spPr bwMode="auto">
          <a:xfrm>
            <a:off x="6213476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-9311" y="4324699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95289" y="964406"/>
            <a:ext cx="8389937" cy="891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已知：直线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经过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上的点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，并且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CA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求证：直线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的切线</a:t>
            </a:r>
            <a:r>
              <a:rPr lang="en-US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en-US" sz="280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916863" y="2180035"/>
            <a:ext cx="16671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O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8812213" y="2925366"/>
            <a:ext cx="15388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B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07877" name="AutoShape 6"/>
          <p:cNvSpPr>
            <a:spLocks noChangeArrowheads="1"/>
          </p:cNvSpPr>
          <p:nvPr/>
        </p:nvSpPr>
        <p:spPr bwMode="auto">
          <a:xfrm>
            <a:off x="7269164" y="1856185"/>
            <a:ext cx="1512887" cy="1134665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21600 w 21600"/>
              <a:gd name="T5" fmla="*/ 10800 h 21600"/>
              <a:gd name="T6" fmla="*/ 10800 w 21600"/>
              <a:gd name="T7" fmla="*/ 21600 h 21600"/>
              <a:gd name="T8" fmla="*/ 0 w 21600"/>
              <a:gd name="T9" fmla="*/ 10800 h 21600"/>
              <a:gd name="T10" fmla="*/ 10585 w 21600"/>
              <a:gd name="T11" fmla="*/ 10800 h 21600"/>
              <a:gd name="T12" fmla="*/ 10800 w 21600"/>
              <a:gd name="T13" fmla="*/ 11015 h 21600"/>
              <a:gd name="T14" fmla="*/ 11015 w 21600"/>
              <a:gd name="T15" fmla="*/ 10800 h 21600"/>
              <a:gd name="T16" fmla="*/ 10800 w 21600"/>
              <a:gd name="T17" fmla="*/ 10585 h 21600"/>
              <a:gd name="T18" fmla="*/ 10585 w 21600"/>
              <a:gd name="T19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585" y="10800"/>
                </a:moveTo>
                <a:cubicBezTo>
                  <a:pt x="10585" y="10919"/>
                  <a:pt x="10681" y="11015"/>
                  <a:pt x="10800" y="11015"/>
                </a:cubicBezTo>
                <a:cubicBezTo>
                  <a:pt x="10919" y="11015"/>
                  <a:pt x="11015" y="10919"/>
                  <a:pt x="11015" y="10800"/>
                </a:cubicBezTo>
                <a:cubicBezTo>
                  <a:pt x="11015" y="10681"/>
                  <a:pt x="10919" y="10585"/>
                  <a:pt x="10800" y="10585"/>
                </a:cubicBezTo>
                <a:cubicBezTo>
                  <a:pt x="10681" y="10585"/>
                  <a:pt x="10585" y="10681"/>
                  <a:pt x="10585" y="108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7102475" y="2932510"/>
            <a:ext cx="15388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A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8024813" y="2432447"/>
            <a:ext cx="0" cy="561975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7880" name="Line 12"/>
          <p:cNvSpPr>
            <a:spLocks noChangeShapeType="1"/>
          </p:cNvSpPr>
          <p:nvPr/>
        </p:nvSpPr>
        <p:spPr bwMode="auto">
          <a:xfrm>
            <a:off x="7265989" y="2993231"/>
            <a:ext cx="151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7881" name="Line 13"/>
          <p:cNvSpPr>
            <a:spLocks noChangeShapeType="1"/>
          </p:cNvSpPr>
          <p:nvPr/>
        </p:nvSpPr>
        <p:spPr bwMode="auto">
          <a:xfrm flipH="1" flipV="1">
            <a:off x="8023226" y="2428875"/>
            <a:ext cx="771525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7882" name="Line 14"/>
          <p:cNvSpPr>
            <a:spLocks noChangeShapeType="1"/>
          </p:cNvSpPr>
          <p:nvPr/>
        </p:nvSpPr>
        <p:spPr bwMode="auto">
          <a:xfrm flipV="1">
            <a:off x="7258051" y="2428875"/>
            <a:ext cx="771525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942263" y="3000375"/>
            <a:ext cx="15388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C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433389" y="2180035"/>
            <a:ext cx="7673975" cy="270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 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∵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＝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OB</a:t>
            </a:r>
            <a:r>
              <a:rPr lang="zh-CN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CA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＝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CB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,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∴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是等腰△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OAB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底边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上的中线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∴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∵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的半径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∴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的切线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07885" name="圆角矩形 31"/>
          <p:cNvSpPr>
            <a:spLocks noChangeArrowheads="1"/>
          </p:cNvSpPr>
          <p:nvPr/>
        </p:nvSpPr>
        <p:spPr bwMode="auto">
          <a:xfrm>
            <a:off x="395288" y="369094"/>
            <a:ext cx="1712912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55"/>
          <p:cNvSpPr txBox="1">
            <a:spLocks noChangeArrowheads="1"/>
          </p:cNvSpPr>
          <p:nvPr/>
        </p:nvSpPr>
        <p:spPr bwMode="auto">
          <a:xfrm>
            <a:off x="357188" y="348854"/>
            <a:ext cx="83169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中点，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i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求证：</a:t>
            </a:r>
            <a:r>
              <a:rPr lang="en-US" altLang="zh-CN" sz="2800" b="1" i="1">
                <a:latin typeface="Times New Roman" panose="02020603050405020304" pitchFamily="18" charset="0"/>
                <a:ea typeface="楷体_GB2312" pitchFamily="49" charset="-122"/>
              </a:rPr>
              <a:t>AC</a:t>
            </a:r>
            <a:r>
              <a:rPr lang="en-US" altLang="zh-CN" sz="2800" i="1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楷体_GB2312" pitchFamily="49" charset="-122"/>
              </a:rPr>
              <a:t>O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的切线</a:t>
            </a:r>
            <a:r>
              <a:rPr lang="zh-CN" altLang="en-US" sz="2800">
                <a:latin typeface="Times New Roman" panose="02020603050405020304" pitchFamily="18" charset="0"/>
                <a:ea typeface="楷体_GB2312" pitchFamily="49" charset="-122"/>
              </a:rPr>
              <a:t>．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8899" name="AutoShape 75"/>
          <p:cNvSpPr>
            <a:spLocks noChangeArrowheads="1"/>
          </p:cNvSpPr>
          <p:nvPr/>
        </p:nvSpPr>
        <p:spPr bwMode="auto">
          <a:xfrm>
            <a:off x="4854575" y="1984773"/>
            <a:ext cx="3811588" cy="1058465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8900" name="Oval 76"/>
          <p:cNvSpPr>
            <a:spLocks noChangeArrowheads="1"/>
          </p:cNvSpPr>
          <p:nvPr/>
        </p:nvSpPr>
        <p:spPr bwMode="auto">
          <a:xfrm>
            <a:off x="5657851" y="2202657"/>
            <a:ext cx="2206625" cy="168830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8901" name="Rectangle 82"/>
          <p:cNvSpPr>
            <a:spLocks noChangeArrowheads="1"/>
          </p:cNvSpPr>
          <p:nvPr/>
        </p:nvSpPr>
        <p:spPr bwMode="auto">
          <a:xfrm>
            <a:off x="4741864" y="3022997"/>
            <a:ext cx="388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楷体_GB2312" pitchFamily="49" charset="-122"/>
              </a:rPr>
              <a:t>B</a:t>
            </a:r>
          </a:p>
        </p:txBody>
      </p:sp>
      <p:sp>
        <p:nvSpPr>
          <p:cNvPr id="208902" name="Rectangle 83"/>
          <p:cNvSpPr>
            <a:spLocks noChangeArrowheads="1"/>
          </p:cNvSpPr>
          <p:nvPr/>
        </p:nvSpPr>
        <p:spPr bwMode="auto">
          <a:xfrm>
            <a:off x="6505576" y="3008710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楷体_GB2312" pitchFamily="49" charset="-122"/>
              </a:rPr>
              <a:t>O</a:t>
            </a:r>
          </a:p>
        </p:txBody>
      </p:sp>
      <p:sp>
        <p:nvSpPr>
          <p:cNvPr id="208903" name="Rectangle 84"/>
          <p:cNvSpPr>
            <a:spLocks noChangeArrowheads="1"/>
          </p:cNvSpPr>
          <p:nvPr/>
        </p:nvSpPr>
        <p:spPr bwMode="auto">
          <a:xfrm>
            <a:off x="8593139" y="3022997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楷体_GB2312" pitchFamily="49" charset="-122"/>
              </a:rPr>
              <a:t>C</a:t>
            </a:r>
          </a:p>
        </p:txBody>
      </p:sp>
      <p:sp>
        <p:nvSpPr>
          <p:cNvPr id="208904" name="Rectangle 85"/>
          <p:cNvSpPr>
            <a:spLocks noChangeArrowheads="1"/>
          </p:cNvSpPr>
          <p:nvPr/>
        </p:nvSpPr>
        <p:spPr bwMode="auto">
          <a:xfrm>
            <a:off x="5713413" y="2031207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楷体_GB2312" pitchFamily="49" charset="-122"/>
              </a:rPr>
              <a:t>E</a:t>
            </a:r>
          </a:p>
        </p:txBody>
      </p:sp>
      <p:sp>
        <p:nvSpPr>
          <p:cNvPr id="208905" name="Text Box 86"/>
          <p:cNvSpPr txBox="1">
            <a:spLocks noChangeArrowheads="1"/>
          </p:cNvSpPr>
          <p:nvPr/>
        </p:nvSpPr>
        <p:spPr bwMode="auto">
          <a:xfrm>
            <a:off x="6565900" y="161806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楷体_GB2312" pitchFamily="49" charset="-122"/>
              </a:rPr>
              <a:t>A</a:t>
            </a:r>
          </a:p>
        </p:txBody>
      </p:sp>
      <p:sp>
        <p:nvSpPr>
          <p:cNvPr id="208906" name="Oval 87"/>
          <p:cNvSpPr>
            <a:spLocks noChangeArrowheads="1"/>
          </p:cNvSpPr>
          <p:nvPr/>
        </p:nvSpPr>
        <p:spPr bwMode="auto">
          <a:xfrm>
            <a:off x="6732589" y="3019425"/>
            <a:ext cx="71437" cy="5476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3331" name="TextBox 26"/>
          <p:cNvSpPr txBox="1">
            <a:spLocks noChangeArrowheads="1"/>
          </p:cNvSpPr>
          <p:nvPr/>
        </p:nvSpPr>
        <p:spPr bwMode="auto">
          <a:xfrm>
            <a:off x="357189" y="1472803"/>
            <a:ext cx="4321175" cy="33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28B8B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分析：根据切线的判定定理，要证明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的切线，只要证明由点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AC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所作的垂线段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OF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的半径就可以了</a:t>
            </a:r>
            <a:r>
              <a:rPr lang="zh-CN" altLang="en-US" sz="2400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而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OE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的半径</a:t>
            </a:r>
            <a:r>
              <a:rPr lang="zh-CN" altLang="en-US" sz="2400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zh-CN" altLang="en-US" sz="2400" noProof="1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因此只需要证明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OF</a:t>
            </a:r>
            <a:r>
              <a:rPr lang="en-US" altLang="zh-CN" sz="2400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en-US" altLang="zh-CN" sz="2400" b="1" i="1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OE</a:t>
            </a:r>
            <a:r>
              <a:rPr lang="en-US" altLang="zh-CN" sz="2400" noProof="1">
                <a:solidFill>
                  <a:srgbClr val="2740F5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208908" name="Oval 30"/>
          <p:cNvSpPr>
            <a:spLocks noChangeArrowheads="1"/>
          </p:cNvSpPr>
          <p:nvPr/>
        </p:nvSpPr>
        <p:spPr bwMode="auto">
          <a:xfrm>
            <a:off x="6003926" y="2353866"/>
            <a:ext cx="93663" cy="7024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cxnSp>
        <p:nvCxnSpPr>
          <p:cNvPr id="13334" name="直接连接符 32"/>
          <p:cNvCxnSpPr>
            <a:cxnSpLocks noChangeShapeType="1"/>
          </p:cNvCxnSpPr>
          <p:nvPr/>
        </p:nvCxnSpPr>
        <p:spPr bwMode="auto">
          <a:xfrm>
            <a:off x="6083301" y="2413397"/>
            <a:ext cx="669925" cy="644128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组合 27"/>
          <p:cNvGrpSpPr/>
          <p:nvPr/>
        </p:nvGrpSpPr>
        <p:grpSpPr bwMode="auto">
          <a:xfrm>
            <a:off x="6753226" y="2031207"/>
            <a:ext cx="1061689" cy="1046560"/>
            <a:chOff x="6753225" y="2708275"/>
            <a:chExt cx="1061689" cy="1395413"/>
          </a:xfrm>
        </p:grpSpPr>
        <p:grpSp>
          <p:nvGrpSpPr>
            <p:cNvPr id="208911" name="组合 26"/>
            <p:cNvGrpSpPr/>
            <p:nvPr/>
          </p:nvGrpSpPr>
          <p:grpSpPr bwMode="auto">
            <a:xfrm>
              <a:off x="6753225" y="3087688"/>
              <a:ext cx="698500" cy="1016000"/>
              <a:chOff x="6753225" y="3087688"/>
              <a:chExt cx="698500" cy="1016000"/>
            </a:xfrm>
          </p:grpSpPr>
          <p:sp>
            <p:nvSpPr>
              <p:cNvPr id="208912" name="动作按钮: 自定义 41"/>
              <p:cNvSpPr>
                <a:spLocks noChangeArrowheads="1"/>
              </p:cNvSpPr>
              <p:nvPr/>
            </p:nvSpPr>
            <p:spPr bwMode="auto">
              <a:xfrm rot="-3194566">
                <a:off x="7285822" y="3056721"/>
                <a:ext cx="120650" cy="182563"/>
              </a:xfrm>
              <a:prstGeom prst="actionButtonBlank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prstDash val="sysDash"/>
                <a:round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8913" name="Line 78"/>
              <p:cNvSpPr>
                <a:spLocks noChangeShapeType="1"/>
              </p:cNvSpPr>
              <p:nvPr/>
            </p:nvSpPr>
            <p:spPr bwMode="auto">
              <a:xfrm flipH="1">
                <a:off x="6753225" y="3141663"/>
                <a:ext cx="698500" cy="9620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08914" name="Text Box 80"/>
            <p:cNvSpPr txBox="1">
              <a:spLocks noChangeArrowheads="1"/>
            </p:cNvSpPr>
            <p:nvPr/>
          </p:nvSpPr>
          <p:spPr bwMode="auto">
            <a:xfrm>
              <a:off x="7391400" y="2708275"/>
              <a:ext cx="423514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  <a:ea typeface="楷体_GB2312" pitchFamily="49" charset="-122"/>
                </a:rPr>
                <a:t>F</a:t>
              </a:r>
            </a:p>
          </p:txBody>
        </p:sp>
      </p:grpSp>
      <p:sp>
        <p:nvSpPr>
          <p:cNvPr id="43" name="Line 76"/>
          <p:cNvSpPr>
            <a:spLocks noChangeShapeType="1"/>
          </p:cNvSpPr>
          <p:nvPr/>
        </p:nvSpPr>
        <p:spPr bwMode="auto">
          <a:xfrm>
            <a:off x="6786563" y="1977629"/>
            <a:ext cx="0" cy="1103709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455614" y="366713"/>
            <a:ext cx="6170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证明：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OE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OA,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OF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AC.</a:t>
            </a: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984250" y="831056"/>
            <a:ext cx="63642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∵⊙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相切于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   ∴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AB.</a:t>
            </a:r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922338" y="1198960"/>
            <a:ext cx="4647426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∵△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ABC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＝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AC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　　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BC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中点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．</a:t>
            </a: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1187450" y="2139554"/>
            <a:ext cx="32896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∴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AO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平分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BAC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</a:p>
        </p:txBody>
      </p:sp>
      <p:sp>
        <p:nvSpPr>
          <p:cNvPr id="209926" name="Line 76"/>
          <p:cNvSpPr>
            <a:spLocks noChangeShapeType="1"/>
          </p:cNvSpPr>
          <p:nvPr/>
        </p:nvSpPr>
        <p:spPr bwMode="auto">
          <a:xfrm>
            <a:off x="6738938" y="2375297"/>
            <a:ext cx="0" cy="1103709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9927" name="Line 77"/>
          <p:cNvSpPr>
            <a:spLocks noChangeShapeType="1"/>
          </p:cNvSpPr>
          <p:nvPr/>
        </p:nvSpPr>
        <p:spPr bwMode="auto">
          <a:xfrm>
            <a:off x="6084888" y="2787254"/>
            <a:ext cx="641350" cy="73461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09928" name="Group 88"/>
          <p:cNvGrpSpPr/>
          <p:nvPr/>
        </p:nvGrpSpPr>
        <p:grpSpPr bwMode="auto">
          <a:xfrm>
            <a:off x="6726239" y="2745581"/>
            <a:ext cx="750887" cy="776288"/>
            <a:chOff x="4237" y="2306"/>
            <a:chExt cx="473" cy="652"/>
          </a:xfrm>
        </p:grpSpPr>
        <p:sp>
          <p:nvSpPr>
            <p:cNvPr id="209929" name="Line 78"/>
            <p:cNvSpPr>
              <a:spLocks noChangeShapeType="1"/>
            </p:cNvSpPr>
            <p:nvPr/>
          </p:nvSpPr>
          <p:spPr bwMode="auto">
            <a:xfrm flipH="1">
              <a:off x="4237" y="2328"/>
              <a:ext cx="473" cy="63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9930" name="Rectangle 79"/>
            <p:cNvSpPr>
              <a:spLocks noChangeArrowheads="1"/>
            </p:cNvSpPr>
            <p:nvPr/>
          </p:nvSpPr>
          <p:spPr bwMode="auto">
            <a:xfrm rot="2773529">
              <a:off x="4604" y="2298"/>
              <a:ext cx="82" cy="7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/>
            </a:p>
          </p:txBody>
        </p:sp>
      </p:grpSp>
      <p:sp>
        <p:nvSpPr>
          <p:cNvPr id="209931" name="AutoShape 74"/>
          <p:cNvSpPr>
            <a:spLocks noChangeArrowheads="1"/>
          </p:cNvSpPr>
          <p:nvPr/>
        </p:nvSpPr>
        <p:spPr bwMode="auto">
          <a:xfrm>
            <a:off x="4854575" y="2349104"/>
            <a:ext cx="3811588" cy="1153715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/>
          </a:p>
        </p:txBody>
      </p:sp>
      <p:sp>
        <p:nvSpPr>
          <p:cNvPr id="209932" name="Oval 75"/>
          <p:cNvSpPr>
            <a:spLocks noChangeArrowheads="1"/>
          </p:cNvSpPr>
          <p:nvPr/>
        </p:nvSpPr>
        <p:spPr bwMode="auto">
          <a:xfrm>
            <a:off x="5657851" y="2596754"/>
            <a:ext cx="2206625" cy="168830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/>
          </a:p>
        </p:txBody>
      </p:sp>
      <p:sp>
        <p:nvSpPr>
          <p:cNvPr id="209933" name="Text Box 80"/>
          <p:cNvSpPr txBox="1">
            <a:spLocks noChangeArrowheads="1"/>
          </p:cNvSpPr>
          <p:nvPr/>
        </p:nvSpPr>
        <p:spPr bwMode="auto">
          <a:xfrm>
            <a:off x="7369176" y="24550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F</a:t>
            </a:r>
          </a:p>
        </p:txBody>
      </p:sp>
      <p:sp>
        <p:nvSpPr>
          <p:cNvPr id="209934" name="Rectangle 81"/>
          <p:cNvSpPr>
            <a:spLocks noChangeArrowheads="1"/>
          </p:cNvSpPr>
          <p:nvPr/>
        </p:nvSpPr>
        <p:spPr bwMode="auto">
          <a:xfrm>
            <a:off x="4489450" y="3401616"/>
            <a:ext cx="388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B</a:t>
            </a:r>
          </a:p>
        </p:txBody>
      </p:sp>
      <p:sp>
        <p:nvSpPr>
          <p:cNvPr id="209935" name="Rectangle 82"/>
          <p:cNvSpPr>
            <a:spLocks noChangeArrowheads="1"/>
          </p:cNvSpPr>
          <p:nvPr/>
        </p:nvSpPr>
        <p:spPr bwMode="auto">
          <a:xfrm>
            <a:off x="6505575" y="345519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O</a:t>
            </a:r>
          </a:p>
        </p:txBody>
      </p:sp>
      <p:sp>
        <p:nvSpPr>
          <p:cNvPr id="209936" name="Rectangle 83"/>
          <p:cNvSpPr>
            <a:spLocks noChangeArrowheads="1"/>
          </p:cNvSpPr>
          <p:nvPr/>
        </p:nvSpPr>
        <p:spPr bwMode="auto">
          <a:xfrm>
            <a:off x="8593139" y="340161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C</a:t>
            </a:r>
          </a:p>
        </p:txBody>
      </p:sp>
      <p:sp>
        <p:nvSpPr>
          <p:cNvPr id="209937" name="Rectangle 84"/>
          <p:cNvSpPr>
            <a:spLocks noChangeArrowheads="1"/>
          </p:cNvSpPr>
          <p:nvPr/>
        </p:nvSpPr>
        <p:spPr bwMode="auto">
          <a:xfrm>
            <a:off x="5713414" y="240982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E</a:t>
            </a:r>
          </a:p>
        </p:txBody>
      </p:sp>
      <p:sp>
        <p:nvSpPr>
          <p:cNvPr id="209938" name="Text Box 85"/>
          <p:cNvSpPr txBox="1">
            <a:spLocks noChangeArrowheads="1"/>
          </p:cNvSpPr>
          <p:nvPr/>
        </p:nvSpPr>
        <p:spPr bwMode="auto">
          <a:xfrm>
            <a:off x="6565901" y="199667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楷体_GB2312" pitchFamily="49" charset="-122"/>
              </a:rPr>
              <a:t>A</a:t>
            </a:r>
          </a:p>
        </p:txBody>
      </p:sp>
      <p:sp>
        <p:nvSpPr>
          <p:cNvPr id="30" name="Text Box 1031"/>
          <p:cNvSpPr txBox="1">
            <a:spLocks noChangeArrowheads="1"/>
          </p:cNvSpPr>
          <p:nvPr/>
        </p:nvSpPr>
        <p:spPr bwMode="auto">
          <a:xfrm>
            <a:off x="1042989" y="2956323"/>
            <a:ext cx="2036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∴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OE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＝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OF.</a:t>
            </a:r>
          </a:p>
        </p:txBody>
      </p:sp>
      <p:sp>
        <p:nvSpPr>
          <p:cNvPr id="31" name="Text Box 1032"/>
          <p:cNvSpPr txBox="1">
            <a:spLocks noChangeArrowheads="1"/>
          </p:cNvSpPr>
          <p:nvPr/>
        </p:nvSpPr>
        <p:spPr bwMode="auto">
          <a:xfrm>
            <a:off x="1042989" y="3388519"/>
            <a:ext cx="36655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∵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OE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半径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OF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＝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OF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AC.</a:t>
            </a:r>
          </a:p>
        </p:txBody>
      </p:sp>
      <p:sp>
        <p:nvSpPr>
          <p:cNvPr id="32" name="Text Box 1033"/>
          <p:cNvSpPr txBox="1">
            <a:spLocks noChangeArrowheads="1"/>
          </p:cNvSpPr>
          <p:nvPr/>
        </p:nvSpPr>
        <p:spPr bwMode="auto">
          <a:xfrm>
            <a:off x="982664" y="4425554"/>
            <a:ext cx="3619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∴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AC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的切线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．</a:t>
            </a:r>
          </a:p>
        </p:txBody>
      </p:sp>
      <p:sp>
        <p:nvSpPr>
          <p:cNvPr id="33" name="Text Box 1030"/>
          <p:cNvSpPr txBox="1">
            <a:spLocks noChangeArrowheads="1"/>
          </p:cNvSpPr>
          <p:nvPr/>
        </p:nvSpPr>
        <p:spPr bwMode="auto">
          <a:xfrm>
            <a:off x="1042989" y="2524125"/>
            <a:ext cx="3849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OF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04789" y="1190625"/>
            <a:ext cx="8912225" cy="2636044"/>
          </a:xfrm>
          <a:prstGeom prst="rect">
            <a:avLst/>
          </a:prstGeom>
          <a:noFill/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zh-CN" sz="28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sz="28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已明确直线和圆有公共点，连结圆心和公共点，即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半径，再证直线与半径垂直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简记“</a:t>
            </a:r>
            <a:r>
              <a:rPr lang="zh-CN" alt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有交点，</a:t>
            </a:r>
            <a:r>
              <a:rPr lang="zh-CN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连半径</a:t>
            </a:r>
            <a:r>
              <a:rPr lang="zh-CN" altLang="zh-CN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证垂直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endParaRPr lang="zh-CN" sz="280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zh-CN" sz="28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sz="28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不明确直线和圆有公共点，过圆心作直线的垂线，再证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圆心到直线的距离等于半径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简记“</a:t>
            </a:r>
            <a:r>
              <a:rPr lang="zh-CN" alt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无交点，</a:t>
            </a:r>
            <a:r>
              <a:rPr lang="zh-CN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作垂直</a:t>
            </a:r>
            <a:r>
              <a:rPr lang="zh-CN" altLang="zh-CN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证半径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</a:pP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7"/>
          <p:cNvGrpSpPr/>
          <p:nvPr/>
        </p:nvGrpSpPr>
        <p:grpSpPr bwMode="auto">
          <a:xfrm>
            <a:off x="473076" y="371473"/>
            <a:ext cx="1719263" cy="577212"/>
            <a:chOff x="1835696" y="4152168"/>
            <a:chExt cx="4104456" cy="788770"/>
          </a:xfrm>
        </p:grpSpPr>
        <p:sp>
          <p:nvSpPr>
            <p:cNvPr id="48" name="圆角矩形 47"/>
            <p:cNvSpPr/>
            <p:nvPr/>
          </p:nvSpPr>
          <p:spPr bwMode="auto">
            <a:xfrm>
              <a:off x="1835696" y="4152168"/>
              <a:ext cx="4104456" cy="548303"/>
            </a:xfrm>
            <a:prstGeom prst="roundRect">
              <a:avLst/>
            </a:prstGeom>
            <a:ln>
              <a:solidFill>
                <a:srgbClr val="00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2800" b="1">
                <a:latin typeface="+mj-ea"/>
                <a:ea typeface="+mj-ea"/>
              </a:endParaRPr>
            </a:p>
          </p:txBody>
        </p:sp>
        <p:sp>
          <p:nvSpPr>
            <p:cNvPr id="210949" name="文本框 19"/>
            <p:cNvSpPr txBox="1">
              <a:spLocks noChangeArrowheads="1"/>
            </p:cNvSpPr>
            <p:nvPr/>
          </p:nvSpPr>
          <p:spPr bwMode="auto">
            <a:xfrm>
              <a:off x="1835696" y="4225950"/>
              <a:ext cx="3967889" cy="71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方法归纳</a:t>
              </a:r>
            </a:p>
          </p:txBody>
        </p:sp>
      </p:grpSp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542925" y="823913"/>
            <a:ext cx="4648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证切线时辅助线的添加方法</a:t>
            </a:r>
          </a:p>
        </p:txBody>
      </p:sp>
      <p:grpSp>
        <p:nvGrpSpPr>
          <p:cNvPr id="210951" name="组合 55"/>
          <p:cNvGrpSpPr/>
          <p:nvPr/>
        </p:nvGrpSpPr>
        <p:grpSpPr bwMode="auto">
          <a:xfrm>
            <a:off x="2435225" y="3427810"/>
            <a:ext cx="4032250" cy="1596671"/>
            <a:chOff x="477713" y="3212976"/>
            <a:chExt cx="6038503" cy="3320289"/>
          </a:xfrm>
        </p:grpSpPr>
        <p:pic>
          <p:nvPicPr>
            <p:cNvPr id="210952" name="Picture 4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77713" y="3212976"/>
              <a:ext cx="6038503" cy="2182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953" name="TextBox 53"/>
            <p:cNvSpPr txBox="1">
              <a:spLocks noChangeArrowheads="1"/>
            </p:cNvSpPr>
            <p:nvPr/>
          </p:nvSpPr>
          <p:spPr bwMode="auto">
            <a:xfrm>
              <a:off x="1404632" y="5445225"/>
              <a:ext cx="1083142" cy="1088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210954" name="TextBox 54"/>
            <p:cNvSpPr txBox="1">
              <a:spLocks noChangeArrowheads="1"/>
            </p:cNvSpPr>
            <p:nvPr/>
          </p:nvSpPr>
          <p:spPr bwMode="auto">
            <a:xfrm>
              <a:off x="4556108" y="5432378"/>
              <a:ext cx="1083142" cy="1088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970" name="组合 6147"/>
          <p:cNvGrpSpPr/>
          <p:nvPr/>
        </p:nvGrpSpPr>
        <p:grpSpPr bwMode="auto">
          <a:xfrm>
            <a:off x="247651" y="138112"/>
            <a:ext cx="4845034" cy="800976"/>
            <a:chOff x="0" y="0"/>
            <a:chExt cx="7633" cy="1680"/>
          </a:xfrm>
        </p:grpSpPr>
        <p:sp>
          <p:nvSpPr>
            <p:cNvPr id="2119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19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19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1197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6756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三角形的内切圆及内心</a:t>
              </a:r>
            </a:p>
          </p:txBody>
        </p:sp>
        <p:sp>
          <p:nvSpPr>
            <p:cNvPr id="2119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15914" y="925117"/>
            <a:ext cx="86074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zh-CN" altLang="en-US" sz="28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</a:t>
            </a:r>
            <a:r>
              <a:rPr kumimoji="1" lang="en-US" altLang="zh-CN" sz="28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如何作圆，使它和已知三角形的各边都相切？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1000" y="1370410"/>
            <a:ext cx="8077200" cy="9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已知：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求作：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的各边都相切的圆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/>
          <a:srcRect l="2618" t="5446" r="4446" b="4924"/>
          <a:stretch>
            <a:fillRect/>
          </a:stretch>
        </p:blipFill>
        <p:spPr bwMode="auto">
          <a:xfrm>
            <a:off x="6308726" y="1883569"/>
            <a:ext cx="2614613" cy="147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15914" y="2109787"/>
            <a:ext cx="5857875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分析：如果圆</a:t>
            </a:r>
            <a:r>
              <a:rPr lang="en-US" altLang="zh-CN" sz="2800" i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800" i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的三条边都相切，那么圆心</a:t>
            </a:r>
            <a:r>
              <a:rPr lang="en-US" altLang="zh-CN" sz="2800" i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到三条边的距离都等于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，从而这些距离相等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1274763" y="2967038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半径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15913" y="3507582"/>
            <a:ext cx="8297862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到一个角的两边距离相等的点一定在这个角的平分线上，因此圆心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是∠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 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__________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与∠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___________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</a:t>
            </a:r>
            <a:r>
              <a:rPr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点</a:t>
            </a:r>
            <a:r>
              <a:rPr lang="en-US" altLang="zh-CN" sz="280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800101" y="4411266"/>
            <a:ext cx="1261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平分线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759326" y="3979069"/>
            <a:ext cx="1261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平分线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736851" y="4411266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交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/>
      <p:bldP spid="20" grpId="0"/>
      <p:bldP spid="9" grpId="0"/>
      <p:bldP spid="18" grpId="0"/>
      <p:bldP spid="1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5"/>
          <p:cNvSpPr txBox="1">
            <a:spLocks noChangeArrowheads="1"/>
          </p:cNvSpPr>
          <p:nvPr/>
        </p:nvSpPr>
        <p:spPr bwMode="auto">
          <a:xfrm>
            <a:off x="4267200" y="1360885"/>
            <a:ext cx="281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4532314" y="910829"/>
            <a:ext cx="4662487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作法：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zh-CN" altLang="en-US" sz="2800">
                <a:latin typeface="Times New Roman" panose="02020603050405020304" pitchFamily="18" charset="0"/>
              </a:rPr>
              <a:t>∠</a:t>
            </a:r>
            <a:r>
              <a:rPr lang="en-US" altLang="zh-CN" sz="2800">
                <a:latin typeface="Times New Roman" panose="02020603050405020304" pitchFamily="18" charset="0"/>
              </a:rPr>
              <a:t>B</a:t>
            </a:r>
            <a:r>
              <a:rPr lang="zh-CN" altLang="en-US" sz="2800">
                <a:latin typeface="Times New Roman" panose="02020603050405020304" pitchFamily="18" charset="0"/>
              </a:rPr>
              <a:t>和∠</a:t>
            </a:r>
            <a:r>
              <a:rPr lang="en-US" altLang="zh-CN" sz="2800">
                <a:latin typeface="Times New Roman" panose="02020603050405020304" pitchFamily="18" charset="0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的平分线</a:t>
            </a:r>
            <a:r>
              <a:rPr lang="en-US" altLang="zh-CN" sz="2800">
                <a:latin typeface="Times New Roman" panose="02020603050405020304" pitchFamily="18" charset="0"/>
              </a:rPr>
              <a:t>BM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>
                <a:latin typeface="Times New Roman" panose="02020603050405020304" pitchFamily="18" charset="0"/>
              </a:rPr>
              <a:t>CN</a:t>
            </a:r>
            <a:r>
              <a:rPr lang="zh-CN" altLang="en-US" sz="2800">
                <a:latin typeface="Times New Roman" panose="02020603050405020304" pitchFamily="18" charset="0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交点为</a:t>
            </a:r>
            <a:r>
              <a:rPr lang="en-US" altLang="zh-CN" sz="2800">
                <a:latin typeface="Times New Roman" panose="02020603050405020304" pitchFamily="18" charset="0"/>
              </a:rPr>
              <a:t>O.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过点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800">
                <a:latin typeface="Times New Roman" panose="02020603050405020304" pitchFamily="18" charset="0"/>
              </a:rPr>
              <a:t>OD</a:t>
            </a:r>
            <a:r>
              <a:rPr lang="en-US" altLang="en-US" sz="2800">
                <a:latin typeface="Times New Roman" panose="02020603050405020304" pitchFamily="18" charset="0"/>
              </a:rPr>
              <a:t>⊥</a:t>
            </a:r>
            <a:r>
              <a:rPr lang="en-US" altLang="zh-CN" sz="2800">
                <a:latin typeface="Times New Roman" panose="02020603050405020304" pitchFamily="18" charset="0"/>
              </a:rPr>
              <a:t>BC.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垂足为</a:t>
            </a:r>
            <a:r>
              <a:rPr lang="en-US" altLang="zh-CN" sz="2800">
                <a:latin typeface="Times New Roman" panose="02020603050405020304" pitchFamily="18" charset="0"/>
              </a:rPr>
              <a:t>D.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3.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en-US" altLang="zh-CN" sz="2800">
                <a:latin typeface="Times New Roman" panose="02020603050405020304" pitchFamily="18" charset="0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为圆心</a:t>
            </a:r>
            <a:r>
              <a:rPr lang="zh-CN" altLang="en-US" sz="2800">
                <a:latin typeface="Times New Roman" panose="02020603050405020304" pitchFamily="18" charset="0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</a:rPr>
              <a:t>OD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为半径作圆</a:t>
            </a:r>
            <a:r>
              <a:rPr lang="en-US" altLang="zh-CN" sz="2800">
                <a:latin typeface="Times New Roman" panose="02020603050405020304" pitchFamily="18" charset="0"/>
              </a:rPr>
              <a:t>O.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4891089" y="3665935"/>
            <a:ext cx="4103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就是所求的圆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2129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1182291"/>
            <a:ext cx="48006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38" y="2122885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Line 6"/>
          <p:cNvSpPr>
            <a:spLocks noChangeShapeType="1"/>
          </p:cNvSpPr>
          <p:nvPr/>
        </p:nvSpPr>
        <p:spPr bwMode="auto">
          <a:xfrm flipV="1">
            <a:off x="542925" y="1951435"/>
            <a:ext cx="2971800" cy="1714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 flipH="1" flipV="1">
            <a:off x="9525" y="2408635"/>
            <a:ext cx="4191000" cy="1257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57" name="Group 8"/>
          <p:cNvGrpSpPr/>
          <p:nvPr/>
        </p:nvGrpSpPr>
        <p:grpSpPr bwMode="auto">
          <a:xfrm>
            <a:off x="471489" y="2114550"/>
            <a:ext cx="3424237" cy="1703785"/>
            <a:chOff x="435" y="2393"/>
            <a:chExt cx="2157" cy="1431"/>
          </a:xfrm>
        </p:grpSpPr>
        <p:grpSp>
          <p:nvGrpSpPr>
            <p:cNvPr id="213002" name="Group 9"/>
            <p:cNvGrpSpPr/>
            <p:nvPr/>
          </p:nvGrpSpPr>
          <p:grpSpPr bwMode="auto">
            <a:xfrm>
              <a:off x="435" y="2393"/>
              <a:ext cx="1847" cy="1431"/>
              <a:chOff x="435" y="2393"/>
              <a:chExt cx="1847" cy="1431"/>
            </a:xfrm>
          </p:grpSpPr>
          <p:sp>
            <p:nvSpPr>
              <p:cNvPr id="213003" name="Arc 10"/>
              <p:cNvSpPr>
                <a:spLocks noChangeArrowheads="1"/>
              </p:cNvSpPr>
              <p:nvPr/>
            </p:nvSpPr>
            <p:spPr bwMode="auto">
              <a:xfrm>
                <a:off x="435" y="2748"/>
                <a:ext cx="407" cy="329"/>
              </a:xfrm>
              <a:custGeom>
                <a:avLst/>
                <a:gdLst>
                  <a:gd name="T0" fmla="*/ 4405 w 20374"/>
                  <a:gd name="T1" fmla="*/ -1 h 21146"/>
                  <a:gd name="T2" fmla="*/ 20374 w 20374"/>
                  <a:gd name="T3" fmla="*/ 13973 h 21146"/>
                  <a:gd name="T4" fmla="*/ 4405 w 20374"/>
                  <a:gd name="T5" fmla="*/ -1 h 21146"/>
                  <a:gd name="T6" fmla="*/ 20374 w 20374"/>
                  <a:gd name="T7" fmla="*/ 13973 h 21146"/>
                  <a:gd name="T8" fmla="*/ 0 w 20374"/>
                  <a:gd name="T9" fmla="*/ 21146 h 2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74" h="21146" fill="none">
                    <a:moveTo>
                      <a:pt x="4405" y="-1"/>
                    </a:moveTo>
                    <a:cubicBezTo>
                      <a:pt x="11807" y="1541"/>
                      <a:pt x="17863" y="6841"/>
                      <a:pt x="20374" y="13973"/>
                    </a:cubicBezTo>
                  </a:path>
                  <a:path w="20374" h="21146" stroke="0">
                    <a:moveTo>
                      <a:pt x="4405" y="-1"/>
                    </a:moveTo>
                    <a:cubicBezTo>
                      <a:pt x="11807" y="1541"/>
                      <a:pt x="17863" y="6841"/>
                      <a:pt x="20374" y="13973"/>
                    </a:cubicBezTo>
                    <a:lnTo>
                      <a:pt x="0" y="2114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3004" name="Arc 11"/>
              <p:cNvSpPr>
                <a:spLocks noChangeArrowheads="1"/>
              </p:cNvSpPr>
              <p:nvPr/>
            </p:nvSpPr>
            <p:spPr bwMode="auto">
              <a:xfrm>
                <a:off x="960" y="3509"/>
                <a:ext cx="432" cy="315"/>
              </a:xfrm>
              <a:custGeom>
                <a:avLst/>
                <a:gdLst>
                  <a:gd name="T0" fmla="*/ 16628 w 21600"/>
                  <a:gd name="T1" fmla="*/ -1 h 20234"/>
                  <a:gd name="T2" fmla="*/ 21600 w 21600"/>
                  <a:gd name="T3" fmla="*/ 13786 h 20234"/>
                  <a:gd name="T4" fmla="*/ 20615 w 21600"/>
                  <a:gd name="T5" fmla="*/ 20234 h 20234"/>
                  <a:gd name="T6" fmla="*/ 16628 w 21600"/>
                  <a:gd name="T7" fmla="*/ -1 h 20234"/>
                  <a:gd name="T8" fmla="*/ 21600 w 21600"/>
                  <a:gd name="T9" fmla="*/ 13786 h 20234"/>
                  <a:gd name="T10" fmla="*/ 20615 w 21600"/>
                  <a:gd name="T11" fmla="*/ 20234 h 20234"/>
                  <a:gd name="T12" fmla="*/ 0 w 21600"/>
                  <a:gd name="T13" fmla="*/ 13786 h 20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0234" fill="none">
                    <a:moveTo>
                      <a:pt x="16628" y="-1"/>
                    </a:moveTo>
                    <a:cubicBezTo>
                      <a:pt x="19841" y="3875"/>
                      <a:pt x="21600" y="8751"/>
                      <a:pt x="21600" y="13786"/>
                    </a:cubicBezTo>
                    <a:cubicBezTo>
                      <a:pt x="21600" y="15972"/>
                      <a:pt x="21267" y="18146"/>
                      <a:pt x="20615" y="20234"/>
                    </a:cubicBezTo>
                  </a:path>
                  <a:path w="21600" h="20234" stroke="0">
                    <a:moveTo>
                      <a:pt x="16628" y="-1"/>
                    </a:moveTo>
                    <a:cubicBezTo>
                      <a:pt x="19841" y="3875"/>
                      <a:pt x="21600" y="8751"/>
                      <a:pt x="21600" y="13786"/>
                    </a:cubicBezTo>
                    <a:cubicBezTo>
                      <a:pt x="21600" y="15972"/>
                      <a:pt x="21267" y="18146"/>
                      <a:pt x="20615" y="20234"/>
                    </a:cubicBezTo>
                    <a:lnTo>
                      <a:pt x="0" y="1378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3005" name="Arc 12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362" cy="336"/>
              </a:xfrm>
              <a:custGeom>
                <a:avLst/>
                <a:gdLst>
                  <a:gd name="T0" fmla="*/ 0 w 18098"/>
                  <a:gd name="T1" fmla="*/ 105 h 21600"/>
                  <a:gd name="T2" fmla="*/ 2130 w 18098"/>
                  <a:gd name="T3" fmla="*/ 0 h 21600"/>
                  <a:gd name="T4" fmla="*/ 18097 w 18098"/>
                  <a:gd name="T5" fmla="*/ 7054 h 21600"/>
                  <a:gd name="T6" fmla="*/ 0 w 18098"/>
                  <a:gd name="T7" fmla="*/ 105 h 21600"/>
                  <a:gd name="T8" fmla="*/ 2130 w 18098"/>
                  <a:gd name="T9" fmla="*/ 0 h 21600"/>
                  <a:gd name="T10" fmla="*/ 18097 w 18098"/>
                  <a:gd name="T11" fmla="*/ 7054 h 21600"/>
                  <a:gd name="T12" fmla="*/ 2130 w 1809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98" h="21600" fill="none">
                    <a:moveTo>
                      <a:pt x="0" y="105"/>
                    </a:moveTo>
                    <a:cubicBezTo>
                      <a:pt x="707" y="35"/>
                      <a:pt x="1418" y="-1"/>
                      <a:pt x="2130" y="0"/>
                    </a:cubicBezTo>
                    <a:cubicBezTo>
                      <a:pt x="8208" y="0"/>
                      <a:pt x="14004" y="2560"/>
                      <a:pt x="18097" y="7054"/>
                    </a:cubicBezTo>
                  </a:path>
                  <a:path w="18098" h="21600" stroke="0">
                    <a:moveTo>
                      <a:pt x="0" y="105"/>
                    </a:moveTo>
                    <a:cubicBezTo>
                      <a:pt x="707" y="35"/>
                      <a:pt x="1418" y="-1"/>
                      <a:pt x="2130" y="0"/>
                    </a:cubicBezTo>
                    <a:cubicBezTo>
                      <a:pt x="8208" y="0"/>
                      <a:pt x="14004" y="2560"/>
                      <a:pt x="18097" y="7054"/>
                    </a:cubicBezTo>
                    <a:lnTo>
                      <a:pt x="213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3006" name="Arc 13"/>
              <p:cNvSpPr>
                <a:spLocks noChangeArrowheads="1"/>
              </p:cNvSpPr>
              <p:nvPr/>
            </p:nvSpPr>
            <p:spPr bwMode="auto">
              <a:xfrm>
                <a:off x="1728" y="2393"/>
                <a:ext cx="427" cy="263"/>
              </a:xfrm>
              <a:custGeom>
                <a:avLst/>
                <a:gdLst>
                  <a:gd name="T0" fmla="*/ 13368 w 21383"/>
                  <a:gd name="T1" fmla="*/ -1 h 16966"/>
                  <a:gd name="T2" fmla="*/ 21382 w 21383"/>
                  <a:gd name="T3" fmla="*/ 13911 h 16966"/>
                  <a:gd name="T4" fmla="*/ 13368 w 21383"/>
                  <a:gd name="T5" fmla="*/ -1 h 16966"/>
                  <a:gd name="T6" fmla="*/ 21382 w 21383"/>
                  <a:gd name="T7" fmla="*/ 13911 h 16966"/>
                  <a:gd name="T8" fmla="*/ 0 w 21383"/>
                  <a:gd name="T9" fmla="*/ 16966 h 16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83" h="16966" fill="none">
                    <a:moveTo>
                      <a:pt x="13368" y="-1"/>
                    </a:moveTo>
                    <a:cubicBezTo>
                      <a:pt x="17727" y="3434"/>
                      <a:pt x="20597" y="8416"/>
                      <a:pt x="21382" y="13911"/>
                    </a:cubicBezTo>
                  </a:path>
                  <a:path w="21383" h="16966" stroke="0">
                    <a:moveTo>
                      <a:pt x="13368" y="-1"/>
                    </a:moveTo>
                    <a:cubicBezTo>
                      <a:pt x="17727" y="3434"/>
                      <a:pt x="20597" y="8416"/>
                      <a:pt x="21382" y="13911"/>
                    </a:cubicBezTo>
                    <a:lnTo>
                      <a:pt x="0" y="1696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3007" name="Text Box 14"/>
            <p:cNvSpPr txBox="1">
              <a:spLocks noChangeArrowheads="1"/>
            </p:cNvSpPr>
            <p:nvPr/>
          </p:nvSpPr>
          <p:spPr bwMode="auto">
            <a:xfrm>
              <a:off x="2208" y="2496"/>
              <a:ext cx="384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M</a:t>
              </a:r>
            </a:p>
          </p:txBody>
        </p:sp>
      </p:grpSp>
      <p:grpSp>
        <p:nvGrpSpPr>
          <p:cNvPr id="64" name="Group 15"/>
          <p:cNvGrpSpPr/>
          <p:nvPr/>
        </p:nvGrpSpPr>
        <p:grpSpPr bwMode="auto">
          <a:xfrm>
            <a:off x="85725" y="2122885"/>
            <a:ext cx="3810000" cy="1757363"/>
            <a:chOff x="192" y="2400"/>
            <a:chExt cx="2400" cy="1476"/>
          </a:xfrm>
        </p:grpSpPr>
        <p:grpSp>
          <p:nvGrpSpPr>
            <p:cNvPr id="213009" name="Group 16"/>
            <p:cNvGrpSpPr/>
            <p:nvPr/>
          </p:nvGrpSpPr>
          <p:grpSpPr bwMode="auto">
            <a:xfrm>
              <a:off x="192" y="2592"/>
              <a:ext cx="2400" cy="1284"/>
              <a:chOff x="192" y="2592"/>
              <a:chExt cx="2400" cy="1284"/>
            </a:xfrm>
          </p:grpSpPr>
          <p:sp>
            <p:nvSpPr>
              <p:cNvPr id="213010" name="Arc 17"/>
              <p:cNvSpPr>
                <a:spLocks noChangeArrowheads="1"/>
              </p:cNvSpPr>
              <p:nvPr/>
            </p:nvSpPr>
            <p:spPr bwMode="auto">
              <a:xfrm>
                <a:off x="192" y="2688"/>
                <a:ext cx="410" cy="199"/>
              </a:xfrm>
              <a:custGeom>
                <a:avLst/>
                <a:gdLst>
                  <a:gd name="T0" fmla="*/ 0 w 20498"/>
                  <a:gd name="T1" fmla="*/ 11636 h 21600"/>
                  <a:gd name="T2" fmla="*/ 19165 w 20498"/>
                  <a:gd name="T3" fmla="*/ 0 h 21600"/>
                  <a:gd name="T4" fmla="*/ 20497 w 20498"/>
                  <a:gd name="T5" fmla="*/ 41 h 21600"/>
                  <a:gd name="T6" fmla="*/ 0 w 20498"/>
                  <a:gd name="T7" fmla="*/ 11636 h 21600"/>
                  <a:gd name="T8" fmla="*/ 19165 w 20498"/>
                  <a:gd name="T9" fmla="*/ 0 h 21600"/>
                  <a:gd name="T10" fmla="*/ 20497 w 20498"/>
                  <a:gd name="T11" fmla="*/ 41 h 21600"/>
                  <a:gd name="T12" fmla="*/ 19165 w 2049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98" h="21600" fill="none">
                    <a:moveTo>
                      <a:pt x="0" y="11636"/>
                    </a:moveTo>
                    <a:cubicBezTo>
                      <a:pt x="3717" y="4486"/>
                      <a:pt x="11106" y="-1"/>
                      <a:pt x="19165" y="0"/>
                    </a:cubicBezTo>
                    <a:cubicBezTo>
                      <a:pt x="19609" y="0"/>
                      <a:pt x="20054" y="13"/>
                      <a:pt x="20497" y="41"/>
                    </a:cubicBezTo>
                  </a:path>
                  <a:path w="20498" h="21600" stroke="0">
                    <a:moveTo>
                      <a:pt x="0" y="11636"/>
                    </a:moveTo>
                    <a:cubicBezTo>
                      <a:pt x="3717" y="4486"/>
                      <a:pt x="11106" y="-1"/>
                      <a:pt x="19165" y="0"/>
                    </a:cubicBezTo>
                    <a:cubicBezTo>
                      <a:pt x="19609" y="0"/>
                      <a:pt x="20054" y="13"/>
                      <a:pt x="20497" y="41"/>
                    </a:cubicBezTo>
                    <a:lnTo>
                      <a:pt x="19165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3011" name="Arc 18"/>
              <p:cNvSpPr>
                <a:spLocks noChangeArrowheads="1"/>
              </p:cNvSpPr>
              <p:nvPr/>
            </p:nvSpPr>
            <p:spPr bwMode="auto">
              <a:xfrm>
                <a:off x="2018" y="3532"/>
                <a:ext cx="432" cy="344"/>
              </a:xfrm>
              <a:custGeom>
                <a:avLst/>
                <a:gdLst>
                  <a:gd name="T0" fmla="*/ 3944 w 21600"/>
                  <a:gd name="T1" fmla="*/ 22147 h 22147"/>
                  <a:gd name="T2" fmla="*/ 0 w 21600"/>
                  <a:gd name="T3" fmla="*/ 9703 h 22147"/>
                  <a:gd name="T4" fmla="*/ 2302 w 21600"/>
                  <a:gd name="T5" fmla="*/ 0 h 22147"/>
                  <a:gd name="T6" fmla="*/ 3944 w 21600"/>
                  <a:gd name="T7" fmla="*/ 22147 h 22147"/>
                  <a:gd name="T8" fmla="*/ 0 w 21600"/>
                  <a:gd name="T9" fmla="*/ 9703 h 22147"/>
                  <a:gd name="T10" fmla="*/ 2302 w 21600"/>
                  <a:gd name="T11" fmla="*/ 0 h 22147"/>
                  <a:gd name="T12" fmla="*/ 21600 w 21600"/>
                  <a:gd name="T13" fmla="*/ 9703 h 2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2147" fill="none">
                    <a:moveTo>
                      <a:pt x="3944" y="22147"/>
                    </a:moveTo>
                    <a:cubicBezTo>
                      <a:pt x="1377" y="18505"/>
                      <a:pt x="0" y="14158"/>
                      <a:pt x="0" y="9703"/>
                    </a:cubicBezTo>
                    <a:cubicBezTo>
                      <a:pt x="-1" y="6333"/>
                      <a:pt x="788" y="3010"/>
                      <a:pt x="2302" y="0"/>
                    </a:cubicBezTo>
                  </a:path>
                  <a:path w="21600" h="22147" stroke="0">
                    <a:moveTo>
                      <a:pt x="3944" y="22147"/>
                    </a:moveTo>
                    <a:cubicBezTo>
                      <a:pt x="1377" y="18505"/>
                      <a:pt x="0" y="14158"/>
                      <a:pt x="0" y="9703"/>
                    </a:cubicBezTo>
                    <a:cubicBezTo>
                      <a:pt x="-1" y="6333"/>
                      <a:pt x="788" y="3010"/>
                      <a:pt x="2302" y="0"/>
                    </a:cubicBezTo>
                    <a:lnTo>
                      <a:pt x="21600" y="9703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3012" name="Arc 19"/>
              <p:cNvSpPr>
                <a:spLocks noChangeArrowheads="1"/>
              </p:cNvSpPr>
              <p:nvPr/>
            </p:nvSpPr>
            <p:spPr bwMode="auto">
              <a:xfrm>
                <a:off x="240" y="2592"/>
                <a:ext cx="432" cy="338"/>
              </a:xfrm>
              <a:custGeom>
                <a:avLst/>
                <a:gdLst>
                  <a:gd name="T0" fmla="*/ 18 w 21600"/>
                  <a:gd name="T1" fmla="*/ 21707 h 21707"/>
                  <a:gd name="T2" fmla="*/ 0 w 21600"/>
                  <a:gd name="T3" fmla="*/ 20804 h 21707"/>
                  <a:gd name="T4" fmla="*/ 15789 w 21600"/>
                  <a:gd name="T5" fmla="*/ 0 h 21707"/>
                  <a:gd name="T6" fmla="*/ 18 w 21600"/>
                  <a:gd name="T7" fmla="*/ 21707 h 21707"/>
                  <a:gd name="T8" fmla="*/ 0 w 21600"/>
                  <a:gd name="T9" fmla="*/ 20804 h 21707"/>
                  <a:gd name="T10" fmla="*/ 15789 w 21600"/>
                  <a:gd name="T11" fmla="*/ 0 h 21707"/>
                  <a:gd name="T12" fmla="*/ 21600 w 21600"/>
                  <a:gd name="T13" fmla="*/ 20804 h 2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1707" fill="none">
                    <a:moveTo>
                      <a:pt x="18" y="21707"/>
                    </a:moveTo>
                    <a:cubicBezTo>
                      <a:pt x="6" y="21406"/>
                      <a:pt x="0" y="21105"/>
                      <a:pt x="0" y="20804"/>
                    </a:cubicBezTo>
                    <a:cubicBezTo>
                      <a:pt x="-1" y="11112"/>
                      <a:pt x="6454" y="2607"/>
                      <a:pt x="15789" y="0"/>
                    </a:cubicBezTo>
                  </a:path>
                  <a:path w="21600" h="21707" stroke="0">
                    <a:moveTo>
                      <a:pt x="18" y="21707"/>
                    </a:moveTo>
                    <a:cubicBezTo>
                      <a:pt x="6" y="21406"/>
                      <a:pt x="0" y="21105"/>
                      <a:pt x="0" y="20804"/>
                    </a:cubicBezTo>
                    <a:cubicBezTo>
                      <a:pt x="-1" y="11112"/>
                      <a:pt x="6454" y="2607"/>
                      <a:pt x="15789" y="0"/>
                    </a:cubicBezTo>
                    <a:lnTo>
                      <a:pt x="21600" y="20804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3013" name="Arc 20"/>
              <p:cNvSpPr>
                <a:spLocks noChangeArrowheads="1"/>
              </p:cNvSpPr>
              <p:nvPr/>
            </p:nvSpPr>
            <p:spPr bwMode="auto">
              <a:xfrm>
                <a:off x="2145" y="2979"/>
                <a:ext cx="447" cy="305"/>
              </a:xfrm>
              <a:custGeom>
                <a:avLst/>
                <a:gdLst>
                  <a:gd name="T0" fmla="*/ 197 w 21600"/>
                  <a:gd name="T1" fmla="*/ 21129 h 21129"/>
                  <a:gd name="T2" fmla="*/ 0 w 21600"/>
                  <a:gd name="T3" fmla="*/ 18212 h 21129"/>
                  <a:gd name="T4" fmla="*/ 9985 w 21600"/>
                  <a:gd name="T5" fmla="*/ 0 h 21129"/>
                  <a:gd name="T6" fmla="*/ 197 w 21600"/>
                  <a:gd name="T7" fmla="*/ 21129 h 21129"/>
                  <a:gd name="T8" fmla="*/ 0 w 21600"/>
                  <a:gd name="T9" fmla="*/ 18212 h 21129"/>
                  <a:gd name="T10" fmla="*/ 9985 w 21600"/>
                  <a:gd name="T11" fmla="*/ 0 h 21129"/>
                  <a:gd name="T12" fmla="*/ 21600 w 21600"/>
                  <a:gd name="T13" fmla="*/ 18212 h 21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1129" fill="none">
                    <a:moveTo>
                      <a:pt x="197" y="21129"/>
                    </a:moveTo>
                    <a:cubicBezTo>
                      <a:pt x="66" y="20162"/>
                      <a:pt x="0" y="19187"/>
                      <a:pt x="0" y="18212"/>
                    </a:cubicBezTo>
                    <a:cubicBezTo>
                      <a:pt x="-1" y="10834"/>
                      <a:pt x="3765" y="3967"/>
                      <a:pt x="9985" y="0"/>
                    </a:cubicBezTo>
                  </a:path>
                  <a:path w="21600" h="21129" stroke="0">
                    <a:moveTo>
                      <a:pt x="197" y="21129"/>
                    </a:moveTo>
                    <a:cubicBezTo>
                      <a:pt x="66" y="20162"/>
                      <a:pt x="0" y="19187"/>
                      <a:pt x="0" y="18212"/>
                    </a:cubicBezTo>
                    <a:cubicBezTo>
                      <a:pt x="-1" y="10834"/>
                      <a:pt x="3765" y="3967"/>
                      <a:pt x="9985" y="0"/>
                    </a:cubicBezTo>
                    <a:lnTo>
                      <a:pt x="21600" y="18212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3014" name="Text Box 21"/>
            <p:cNvSpPr txBox="1">
              <a:spLocks noChangeArrowheads="1"/>
            </p:cNvSpPr>
            <p:nvPr/>
          </p:nvSpPr>
          <p:spPr bwMode="auto">
            <a:xfrm>
              <a:off x="192" y="2400"/>
              <a:ext cx="24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71" name="Group 22"/>
          <p:cNvGrpSpPr/>
          <p:nvPr/>
        </p:nvGrpSpPr>
        <p:grpSpPr bwMode="auto">
          <a:xfrm>
            <a:off x="1560513" y="2922986"/>
            <a:ext cx="533400" cy="1265635"/>
            <a:chOff x="1104" y="3072"/>
            <a:chExt cx="336" cy="1063"/>
          </a:xfrm>
        </p:grpSpPr>
        <p:sp>
          <p:nvSpPr>
            <p:cNvPr id="213016" name="Line 23"/>
            <p:cNvSpPr>
              <a:spLocks noChangeShapeType="1"/>
            </p:cNvSpPr>
            <p:nvPr/>
          </p:nvSpPr>
          <p:spPr bwMode="auto">
            <a:xfrm>
              <a:off x="1248" y="3072"/>
              <a:ext cx="0" cy="62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3017" name="Text Box 24"/>
            <p:cNvSpPr txBox="1">
              <a:spLocks noChangeArrowheads="1"/>
            </p:cNvSpPr>
            <p:nvPr/>
          </p:nvSpPr>
          <p:spPr bwMode="auto">
            <a:xfrm>
              <a:off x="1104" y="3696"/>
              <a:ext cx="33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圆角矩形 31"/>
          <p:cNvSpPr>
            <a:spLocks noChangeArrowheads="1"/>
          </p:cNvSpPr>
          <p:nvPr/>
        </p:nvSpPr>
        <p:spPr bwMode="auto">
          <a:xfrm>
            <a:off x="357188" y="535781"/>
            <a:ext cx="2144712" cy="4191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76275" y="1122760"/>
            <a:ext cx="6308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的三条边都相切的圆有几个？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7539" y="1640682"/>
            <a:ext cx="7788275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的平分线的交点只有一个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并且交点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到△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三边的距离相等且唯一，所以与△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三边都相切的圆有且只有一个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14021" name="组合 5"/>
          <p:cNvGrpSpPr/>
          <p:nvPr/>
        </p:nvGrpSpPr>
        <p:grpSpPr bwMode="auto">
          <a:xfrm>
            <a:off x="1427164" y="2899173"/>
            <a:ext cx="3525837" cy="2311948"/>
            <a:chOff x="360" y="4040"/>
            <a:chExt cx="7595" cy="6499"/>
          </a:xfrm>
        </p:grpSpPr>
        <p:pic>
          <p:nvPicPr>
            <p:cNvPr id="21402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5" y="4040"/>
              <a:ext cx="7560" cy="5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02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17" y="6000"/>
              <a:ext cx="3480" cy="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024" name="Line 6"/>
            <p:cNvSpPr>
              <a:spLocks noChangeShapeType="1"/>
            </p:cNvSpPr>
            <p:nvPr/>
          </p:nvSpPr>
          <p:spPr bwMode="auto">
            <a:xfrm flipV="1">
              <a:off x="1200" y="5640"/>
              <a:ext cx="4680" cy="3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4025" name="Line 7"/>
            <p:cNvSpPr>
              <a:spLocks noChangeShapeType="1"/>
            </p:cNvSpPr>
            <p:nvPr/>
          </p:nvSpPr>
          <p:spPr bwMode="auto">
            <a:xfrm flipH="1" flipV="1">
              <a:off x="360" y="6600"/>
              <a:ext cx="6600" cy="26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grpSp>
          <p:nvGrpSpPr>
            <p:cNvPr id="214026" name="Group 22"/>
            <p:cNvGrpSpPr/>
            <p:nvPr/>
          </p:nvGrpSpPr>
          <p:grpSpPr bwMode="auto">
            <a:xfrm>
              <a:off x="2802" y="7681"/>
              <a:ext cx="840" cy="2858"/>
              <a:chOff x="1104" y="3072"/>
              <a:chExt cx="336" cy="1143"/>
            </a:xfrm>
          </p:grpSpPr>
          <p:sp>
            <p:nvSpPr>
              <p:cNvPr id="214027" name="Line 23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0" cy="624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4028" name="Text Box 24"/>
              <p:cNvSpPr txBox="1">
                <a:spLocks noChangeArrowheads="1"/>
              </p:cNvSpPr>
              <p:nvPr/>
            </p:nvSpPr>
            <p:spPr bwMode="auto">
              <a:xfrm>
                <a:off x="1104" y="3696"/>
                <a:ext cx="336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Box 12"/>
          <p:cNvSpPr txBox="1">
            <a:spLocks noChangeArrowheads="1"/>
          </p:cNvSpPr>
          <p:nvPr/>
        </p:nvSpPr>
        <p:spPr bwMode="auto">
          <a:xfrm>
            <a:off x="357189" y="910829"/>
            <a:ext cx="79898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与三角形各边都相切的圆叫做三角形的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内切圆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0" name="Text Box 17"/>
          <p:cNvSpPr txBox="1">
            <a:spLocks noChangeArrowheads="1"/>
          </p:cNvSpPr>
          <p:nvPr/>
        </p:nvSpPr>
        <p:spPr bwMode="auto">
          <a:xfrm>
            <a:off x="-180975" y="4462463"/>
            <a:ext cx="1196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8" name="Text Box 25"/>
          <p:cNvSpPr txBox="1">
            <a:spLocks noChangeArrowheads="1"/>
          </p:cNvSpPr>
          <p:nvPr/>
        </p:nvSpPr>
        <p:spPr bwMode="auto">
          <a:xfrm>
            <a:off x="357189" y="1393031"/>
            <a:ext cx="66436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三角形内切圆的圆心叫做三角形的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内心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0" name="Text Box 27"/>
          <p:cNvSpPr txBox="1">
            <a:spLocks noChangeArrowheads="1"/>
          </p:cNvSpPr>
          <p:nvPr/>
        </p:nvSpPr>
        <p:spPr bwMode="auto">
          <a:xfrm>
            <a:off x="387351" y="2397919"/>
            <a:ext cx="8494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三角形的内心就是三角形的三条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角平分线的交点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15046" name="组合 45"/>
          <p:cNvGrpSpPr/>
          <p:nvPr/>
        </p:nvGrpSpPr>
        <p:grpSpPr bwMode="auto">
          <a:xfrm>
            <a:off x="323851" y="2950369"/>
            <a:ext cx="3643313" cy="2135533"/>
            <a:chOff x="492125" y="3559175"/>
            <a:chExt cx="4684713" cy="3246519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>
              <a:off x="1476017" y="4366450"/>
              <a:ext cx="1800399" cy="168152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accent2">
                  <a:lumMod val="75000"/>
                </a:schemeClr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800"/>
            </a:p>
          </p:txBody>
        </p:sp>
        <p:sp>
          <p:nvSpPr>
            <p:cNvPr id="215048" name="Text Box 3"/>
            <p:cNvSpPr txBox="1">
              <a:spLocks noChangeArrowheads="1"/>
            </p:cNvSpPr>
            <p:nvPr/>
          </p:nvSpPr>
          <p:spPr bwMode="auto">
            <a:xfrm rot="-8059665">
              <a:off x="2103818" y="4296841"/>
              <a:ext cx="1153085" cy="671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┐</a:t>
              </a:r>
            </a:p>
          </p:txBody>
        </p:sp>
        <p:sp>
          <p:nvSpPr>
            <p:cNvPr id="215049" name="Line 4"/>
            <p:cNvSpPr>
              <a:spLocks noChangeShapeType="1"/>
            </p:cNvSpPr>
            <p:nvPr/>
          </p:nvSpPr>
          <p:spPr bwMode="auto">
            <a:xfrm>
              <a:off x="2368550" y="3944938"/>
              <a:ext cx="0" cy="12239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0" name="Line 5"/>
            <p:cNvSpPr>
              <a:spLocks noChangeShapeType="1"/>
            </p:cNvSpPr>
            <p:nvPr/>
          </p:nvSpPr>
          <p:spPr bwMode="auto">
            <a:xfrm flipV="1">
              <a:off x="2368550" y="4521200"/>
              <a:ext cx="531813" cy="64770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1" name="Line 6"/>
            <p:cNvSpPr>
              <a:spLocks noChangeShapeType="1"/>
            </p:cNvSpPr>
            <p:nvPr/>
          </p:nvSpPr>
          <p:spPr bwMode="auto">
            <a:xfrm>
              <a:off x="2368550" y="5168900"/>
              <a:ext cx="2060575" cy="1008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2" name="Line 7"/>
            <p:cNvSpPr>
              <a:spLocks noChangeShapeType="1"/>
            </p:cNvSpPr>
            <p:nvPr/>
          </p:nvSpPr>
          <p:spPr bwMode="auto">
            <a:xfrm>
              <a:off x="2368550" y="5168900"/>
              <a:ext cx="24698" cy="939618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3" name="Line 8"/>
            <p:cNvSpPr>
              <a:spLocks noChangeShapeType="1"/>
            </p:cNvSpPr>
            <p:nvPr/>
          </p:nvSpPr>
          <p:spPr bwMode="auto">
            <a:xfrm flipH="1" flipV="1">
              <a:off x="1768475" y="4592638"/>
              <a:ext cx="600075" cy="57626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4" name="Line 9"/>
            <p:cNvSpPr>
              <a:spLocks noChangeShapeType="1"/>
            </p:cNvSpPr>
            <p:nvPr/>
          </p:nvSpPr>
          <p:spPr bwMode="auto">
            <a:xfrm flipV="1">
              <a:off x="506413" y="5168900"/>
              <a:ext cx="1862137" cy="7921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5" name="Line 13"/>
            <p:cNvSpPr>
              <a:spLocks noChangeShapeType="1"/>
            </p:cNvSpPr>
            <p:nvPr/>
          </p:nvSpPr>
          <p:spPr bwMode="auto">
            <a:xfrm flipH="1">
              <a:off x="506413" y="3944938"/>
              <a:ext cx="1862137" cy="20161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6" name="Line 14"/>
            <p:cNvSpPr>
              <a:spLocks noChangeShapeType="1"/>
            </p:cNvSpPr>
            <p:nvPr/>
          </p:nvSpPr>
          <p:spPr bwMode="auto">
            <a:xfrm>
              <a:off x="2368550" y="3944938"/>
              <a:ext cx="2060575" cy="2232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7" name="Line 15"/>
            <p:cNvSpPr>
              <a:spLocks noChangeShapeType="1"/>
            </p:cNvSpPr>
            <p:nvPr/>
          </p:nvSpPr>
          <p:spPr bwMode="auto">
            <a:xfrm>
              <a:off x="492125" y="5961063"/>
              <a:ext cx="3937000" cy="215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5058" name="Text Box 16"/>
            <p:cNvSpPr txBox="1">
              <a:spLocks noChangeArrowheads="1"/>
            </p:cNvSpPr>
            <p:nvPr/>
          </p:nvSpPr>
          <p:spPr bwMode="auto">
            <a:xfrm>
              <a:off x="1784351" y="3559175"/>
              <a:ext cx="1196974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059" name="Text Box 18"/>
            <p:cNvSpPr txBox="1">
              <a:spLocks noChangeArrowheads="1"/>
            </p:cNvSpPr>
            <p:nvPr/>
          </p:nvSpPr>
          <p:spPr bwMode="auto">
            <a:xfrm>
              <a:off x="3979864" y="5935663"/>
              <a:ext cx="1196974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060" name="Text Box 19"/>
            <p:cNvSpPr txBox="1">
              <a:spLocks noChangeArrowheads="1"/>
            </p:cNvSpPr>
            <p:nvPr/>
          </p:nvSpPr>
          <p:spPr bwMode="auto">
            <a:xfrm>
              <a:off x="1928813" y="4894263"/>
              <a:ext cx="1196974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15061" name="Text Box 20"/>
            <p:cNvSpPr txBox="1">
              <a:spLocks noChangeArrowheads="1"/>
            </p:cNvSpPr>
            <p:nvPr/>
          </p:nvSpPr>
          <p:spPr bwMode="auto">
            <a:xfrm>
              <a:off x="1998582" y="5615537"/>
              <a:ext cx="1063501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┐</a:t>
              </a:r>
            </a:p>
          </p:txBody>
        </p:sp>
        <p:sp>
          <p:nvSpPr>
            <p:cNvPr id="215062" name="Text Box 21"/>
            <p:cNvSpPr txBox="1">
              <a:spLocks noChangeArrowheads="1"/>
            </p:cNvSpPr>
            <p:nvPr/>
          </p:nvSpPr>
          <p:spPr bwMode="auto">
            <a:xfrm rot="8100711">
              <a:off x="1324963" y="4467330"/>
              <a:ext cx="1063501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┐</a:t>
              </a:r>
            </a:p>
          </p:txBody>
        </p:sp>
        <p:sp>
          <p:nvSpPr>
            <p:cNvPr id="215063" name="Text Box 22"/>
            <p:cNvSpPr txBox="1">
              <a:spLocks noChangeArrowheads="1"/>
            </p:cNvSpPr>
            <p:nvPr/>
          </p:nvSpPr>
          <p:spPr bwMode="auto">
            <a:xfrm>
              <a:off x="971550" y="4016374"/>
              <a:ext cx="1196974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5064" name="Text Box 23"/>
            <p:cNvSpPr txBox="1">
              <a:spLocks noChangeArrowheads="1"/>
            </p:cNvSpPr>
            <p:nvPr/>
          </p:nvSpPr>
          <p:spPr bwMode="auto">
            <a:xfrm>
              <a:off x="1782762" y="6010275"/>
              <a:ext cx="1198562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15065" name="Text Box 24"/>
            <p:cNvSpPr txBox="1">
              <a:spLocks noChangeArrowheads="1"/>
            </p:cNvSpPr>
            <p:nvPr/>
          </p:nvSpPr>
          <p:spPr bwMode="auto">
            <a:xfrm>
              <a:off x="2433639" y="4160838"/>
              <a:ext cx="1196974" cy="79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5066" name="Oval 28"/>
            <p:cNvSpPr>
              <a:spLocks noChangeArrowheads="1"/>
            </p:cNvSpPr>
            <p:nvPr/>
          </p:nvSpPr>
          <p:spPr bwMode="auto">
            <a:xfrm>
              <a:off x="2333625" y="5135563"/>
              <a:ext cx="66675" cy="7143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</p:grpSp>
      <p:sp>
        <p:nvSpPr>
          <p:cNvPr id="112" name="Text Box 29"/>
          <p:cNvSpPr txBox="1">
            <a:spLocks noChangeArrowheads="1"/>
          </p:cNvSpPr>
          <p:nvPr/>
        </p:nvSpPr>
        <p:spPr bwMode="auto">
          <a:xfrm>
            <a:off x="387350" y="1872854"/>
            <a:ext cx="7480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三角形的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内心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到三角形的三边的距离相等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3" name="AutoShape 30"/>
          <p:cNvSpPr>
            <a:spLocks noChangeArrowheads="1"/>
          </p:cNvSpPr>
          <p:nvPr/>
        </p:nvSpPr>
        <p:spPr bwMode="auto">
          <a:xfrm>
            <a:off x="5292726" y="3651648"/>
            <a:ext cx="3311525" cy="1020365"/>
          </a:xfrm>
          <a:prstGeom prst="wedgeRectCallout">
            <a:avLst>
              <a:gd name="adj1" fmla="val -83389"/>
              <a:gd name="adj2" fmla="val 261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CFC00"/>
                </a:solidFill>
                <a:latin typeface="Times New Roman" panose="02020603050405020304" pitchFamily="18" charset="0"/>
              </a:rPr>
              <a:t>⊙</a:t>
            </a:r>
            <a:r>
              <a:rPr lang="en-US" altLang="zh-CN" sz="2800" b="1" i="1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是△</a:t>
            </a:r>
            <a:r>
              <a:rPr lang="en-US" altLang="zh-CN" sz="2800" b="1" i="1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的内切圆，点</a:t>
            </a:r>
            <a:r>
              <a:rPr lang="en-US" altLang="zh-CN" sz="2800" b="1" i="1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是△</a:t>
            </a:r>
            <a:r>
              <a:rPr lang="en-US" altLang="zh-CN" sz="2800" b="1" i="1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的内心</a:t>
            </a:r>
            <a:r>
              <a:rPr lang="en-US" altLang="zh-CN" sz="2800">
                <a:solidFill>
                  <a:srgbClr val="FCFC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15069" name="组合 17"/>
          <p:cNvGrpSpPr/>
          <p:nvPr/>
        </p:nvGrpSpPr>
        <p:grpSpPr bwMode="auto">
          <a:xfrm>
            <a:off x="357188" y="535781"/>
            <a:ext cx="1668462" cy="523220"/>
            <a:chOff x="1835696" y="4152153"/>
            <a:chExt cx="4104456" cy="733242"/>
          </a:xfrm>
        </p:grpSpPr>
        <p:sp>
          <p:nvSpPr>
            <p:cNvPr id="48" name="圆角矩形 47"/>
            <p:cNvSpPr/>
            <p:nvPr/>
          </p:nvSpPr>
          <p:spPr bwMode="auto">
            <a:xfrm>
              <a:off x="1835696" y="4152153"/>
              <a:ext cx="4104456" cy="547283"/>
            </a:xfrm>
            <a:prstGeom prst="roundRect">
              <a:avLst/>
            </a:prstGeom>
            <a:ln>
              <a:solidFill>
                <a:srgbClr val="00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2800" b="1">
                <a:latin typeface="+mj-ea"/>
                <a:ea typeface="+mj-ea"/>
              </a:endParaRPr>
            </a:p>
          </p:txBody>
        </p:sp>
        <p:sp>
          <p:nvSpPr>
            <p:cNvPr id="215071" name="文本框 19"/>
            <p:cNvSpPr txBox="1">
              <a:spLocks noChangeArrowheads="1"/>
            </p:cNvSpPr>
            <p:nvPr/>
          </p:nvSpPr>
          <p:spPr bwMode="auto">
            <a:xfrm>
              <a:off x="1909219" y="4152153"/>
              <a:ext cx="3967888" cy="73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概念学习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100" grpId="0"/>
      <p:bldP spid="108" grpId="0"/>
      <p:bldP spid="110" grpId="0"/>
      <p:bldP spid="112" grpId="0"/>
      <p:bldP spid="113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Group 33"/>
          <p:cNvGraphicFramePr>
            <a:graphicFrameLocks noGrp="1"/>
          </p:cNvGraphicFramePr>
          <p:nvPr/>
        </p:nvGraphicFramePr>
        <p:xfrm>
          <a:off x="300039" y="892969"/>
          <a:ext cx="8486775" cy="3887392"/>
        </p:xfrm>
        <a:graphic>
          <a:graphicData uri="http://schemas.openxmlformats.org/drawingml/2006/table">
            <a:tbl>
              <a:tblPr/>
              <a:tblGrid>
                <a:gridCol w="128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7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名称</a:t>
                      </a:r>
                    </a:p>
                  </a:txBody>
                  <a:tcPr marL="91433" marR="91433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确定方法</a:t>
                      </a: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图形</a:t>
                      </a: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性质</a:t>
                      </a: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外心：</a:t>
                      </a: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三角形外接圆的圆心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3" marR="91433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内心：</a:t>
                      </a: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三角形内切圆的圆心</a:t>
                      </a:r>
                    </a:p>
                  </a:txBody>
                  <a:tcPr marL="91433" marR="91433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1592263" y="1551385"/>
            <a:ext cx="17145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三角形三边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中垂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线的交点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5653088" y="1214438"/>
            <a:ext cx="2703512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1" lang="en-US" altLang="zh-CN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kumimoji="1" lang="en-US" altLang="zh-CN" sz="28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OA=OB=OC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1" lang="en-US" altLang="zh-CN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外心不一定在三角形的内部．</a:t>
            </a: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1592264" y="3373041"/>
            <a:ext cx="1677987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三角形三条</a:t>
            </a:r>
            <a:r>
              <a:rPr kumimoji="1"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角平分</a:t>
            </a: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线的交点</a:t>
            </a: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5283200" y="3098006"/>
            <a:ext cx="3709988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kumimoji="1" lang="en-US" altLang="zh-CN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到三边的距离相等；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1" lang="en-US" altLang="zh-CN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kumimoji="1" lang="en-US" altLang="zh-CN" sz="28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OA</a:t>
            </a:r>
            <a:r>
              <a:rPr kumimoji="1" lang="zh-CN" altLang="en-US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OB</a:t>
            </a:r>
            <a:r>
              <a:rPr kumimoji="1" lang="zh-CN" altLang="en-US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8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OC</a:t>
            </a: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分别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平分</a:t>
            </a:r>
            <a:r>
              <a:rPr kumimoji="1" lang="zh-CN" altLang="en-US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8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BAC</a:t>
            </a:r>
            <a:r>
              <a:rPr kumimoji="1" lang="zh-CN" altLang="en-US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、∠</a:t>
            </a:r>
            <a:r>
              <a:rPr kumimoji="1" lang="en-US" altLang="zh-CN" sz="28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kumimoji="1" lang="zh-CN" altLang="en-US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、∠</a:t>
            </a:r>
            <a:r>
              <a:rPr kumimoji="1" lang="en-US" altLang="zh-CN" sz="28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ACB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1" lang="en-US" altLang="zh-CN" sz="2800" dirty="0">
                <a:solidFill>
                  <a:schemeClr val="accent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内心在三角形内部．</a:t>
            </a:r>
          </a:p>
        </p:txBody>
      </p:sp>
      <p:grpSp>
        <p:nvGrpSpPr>
          <p:cNvPr id="2" name="组合 41"/>
          <p:cNvGrpSpPr/>
          <p:nvPr/>
        </p:nvGrpSpPr>
        <p:grpSpPr bwMode="auto">
          <a:xfrm>
            <a:off x="3160714" y="1279922"/>
            <a:ext cx="2016125" cy="1471613"/>
            <a:chOff x="3779912" y="1322028"/>
            <a:chExt cx="2016224" cy="1962956"/>
          </a:xfrm>
        </p:grpSpPr>
        <p:grpSp>
          <p:nvGrpSpPr>
            <p:cNvPr id="217117" name="组合 34"/>
            <p:cNvGrpSpPr/>
            <p:nvPr/>
          </p:nvGrpSpPr>
          <p:grpSpPr bwMode="auto">
            <a:xfrm>
              <a:off x="4022223" y="1628801"/>
              <a:ext cx="1773913" cy="1656183"/>
              <a:chOff x="1389063" y="1887538"/>
              <a:chExt cx="2160587" cy="2160587"/>
            </a:xfrm>
          </p:grpSpPr>
          <p:sp>
            <p:nvSpPr>
              <p:cNvPr id="51" name="Oval 5"/>
              <p:cNvSpPr>
                <a:spLocks noChangeArrowheads="1"/>
              </p:cNvSpPr>
              <p:nvPr/>
            </p:nvSpPr>
            <p:spPr bwMode="auto">
              <a:xfrm>
                <a:off x="1389779" y="1887199"/>
                <a:ext cx="2159871" cy="216092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57150" algn="ctr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2800"/>
              </a:p>
            </p:txBody>
          </p:sp>
          <p:sp>
            <p:nvSpPr>
              <p:cNvPr id="217119" name="Line 6"/>
              <p:cNvSpPr>
                <a:spLocks noChangeShapeType="1"/>
              </p:cNvSpPr>
              <p:nvPr/>
            </p:nvSpPr>
            <p:spPr bwMode="auto">
              <a:xfrm flipH="1">
                <a:off x="1476375" y="1916113"/>
                <a:ext cx="1152525" cy="136842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7120" name="Line 7"/>
              <p:cNvSpPr>
                <a:spLocks noChangeShapeType="1"/>
              </p:cNvSpPr>
              <p:nvPr/>
            </p:nvSpPr>
            <p:spPr bwMode="auto">
              <a:xfrm>
                <a:off x="1476375" y="3284984"/>
                <a:ext cx="1368425" cy="6477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7121" name="Line 8"/>
              <p:cNvSpPr>
                <a:spLocks noChangeShapeType="1"/>
              </p:cNvSpPr>
              <p:nvPr/>
            </p:nvSpPr>
            <p:spPr bwMode="auto">
              <a:xfrm>
                <a:off x="2628900" y="1916113"/>
                <a:ext cx="214908" cy="201694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7122" name="椭圆 43"/>
            <p:cNvSpPr>
              <a:spLocks noChangeArrowheads="1"/>
            </p:cNvSpPr>
            <p:nvPr/>
          </p:nvSpPr>
          <p:spPr bwMode="auto">
            <a:xfrm>
              <a:off x="4860032" y="2393270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cxnSp>
          <p:nvCxnSpPr>
            <p:cNvPr id="217123" name="直接连接符 44"/>
            <p:cNvCxnSpPr>
              <a:cxnSpLocks noChangeShapeType="1"/>
            </p:cNvCxnSpPr>
            <p:nvPr/>
          </p:nvCxnSpPr>
          <p:spPr bwMode="auto">
            <a:xfrm flipH="1">
              <a:off x="4491114" y="2348880"/>
              <a:ext cx="432048" cy="936104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124" name="直接连接符 45"/>
            <p:cNvCxnSpPr>
              <a:cxnSpLocks noChangeShapeType="1"/>
            </p:cNvCxnSpPr>
            <p:nvPr/>
          </p:nvCxnSpPr>
          <p:spPr bwMode="auto">
            <a:xfrm flipV="1">
              <a:off x="4427984" y="2394254"/>
              <a:ext cx="1008112" cy="72008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125" name="直接连接符 46"/>
            <p:cNvCxnSpPr>
              <a:cxnSpLocks noChangeShapeType="1"/>
            </p:cNvCxnSpPr>
            <p:nvPr/>
          </p:nvCxnSpPr>
          <p:spPr bwMode="auto">
            <a:xfrm flipH="1" flipV="1">
              <a:off x="4355976" y="2024352"/>
              <a:ext cx="936104" cy="71120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126" name="TextBox 47"/>
            <p:cNvSpPr txBox="1">
              <a:spLocks noChangeArrowheads="1"/>
            </p:cNvSpPr>
            <p:nvPr/>
          </p:nvSpPr>
          <p:spPr bwMode="auto">
            <a:xfrm>
              <a:off x="4978398" y="1322028"/>
              <a:ext cx="423535" cy="697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27" name="TextBox 48"/>
            <p:cNvSpPr txBox="1">
              <a:spLocks noChangeArrowheads="1"/>
            </p:cNvSpPr>
            <p:nvPr/>
          </p:nvSpPr>
          <p:spPr bwMode="auto">
            <a:xfrm>
              <a:off x="3779912" y="2524833"/>
              <a:ext cx="423535" cy="697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B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28" name="TextBox 49"/>
            <p:cNvSpPr txBox="1">
              <a:spLocks noChangeArrowheads="1"/>
            </p:cNvSpPr>
            <p:nvPr/>
          </p:nvSpPr>
          <p:spPr bwMode="auto">
            <a:xfrm>
              <a:off x="4716016" y="2380818"/>
              <a:ext cx="444374" cy="697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O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组合 60"/>
          <p:cNvGrpSpPr/>
          <p:nvPr/>
        </p:nvGrpSpPr>
        <p:grpSpPr bwMode="auto">
          <a:xfrm>
            <a:off x="3178176" y="3196829"/>
            <a:ext cx="2105025" cy="1656174"/>
            <a:chOff x="4328358" y="3352434"/>
            <a:chExt cx="3048175" cy="2882465"/>
          </a:xfrm>
        </p:grpSpPr>
        <p:grpSp>
          <p:nvGrpSpPr>
            <p:cNvPr id="217130" name="Group 10"/>
            <p:cNvGrpSpPr/>
            <p:nvPr/>
          </p:nvGrpSpPr>
          <p:grpSpPr bwMode="auto">
            <a:xfrm>
              <a:off x="4643438" y="3717131"/>
              <a:ext cx="2296279" cy="1734900"/>
              <a:chOff x="2925" y="709"/>
              <a:chExt cx="1772" cy="1224"/>
            </a:xfrm>
          </p:grpSpPr>
          <p:sp>
            <p:nvSpPr>
              <p:cNvPr id="74" name="Oval 11"/>
              <p:cNvSpPr>
                <a:spLocks noChangeArrowheads="1"/>
              </p:cNvSpPr>
              <p:nvPr/>
            </p:nvSpPr>
            <p:spPr bwMode="auto">
              <a:xfrm>
                <a:off x="3760" y="1061"/>
                <a:ext cx="827" cy="791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57150" algn="ctr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2800"/>
              </a:p>
            </p:txBody>
          </p:sp>
          <p:grpSp>
            <p:nvGrpSpPr>
              <p:cNvPr id="217132" name="Group 12"/>
              <p:cNvGrpSpPr/>
              <p:nvPr/>
            </p:nvGrpSpPr>
            <p:grpSpPr bwMode="auto">
              <a:xfrm>
                <a:off x="2925" y="709"/>
                <a:ext cx="1772" cy="1224"/>
                <a:chOff x="2925" y="709"/>
                <a:chExt cx="1772" cy="1224"/>
              </a:xfrm>
            </p:grpSpPr>
            <p:sp>
              <p:nvSpPr>
                <p:cNvPr id="217133" name="Line 13"/>
                <p:cNvSpPr>
                  <a:spLocks noChangeShapeType="1"/>
                </p:cNvSpPr>
                <p:nvPr/>
              </p:nvSpPr>
              <p:spPr bwMode="auto">
                <a:xfrm>
                  <a:off x="4530" y="709"/>
                  <a:ext cx="167" cy="1219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171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925" y="709"/>
                  <a:ext cx="1587" cy="1043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17135" name="Line 15"/>
                <p:cNvSpPr>
                  <a:spLocks noChangeShapeType="1"/>
                </p:cNvSpPr>
                <p:nvPr/>
              </p:nvSpPr>
              <p:spPr bwMode="auto">
                <a:xfrm>
                  <a:off x="2925" y="1752"/>
                  <a:ext cx="1769" cy="18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</p:grpSp>
        </p:grpSp>
        <p:sp>
          <p:nvSpPr>
            <p:cNvPr id="217136" name="椭圆 65"/>
            <p:cNvSpPr>
              <a:spLocks noChangeArrowheads="1"/>
            </p:cNvSpPr>
            <p:nvPr/>
          </p:nvSpPr>
          <p:spPr bwMode="auto">
            <a:xfrm>
              <a:off x="6228184" y="4715282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cxnSp>
          <p:nvCxnSpPr>
            <p:cNvPr id="217137" name="直接连接符 66"/>
            <p:cNvCxnSpPr>
              <a:cxnSpLocks noChangeShapeType="1"/>
              <a:stCxn id="217134" idx="0"/>
            </p:cNvCxnSpPr>
            <p:nvPr/>
          </p:nvCxnSpPr>
          <p:spPr bwMode="auto">
            <a:xfrm flipH="1">
              <a:off x="6156176" y="3717131"/>
              <a:ext cx="543805" cy="1296045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138" name="直接连接符 67"/>
            <p:cNvCxnSpPr>
              <a:cxnSpLocks noChangeShapeType="1"/>
              <a:stCxn id="217134" idx="0"/>
            </p:cNvCxnSpPr>
            <p:nvPr/>
          </p:nvCxnSpPr>
          <p:spPr bwMode="auto">
            <a:xfrm flipH="1" flipV="1">
              <a:off x="6024595" y="4509120"/>
              <a:ext cx="923669" cy="942912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139" name="直接连接符 68"/>
            <p:cNvCxnSpPr>
              <a:cxnSpLocks noChangeShapeType="1"/>
              <a:stCxn id="217134" idx="0"/>
            </p:cNvCxnSpPr>
            <p:nvPr/>
          </p:nvCxnSpPr>
          <p:spPr bwMode="auto">
            <a:xfrm flipV="1">
              <a:off x="4644008" y="4679770"/>
              <a:ext cx="1872208" cy="50405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140" name="TextBox 69"/>
            <p:cNvSpPr txBox="1">
              <a:spLocks noChangeArrowheads="1"/>
            </p:cNvSpPr>
            <p:nvPr/>
          </p:nvSpPr>
          <p:spPr bwMode="auto">
            <a:xfrm>
              <a:off x="6561590" y="3352434"/>
              <a:ext cx="527623" cy="910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41" name="TextBox 70"/>
            <p:cNvSpPr txBox="1">
              <a:spLocks noChangeArrowheads="1"/>
            </p:cNvSpPr>
            <p:nvPr/>
          </p:nvSpPr>
          <p:spPr bwMode="auto">
            <a:xfrm>
              <a:off x="4328358" y="4973106"/>
              <a:ext cx="527623" cy="910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B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42" name="TextBox 71"/>
            <p:cNvSpPr txBox="1">
              <a:spLocks noChangeArrowheads="1"/>
            </p:cNvSpPr>
            <p:nvPr/>
          </p:nvSpPr>
          <p:spPr bwMode="auto">
            <a:xfrm>
              <a:off x="6848910" y="5324268"/>
              <a:ext cx="527623" cy="910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C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43" name="TextBox 72"/>
            <p:cNvSpPr txBox="1">
              <a:spLocks noChangeArrowheads="1"/>
            </p:cNvSpPr>
            <p:nvPr/>
          </p:nvSpPr>
          <p:spPr bwMode="auto">
            <a:xfrm>
              <a:off x="6127846" y="4757083"/>
              <a:ext cx="551534" cy="910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O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7144" name="圆角矩形 31"/>
          <p:cNvSpPr>
            <a:spLocks noChangeArrowheads="1"/>
          </p:cNvSpPr>
          <p:nvPr/>
        </p:nvSpPr>
        <p:spPr bwMode="auto">
          <a:xfrm>
            <a:off x="628650" y="395288"/>
            <a:ext cx="1365250" cy="38933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文本框 10242"/>
          <p:cNvSpPr txBox="1">
            <a:spLocks noChangeArrowheads="1"/>
          </p:cNvSpPr>
          <p:nvPr/>
        </p:nvSpPr>
        <p:spPr bwMode="auto">
          <a:xfrm>
            <a:off x="306388" y="879872"/>
            <a:ext cx="8763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△ABC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的内切圆，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A=70°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求∠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的度数。</a:t>
            </a:r>
          </a:p>
        </p:txBody>
      </p:sp>
      <p:grpSp>
        <p:nvGrpSpPr>
          <p:cNvPr id="218115" name="组合 10245"/>
          <p:cNvGrpSpPr/>
          <p:nvPr/>
        </p:nvGrpSpPr>
        <p:grpSpPr bwMode="auto">
          <a:xfrm>
            <a:off x="6165850" y="1594248"/>
            <a:ext cx="2895600" cy="1951435"/>
            <a:chOff x="0" y="0"/>
            <a:chExt cx="1824" cy="1639"/>
          </a:xfrm>
        </p:grpSpPr>
        <p:grpSp>
          <p:nvGrpSpPr>
            <p:cNvPr id="218116" name="组合 10246"/>
            <p:cNvGrpSpPr/>
            <p:nvPr/>
          </p:nvGrpSpPr>
          <p:grpSpPr bwMode="auto">
            <a:xfrm>
              <a:off x="0" y="0"/>
              <a:ext cx="1824" cy="1639"/>
              <a:chOff x="0" y="0"/>
              <a:chExt cx="1824" cy="1639"/>
            </a:xfrm>
          </p:grpSpPr>
          <p:sp>
            <p:nvSpPr>
              <p:cNvPr id="218117" name="直接连接符 10247"/>
              <p:cNvSpPr>
                <a:spLocks noChangeShapeType="1"/>
              </p:cNvSpPr>
              <p:nvPr/>
            </p:nvSpPr>
            <p:spPr bwMode="auto">
              <a:xfrm flipH="1">
                <a:off x="192" y="240"/>
                <a:ext cx="960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18" name="直接连接符 10248"/>
              <p:cNvSpPr>
                <a:spLocks noChangeShapeType="1"/>
              </p:cNvSpPr>
              <p:nvPr/>
            </p:nvSpPr>
            <p:spPr bwMode="auto">
              <a:xfrm>
                <a:off x="192" y="1296"/>
                <a:ext cx="13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19" name="直接连接符 10249"/>
              <p:cNvSpPr>
                <a:spLocks noChangeShapeType="1"/>
              </p:cNvSpPr>
              <p:nvPr/>
            </p:nvSpPr>
            <p:spPr bwMode="auto">
              <a:xfrm>
                <a:off x="1152" y="240"/>
                <a:ext cx="432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20" name="直接连接符 10250"/>
              <p:cNvSpPr>
                <a:spLocks noChangeShapeType="1"/>
              </p:cNvSpPr>
              <p:nvPr/>
            </p:nvSpPr>
            <p:spPr bwMode="auto">
              <a:xfrm flipV="1">
                <a:off x="192" y="912"/>
                <a:ext cx="816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21" name="直接连接符 10251"/>
              <p:cNvSpPr>
                <a:spLocks noChangeShapeType="1"/>
              </p:cNvSpPr>
              <p:nvPr/>
            </p:nvSpPr>
            <p:spPr bwMode="auto">
              <a:xfrm>
                <a:off x="1008" y="912"/>
                <a:ext cx="576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22" name="文本框 10252"/>
              <p:cNvSpPr txBox="1">
                <a:spLocks noChangeArrowheads="1"/>
              </p:cNvSpPr>
              <p:nvPr/>
            </p:nvSpPr>
            <p:spPr bwMode="auto">
              <a:xfrm>
                <a:off x="1008" y="0"/>
                <a:ext cx="240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18123" name="文本框 10253"/>
              <p:cNvSpPr txBox="1">
                <a:spLocks noChangeArrowheads="1"/>
              </p:cNvSpPr>
              <p:nvPr/>
            </p:nvSpPr>
            <p:spPr bwMode="auto">
              <a:xfrm>
                <a:off x="0" y="1200"/>
                <a:ext cx="240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18124" name="文本框 10254"/>
              <p:cNvSpPr txBox="1">
                <a:spLocks noChangeArrowheads="1"/>
              </p:cNvSpPr>
              <p:nvPr/>
            </p:nvSpPr>
            <p:spPr bwMode="auto">
              <a:xfrm>
                <a:off x="1584" y="1152"/>
                <a:ext cx="240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sp>
          <p:nvSpPr>
            <p:cNvPr id="218125" name="文本框 10255"/>
            <p:cNvSpPr txBox="1">
              <a:spLocks noChangeArrowheads="1"/>
            </p:cNvSpPr>
            <p:nvPr/>
          </p:nvSpPr>
          <p:spPr bwMode="auto">
            <a:xfrm>
              <a:off x="912" y="624"/>
              <a:ext cx="24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</p:grpSp>
      <p:sp>
        <p:nvSpPr>
          <p:cNvPr id="14349" name="文本框 10256"/>
          <p:cNvSpPr txBox="1">
            <a:spLocks noChangeArrowheads="1"/>
          </p:cNvSpPr>
          <p:nvPr/>
        </p:nvSpPr>
        <p:spPr bwMode="auto">
          <a:xfrm>
            <a:off x="588963" y="1910954"/>
            <a:ext cx="418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解：∵∠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A=70°</a:t>
            </a:r>
          </a:p>
        </p:txBody>
      </p:sp>
      <p:sp>
        <p:nvSpPr>
          <p:cNvPr id="14350" name="文本框 10257"/>
          <p:cNvSpPr txBox="1">
            <a:spLocks noChangeArrowheads="1"/>
          </p:cNvSpPr>
          <p:nvPr/>
        </p:nvSpPr>
        <p:spPr bwMode="auto">
          <a:xfrm>
            <a:off x="706439" y="2396729"/>
            <a:ext cx="6467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BC+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=180°-∠ A=110°</a:t>
            </a:r>
          </a:p>
        </p:txBody>
      </p:sp>
      <p:sp>
        <p:nvSpPr>
          <p:cNvPr id="14351" name="文本框 10258"/>
          <p:cNvSpPr txBox="1">
            <a:spLocks noChangeArrowheads="1"/>
          </p:cNvSpPr>
          <p:nvPr/>
        </p:nvSpPr>
        <p:spPr bwMode="auto">
          <a:xfrm>
            <a:off x="631825" y="3011091"/>
            <a:ext cx="4559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∵⊙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的内切圆</a:t>
            </a:r>
          </a:p>
        </p:txBody>
      </p:sp>
      <p:sp>
        <p:nvSpPr>
          <p:cNvPr id="14352" name="文本框 10259"/>
          <p:cNvSpPr txBox="1">
            <a:spLocks noChangeArrowheads="1"/>
          </p:cNvSpPr>
          <p:nvPr/>
        </p:nvSpPr>
        <p:spPr bwMode="auto">
          <a:xfrm>
            <a:off x="590551" y="3582591"/>
            <a:ext cx="6683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∴BO,CO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的平分线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647065" y="4057175"/>
            <a:ext cx="7505700" cy="624364"/>
            <a:chOff x="1020" y="8519"/>
            <a:chExt cx="11820" cy="1311"/>
          </a:xfrm>
        </p:grpSpPr>
        <p:sp>
          <p:nvSpPr>
            <p:cNvPr id="218131" name="文本框 10260"/>
            <p:cNvSpPr txBox="1">
              <a:spLocks noChangeArrowheads="1"/>
            </p:cNvSpPr>
            <p:nvPr/>
          </p:nvSpPr>
          <p:spPr bwMode="auto">
            <a:xfrm flipH="1">
              <a:off x="1020" y="8731"/>
              <a:ext cx="11820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即∠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OBC=   </a:t>
              </a:r>
              <a:r>
                <a:rPr 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∠A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  </a:t>
              </a:r>
              <a:r>
                <a:rPr 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OC</a:t>
              </a:r>
              <a:r>
                <a:rPr 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</a:t>
              </a:r>
              <a:r>
                <a:rPr 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</a:t>
              </a:r>
            </a:p>
          </p:txBody>
        </p:sp>
        <p:graphicFrame>
          <p:nvGraphicFramePr>
            <p:cNvPr id="218132" name="对象 10261"/>
            <p:cNvGraphicFramePr>
              <a:graphicFrameLocks noChangeAspect="1"/>
            </p:cNvGraphicFramePr>
            <p:nvPr/>
          </p:nvGraphicFramePr>
          <p:xfrm>
            <a:off x="4010" y="8519"/>
            <a:ext cx="435" cy="1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43" r:id="rId3" imgW="152400" imgH="393700" progId="Equation.DSMT4">
                    <p:embed/>
                  </p:oleObj>
                </mc:Choice>
                <mc:Fallback>
                  <p:oleObj r:id="rId3" imgW="152400" imgH="393700" progId="Equation.DSMT4">
                    <p:embed/>
                    <p:pic>
                      <p:nvPicPr>
                        <p:cNvPr id="0" name="对象 102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0" y="8519"/>
                          <a:ext cx="435" cy="1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33" name="对象 10262"/>
            <p:cNvGraphicFramePr>
              <a:graphicFrameLocks noChangeAspect="1"/>
            </p:cNvGraphicFramePr>
            <p:nvPr/>
          </p:nvGraphicFramePr>
          <p:xfrm>
            <a:off x="8382" y="8536"/>
            <a:ext cx="418" cy="1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44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对象 102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" y="8536"/>
                          <a:ext cx="418" cy="1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8134" name="圆角矩形 31"/>
          <p:cNvSpPr>
            <a:spLocks noChangeArrowheads="1"/>
          </p:cNvSpPr>
          <p:nvPr/>
        </p:nvSpPr>
        <p:spPr bwMode="auto">
          <a:xfrm>
            <a:off x="358775" y="397669"/>
            <a:ext cx="1752600" cy="4000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/>
      <p:bldP spid="14351" grpId="0"/>
      <p:bldP spid="143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Box 21"/>
          <p:cNvSpPr txBox="1">
            <a:spLocks noChangeArrowheads="1"/>
          </p:cNvSpPr>
          <p:nvPr/>
        </p:nvSpPr>
        <p:spPr bwMode="auto">
          <a:xfrm>
            <a:off x="365126" y="1539479"/>
            <a:ext cx="817403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理解并掌握圆的切线的判定定理及运用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（重点）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三角形的内切圆和内心的概念及性质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  <p:sp>
        <p:nvSpPr>
          <p:cNvPr id="199683" name="MH_SubTitle_4"/>
          <p:cNvSpPr txBox="1">
            <a:spLocks noChangeArrowheads="1"/>
          </p:cNvSpPr>
          <p:nvPr/>
        </p:nvSpPr>
        <p:spPr bwMode="auto">
          <a:xfrm>
            <a:off x="3286126" y="803672"/>
            <a:ext cx="1928813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文本框 10263"/>
          <p:cNvSpPr txBox="1">
            <a:spLocks noChangeArrowheads="1"/>
          </p:cNvSpPr>
          <p:nvPr/>
        </p:nvSpPr>
        <p:spPr bwMode="auto">
          <a:xfrm>
            <a:off x="358775" y="710804"/>
            <a:ext cx="8110538" cy="302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 BOC=180°-(∠ OBC+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=180°-     (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 +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=180° -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×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110°         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= 125°.</a:t>
            </a:r>
          </a:p>
        </p:txBody>
      </p:sp>
      <p:graphicFrame>
        <p:nvGraphicFramePr>
          <p:cNvPr id="14357" name="对象 10264"/>
          <p:cNvGraphicFramePr>
            <a:graphicFrameLocks noChangeAspect="1"/>
          </p:cNvGraphicFramePr>
          <p:nvPr/>
        </p:nvGraphicFramePr>
        <p:xfrm>
          <a:off x="2798764" y="1864519"/>
          <a:ext cx="268287" cy="582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60" r:id="rId3" imgW="152400" imgH="393700" progId="Equation.DSMT4">
                  <p:embed/>
                </p:oleObj>
              </mc:Choice>
              <mc:Fallback>
                <p:oleObj r:id="rId3" imgW="152400" imgH="393700" progId="Equation.DSMT4">
                  <p:embed/>
                  <p:pic>
                    <p:nvPicPr>
                      <p:cNvPr id="0" name="对象 10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4" y="1864519"/>
                        <a:ext cx="268287" cy="582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对象 10265"/>
          <p:cNvGraphicFramePr>
            <a:graphicFrameLocks noChangeAspect="1"/>
          </p:cNvGraphicFramePr>
          <p:nvPr/>
        </p:nvGraphicFramePr>
        <p:xfrm>
          <a:off x="2657475" y="1337072"/>
          <a:ext cx="249238" cy="62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61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对象 10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1337072"/>
                        <a:ext cx="249238" cy="627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9141" name="组合 10245"/>
          <p:cNvGrpSpPr/>
          <p:nvPr/>
        </p:nvGrpSpPr>
        <p:grpSpPr bwMode="auto">
          <a:xfrm>
            <a:off x="5211763" y="2526507"/>
            <a:ext cx="2895600" cy="1951435"/>
            <a:chOff x="0" y="0"/>
            <a:chExt cx="1824" cy="1639"/>
          </a:xfrm>
        </p:grpSpPr>
        <p:grpSp>
          <p:nvGrpSpPr>
            <p:cNvPr id="219142" name="组合 10246"/>
            <p:cNvGrpSpPr/>
            <p:nvPr/>
          </p:nvGrpSpPr>
          <p:grpSpPr bwMode="auto">
            <a:xfrm>
              <a:off x="0" y="0"/>
              <a:ext cx="1824" cy="1639"/>
              <a:chOff x="0" y="0"/>
              <a:chExt cx="1824" cy="1639"/>
            </a:xfrm>
          </p:grpSpPr>
          <p:sp>
            <p:nvSpPr>
              <p:cNvPr id="219143" name="直接连接符 10247"/>
              <p:cNvSpPr>
                <a:spLocks noChangeShapeType="1"/>
              </p:cNvSpPr>
              <p:nvPr/>
            </p:nvSpPr>
            <p:spPr bwMode="auto">
              <a:xfrm flipH="1">
                <a:off x="192" y="240"/>
                <a:ext cx="960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144" name="直接连接符 10248"/>
              <p:cNvSpPr>
                <a:spLocks noChangeShapeType="1"/>
              </p:cNvSpPr>
              <p:nvPr/>
            </p:nvSpPr>
            <p:spPr bwMode="auto">
              <a:xfrm>
                <a:off x="192" y="1296"/>
                <a:ext cx="13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145" name="直接连接符 10249"/>
              <p:cNvSpPr>
                <a:spLocks noChangeShapeType="1"/>
              </p:cNvSpPr>
              <p:nvPr/>
            </p:nvSpPr>
            <p:spPr bwMode="auto">
              <a:xfrm>
                <a:off x="1152" y="240"/>
                <a:ext cx="432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146" name="直接连接符 10250"/>
              <p:cNvSpPr>
                <a:spLocks noChangeShapeType="1"/>
              </p:cNvSpPr>
              <p:nvPr/>
            </p:nvSpPr>
            <p:spPr bwMode="auto">
              <a:xfrm flipV="1">
                <a:off x="192" y="912"/>
                <a:ext cx="816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147" name="直接连接符 10251"/>
              <p:cNvSpPr>
                <a:spLocks noChangeShapeType="1"/>
              </p:cNvSpPr>
              <p:nvPr/>
            </p:nvSpPr>
            <p:spPr bwMode="auto">
              <a:xfrm>
                <a:off x="1008" y="912"/>
                <a:ext cx="576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148" name="文本框 10252"/>
              <p:cNvSpPr txBox="1">
                <a:spLocks noChangeArrowheads="1"/>
              </p:cNvSpPr>
              <p:nvPr/>
            </p:nvSpPr>
            <p:spPr bwMode="auto">
              <a:xfrm>
                <a:off x="1008" y="0"/>
                <a:ext cx="240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19149" name="文本框 10253"/>
              <p:cNvSpPr txBox="1">
                <a:spLocks noChangeArrowheads="1"/>
              </p:cNvSpPr>
              <p:nvPr/>
            </p:nvSpPr>
            <p:spPr bwMode="auto">
              <a:xfrm>
                <a:off x="0" y="1200"/>
                <a:ext cx="240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19150" name="文本框 10254"/>
              <p:cNvSpPr txBox="1">
                <a:spLocks noChangeArrowheads="1"/>
              </p:cNvSpPr>
              <p:nvPr/>
            </p:nvSpPr>
            <p:spPr bwMode="auto">
              <a:xfrm>
                <a:off x="1584" y="1152"/>
                <a:ext cx="240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sp>
          <p:nvSpPr>
            <p:cNvPr id="219151" name="文本框 10255"/>
            <p:cNvSpPr txBox="1">
              <a:spLocks noChangeArrowheads="1"/>
            </p:cNvSpPr>
            <p:nvPr/>
          </p:nvSpPr>
          <p:spPr bwMode="auto">
            <a:xfrm>
              <a:off x="912" y="624"/>
              <a:ext cx="24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6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6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>
                                            <p:txEl>
                                              <p:charRg st="5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6">
                                            <p:txEl>
                                              <p:charRg st="5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6">
                                            <p:txEl>
                                              <p:charRg st="5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>
                                            <p:txEl>
                                              <p:charRg st="9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56">
                                            <p:txEl>
                                              <p:charRg st="9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56">
                                            <p:txEl>
                                              <p:charRg st="9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/>
          <p:nvPr/>
        </p:nvSpPr>
        <p:spPr>
          <a:xfrm>
            <a:off x="219073" y="665684"/>
            <a:ext cx="7934325" cy="40441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判断下列命题是否正确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⑴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经过半径外端的直线是圆的切线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⑵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垂直于半径的直线是圆的切线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⑶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过直径的外端并且垂直于这条直径的直线是圆的切线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⑷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和圆只有一个公共点的直线是圆的切线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(5)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三角形的内心是三角形三个角平分线的交点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(6)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三角形的内心到三角形各边的距离相等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(7)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三角形的内心一定在三角形的内部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7273926" y="1008460"/>
            <a:ext cx="1266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×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7273926" y="1408510"/>
            <a:ext cx="1266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×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273925" y="2164556"/>
            <a:ext cx="11929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√ 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7273925" y="2769394"/>
            <a:ext cx="12827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√  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7743825" y="3188494"/>
            <a:ext cx="12827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√  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220168" name="矩形 80"/>
          <p:cNvSpPr>
            <a:spLocks noChangeArrowheads="1"/>
          </p:cNvSpPr>
          <p:nvPr/>
        </p:nvSpPr>
        <p:spPr bwMode="auto">
          <a:xfrm>
            <a:off x="68263" y="2143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654925" y="3580210"/>
            <a:ext cx="1372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）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519989" y="4140994"/>
            <a:ext cx="1462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）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文本框 99"/>
          <p:cNvSpPr txBox="1">
            <a:spLocks noChangeArrowheads="1"/>
          </p:cNvSpPr>
          <p:nvPr/>
        </p:nvSpPr>
        <p:spPr bwMode="auto">
          <a:xfrm>
            <a:off x="268289" y="328612"/>
            <a:ext cx="8440737" cy="315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如图，⊙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内切于△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，切点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分别在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上．已知∠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50°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60°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，连接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EDF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等于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40°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55°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65°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70°</a:t>
            </a:r>
          </a:p>
        </p:txBody>
      </p:sp>
      <p:pic>
        <p:nvPicPr>
          <p:cNvPr id="221187" name="Picture 328" descr="C:\Documents and Settings\Administrator\桌面\BS九下教案（五改）9.5\yibs9xlytu57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5168900" y="1483519"/>
            <a:ext cx="3054350" cy="162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8275" y="3317302"/>
            <a:ext cx="8807450" cy="182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解析：∵∠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70°.∵⊙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内切于△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，切点分别为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EOF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EDF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   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EOF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55°.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038600" y="4601882"/>
          <a:ext cx="2778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6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601882"/>
                        <a:ext cx="27781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527800" y="120729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椭圆 16385"/>
          <p:cNvSpPr>
            <a:spLocks noChangeArrowheads="1"/>
          </p:cNvSpPr>
          <p:nvPr/>
        </p:nvSpPr>
        <p:spPr bwMode="auto">
          <a:xfrm>
            <a:off x="6659563" y="3470672"/>
            <a:ext cx="1511300" cy="1133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</a:rPr>
              <a:t>·</a:t>
            </a:r>
          </a:p>
        </p:txBody>
      </p:sp>
      <p:grpSp>
        <p:nvGrpSpPr>
          <p:cNvPr id="222211" name="组合 16386"/>
          <p:cNvGrpSpPr/>
          <p:nvPr/>
        </p:nvGrpSpPr>
        <p:grpSpPr bwMode="auto">
          <a:xfrm>
            <a:off x="5435600" y="3093244"/>
            <a:ext cx="3168650" cy="1512094"/>
            <a:chOff x="0" y="0"/>
            <a:chExt cx="1996" cy="1270"/>
          </a:xfrm>
        </p:grpSpPr>
        <p:sp>
          <p:nvSpPr>
            <p:cNvPr id="222212" name="直接连接符 16387"/>
            <p:cNvSpPr>
              <a:spLocks noChangeShapeType="1"/>
            </p:cNvSpPr>
            <p:nvPr/>
          </p:nvSpPr>
          <p:spPr bwMode="auto">
            <a:xfrm>
              <a:off x="0" y="1270"/>
              <a:ext cx="1996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13" name="直接连接符 16388"/>
            <p:cNvSpPr>
              <a:spLocks noChangeShapeType="1"/>
            </p:cNvSpPr>
            <p:nvPr/>
          </p:nvSpPr>
          <p:spPr bwMode="auto">
            <a:xfrm flipV="1">
              <a:off x="0" y="0"/>
              <a:ext cx="1406" cy="1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14" name="直接连接符 16389"/>
            <p:cNvSpPr>
              <a:spLocks noChangeShapeType="1"/>
            </p:cNvSpPr>
            <p:nvPr/>
          </p:nvSpPr>
          <p:spPr bwMode="auto">
            <a:xfrm>
              <a:off x="1406" y="0"/>
              <a:ext cx="590" cy="1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2215" name="文本框 16390"/>
          <p:cNvSpPr txBox="1">
            <a:spLocks noChangeArrowheads="1"/>
          </p:cNvSpPr>
          <p:nvPr/>
        </p:nvSpPr>
        <p:spPr bwMode="auto">
          <a:xfrm>
            <a:off x="5075238" y="4388644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392" name="文本框 16391"/>
          <p:cNvSpPr txBox="1">
            <a:spLocks noChangeArrowheads="1"/>
          </p:cNvSpPr>
          <p:nvPr/>
        </p:nvSpPr>
        <p:spPr bwMode="auto">
          <a:xfrm>
            <a:off x="6588125" y="3363516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6393" name="文本框 16392"/>
          <p:cNvSpPr txBox="1">
            <a:spLocks noChangeArrowheads="1"/>
          </p:cNvSpPr>
          <p:nvPr/>
        </p:nvSpPr>
        <p:spPr bwMode="auto">
          <a:xfrm>
            <a:off x="7162800" y="4550569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6394" name="文本框 16393"/>
          <p:cNvSpPr txBox="1">
            <a:spLocks noChangeArrowheads="1"/>
          </p:cNvSpPr>
          <p:nvPr/>
        </p:nvSpPr>
        <p:spPr bwMode="auto">
          <a:xfrm>
            <a:off x="8099425" y="3579019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222219" name="文本框 16394"/>
          <p:cNvSpPr txBox="1">
            <a:spLocks noChangeArrowheads="1"/>
          </p:cNvSpPr>
          <p:nvPr/>
        </p:nvSpPr>
        <p:spPr bwMode="auto">
          <a:xfrm>
            <a:off x="6981825" y="3849291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22220" name="文本框 16395"/>
          <p:cNvSpPr txBox="1">
            <a:spLocks noChangeArrowheads="1"/>
          </p:cNvSpPr>
          <p:nvPr/>
        </p:nvSpPr>
        <p:spPr bwMode="auto">
          <a:xfrm>
            <a:off x="8604250" y="4411266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22221" name="文本框 16396"/>
          <p:cNvSpPr txBox="1">
            <a:spLocks noChangeArrowheads="1"/>
          </p:cNvSpPr>
          <p:nvPr/>
        </p:nvSpPr>
        <p:spPr bwMode="auto">
          <a:xfrm>
            <a:off x="7451725" y="2769394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pSp>
        <p:nvGrpSpPr>
          <p:cNvPr id="16398" name="组合 16397"/>
          <p:cNvGrpSpPr/>
          <p:nvPr/>
        </p:nvGrpSpPr>
        <p:grpSpPr bwMode="auto">
          <a:xfrm>
            <a:off x="5461001" y="3093244"/>
            <a:ext cx="3108325" cy="1502569"/>
            <a:chOff x="0" y="0"/>
            <a:chExt cx="1958" cy="1262"/>
          </a:xfrm>
        </p:grpSpPr>
        <p:sp>
          <p:nvSpPr>
            <p:cNvPr id="222223" name="直接连接符 16398"/>
            <p:cNvSpPr>
              <a:spLocks noChangeShapeType="1"/>
            </p:cNvSpPr>
            <p:nvPr/>
          </p:nvSpPr>
          <p:spPr bwMode="auto">
            <a:xfrm flipH="1">
              <a:off x="0" y="808"/>
              <a:ext cx="1224" cy="4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24" name="直接连接符 16399"/>
            <p:cNvSpPr>
              <a:spLocks noChangeShapeType="1"/>
            </p:cNvSpPr>
            <p:nvPr/>
          </p:nvSpPr>
          <p:spPr bwMode="auto">
            <a:xfrm flipV="1">
              <a:off x="1224" y="0"/>
              <a:ext cx="166" cy="81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25" name="直接连接符 16400"/>
            <p:cNvSpPr>
              <a:spLocks noChangeShapeType="1"/>
            </p:cNvSpPr>
            <p:nvPr/>
          </p:nvSpPr>
          <p:spPr bwMode="auto">
            <a:xfrm>
              <a:off x="1232" y="795"/>
              <a:ext cx="726" cy="45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2" name="组合 16401"/>
          <p:cNvGrpSpPr/>
          <p:nvPr/>
        </p:nvGrpSpPr>
        <p:grpSpPr bwMode="auto">
          <a:xfrm>
            <a:off x="7426325" y="4494610"/>
            <a:ext cx="217488" cy="165497"/>
            <a:chOff x="0" y="0"/>
            <a:chExt cx="137" cy="139"/>
          </a:xfrm>
        </p:grpSpPr>
        <p:sp>
          <p:nvSpPr>
            <p:cNvPr id="222227" name="直接连接符 16402"/>
            <p:cNvSpPr>
              <a:spLocks noChangeShapeType="1"/>
            </p:cNvSpPr>
            <p:nvPr/>
          </p:nvSpPr>
          <p:spPr bwMode="auto">
            <a:xfrm>
              <a:off x="0" y="0"/>
              <a:ext cx="137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28" name="直接连接符 16403"/>
            <p:cNvSpPr>
              <a:spLocks noChangeShapeType="1"/>
            </p:cNvSpPr>
            <p:nvPr/>
          </p:nvSpPr>
          <p:spPr bwMode="auto">
            <a:xfrm>
              <a:off x="137" y="3"/>
              <a:ext cx="0" cy="136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5" name="组合 16404"/>
          <p:cNvGrpSpPr/>
          <p:nvPr/>
        </p:nvGrpSpPr>
        <p:grpSpPr bwMode="auto">
          <a:xfrm>
            <a:off x="6743701" y="3706417"/>
            <a:ext cx="288925" cy="116681"/>
            <a:chOff x="0" y="0"/>
            <a:chExt cx="182" cy="98"/>
          </a:xfrm>
        </p:grpSpPr>
        <p:sp>
          <p:nvSpPr>
            <p:cNvPr id="222230" name="直接连接符 16405"/>
            <p:cNvSpPr>
              <a:spLocks noChangeShapeType="1"/>
            </p:cNvSpPr>
            <p:nvPr/>
          </p:nvSpPr>
          <p:spPr bwMode="auto">
            <a:xfrm flipH="1">
              <a:off x="91" y="8"/>
              <a:ext cx="91" cy="9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31" name="直接连接符 1640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91" cy="9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8" name="组合 16407"/>
          <p:cNvGrpSpPr/>
          <p:nvPr/>
        </p:nvGrpSpPr>
        <p:grpSpPr bwMode="auto">
          <a:xfrm>
            <a:off x="6908801" y="3614738"/>
            <a:ext cx="1211263" cy="1001316"/>
            <a:chOff x="0" y="0"/>
            <a:chExt cx="763" cy="841"/>
          </a:xfrm>
        </p:grpSpPr>
        <p:sp>
          <p:nvSpPr>
            <p:cNvPr id="222233" name="直接连接符 16408"/>
            <p:cNvSpPr>
              <a:spLocks noChangeShapeType="1"/>
            </p:cNvSpPr>
            <p:nvPr/>
          </p:nvSpPr>
          <p:spPr bwMode="auto">
            <a:xfrm flipH="1">
              <a:off x="317" y="387"/>
              <a:ext cx="0" cy="454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34" name="直接连接符 16409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317" cy="363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35" name="直接连接符 16410"/>
            <p:cNvSpPr>
              <a:spLocks noChangeShapeType="1"/>
            </p:cNvSpPr>
            <p:nvPr/>
          </p:nvSpPr>
          <p:spPr bwMode="auto">
            <a:xfrm flipV="1">
              <a:off x="309" y="147"/>
              <a:ext cx="454" cy="227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12" name="组合 16411"/>
          <p:cNvGrpSpPr/>
          <p:nvPr/>
        </p:nvGrpSpPr>
        <p:grpSpPr bwMode="auto">
          <a:xfrm>
            <a:off x="7954963" y="3849292"/>
            <a:ext cx="215900" cy="107156"/>
            <a:chOff x="0" y="0"/>
            <a:chExt cx="136" cy="90"/>
          </a:xfrm>
        </p:grpSpPr>
        <p:sp>
          <p:nvSpPr>
            <p:cNvPr id="222237" name="直接连接符 16412"/>
            <p:cNvSpPr>
              <a:spLocks noChangeShapeType="1"/>
            </p:cNvSpPr>
            <p:nvPr/>
          </p:nvSpPr>
          <p:spPr bwMode="auto">
            <a:xfrm>
              <a:off x="0" y="0"/>
              <a:ext cx="46" cy="9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238" name="直接连接符 16413"/>
            <p:cNvSpPr>
              <a:spLocks noChangeShapeType="1"/>
            </p:cNvSpPr>
            <p:nvPr/>
          </p:nvSpPr>
          <p:spPr bwMode="auto">
            <a:xfrm flipV="1">
              <a:off x="46" y="45"/>
              <a:ext cx="90" cy="4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2239" name="文本框 16414"/>
          <p:cNvSpPr txBox="1">
            <a:spLocks noChangeArrowheads="1"/>
          </p:cNvSpPr>
          <p:nvPr/>
        </p:nvSpPr>
        <p:spPr bwMode="auto">
          <a:xfrm>
            <a:off x="179389" y="391716"/>
            <a:ext cx="8497887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的内切圆的半径为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r,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△ABC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的周长为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的面积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S.</a:t>
            </a:r>
          </a:p>
        </p:txBody>
      </p:sp>
      <p:sp>
        <p:nvSpPr>
          <p:cNvPr id="16416" name="文本框 16415"/>
          <p:cNvSpPr txBox="1">
            <a:spLocks noChangeArrowheads="1"/>
          </p:cNvSpPr>
          <p:nvPr/>
        </p:nvSpPr>
        <p:spPr bwMode="auto">
          <a:xfrm>
            <a:off x="179389" y="1398985"/>
            <a:ext cx="7773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的内切圆与三边相切于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6417" name="矩形 16416"/>
          <p:cNvSpPr>
            <a:spLocks noChangeArrowheads="1"/>
          </p:cNvSpPr>
          <p:nvPr/>
        </p:nvSpPr>
        <p:spPr bwMode="auto">
          <a:xfrm>
            <a:off x="273050" y="1845469"/>
            <a:ext cx="60324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6418" name="矩形 16417"/>
          <p:cNvSpPr>
            <a:spLocks noChangeArrowheads="1"/>
          </p:cNvSpPr>
          <p:nvPr/>
        </p:nvSpPr>
        <p:spPr bwMode="auto">
          <a:xfrm>
            <a:off x="342900" y="2383631"/>
            <a:ext cx="53623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OD⊥AB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OE⊥BC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OF⊥AC.</a:t>
            </a:r>
          </a:p>
        </p:txBody>
      </p:sp>
      <p:sp>
        <p:nvSpPr>
          <p:cNvPr id="16419" name="文本框 16418"/>
          <p:cNvSpPr txBox="1">
            <a:spLocks noChangeArrowheads="1"/>
          </p:cNvSpPr>
          <p:nvPr/>
        </p:nvSpPr>
        <p:spPr bwMode="auto">
          <a:xfrm>
            <a:off x="180976" y="2975372"/>
            <a:ext cx="5929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△AOB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△BOC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△AOC</a:t>
            </a:r>
          </a:p>
        </p:txBody>
      </p:sp>
      <p:sp>
        <p:nvSpPr>
          <p:cNvPr id="222244" name="矩形 16419"/>
          <p:cNvSpPr>
            <a:spLocks noChangeArrowheads="1"/>
          </p:cNvSpPr>
          <p:nvPr/>
        </p:nvSpPr>
        <p:spPr bwMode="auto">
          <a:xfrm flipV="1">
            <a:off x="365126" y="2027635"/>
            <a:ext cx="882967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65139" y="3529730"/>
            <a:ext cx="6264275" cy="589804"/>
            <a:chOff x="2235" y="8017"/>
            <a:chExt cx="9864" cy="1239"/>
          </a:xfrm>
        </p:grpSpPr>
        <p:sp>
          <p:nvSpPr>
            <p:cNvPr id="222246" name="文本框 16420"/>
            <p:cNvSpPr txBox="1">
              <a:spLocks noChangeArrowheads="1"/>
            </p:cNvSpPr>
            <p:nvPr/>
          </p:nvSpPr>
          <p:spPr bwMode="auto">
            <a:xfrm>
              <a:off x="2235" y="8157"/>
              <a:ext cx="9864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AB·OD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BC·OE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AC·OF</a:t>
              </a:r>
            </a:p>
          </p:txBody>
        </p:sp>
        <p:graphicFrame>
          <p:nvGraphicFramePr>
            <p:cNvPr id="222247" name="对象 16421"/>
            <p:cNvGraphicFramePr>
              <a:graphicFrameLocks noChangeAspect="1"/>
            </p:cNvGraphicFramePr>
            <p:nvPr/>
          </p:nvGraphicFramePr>
          <p:xfrm>
            <a:off x="2969" y="8157"/>
            <a:ext cx="375" cy="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67" r:id="rId6" imgW="153035" imgH="395605" progId="Equation.3">
                    <p:embed/>
                  </p:oleObj>
                </mc:Choice>
                <mc:Fallback>
                  <p:oleObj r:id="rId6" imgW="153035" imgH="395605" progId="Equation.3">
                    <p:embed/>
                    <p:pic>
                      <p:nvPicPr>
                        <p:cNvPr id="0" name="对象 164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9" y="8157"/>
                          <a:ext cx="375" cy="9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2248" name="对象 16422"/>
            <p:cNvGraphicFramePr>
              <a:graphicFrameLocks noChangeAspect="1"/>
            </p:cNvGraphicFramePr>
            <p:nvPr/>
          </p:nvGraphicFramePr>
          <p:xfrm>
            <a:off x="5589" y="8088"/>
            <a:ext cx="375" cy="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68" r:id="rId8" imgW="153035" imgH="395605" progId="Equation.3">
                    <p:embed/>
                  </p:oleObj>
                </mc:Choice>
                <mc:Fallback>
                  <p:oleObj r:id="rId8" imgW="153035" imgH="395605" progId="Equation.3">
                    <p:embed/>
                    <p:pic>
                      <p:nvPicPr>
                        <p:cNvPr id="0" name="对象 164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9" y="8088"/>
                          <a:ext cx="375" cy="9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2249" name="对象 16423"/>
            <p:cNvGraphicFramePr>
              <a:graphicFrameLocks noChangeAspect="1"/>
            </p:cNvGraphicFramePr>
            <p:nvPr/>
          </p:nvGraphicFramePr>
          <p:xfrm>
            <a:off x="8106" y="8017"/>
            <a:ext cx="375" cy="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69" r:id="rId9" imgW="153035" imgH="395605" progId="Equation.3">
                    <p:embed/>
                  </p:oleObj>
                </mc:Choice>
                <mc:Fallback>
                  <p:oleObj r:id="rId9" imgW="153035" imgH="395605" progId="Equation.3">
                    <p:embed/>
                    <p:pic>
                      <p:nvPicPr>
                        <p:cNvPr id="0" name="对象 164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6" y="8017"/>
                          <a:ext cx="375" cy="9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25" name="组合 16424"/>
          <p:cNvGrpSpPr/>
          <p:nvPr/>
        </p:nvGrpSpPr>
        <p:grpSpPr bwMode="auto">
          <a:xfrm>
            <a:off x="419101" y="4173141"/>
            <a:ext cx="4676775" cy="581025"/>
            <a:chOff x="-328" y="7"/>
            <a:chExt cx="2540" cy="488"/>
          </a:xfrm>
        </p:grpSpPr>
        <p:sp>
          <p:nvSpPr>
            <p:cNvPr id="222251" name="文本框 16426"/>
            <p:cNvSpPr txBox="1">
              <a:spLocks noChangeArrowheads="1"/>
            </p:cNvSpPr>
            <p:nvPr/>
          </p:nvSpPr>
          <p:spPr bwMode="auto">
            <a:xfrm>
              <a:off x="-328" y="56"/>
              <a:ext cx="254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l·r</a:t>
              </a:r>
            </a:p>
          </p:txBody>
        </p:sp>
        <p:graphicFrame>
          <p:nvGraphicFramePr>
            <p:cNvPr id="222252" name="对象 16425"/>
            <p:cNvGraphicFramePr>
              <a:graphicFrameLocks noChangeAspect="1"/>
            </p:cNvGraphicFramePr>
            <p:nvPr/>
          </p:nvGraphicFramePr>
          <p:xfrm>
            <a:off x="-101" y="7"/>
            <a:ext cx="150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70" r:id="rId10" imgW="153035" imgH="395605" progId="Equation.3">
                    <p:embed/>
                  </p:oleObj>
                </mc:Choice>
                <mc:Fallback>
                  <p:oleObj r:id="rId10" imgW="153035" imgH="395605" progId="Equation.3">
                    <p:embed/>
                    <p:pic>
                      <p:nvPicPr>
                        <p:cNvPr id="0" name="对象 16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01" y="7"/>
                          <a:ext cx="150" cy="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64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64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64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3" grpId="0"/>
      <p:bldP spid="16394" grpId="0"/>
      <p:bldP spid="16416" grpId="0"/>
      <p:bldP spid="16417" grpId="0"/>
      <p:bldP spid="16418" grpId="0"/>
      <p:bldP spid="164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234" name="组合 5"/>
          <p:cNvGrpSpPr/>
          <p:nvPr/>
        </p:nvGrpSpPr>
        <p:grpSpPr bwMode="auto">
          <a:xfrm>
            <a:off x="1189039" y="1703785"/>
            <a:ext cx="6505575" cy="2462213"/>
            <a:chOff x="1873" y="3013"/>
            <a:chExt cx="10245" cy="5170"/>
          </a:xfrm>
        </p:grpSpPr>
        <p:sp>
          <p:nvSpPr>
            <p:cNvPr id="223235" name="文本框 3"/>
            <p:cNvSpPr txBox="1">
              <a:spLocks noChangeArrowheads="1"/>
            </p:cNvSpPr>
            <p:nvPr/>
          </p:nvSpPr>
          <p:spPr bwMode="auto">
            <a:xfrm>
              <a:off x="1873" y="3013"/>
              <a:ext cx="10093" cy="5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设△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的三边为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，面积为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S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</a:p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则△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的内切圆的半径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             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;</a:t>
              </a:r>
            </a:p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当△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为直角三角形，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a,b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为直角边时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</a:p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 =                  .</a:t>
              </a:r>
            </a:p>
          </p:txBody>
        </p:sp>
        <p:grpSp>
          <p:nvGrpSpPr>
            <p:cNvPr id="223236" name="组合 16429"/>
            <p:cNvGrpSpPr/>
            <p:nvPr/>
          </p:nvGrpSpPr>
          <p:grpSpPr bwMode="auto">
            <a:xfrm>
              <a:off x="9177" y="3618"/>
              <a:ext cx="2040" cy="1098"/>
              <a:chOff x="-225" y="-1980"/>
              <a:chExt cx="816" cy="439"/>
            </a:xfrm>
          </p:grpSpPr>
          <p:sp>
            <p:nvSpPr>
              <p:cNvPr id="223237" name="文本框 16430"/>
              <p:cNvSpPr txBox="1">
                <a:spLocks noChangeArrowheads="1"/>
              </p:cNvSpPr>
              <p:nvPr/>
            </p:nvSpPr>
            <p:spPr bwMode="auto">
              <a:xfrm>
                <a:off x="1" y="-1980"/>
                <a:ext cx="363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2s</a:t>
                </a:r>
                <a:endPara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23238" name="直接连接符 16431"/>
              <p:cNvSpPr>
                <a:spLocks noChangeShapeType="1"/>
              </p:cNvSpPr>
              <p:nvPr/>
            </p:nvSpPr>
            <p:spPr bwMode="auto">
              <a:xfrm flipV="1">
                <a:off x="-225" y="-1684"/>
                <a:ext cx="816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3239" name="文本框 16432"/>
            <p:cNvSpPr txBox="1">
              <a:spLocks noChangeArrowheads="1"/>
            </p:cNvSpPr>
            <p:nvPr/>
          </p:nvSpPr>
          <p:spPr bwMode="auto">
            <a:xfrm>
              <a:off x="9056" y="4236"/>
              <a:ext cx="306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223240" name="Group 55"/>
          <p:cNvGrpSpPr/>
          <p:nvPr/>
        </p:nvGrpSpPr>
        <p:grpSpPr bwMode="auto">
          <a:xfrm>
            <a:off x="1785939" y="2974183"/>
            <a:ext cx="1754187" cy="848916"/>
            <a:chOff x="3905" y="3702"/>
            <a:chExt cx="1315" cy="713"/>
          </a:xfrm>
        </p:grpSpPr>
        <p:grpSp>
          <p:nvGrpSpPr>
            <p:cNvPr id="223241" name="Group 56"/>
            <p:cNvGrpSpPr/>
            <p:nvPr/>
          </p:nvGrpSpPr>
          <p:grpSpPr bwMode="auto">
            <a:xfrm>
              <a:off x="3923" y="3702"/>
              <a:ext cx="771" cy="439"/>
              <a:chOff x="3923" y="3702"/>
              <a:chExt cx="771" cy="439"/>
            </a:xfrm>
          </p:grpSpPr>
          <p:sp>
            <p:nvSpPr>
              <p:cNvPr id="223242" name="Text Box 57"/>
              <p:cNvSpPr txBox="1">
                <a:spLocks noChangeArrowheads="1"/>
              </p:cNvSpPr>
              <p:nvPr/>
            </p:nvSpPr>
            <p:spPr bwMode="auto">
              <a:xfrm>
                <a:off x="4105" y="3702"/>
                <a:ext cx="454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</a:rPr>
                  <a:t>ab</a:t>
                </a:r>
              </a:p>
            </p:txBody>
          </p:sp>
          <p:sp>
            <p:nvSpPr>
              <p:cNvPr id="223243" name="Line 58"/>
              <p:cNvSpPr>
                <a:spLocks noChangeShapeType="1"/>
              </p:cNvSpPr>
              <p:nvPr/>
            </p:nvSpPr>
            <p:spPr bwMode="auto">
              <a:xfrm>
                <a:off x="3923" y="4022"/>
                <a:ext cx="771" cy="0"/>
              </a:xfrm>
              <a:prstGeom prst="line">
                <a:avLst/>
              </a:prstGeom>
              <a:noFill/>
              <a:ln w="22225">
                <a:solidFill>
                  <a:srgbClr val="FF3399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3244" name="Text Box 59"/>
            <p:cNvSpPr txBox="1">
              <a:spLocks noChangeArrowheads="1"/>
            </p:cNvSpPr>
            <p:nvPr/>
          </p:nvSpPr>
          <p:spPr bwMode="auto">
            <a:xfrm>
              <a:off x="3905" y="3976"/>
              <a:ext cx="131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</a:rPr>
                <a:t>a</a:t>
              </a:r>
              <a:r>
                <a:rPr lang="zh-CN" altLang="en-US" sz="2800" b="1">
                  <a:solidFill>
                    <a:srgbClr val="FF0000"/>
                  </a:solidFill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</a:rPr>
                <a:t>b</a:t>
              </a:r>
              <a:r>
                <a:rPr lang="zh-CN" altLang="en-US" sz="2800" b="1">
                  <a:solidFill>
                    <a:srgbClr val="FF0000"/>
                  </a:solidFill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223245" name="组合 17"/>
          <p:cNvGrpSpPr/>
          <p:nvPr/>
        </p:nvGrpSpPr>
        <p:grpSpPr bwMode="auto">
          <a:xfrm>
            <a:off x="771525" y="912018"/>
            <a:ext cx="1689100" cy="599777"/>
            <a:chOff x="1835696" y="4152168"/>
            <a:chExt cx="4104456" cy="758525"/>
          </a:xfrm>
        </p:grpSpPr>
        <p:sp>
          <p:nvSpPr>
            <p:cNvPr id="48" name="圆角矩形 47"/>
            <p:cNvSpPr/>
            <p:nvPr/>
          </p:nvSpPr>
          <p:spPr bwMode="auto">
            <a:xfrm>
              <a:off x="1835696" y="4152168"/>
              <a:ext cx="4104456" cy="548096"/>
            </a:xfrm>
            <a:prstGeom prst="roundRect">
              <a:avLst/>
            </a:prstGeom>
            <a:ln>
              <a:solidFill>
                <a:srgbClr val="00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2800" b="1">
                <a:latin typeface="+mj-ea"/>
                <a:ea typeface="+mj-ea"/>
              </a:endParaRPr>
            </a:p>
          </p:txBody>
        </p:sp>
        <p:sp>
          <p:nvSpPr>
            <p:cNvPr id="223247" name="文本框 19"/>
            <p:cNvSpPr txBox="1">
              <a:spLocks noChangeArrowheads="1"/>
            </p:cNvSpPr>
            <p:nvPr/>
          </p:nvSpPr>
          <p:spPr bwMode="auto">
            <a:xfrm>
              <a:off x="1924842" y="4248988"/>
              <a:ext cx="3967887" cy="661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知识拓展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58" name="Group 11"/>
          <p:cNvGrpSpPr/>
          <p:nvPr/>
        </p:nvGrpSpPr>
        <p:grpSpPr bwMode="auto">
          <a:xfrm>
            <a:off x="850900" y="732235"/>
            <a:ext cx="242888" cy="197644"/>
            <a:chOff x="348" y="329"/>
            <a:chExt cx="349" cy="340"/>
          </a:xfrm>
        </p:grpSpPr>
        <p:sp>
          <p:nvSpPr>
            <p:cNvPr id="224259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4260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468313" y="1646635"/>
            <a:ext cx="5306261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证明：连接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∵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AC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,∴∠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=∠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  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∵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OP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，∴∠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=∠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OPB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∴∠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OPB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=∠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∴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OP∥AC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∵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PE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∴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PE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⊥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∴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PE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的切线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4262" name="Rectangle 3"/>
          <p:cNvSpPr>
            <a:spLocks noChangeArrowheads="1"/>
          </p:cNvSpPr>
          <p:nvPr/>
        </p:nvSpPr>
        <p:spPr bwMode="auto">
          <a:xfrm>
            <a:off x="280989" y="375047"/>
            <a:ext cx="803592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为直径的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交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边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  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PE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求证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PE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的切线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4263" name="AutoShape 5"/>
          <p:cNvSpPr>
            <a:spLocks noChangeArrowheads="1"/>
          </p:cNvSpPr>
          <p:nvPr/>
        </p:nvSpPr>
        <p:spPr bwMode="auto">
          <a:xfrm>
            <a:off x="6497639" y="1329929"/>
            <a:ext cx="1512887" cy="1134665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21600 w 21600"/>
              <a:gd name="T5" fmla="*/ 10800 h 21600"/>
              <a:gd name="T6" fmla="*/ 10800 w 21600"/>
              <a:gd name="T7" fmla="*/ 21600 h 21600"/>
              <a:gd name="T8" fmla="*/ 0 w 21600"/>
              <a:gd name="T9" fmla="*/ 10800 h 21600"/>
              <a:gd name="T10" fmla="*/ 10585 w 21600"/>
              <a:gd name="T11" fmla="*/ 10800 h 21600"/>
              <a:gd name="T12" fmla="*/ 10800 w 21600"/>
              <a:gd name="T13" fmla="*/ 11015 h 21600"/>
              <a:gd name="T14" fmla="*/ 11015 w 21600"/>
              <a:gd name="T15" fmla="*/ 10800 h 21600"/>
              <a:gd name="T16" fmla="*/ 10800 w 21600"/>
              <a:gd name="T17" fmla="*/ 10585 h 21600"/>
              <a:gd name="T18" fmla="*/ 10585 w 21600"/>
              <a:gd name="T19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585" y="10800"/>
                </a:moveTo>
                <a:cubicBezTo>
                  <a:pt x="10585" y="10919"/>
                  <a:pt x="10681" y="11015"/>
                  <a:pt x="10800" y="11015"/>
                </a:cubicBezTo>
                <a:cubicBezTo>
                  <a:pt x="10919" y="11015"/>
                  <a:pt x="11015" y="10919"/>
                  <a:pt x="11015" y="10800"/>
                </a:cubicBezTo>
                <a:cubicBezTo>
                  <a:pt x="11015" y="10681"/>
                  <a:pt x="10919" y="10585"/>
                  <a:pt x="10800" y="10585"/>
                </a:cubicBezTo>
                <a:cubicBezTo>
                  <a:pt x="10681" y="10585"/>
                  <a:pt x="10585" y="10681"/>
                  <a:pt x="10585" y="108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4264" name="Line 6"/>
          <p:cNvSpPr>
            <a:spLocks noChangeShapeType="1"/>
          </p:cNvSpPr>
          <p:nvPr/>
        </p:nvSpPr>
        <p:spPr bwMode="auto">
          <a:xfrm flipV="1">
            <a:off x="6978651" y="1360885"/>
            <a:ext cx="555625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4265" name="Line 7"/>
          <p:cNvSpPr>
            <a:spLocks noChangeShapeType="1"/>
          </p:cNvSpPr>
          <p:nvPr/>
        </p:nvSpPr>
        <p:spPr bwMode="auto">
          <a:xfrm flipH="1" flipV="1">
            <a:off x="7523164" y="1354931"/>
            <a:ext cx="555625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4266" name="Line 8"/>
          <p:cNvSpPr>
            <a:spLocks noChangeShapeType="1"/>
          </p:cNvSpPr>
          <p:nvPr/>
        </p:nvSpPr>
        <p:spPr bwMode="auto">
          <a:xfrm>
            <a:off x="6975476" y="2425304"/>
            <a:ext cx="1120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4267" name="Line 9"/>
          <p:cNvSpPr>
            <a:spLocks noChangeShapeType="1"/>
          </p:cNvSpPr>
          <p:nvPr/>
        </p:nvSpPr>
        <p:spPr bwMode="auto">
          <a:xfrm flipV="1">
            <a:off x="7558089" y="2257425"/>
            <a:ext cx="447675" cy="16787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24268" name="Group 10"/>
          <p:cNvGrpSpPr/>
          <p:nvPr/>
        </p:nvGrpSpPr>
        <p:grpSpPr bwMode="auto">
          <a:xfrm rot="9531296">
            <a:off x="7947025" y="2268141"/>
            <a:ext cx="71438" cy="53578"/>
            <a:chOff x="0" y="0"/>
            <a:chExt cx="96" cy="52"/>
          </a:xfrm>
        </p:grpSpPr>
        <p:sp>
          <p:nvSpPr>
            <p:cNvPr id="224269" name="Line 11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4270" name="Line 12"/>
            <p:cNvSpPr>
              <a:spLocks noChangeShapeType="1"/>
            </p:cNvSpPr>
            <p:nvPr/>
          </p:nvSpPr>
          <p:spPr bwMode="auto">
            <a:xfrm>
              <a:off x="96" y="6"/>
              <a:ext cx="0" cy="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45" name="Line 13"/>
          <p:cNvSpPr>
            <a:spLocks noChangeShapeType="1"/>
          </p:cNvSpPr>
          <p:nvPr/>
        </p:nvSpPr>
        <p:spPr bwMode="auto">
          <a:xfrm flipH="1" flipV="1">
            <a:off x="7258050" y="1897857"/>
            <a:ext cx="279400" cy="526256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7019925" y="1718072"/>
            <a:ext cx="16671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O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7502525" y="1113235"/>
            <a:ext cx="15388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A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732588" y="2409825"/>
            <a:ext cx="15388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B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8151813" y="2356248"/>
            <a:ext cx="15388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C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8045450" y="2085975"/>
            <a:ext cx="15388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E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7524750" y="2463404"/>
            <a:ext cx="14106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zh-CN" altLang="zh-CN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P</a:t>
            </a:r>
            <a:endParaRPr lang="zh-CN" altLang="zh-CN" b="1" i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矩形 98"/>
          <p:cNvSpPr>
            <a:spLocks noChangeArrowheads="1"/>
          </p:cNvSpPr>
          <p:nvPr/>
        </p:nvSpPr>
        <p:spPr bwMode="auto">
          <a:xfrm>
            <a:off x="274639" y="410766"/>
            <a:ext cx="7805737" cy="17727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sz="2800" dirty="0">
                <a:ea typeface="黑体" panose="02010609060101010101" pitchFamily="49" charset="-122"/>
              </a:rPr>
              <a:t>如</a:t>
            </a:r>
            <a:r>
              <a:rPr sz="2800" dirty="0">
                <a:ea typeface="黑体" panose="02010609060101010101" pitchFamily="49" charset="-122"/>
              </a:rPr>
              <a:t>图，O为正方形ABCD对角线AC上一点，以O为圆心，OA长为半径的⊙O与BC相切于点M.求证：CD与⊙O相切．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274638" y="1738313"/>
            <a:ext cx="5080000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，过点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相切于点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为正方形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上一点，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相切．</a:t>
            </a:r>
          </a:p>
        </p:txBody>
      </p:sp>
      <p:pic>
        <p:nvPicPr>
          <p:cNvPr id="225284" name="图片 3" descr="图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24501" y="1473994"/>
            <a:ext cx="3114675" cy="230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650038" y="3474244"/>
            <a:ext cx="5261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</a:t>
            </a:r>
            <a:endParaRPr lang="en-US" altLang="zh-CN" sz="3200" baseline="30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6877051" y="2476500"/>
            <a:ext cx="22225" cy="1066800"/>
          </a:xfrm>
          <a:prstGeom prst="line">
            <a:avLst/>
          </a:prstGeom>
          <a:ln w="317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6948488" y="2516981"/>
            <a:ext cx="1295400" cy="0"/>
          </a:xfrm>
          <a:prstGeom prst="line">
            <a:avLst/>
          </a:prstGeom>
          <a:ln w="317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321676" y="2299097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N</a:t>
            </a:r>
            <a:endParaRPr lang="en-US" altLang="zh-CN" sz="3200" baseline="30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Rectangle 32"/>
          <p:cNvSpPr>
            <a:spLocks noChangeArrowheads="1"/>
          </p:cNvSpPr>
          <p:nvPr/>
        </p:nvSpPr>
        <p:spPr bwMode="auto">
          <a:xfrm>
            <a:off x="142875" y="351620"/>
            <a:ext cx="8904288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304800" eaLnBrk="0" hangingPunc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已知：</a:t>
            </a:r>
            <a:r>
              <a:rPr 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内接于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，过点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作直线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EF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indent="304800" eaLnBrk="0" hangingPunct="0"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为直径，要使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EF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的切线，还需添加的条件是（只需写出两种情况）：</a:t>
            </a:r>
            <a:endParaRPr lang="en-US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04800" eaLnBrk="0" hangingPunct="0">
              <a:lnSpc>
                <a:spcPct val="150000"/>
              </a:lnSpc>
              <a:defRPr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①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；②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 .</a:t>
            </a:r>
          </a:p>
          <a:p>
            <a:pPr indent="304800" eaLnBrk="0" hangingPunct="0"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是非直径的弦，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求证：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EF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的切线</a:t>
            </a:r>
            <a:r>
              <a:rPr lang="en-US" altLang="zh-CN" sz="24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468" name="TextBox 36"/>
          <p:cNvSpPr txBox="1">
            <a:spLocks noChangeArrowheads="1"/>
          </p:cNvSpPr>
          <p:nvPr/>
        </p:nvSpPr>
        <p:spPr bwMode="auto">
          <a:xfrm>
            <a:off x="1366839" y="1925241"/>
            <a:ext cx="14221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EF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9" name="TextBox 37"/>
          <p:cNvSpPr txBox="1">
            <a:spLocks noChangeArrowheads="1"/>
          </p:cNvSpPr>
          <p:nvPr/>
        </p:nvSpPr>
        <p:spPr bwMode="auto">
          <a:xfrm>
            <a:off x="3835401" y="1925241"/>
            <a:ext cx="20024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CAE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6309" name="组合 54"/>
          <p:cNvGrpSpPr/>
          <p:nvPr/>
        </p:nvGrpSpPr>
        <p:grpSpPr bwMode="auto">
          <a:xfrm>
            <a:off x="3556000" y="2914651"/>
            <a:ext cx="4309614" cy="2137230"/>
            <a:chOff x="4499992" y="3284984"/>
            <a:chExt cx="4310419" cy="2848230"/>
          </a:xfrm>
        </p:grpSpPr>
        <p:grpSp>
          <p:nvGrpSpPr>
            <p:cNvPr id="226310" name="组合 51"/>
            <p:cNvGrpSpPr/>
            <p:nvPr/>
          </p:nvGrpSpPr>
          <p:grpSpPr bwMode="auto">
            <a:xfrm>
              <a:off x="4499992" y="3284984"/>
              <a:ext cx="4310419" cy="2589632"/>
              <a:chOff x="4812588" y="3789040"/>
              <a:chExt cx="4310419" cy="2589632"/>
            </a:xfrm>
          </p:grpSpPr>
          <p:grpSp>
            <p:nvGrpSpPr>
              <p:cNvPr id="226311" name="组合 15"/>
              <p:cNvGrpSpPr/>
              <p:nvPr/>
            </p:nvGrpSpPr>
            <p:grpSpPr bwMode="auto">
              <a:xfrm>
                <a:off x="4812588" y="3789040"/>
                <a:ext cx="1848195" cy="2586528"/>
                <a:chOff x="4812588" y="3789040"/>
                <a:chExt cx="1848195" cy="2586528"/>
              </a:xfrm>
            </p:grpSpPr>
            <p:sp>
              <p:nvSpPr>
                <p:cNvPr id="8" name="椭圆 7"/>
                <p:cNvSpPr/>
                <p:nvPr/>
              </p:nvSpPr>
              <p:spPr bwMode="auto">
                <a:xfrm>
                  <a:off x="5220652" y="4149225"/>
                  <a:ext cx="1440131" cy="1439150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2">
                      <a:lumMod val="85000"/>
                      <a:lumOff val="1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  <a:defRPr/>
                  </a:pPr>
                  <a:endParaRPr lang="zh-CN" altLang="en-US" sz="2800"/>
                </a:p>
              </p:txBody>
            </p:sp>
            <p:sp>
              <p:nvSpPr>
                <p:cNvPr id="9" name="椭圆 8"/>
                <p:cNvSpPr/>
                <p:nvPr/>
              </p:nvSpPr>
              <p:spPr bwMode="auto">
                <a:xfrm>
                  <a:off x="5939923" y="4834685"/>
                  <a:ext cx="73039" cy="71402"/>
                </a:xfrm>
                <a:prstGeom prst="ellipse">
                  <a:avLst/>
                </a:prstGeom>
                <a:solidFill>
                  <a:schemeClr val="tx2">
                    <a:lumMod val="85000"/>
                    <a:lumOff val="1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  <a:defRPr/>
                  </a:pPr>
                  <a:endParaRPr lang="zh-CN" altLang="en-US" sz="2800"/>
                </a:p>
              </p:txBody>
            </p:sp>
            <p:cxnSp>
              <p:nvCxnSpPr>
                <p:cNvPr id="226314" name="直接连接符 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5201538" y="3879503"/>
                  <a:ext cx="0" cy="2088595"/>
                </a:xfrm>
                <a:prstGeom prst="line">
                  <a:avLst/>
                </a:prstGeom>
                <a:noFill/>
                <a:ln w="25400">
                  <a:solidFill>
                    <a:srgbClr val="26262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26315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4812588" y="4643805"/>
                  <a:ext cx="404353" cy="697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A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6316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857398" y="3789040"/>
                  <a:ext cx="404353" cy="697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F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6317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4860039" y="5678286"/>
                  <a:ext cx="404353" cy="697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E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6318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820846" y="4456323"/>
                  <a:ext cx="444435" cy="697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6319" name="组合 16"/>
              <p:cNvGrpSpPr/>
              <p:nvPr/>
            </p:nvGrpSpPr>
            <p:grpSpPr bwMode="auto">
              <a:xfrm>
                <a:off x="6987439" y="3790240"/>
                <a:ext cx="1848625" cy="2588432"/>
                <a:chOff x="4812588" y="3787136"/>
                <a:chExt cx="1848625" cy="2588432"/>
              </a:xfrm>
            </p:grpSpPr>
            <p:sp>
              <p:nvSpPr>
                <p:cNvPr id="18" name="椭圆 17"/>
                <p:cNvSpPr/>
                <p:nvPr/>
              </p:nvSpPr>
              <p:spPr bwMode="auto">
                <a:xfrm>
                  <a:off x="5221082" y="4149294"/>
                  <a:ext cx="1440131" cy="1439150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2">
                      <a:lumMod val="85000"/>
                      <a:lumOff val="1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  <a:defRPr/>
                  </a:pPr>
                  <a:endParaRPr lang="zh-CN" altLang="en-US" sz="2800"/>
                </a:p>
              </p:txBody>
            </p:sp>
            <p:sp>
              <p:nvSpPr>
                <p:cNvPr id="19" name="椭圆 18"/>
                <p:cNvSpPr/>
                <p:nvPr/>
              </p:nvSpPr>
              <p:spPr bwMode="auto">
                <a:xfrm>
                  <a:off x="5940354" y="4834754"/>
                  <a:ext cx="73039" cy="71402"/>
                </a:xfrm>
                <a:prstGeom prst="ellipse">
                  <a:avLst/>
                </a:prstGeom>
                <a:solidFill>
                  <a:schemeClr val="tx2">
                    <a:lumMod val="85000"/>
                    <a:lumOff val="1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  <a:defRPr/>
                  </a:pPr>
                  <a:endParaRPr lang="zh-CN" altLang="en-US" sz="2800"/>
                </a:p>
              </p:txBody>
            </p:sp>
            <p:cxnSp>
              <p:nvCxnSpPr>
                <p:cNvPr id="226322" name="直接连接符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201633" y="3879573"/>
                  <a:ext cx="0" cy="2088595"/>
                </a:xfrm>
                <a:prstGeom prst="line">
                  <a:avLst/>
                </a:prstGeom>
                <a:noFill/>
                <a:ln w="25400">
                  <a:solidFill>
                    <a:srgbClr val="26262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26323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4812588" y="4643806"/>
                  <a:ext cx="404353" cy="697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A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6324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869457" y="3787136"/>
                  <a:ext cx="404353" cy="697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F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6325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4860032" y="5678286"/>
                  <a:ext cx="404353" cy="697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E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6326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820700" y="4456359"/>
                  <a:ext cx="444435" cy="697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26327" name="直接连接符 25"/>
              <p:cNvCxnSpPr>
                <a:cxnSpLocks noChangeShapeType="1"/>
                <a:stCxn id="226315" idx="3"/>
                <a:endCxn id="8" idx="6"/>
              </p:cNvCxnSpPr>
              <p:nvPr/>
            </p:nvCxnSpPr>
            <p:spPr bwMode="auto">
              <a:xfrm flipV="1">
                <a:off x="5216941" y="4868800"/>
                <a:ext cx="1443842" cy="123645"/>
              </a:xfrm>
              <a:prstGeom prst="line">
                <a:avLst/>
              </a:prstGeom>
              <a:noFill/>
              <a:ln w="25400">
                <a:solidFill>
                  <a:srgbClr val="2699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6328" name="直接连接符 27"/>
              <p:cNvCxnSpPr>
                <a:cxnSpLocks noChangeShapeType="1"/>
                <a:stCxn id="226315" idx="3"/>
                <a:endCxn id="8" idx="6"/>
              </p:cNvCxnSpPr>
              <p:nvPr/>
            </p:nvCxnSpPr>
            <p:spPr bwMode="auto">
              <a:xfrm flipV="1">
                <a:off x="5216941" y="4868800"/>
                <a:ext cx="1443842" cy="123645"/>
              </a:xfrm>
              <a:prstGeom prst="line">
                <a:avLst/>
              </a:prstGeom>
              <a:noFill/>
              <a:ln w="25400">
                <a:solidFill>
                  <a:srgbClr val="2699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6329" name="直接连接符 30"/>
              <p:cNvCxnSpPr>
                <a:cxnSpLocks noChangeShapeType="1"/>
                <a:stCxn id="8" idx="6"/>
                <a:endCxn id="8" idx="6"/>
              </p:cNvCxnSpPr>
              <p:nvPr/>
            </p:nvCxnSpPr>
            <p:spPr bwMode="auto">
              <a:xfrm flipH="1">
                <a:off x="6371564" y="4868253"/>
                <a:ext cx="288934" cy="576109"/>
              </a:xfrm>
              <a:prstGeom prst="line">
                <a:avLst/>
              </a:prstGeom>
              <a:noFill/>
              <a:ln w="25400">
                <a:solidFill>
                  <a:srgbClr val="2699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6330" name="TextBox 39"/>
              <p:cNvSpPr txBox="1">
                <a:spLocks noChangeArrowheads="1"/>
              </p:cNvSpPr>
              <p:nvPr/>
            </p:nvSpPr>
            <p:spPr bwMode="auto">
              <a:xfrm>
                <a:off x="6588224" y="4678713"/>
                <a:ext cx="404353" cy="697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  <a:endPara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331" name="TextBox 40"/>
              <p:cNvSpPr txBox="1">
                <a:spLocks noChangeArrowheads="1"/>
              </p:cNvSpPr>
              <p:nvPr/>
            </p:nvSpPr>
            <p:spPr bwMode="auto">
              <a:xfrm>
                <a:off x="6252748" y="5389612"/>
                <a:ext cx="423593" cy="697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C</a:t>
                </a:r>
                <a:endPara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6332" name="直接连接符 44"/>
              <p:cNvCxnSpPr>
                <a:cxnSpLocks noChangeShapeType="1"/>
                <a:stCxn id="226323" idx="3"/>
                <a:endCxn id="18" idx="4"/>
              </p:cNvCxnSpPr>
              <p:nvPr/>
            </p:nvCxnSpPr>
            <p:spPr bwMode="auto">
              <a:xfrm>
                <a:off x="7391793" y="4995550"/>
                <a:ext cx="724206" cy="595997"/>
              </a:xfrm>
              <a:prstGeom prst="line">
                <a:avLst/>
              </a:prstGeom>
              <a:noFill/>
              <a:ln w="25400">
                <a:solidFill>
                  <a:srgbClr val="26262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6333" name="直接连接符 46"/>
              <p:cNvCxnSpPr>
                <a:cxnSpLocks noChangeShapeType="1"/>
                <a:stCxn id="18" idx="4"/>
                <a:endCxn id="18" idx="4"/>
              </p:cNvCxnSpPr>
              <p:nvPr/>
            </p:nvCxnSpPr>
            <p:spPr bwMode="auto">
              <a:xfrm flipV="1">
                <a:off x="8114696" y="5228519"/>
                <a:ext cx="633433" cy="363441"/>
              </a:xfrm>
              <a:prstGeom prst="line">
                <a:avLst/>
              </a:prstGeom>
              <a:noFill/>
              <a:ln w="25400">
                <a:solidFill>
                  <a:srgbClr val="26262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6334" name="直接连接符 48"/>
              <p:cNvCxnSpPr>
                <a:cxnSpLocks noChangeShapeType="1"/>
                <a:stCxn id="18" idx="4"/>
                <a:endCxn id="18" idx="4"/>
              </p:cNvCxnSpPr>
              <p:nvPr/>
            </p:nvCxnSpPr>
            <p:spPr bwMode="auto">
              <a:xfrm>
                <a:off x="7379659" y="4871427"/>
                <a:ext cx="1354182" cy="352331"/>
              </a:xfrm>
              <a:prstGeom prst="line">
                <a:avLst/>
              </a:prstGeom>
              <a:noFill/>
              <a:ln w="25400">
                <a:solidFill>
                  <a:srgbClr val="59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6335" name="TextBox 49"/>
              <p:cNvSpPr txBox="1">
                <a:spLocks noChangeArrowheads="1"/>
              </p:cNvSpPr>
              <p:nvPr/>
            </p:nvSpPr>
            <p:spPr bwMode="auto">
              <a:xfrm>
                <a:off x="8718654" y="5093053"/>
                <a:ext cx="404353" cy="697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  <a:endPara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336" name="TextBox 50"/>
              <p:cNvSpPr txBox="1">
                <a:spLocks noChangeArrowheads="1"/>
              </p:cNvSpPr>
              <p:nvPr/>
            </p:nvSpPr>
            <p:spPr bwMode="auto">
              <a:xfrm>
                <a:off x="7998574" y="5517232"/>
                <a:ext cx="423593" cy="697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C</a:t>
                </a:r>
                <a:endPara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6337" name="矩形 52"/>
            <p:cNvSpPr>
              <a:spLocks noChangeArrowheads="1"/>
            </p:cNvSpPr>
            <p:nvPr/>
          </p:nvSpPr>
          <p:spPr bwMode="auto">
            <a:xfrm>
              <a:off x="5250413" y="5435932"/>
              <a:ext cx="723410" cy="697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图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endParaRPr lang="en-US" altLang="zh-CN" sz="2800">
                <a:cs typeface="Times New Roman" panose="02020603050405020304" pitchFamily="18" charset="0"/>
              </a:endParaRPr>
            </a:p>
          </p:txBody>
        </p:sp>
        <p:sp>
          <p:nvSpPr>
            <p:cNvPr id="226338" name="矩形 53"/>
            <p:cNvSpPr>
              <a:spLocks noChangeArrowheads="1"/>
            </p:cNvSpPr>
            <p:nvPr/>
          </p:nvSpPr>
          <p:spPr bwMode="auto">
            <a:xfrm>
              <a:off x="7438271" y="5408729"/>
              <a:ext cx="723410" cy="697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图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endParaRPr lang="en-US" altLang="zh-CN" sz="2800"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TextBox 38"/>
          <p:cNvSpPr txBox="1">
            <a:spLocks noChangeArrowheads="1"/>
          </p:cNvSpPr>
          <p:nvPr/>
        </p:nvSpPr>
        <p:spPr bwMode="auto">
          <a:xfrm>
            <a:off x="1042989" y="573882"/>
            <a:ext cx="6681787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证明：连接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并延长交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的直径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 °,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同对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的切线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457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00476" y="2124075"/>
          <a:ext cx="6699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6" r:id="rId3" imgW="268605" imgH="230505" progId="Equation.KSEE3">
                  <p:embed/>
                </p:oleObj>
              </mc:Choice>
              <mc:Fallback>
                <p:oleObj r:id="rId3" imgW="268605" imgH="230505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6" y="2124075"/>
                        <a:ext cx="6699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7332" name="组合 54"/>
          <p:cNvGrpSpPr/>
          <p:nvPr/>
        </p:nvGrpSpPr>
        <p:grpSpPr bwMode="auto">
          <a:xfrm>
            <a:off x="5964238" y="2702719"/>
            <a:ext cx="2134820" cy="2115821"/>
            <a:chOff x="6674843" y="3286184"/>
            <a:chExt cx="2135650" cy="2819867"/>
          </a:xfrm>
        </p:grpSpPr>
        <p:grpSp>
          <p:nvGrpSpPr>
            <p:cNvPr id="227333" name="组合 51"/>
            <p:cNvGrpSpPr/>
            <p:nvPr/>
          </p:nvGrpSpPr>
          <p:grpSpPr bwMode="auto">
            <a:xfrm>
              <a:off x="6674843" y="3286184"/>
              <a:ext cx="2135650" cy="2588474"/>
              <a:chOff x="6987439" y="3790240"/>
              <a:chExt cx="2135650" cy="2588474"/>
            </a:xfrm>
          </p:grpSpPr>
          <p:grpSp>
            <p:nvGrpSpPr>
              <p:cNvPr id="227334" name="组合 16"/>
              <p:cNvGrpSpPr/>
              <p:nvPr/>
            </p:nvGrpSpPr>
            <p:grpSpPr bwMode="auto">
              <a:xfrm>
                <a:off x="6987439" y="3790240"/>
                <a:ext cx="1848569" cy="2588474"/>
                <a:chOff x="4812588" y="3787136"/>
                <a:chExt cx="1848569" cy="2588474"/>
              </a:xfrm>
            </p:grpSpPr>
            <p:sp>
              <p:nvSpPr>
                <p:cNvPr id="18" name="椭圆 17"/>
                <p:cNvSpPr/>
                <p:nvPr/>
              </p:nvSpPr>
              <p:spPr bwMode="auto">
                <a:xfrm>
                  <a:off x="5220734" y="4148928"/>
                  <a:ext cx="1440423" cy="1440823"/>
                </a:xfrm>
                <a:prstGeom prst="ellips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2">
                      <a:lumMod val="85000"/>
                      <a:lumOff val="1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  <a:defRPr/>
                  </a:pPr>
                  <a:endParaRPr lang="zh-CN" altLang="en-US" sz="2800"/>
                </a:p>
              </p:txBody>
            </p:sp>
            <p:sp>
              <p:nvSpPr>
                <p:cNvPr id="19" name="椭圆 18"/>
                <p:cNvSpPr/>
                <p:nvPr/>
              </p:nvSpPr>
              <p:spPr bwMode="auto">
                <a:xfrm>
                  <a:off x="5940151" y="4836017"/>
                  <a:ext cx="73053" cy="71406"/>
                </a:xfrm>
                <a:prstGeom prst="ellipse">
                  <a:avLst/>
                </a:prstGeom>
                <a:solidFill>
                  <a:schemeClr val="tx2">
                    <a:lumMod val="85000"/>
                    <a:lumOff val="1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  <a:defRPr/>
                  </a:pPr>
                  <a:endParaRPr lang="zh-CN" altLang="en-US" sz="2800"/>
                </a:p>
              </p:txBody>
            </p:sp>
            <p:cxnSp>
              <p:nvCxnSpPr>
                <p:cNvPr id="227337" name="直接连接符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201633" y="3879573"/>
                  <a:ext cx="0" cy="2088595"/>
                </a:xfrm>
                <a:prstGeom prst="line">
                  <a:avLst/>
                </a:prstGeom>
                <a:noFill/>
                <a:ln w="25400">
                  <a:solidFill>
                    <a:srgbClr val="26262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27338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4812588" y="4643805"/>
                  <a:ext cx="404435" cy="697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A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7339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869457" y="3787136"/>
                  <a:ext cx="404435" cy="697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F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7340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4860032" y="5678287"/>
                  <a:ext cx="404435" cy="697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E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7341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5820700" y="4456361"/>
                  <a:ext cx="444525" cy="697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2800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27342" name="直接连接符 44"/>
              <p:cNvCxnSpPr>
                <a:cxnSpLocks noChangeShapeType="1"/>
              </p:cNvCxnSpPr>
              <p:nvPr/>
            </p:nvCxnSpPr>
            <p:spPr bwMode="auto">
              <a:xfrm>
                <a:off x="7387277" y="4867851"/>
                <a:ext cx="728324" cy="706908"/>
              </a:xfrm>
              <a:prstGeom prst="line">
                <a:avLst/>
              </a:prstGeom>
              <a:noFill/>
              <a:ln w="25400">
                <a:solidFill>
                  <a:srgbClr val="26262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7343" name="直接连接符 46"/>
              <p:cNvCxnSpPr>
                <a:cxnSpLocks noChangeShapeType="1"/>
                <a:stCxn id="18" idx="4"/>
              </p:cNvCxnSpPr>
              <p:nvPr/>
            </p:nvCxnSpPr>
            <p:spPr bwMode="auto">
              <a:xfrm flipV="1">
                <a:off x="8114696" y="5228519"/>
                <a:ext cx="633433" cy="363441"/>
              </a:xfrm>
              <a:prstGeom prst="line">
                <a:avLst/>
              </a:prstGeom>
              <a:noFill/>
              <a:ln w="25400">
                <a:solidFill>
                  <a:srgbClr val="26262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7344" name="直接连接符 48"/>
              <p:cNvCxnSpPr>
                <a:cxnSpLocks noChangeShapeType="1"/>
                <a:stCxn id="18" idx="4"/>
              </p:cNvCxnSpPr>
              <p:nvPr/>
            </p:nvCxnSpPr>
            <p:spPr bwMode="auto">
              <a:xfrm>
                <a:off x="7379659" y="4871427"/>
                <a:ext cx="1354182" cy="352331"/>
              </a:xfrm>
              <a:prstGeom prst="line">
                <a:avLst/>
              </a:prstGeom>
              <a:noFill/>
              <a:ln w="25400">
                <a:solidFill>
                  <a:srgbClr val="59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7345" name="TextBox 49"/>
              <p:cNvSpPr txBox="1">
                <a:spLocks noChangeArrowheads="1"/>
              </p:cNvSpPr>
              <p:nvPr/>
            </p:nvSpPr>
            <p:spPr bwMode="auto">
              <a:xfrm>
                <a:off x="8718654" y="5093054"/>
                <a:ext cx="404435" cy="697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  <a:endPara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7346" name="TextBox 50"/>
              <p:cNvSpPr txBox="1">
                <a:spLocks noChangeArrowheads="1"/>
              </p:cNvSpPr>
              <p:nvPr/>
            </p:nvSpPr>
            <p:spPr bwMode="auto">
              <a:xfrm>
                <a:off x="7998574" y="5517232"/>
                <a:ext cx="423679" cy="697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C</a:t>
                </a:r>
                <a:endPara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7347" name="矩形 53"/>
            <p:cNvSpPr>
              <a:spLocks noChangeArrowheads="1"/>
            </p:cNvSpPr>
            <p:nvPr/>
          </p:nvSpPr>
          <p:spPr bwMode="auto">
            <a:xfrm>
              <a:off x="7438271" y="5408728"/>
              <a:ext cx="723556" cy="697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图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endParaRPr lang="en-US" altLang="zh-CN" sz="2800"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Line 13"/>
          <p:cNvSpPr>
            <a:spLocks noChangeShapeType="1"/>
          </p:cNvSpPr>
          <p:nvPr/>
        </p:nvSpPr>
        <p:spPr bwMode="auto">
          <a:xfrm flipH="1" flipV="1">
            <a:off x="6372225" y="3513535"/>
            <a:ext cx="1441450" cy="1190"/>
          </a:xfrm>
          <a:prstGeom prst="line">
            <a:avLst/>
          </a:prstGeom>
          <a:noFill/>
          <a:ln w="25400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" name="TextBox 49"/>
          <p:cNvSpPr txBox="1">
            <a:spLocks noChangeArrowheads="1"/>
          </p:cNvSpPr>
          <p:nvPr/>
        </p:nvSpPr>
        <p:spPr bwMode="auto">
          <a:xfrm>
            <a:off x="7813675" y="3319463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i="1">
                <a:latin typeface="Times New Roman" panose="02020603050405020304" pitchFamily="18" charset="0"/>
              </a:rPr>
              <a:t>D</a:t>
            </a:r>
            <a:endParaRPr lang="en-US" altLang="zh-CN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 flipV="1">
            <a:off x="7091364" y="3542110"/>
            <a:ext cx="720725" cy="511969"/>
          </a:xfrm>
          <a:prstGeom prst="line">
            <a:avLst/>
          </a:prstGeom>
          <a:noFill/>
          <a:ln w="25400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文本框 99"/>
          <p:cNvSpPr txBox="1">
            <a:spLocks noChangeArrowheads="1"/>
          </p:cNvSpPr>
          <p:nvPr/>
        </p:nvSpPr>
        <p:spPr bwMode="auto">
          <a:xfrm>
            <a:off x="333376" y="428626"/>
            <a:ext cx="8615363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如图，已知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的内心，∠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的平分线交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，且与△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的外接圆相交于点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0051" y="1784748"/>
            <a:ext cx="8075613" cy="401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的内心，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CAD.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CBD.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∴∠CBE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DBE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228356" name="文本框 2"/>
          <p:cNvSpPr txBox="1">
            <a:spLocks noChangeArrowheads="1"/>
          </p:cNvSpPr>
          <p:nvPr/>
        </p:nvSpPr>
        <p:spPr bwMode="auto">
          <a:xfrm>
            <a:off x="400050" y="1371600"/>
            <a:ext cx="508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ED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pic>
        <p:nvPicPr>
          <p:cNvPr id="228357" name="图片 3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88138" y="3317081"/>
            <a:ext cx="2044700" cy="158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9"/>
          <p:cNvGrpSpPr/>
          <p:nvPr/>
        </p:nvGrpSpPr>
        <p:grpSpPr bwMode="auto">
          <a:xfrm>
            <a:off x="3925888" y="1946672"/>
            <a:ext cx="4852610" cy="3011626"/>
            <a:chOff x="3779838" y="1628775"/>
            <a:chExt cx="4852931" cy="4016166"/>
          </a:xfrm>
        </p:grpSpPr>
        <p:pic>
          <p:nvPicPr>
            <p:cNvPr id="200707" name="图片 24" descr="t0132cbe0591ecce6a0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79838" y="1628775"/>
              <a:ext cx="4794250" cy="318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3" name="TextBox 25"/>
            <p:cNvSpPr txBox="1"/>
            <p:nvPr/>
          </p:nvSpPr>
          <p:spPr>
            <a:xfrm>
              <a:off x="3779838" y="4947199"/>
              <a:ext cx="4852931" cy="6977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砂轮上打磨工件时飞出的火星</a:t>
              </a:r>
            </a:p>
          </p:txBody>
        </p:sp>
      </p:grpSp>
      <p:sp>
        <p:nvSpPr>
          <p:cNvPr id="5133" name="TextBox 26"/>
          <p:cNvSpPr txBox="1">
            <a:spLocks noChangeArrowheads="1"/>
          </p:cNvSpPr>
          <p:nvPr/>
        </p:nvSpPr>
        <p:spPr bwMode="auto">
          <a:xfrm>
            <a:off x="454026" y="856060"/>
            <a:ext cx="81010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下图中让你感受到了直线与圆的哪种位置关系？如何判断一条直线是否为切线呢？</a:t>
            </a:r>
          </a:p>
        </p:txBody>
      </p:sp>
      <p:sp>
        <p:nvSpPr>
          <p:cNvPr id="200710" name="矩形 80"/>
          <p:cNvSpPr>
            <a:spLocks noChangeArrowheads="1"/>
          </p:cNvSpPr>
          <p:nvPr/>
        </p:nvSpPr>
        <p:spPr bwMode="auto">
          <a:xfrm>
            <a:off x="68263" y="2143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00711" name="圆角矩形 31"/>
          <p:cNvSpPr>
            <a:spLocks noChangeArrowheads="1"/>
          </p:cNvSpPr>
          <p:nvPr/>
        </p:nvSpPr>
        <p:spPr bwMode="auto">
          <a:xfrm>
            <a:off x="400050" y="403622"/>
            <a:ext cx="1690688" cy="4000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文本框 99"/>
          <p:cNvSpPr txBox="1">
            <a:spLocks noChangeArrowheads="1"/>
          </p:cNvSpPr>
          <p:nvPr/>
        </p:nvSpPr>
        <p:spPr bwMode="auto">
          <a:xfrm>
            <a:off x="95250" y="650082"/>
            <a:ext cx="7607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8cm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∶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FA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1∶3.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的长．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88939" y="1238251"/>
            <a:ext cx="7769225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∶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1∶3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2(cm)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BDF∽△ADB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   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      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∴BD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AD·DF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8×2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4cm.</a:t>
            </a:r>
          </a:p>
        </p:txBody>
      </p:sp>
      <p:pic>
        <p:nvPicPr>
          <p:cNvPr id="230404" name="图片 2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10325" y="3232548"/>
            <a:ext cx="2019300" cy="15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82751" y="1674019"/>
          <a:ext cx="2714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19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1" y="1674019"/>
                        <a:ext cx="27146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908301" y="1674019"/>
          <a:ext cx="2698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20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1" y="1674019"/>
                        <a:ext cx="2698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098925" y="2506266"/>
          <a:ext cx="11620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21" r:id="rId7" imgW="698500" imgH="393700" progId="Equation.KSEE3">
                  <p:embed/>
                </p:oleObj>
              </mc:Choice>
              <mc:Fallback>
                <p:oleObj r:id="rId7" imgW="6985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2506266"/>
                        <a:ext cx="116205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TextBox 30"/>
          <p:cNvSpPr txBox="1">
            <a:spLocks noChangeArrowheads="1"/>
          </p:cNvSpPr>
          <p:nvPr/>
        </p:nvSpPr>
        <p:spPr bwMode="auto">
          <a:xfrm>
            <a:off x="430214" y="765572"/>
            <a:ext cx="16652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切线的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判定方法</a:t>
            </a:r>
          </a:p>
        </p:txBody>
      </p:sp>
      <p:sp>
        <p:nvSpPr>
          <p:cNvPr id="20492" name="左大括号 31"/>
          <p:cNvSpPr/>
          <p:nvPr/>
        </p:nvSpPr>
        <p:spPr bwMode="auto">
          <a:xfrm>
            <a:off x="2157413" y="610791"/>
            <a:ext cx="144462" cy="1026319"/>
          </a:xfrm>
          <a:prstGeom prst="leftBrace">
            <a:avLst>
              <a:gd name="adj1" fmla="val 7850"/>
              <a:gd name="adj2" fmla="val 50000"/>
            </a:avLst>
          </a:prstGeom>
          <a:noFill/>
          <a:ln w="28575">
            <a:solidFill>
              <a:srgbClr val="BCBCB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0493" name="TextBox 32"/>
          <p:cNvSpPr txBox="1">
            <a:spLocks noChangeArrowheads="1"/>
          </p:cNvSpPr>
          <p:nvPr/>
        </p:nvSpPr>
        <p:spPr bwMode="auto">
          <a:xfrm>
            <a:off x="2357439" y="373856"/>
            <a:ext cx="1366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定义法</a:t>
            </a:r>
          </a:p>
        </p:txBody>
      </p:sp>
      <p:sp>
        <p:nvSpPr>
          <p:cNvPr id="20494" name="TextBox 33"/>
          <p:cNvSpPr txBox="1">
            <a:spLocks noChangeArrowheads="1"/>
          </p:cNvSpPr>
          <p:nvPr/>
        </p:nvSpPr>
        <p:spPr bwMode="auto">
          <a:xfrm>
            <a:off x="2286001" y="963217"/>
            <a:ext cx="1984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数量关系法</a:t>
            </a:r>
          </a:p>
        </p:txBody>
      </p:sp>
      <p:sp>
        <p:nvSpPr>
          <p:cNvPr id="20495" name="TextBox 34"/>
          <p:cNvSpPr txBox="1">
            <a:spLocks noChangeArrowheads="1"/>
          </p:cNvSpPr>
          <p:nvPr/>
        </p:nvSpPr>
        <p:spPr bwMode="auto">
          <a:xfrm>
            <a:off x="2268538" y="1493044"/>
            <a:ext cx="16557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判定定理</a:t>
            </a:r>
          </a:p>
        </p:txBody>
      </p:sp>
      <p:sp>
        <p:nvSpPr>
          <p:cNvPr id="20496" name="TextBox 36"/>
          <p:cNvSpPr txBox="1">
            <a:spLocks noChangeArrowheads="1"/>
          </p:cNvSpPr>
          <p:nvPr/>
        </p:nvSpPr>
        <p:spPr bwMode="auto">
          <a:xfrm>
            <a:off x="4140201" y="411956"/>
            <a:ext cx="3262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个公共点，则相切</a:t>
            </a:r>
          </a:p>
        </p:txBody>
      </p:sp>
      <p:sp>
        <p:nvSpPr>
          <p:cNvPr id="20497" name="TextBox 37"/>
          <p:cNvSpPr txBox="1">
            <a:spLocks noChangeArrowheads="1"/>
          </p:cNvSpPr>
          <p:nvPr/>
        </p:nvSpPr>
        <p:spPr bwMode="auto">
          <a:xfrm>
            <a:off x="4826000" y="963217"/>
            <a:ext cx="2216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则相切</a:t>
            </a:r>
          </a:p>
        </p:txBody>
      </p:sp>
      <p:sp>
        <p:nvSpPr>
          <p:cNvPr id="20498" name="TextBox 38"/>
          <p:cNvSpPr txBox="1">
            <a:spLocks noChangeArrowheads="1"/>
          </p:cNvSpPr>
          <p:nvPr/>
        </p:nvSpPr>
        <p:spPr bwMode="auto">
          <a:xfrm>
            <a:off x="4322763" y="1404938"/>
            <a:ext cx="4684712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经过半径的外端并且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垂直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于这条半径的直线是圆的切线</a:t>
            </a:r>
            <a:endParaRPr lang="zh-CN" altLang="en-US" sz="28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99" name="右箭头 39"/>
          <p:cNvSpPr>
            <a:spLocks noChangeArrowheads="1"/>
          </p:cNvSpPr>
          <p:nvPr/>
        </p:nvSpPr>
        <p:spPr bwMode="auto">
          <a:xfrm>
            <a:off x="3779838" y="520303"/>
            <a:ext cx="215900" cy="108347"/>
          </a:xfrm>
          <a:prstGeom prst="rightArrow">
            <a:avLst>
              <a:gd name="adj1" fmla="val 50000"/>
              <a:gd name="adj2" fmla="val 49748"/>
            </a:avLst>
          </a:prstGeom>
          <a:noFill/>
          <a:ln w="285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0500" name="右箭头 40"/>
          <p:cNvSpPr>
            <a:spLocks noChangeArrowheads="1"/>
          </p:cNvSpPr>
          <p:nvPr/>
        </p:nvSpPr>
        <p:spPr bwMode="auto">
          <a:xfrm>
            <a:off x="4392613" y="1104901"/>
            <a:ext cx="215900" cy="107156"/>
          </a:xfrm>
          <a:prstGeom prst="rightArrow">
            <a:avLst>
              <a:gd name="adj1" fmla="val 50000"/>
              <a:gd name="adj2" fmla="val 50300"/>
            </a:avLst>
          </a:prstGeom>
          <a:noFill/>
          <a:ln w="285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0501" name="右箭头 48"/>
          <p:cNvSpPr>
            <a:spLocks noChangeArrowheads="1"/>
          </p:cNvSpPr>
          <p:nvPr/>
        </p:nvSpPr>
        <p:spPr bwMode="auto">
          <a:xfrm>
            <a:off x="3995738" y="1637110"/>
            <a:ext cx="215900" cy="108347"/>
          </a:xfrm>
          <a:prstGeom prst="rightArrow">
            <a:avLst>
              <a:gd name="adj1" fmla="val 50000"/>
              <a:gd name="adj2" fmla="val 49748"/>
            </a:avLst>
          </a:prstGeom>
          <a:noFill/>
          <a:ln w="285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4588" name="TextBox 53"/>
          <p:cNvSpPr txBox="1">
            <a:spLocks noChangeArrowheads="1"/>
          </p:cNvSpPr>
          <p:nvPr/>
        </p:nvSpPr>
        <p:spPr bwMode="auto">
          <a:xfrm>
            <a:off x="227013" y="2350294"/>
            <a:ext cx="4970462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证切线时常用辅助线添加方法：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①有公共点，连半径，证垂直；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②无公共点，作垂直，证半径</a:t>
            </a:r>
            <a:r>
              <a:rPr lang="en-US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" name="直角双向箭头 60"/>
          <p:cNvSpPr/>
          <p:nvPr/>
        </p:nvSpPr>
        <p:spPr bwMode="auto">
          <a:xfrm>
            <a:off x="5430838" y="2437210"/>
            <a:ext cx="1746250" cy="577453"/>
          </a:xfrm>
          <a:prstGeom prst="leftUpArrow">
            <a:avLst/>
          </a:prstGeom>
          <a:solidFill>
            <a:srgbClr val="000099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800"/>
          </a:p>
        </p:txBody>
      </p:sp>
      <p:sp>
        <p:nvSpPr>
          <p:cNvPr id="231439" name="矩形 80"/>
          <p:cNvSpPr>
            <a:spLocks noChangeArrowheads="1"/>
          </p:cNvSpPr>
          <p:nvPr/>
        </p:nvSpPr>
        <p:spPr bwMode="auto">
          <a:xfrm>
            <a:off x="68263" y="2143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2068" name="TextBox 29"/>
          <p:cNvSpPr txBox="1">
            <a:spLocks noChangeArrowheads="1"/>
          </p:cNvSpPr>
          <p:nvPr/>
        </p:nvSpPr>
        <p:spPr bwMode="auto">
          <a:xfrm>
            <a:off x="619126" y="3950494"/>
            <a:ext cx="13112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三角形内切圆</a:t>
            </a:r>
          </a:p>
        </p:txBody>
      </p:sp>
      <p:sp>
        <p:nvSpPr>
          <p:cNvPr id="2070" name="TextBox 32"/>
          <p:cNvSpPr txBox="1">
            <a:spLocks noChangeArrowheads="1"/>
          </p:cNvSpPr>
          <p:nvPr/>
        </p:nvSpPr>
        <p:spPr bwMode="auto">
          <a:xfrm>
            <a:off x="2389188" y="3734992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有关概念</a:t>
            </a:r>
          </a:p>
        </p:txBody>
      </p:sp>
      <p:sp>
        <p:nvSpPr>
          <p:cNvPr id="2071" name="TextBox 33"/>
          <p:cNvSpPr txBox="1">
            <a:spLocks noChangeArrowheads="1"/>
          </p:cNvSpPr>
          <p:nvPr/>
        </p:nvSpPr>
        <p:spPr bwMode="auto">
          <a:xfrm>
            <a:off x="2357438" y="4433888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CBCB6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内心概念及性质</a:t>
            </a:r>
          </a:p>
        </p:txBody>
      </p:sp>
      <p:sp>
        <p:nvSpPr>
          <p:cNvPr id="35" name="左大括号 34"/>
          <p:cNvSpPr/>
          <p:nvPr/>
        </p:nvSpPr>
        <p:spPr bwMode="auto">
          <a:xfrm>
            <a:off x="2095500" y="3881438"/>
            <a:ext cx="261938" cy="783431"/>
          </a:xfrm>
          <a:prstGeom prst="leftBrace">
            <a:avLst>
              <a:gd name="adj1" fmla="val 99697"/>
              <a:gd name="adj2" fmla="val 50000"/>
            </a:avLst>
          </a:prstGeom>
          <a:noFill/>
          <a:ln w="28575">
            <a:solidFill>
              <a:srgbClr val="BCBCB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bldLvl="0"/>
      <p:bldP spid="20492" grpId="0" bldLvl="0" animBg="1"/>
      <p:bldP spid="20493" grpId="0" bldLvl="0"/>
      <p:bldP spid="20494" grpId="0" bldLvl="0"/>
      <p:bldP spid="20495" grpId="0" bldLvl="0"/>
      <p:bldP spid="20496" grpId="0" bldLvl="0"/>
      <p:bldP spid="20497" grpId="0" bldLvl="0"/>
      <p:bldP spid="20498" grpId="0" bldLvl="0"/>
      <p:bldP spid="20499" grpId="0" bldLvl="0" animBg="1"/>
      <p:bldP spid="20500" grpId="0" bldLvl="0" animBg="1"/>
      <p:bldP spid="20501" grpId="0" bldLvl="0" animBg="1"/>
      <p:bldP spid="24588" grpId="0" bldLvl="0"/>
      <p:bldP spid="2068" grpId="0" bldLvl="0"/>
      <p:bldP spid="2070" grpId="0" bldLvl="0"/>
      <p:bldP spid="2071" grpId="0" bldLvl="0"/>
      <p:bldP spid="3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01731" name="组合 6147"/>
          <p:cNvGrpSpPr/>
          <p:nvPr/>
        </p:nvGrpSpPr>
        <p:grpSpPr bwMode="auto">
          <a:xfrm>
            <a:off x="325439" y="184547"/>
            <a:ext cx="3614420" cy="800751"/>
            <a:chOff x="0" y="0"/>
            <a:chExt cx="5692" cy="1679"/>
          </a:xfrm>
        </p:grpSpPr>
        <p:sp>
          <p:nvSpPr>
            <p:cNvPr id="20173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3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3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173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815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圆的切线的判定</a:t>
              </a:r>
            </a:p>
          </p:txBody>
        </p:sp>
        <p:sp>
          <p:nvSpPr>
            <p:cNvPr id="20173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83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25439" y="1403747"/>
            <a:ext cx="8262937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是⊙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的半径， 经过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的外端点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 作一条直线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，圆心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到直线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的距离是多少？ 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和⊙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有怎样的位置关系？</a:t>
            </a:r>
          </a:p>
        </p:txBody>
      </p:sp>
      <p:sp>
        <p:nvSpPr>
          <p:cNvPr id="201738" name="圆角矩形 31"/>
          <p:cNvSpPr>
            <a:spLocks noChangeArrowheads="1"/>
          </p:cNvSpPr>
          <p:nvPr/>
        </p:nvSpPr>
        <p:spPr bwMode="auto">
          <a:xfrm>
            <a:off x="585788" y="860822"/>
            <a:ext cx="1752600" cy="4000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grpSp>
        <p:nvGrpSpPr>
          <p:cNvPr id="3" name="Group 30"/>
          <p:cNvGrpSpPr/>
          <p:nvPr/>
        </p:nvGrpSpPr>
        <p:grpSpPr bwMode="auto">
          <a:xfrm>
            <a:off x="5700713" y="2732483"/>
            <a:ext cx="2743200" cy="446484"/>
            <a:chOff x="3504" y="1728"/>
            <a:chExt cx="1728" cy="375"/>
          </a:xfrm>
        </p:grpSpPr>
        <p:grpSp>
          <p:nvGrpSpPr>
            <p:cNvPr id="201740" name="Group 28"/>
            <p:cNvGrpSpPr/>
            <p:nvPr/>
          </p:nvGrpSpPr>
          <p:grpSpPr bwMode="auto">
            <a:xfrm>
              <a:off x="3504" y="1968"/>
              <a:ext cx="1728" cy="96"/>
              <a:chOff x="3504" y="1968"/>
              <a:chExt cx="1728" cy="96"/>
            </a:xfrm>
          </p:grpSpPr>
          <p:sp>
            <p:nvSpPr>
              <p:cNvPr id="201741" name="Line 25"/>
              <p:cNvSpPr>
                <a:spLocks noChangeShapeType="1"/>
              </p:cNvSpPr>
              <p:nvPr/>
            </p:nvSpPr>
            <p:spPr bwMode="auto">
              <a:xfrm>
                <a:off x="3504" y="1968"/>
                <a:ext cx="172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1742" name="Freeform 27"/>
              <p:cNvSpPr>
                <a:spLocks noChangeArrowheads="1"/>
              </p:cNvSpPr>
              <p:nvPr/>
            </p:nvSpPr>
            <p:spPr bwMode="auto">
              <a:xfrm rot="10800000">
                <a:off x="4276" y="1968"/>
                <a:ext cx="92" cy="96"/>
              </a:xfrm>
              <a:custGeom>
                <a:avLst/>
                <a:gdLst>
                  <a:gd name="T0" fmla="*/ 0 w 132"/>
                  <a:gd name="T1" fmla="*/ 0 h 138"/>
                  <a:gd name="T2" fmla="*/ 132 w 132"/>
                  <a:gd name="T3" fmla="*/ 0 h 138"/>
                  <a:gd name="T4" fmla="*/ 132 w 132"/>
                  <a:gd name="T5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2" h="138">
                    <a:moveTo>
                      <a:pt x="0" y="0"/>
                    </a:moveTo>
                    <a:cubicBezTo>
                      <a:pt x="44" y="0"/>
                      <a:pt x="88" y="0"/>
                      <a:pt x="132" y="0"/>
                    </a:cubicBezTo>
                    <a:lnTo>
                      <a:pt x="132" y="138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01743" name="Rectangle 29" descr="小网格"/>
            <p:cNvSpPr>
              <a:spLocks noChangeArrowheads="1"/>
            </p:cNvSpPr>
            <p:nvPr/>
          </p:nvSpPr>
          <p:spPr bwMode="auto">
            <a:xfrm>
              <a:off x="4956" y="1728"/>
              <a:ext cx="276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300" b="1" i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l</a:t>
              </a:r>
            </a:p>
          </p:txBody>
        </p:sp>
      </p:grpSp>
      <p:pic>
        <p:nvPicPr>
          <p:cNvPr id="8" name="Picture 23" descr="sx9x-3-32 [转换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00713" y="2862263"/>
            <a:ext cx="2717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27"/>
          <p:cNvSpPr>
            <a:spLocks noChangeArrowheads="1"/>
          </p:cNvSpPr>
          <p:nvPr/>
        </p:nvSpPr>
        <p:spPr bwMode="auto">
          <a:xfrm rot="10800000">
            <a:off x="6932614" y="3009900"/>
            <a:ext cx="141287" cy="110729"/>
          </a:xfrm>
          <a:custGeom>
            <a:avLst/>
            <a:gdLst>
              <a:gd name="T0" fmla="*/ 0 w 132"/>
              <a:gd name="T1" fmla="*/ 0 h 138"/>
              <a:gd name="T2" fmla="*/ 132 w 132"/>
              <a:gd name="T3" fmla="*/ 0 h 138"/>
              <a:gd name="T4" fmla="*/ 132 w 132"/>
              <a:gd name="T5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" h="138">
                <a:moveTo>
                  <a:pt x="0" y="0"/>
                </a:moveTo>
                <a:cubicBezTo>
                  <a:pt x="44" y="0"/>
                  <a:pt x="88" y="0"/>
                  <a:pt x="132" y="0"/>
                </a:cubicBezTo>
                <a:lnTo>
                  <a:pt x="132" y="138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537576" y="2824163"/>
            <a:ext cx="284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ldLvl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590551" y="2250282"/>
            <a:ext cx="4316413" cy="2283619"/>
            <a:chOff x="457200" y="2258688"/>
            <a:chExt cx="5004126" cy="3532527"/>
          </a:xfrm>
        </p:grpSpPr>
        <p:sp>
          <p:nvSpPr>
            <p:cNvPr id="202755" name="AutoShape 27"/>
            <p:cNvSpPr>
              <a:spLocks noChangeArrowheads="1"/>
            </p:cNvSpPr>
            <p:nvPr/>
          </p:nvSpPr>
          <p:spPr bwMode="auto">
            <a:xfrm flipH="1" flipV="1">
              <a:off x="1538184" y="2258688"/>
              <a:ext cx="3253822" cy="1692224"/>
            </a:xfrm>
            <a:prstGeom prst="wedgeRoundRectCallout">
              <a:avLst>
                <a:gd name="adj1" fmla="val 46676"/>
                <a:gd name="adj2" fmla="val -65949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b="1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en-US" altLang="zh-CN" sz="2500" b="1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02756" name="Text Box 33"/>
            <p:cNvSpPr txBox="1">
              <a:spLocks noChangeArrowheads="1"/>
            </p:cNvSpPr>
            <p:nvPr/>
          </p:nvSpPr>
          <p:spPr bwMode="auto">
            <a:xfrm>
              <a:off x="868127" y="2534955"/>
              <a:ext cx="4593199" cy="1609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圆心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到直线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zh-CN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</a:t>
              </a:r>
            </a:p>
            <a:p>
              <a:pPr algn="ctr" eaLnBrk="0" hangingPunct="0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距离等于半径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OA.</a:t>
              </a:r>
            </a:p>
          </p:txBody>
        </p:sp>
        <p:pic>
          <p:nvPicPr>
            <p:cNvPr id="202757" name="图片 1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57200" y="3810015"/>
              <a:ext cx="1666875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组合 4"/>
          <p:cNvGrpSpPr/>
          <p:nvPr/>
        </p:nvGrpSpPr>
        <p:grpSpPr bwMode="auto">
          <a:xfrm>
            <a:off x="838200" y="383381"/>
            <a:ext cx="7727950" cy="1390650"/>
            <a:chOff x="219179" y="444034"/>
            <a:chExt cx="8255413" cy="2149708"/>
          </a:xfrm>
        </p:grpSpPr>
        <p:sp>
          <p:nvSpPr>
            <p:cNvPr id="202759" name="AutoShape 52"/>
            <p:cNvSpPr>
              <a:spLocks noChangeArrowheads="1"/>
            </p:cNvSpPr>
            <p:nvPr/>
          </p:nvSpPr>
          <p:spPr bwMode="auto">
            <a:xfrm flipH="1" flipV="1">
              <a:off x="219179" y="1098697"/>
              <a:ext cx="5543668" cy="1143000"/>
            </a:xfrm>
            <a:prstGeom prst="wedgeRoundRectCallout">
              <a:avLst>
                <a:gd name="adj1" fmla="val -74218"/>
                <a:gd name="adj2" fmla="val 49671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anchor="ctr"/>
            <a:lstStyle/>
            <a:p>
              <a:pPr eaLnBrk="0" hangingPunct="0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由圆的切线定义可知直线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与圆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 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相切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pic>
          <p:nvPicPr>
            <p:cNvPr id="202760" name="Picture 26" descr="新男孩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677247" y="444034"/>
              <a:ext cx="1797345" cy="214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2761" name="组合 2"/>
          <p:cNvGrpSpPr/>
          <p:nvPr/>
        </p:nvGrpSpPr>
        <p:grpSpPr bwMode="auto">
          <a:xfrm>
            <a:off x="5559426" y="2303860"/>
            <a:ext cx="2646363" cy="2109787"/>
            <a:chOff x="5659438" y="2976564"/>
            <a:chExt cx="2743200" cy="2916236"/>
          </a:xfrm>
        </p:grpSpPr>
        <p:pic>
          <p:nvPicPr>
            <p:cNvPr id="202762" name="Picture 23" descr="sx9x-3-32 [转换]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659438" y="3149600"/>
              <a:ext cx="2717800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2763" name="Group 30"/>
            <p:cNvGrpSpPr/>
            <p:nvPr/>
          </p:nvGrpSpPr>
          <p:grpSpPr bwMode="auto">
            <a:xfrm>
              <a:off x="5659438" y="2976564"/>
              <a:ext cx="2743200" cy="617537"/>
              <a:chOff x="3504" y="1728"/>
              <a:chExt cx="1728" cy="389"/>
            </a:xfrm>
          </p:grpSpPr>
          <p:sp>
            <p:nvSpPr>
              <p:cNvPr id="202764" name="Line 25"/>
              <p:cNvSpPr>
                <a:spLocks noChangeShapeType="1"/>
              </p:cNvSpPr>
              <p:nvPr/>
            </p:nvSpPr>
            <p:spPr bwMode="auto">
              <a:xfrm>
                <a:off x="3504" y="1968"/>
                <a:ext cx="172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2765" name="Rectangle 29" descr="小网格"/>
              <p:cNvSpPr>
                <a:spLocks noChangeArrowheads="1"/>
              </p:cNvSpPr>
              <p:nvPr/>
            </p:nvSpPr>
            <p:spPr bwMode="auto">
              <a:xfrm>
                <a:off x="4956" y="1728"/>
                <a:ext cx="276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en-US" altLang="zh-CN" sz="2300" b="1" i="1">
                    <a:solidFill>
                      <a:schemeClr val="accent1"/>
                    </a:solidFill>
                    <a:latin typeface="Times New Roman" panose="02020603050405020304" pitchFamily="18" charset="0"/>
                  </a:rPr>
                  <a:t>l</a:t>
                </a:r>
              </a:p>
            </p:txBody>
          </p:sp>
        </p:grpSp>
      </p:grpSp>
      <p:sp>
        <p:nvSpPr>
          <p:cNvPr id="202766" name="Freeform 27"/>
          <p:cNvSpPr>
            <a:spLocks noChangeArrowheads="1"/>
          </p:cNvSpPr>
          <p:nvPr/>
        </p:nvSpPr>
        <p:spPr bwMode="auto">
          <a:xfrm rot="10800000">
            <a:off x="6742114" y="2578893"/>
            <a:ext cx="141287" cy="110729"/>
          </a:xfrm>
          <a:custGeom>
            <a:avLst/>
            <a:gdLst>
              <a:gd name="T0" fmla="*/ 0 w 132"/>
              <a:gd name="T1" fmla="*/ 0 h 138"/>
              <a:gd name="T2" fmla="*/ 132 w 132"/>
              <a:gd name="T3" fmla="*/ 0 h 138"/>
              <a:gd name="T4" fmla="*/ 132 w 132"/>
              <a:gd name="T5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" h="138">
                <a:moveTo>
                  <a:pt x="0" y="0"/>
                </a:moveTo>
                <a:cubicBezTo>
                  <a:pt x="44" y="0"/>
                  <a:pt x="88" y="0"/>
                  <a:pt x="132" y="0"/>
                </a:cubicBezTo>
                <a:lnTo>
                  <a:pt x="132" y="138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2767" name="文本框 9"/>
          <p:cNvSpPr txBox="1">
            <a:spLocks noChangeArrowheads="1"/>
          </p:cNvSpPr>
          <p:nvPr/>
        </p:nvSpPr>
        <p:spPr bwMode="auto">
          <a:xfrm>
            <a:off x="8337551" y="2384822"/>
            <a:ext cx="33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857250" y="1715691"/>
            <a:ext cx="52451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过半径外端且垂直于半径的直线是圆的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切线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4333875" y="3143250"/>
            <a:ext cx="41910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kumimoji="1" lang="zh-CN" altLang="zh-CN" sz="3600" b="1" u="sng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649288" y="3448050"/>
            <a:ext cx="32004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OA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kumimoji="1"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⊙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半径</a:t>
            </a:r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839788" y="3863579"/>
            <a:ext cx="28194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kumimoji="1" lang="en-US" altLang="zh-CN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kumimoji="1" lang="en-US" altLang="zh-CN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OA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endParaRPr sz="2800" i="1" noProof="1"/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4200525" y="3701654"/>
            <a:ext cx="288448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kumimoji="1" lang="en-US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kumimoji="1"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⊙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切线</a:t>
            </a:r>
          </a:p>
        </p:txBody>
      </p:sp>
      <p:grpSp>
        <p:nvGrpSpPr>
          <p:cNvPr id="203783" name="Group 3"/>
          <p:cNvGrpSpPr/>
          <p:nvPr/>
        </p:nvGrpSpPr>
        <p:grpSpPr bwMode="auto">
          <a:xfrm>
            <a:off x="6397626" y="2343151"/>
            <a:ext cx="1992313" cy="1147763"/>
            <a:chOff x="720" y="1152"/>
            <a:chExt cx="1255" cy="964"/>
          </a:xfrm>
        </p:grpSpPr>
        <p:grpSp>
          <p:nvGrpSpPr>
            <p:cNvPr id="203784" name="Group 4"/>
            <p:cNvGrpSpPr/>
            <p:nvPr/>
          </p:nvGrpSpPr>
          <p:grpSpPr bwMode="auto">
            <a:xfrm>
              <a:off x="720" y="1152"/>
              <a:ext cx="912" cy="964"/>
              <a:chOff x="1584" y="624"/>
              <a:chExt cx="912" cy="964"/>
            </a:xfrm>
          </p:grpSpPr>
          <p:grpSp>
            <p:nvGrpSpPr>
              <p:cNvPr id="203785" name="Group 5"/>
              <p:cNvGrpSpPr/>
              <p:nvPr/>
            </p:nvGrpSpPr>
            <p:grpSpPr bwMode="auto">
              <a:xfrm>
                <a:off x="1584" y="624"/>
                <a:ext cx="912" cy="912"/>
                <a:chOff x="1584" y="624"/>
                <a:chExt cx="912" cy="912"/>
              </a:xfrm>
            </p:grpSpPr>
            <p:sp>
              <p:nvSpPr>
                <p:cNvPr id="203786" name="Oval 6"/>
                <p:cNvSpPr>
                  <a:spLocks noChangeArrowheads="1"/>
                </p:cNvSpPr>
                <p:nvPr/>
              </p:nvSpPr>
              <p:spPr bwMode="auto">
                <a:xfrm>
                  <a:off x="1584" y="624"/>
                  <a:ext cx="912" cy="912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03787" name="Oval 7"/>
                <p:cNvSpPr>
                  <a:spLocks noChangeArrowheads="1"/>
                </p:cNvSpPr>
                <p:nvPr/>
              </p:nvSpPr>
              <p:spPr bwMode="auto">
                <a:xfrm flipH="1" flipV="1">
                  <a:off x="2016" y="1056"/>
                  <a:ext cx="48" cy="48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</p:grpSp>
          <p:sp>
            <p:nvSpPr>
              <p:cNvPr id="203788" name="Text Box 8"/>
              <p:cNvSpPr txBox="1">
                <a:spLocks noChangeArrowheads="1"/>
              </p:cNvSpPr>
              <p:nvPr/>
            </p:nvSpPr>
            <p:spPr bwMode="auto">
              <a:xfrm>
                <a:off x="1968" y="864"/>
                <a:ext cx="11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0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Ｏ</a:t>
                </a:r>
              </a:p>
            </p:txBody>
          </p:sp>
          <p:sp>
            <p:nvSpPr>
              <p:cNvPr id="203789" name="Text Box 9"/>
              <p:cNvSpPr txBox="1">
                <a:spLocks noChangeArrowheads="1"/>
              </p:cNvSpPr>
              <p:nvPr/>
            </p:nvSpPr>
            <p:spPr bwMode="auto">
              <a:xfrm>
                <a:off x="1584" y="864"/>
                <a:ext cx="816" cy="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endPara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endPara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03790" name="Line 10"/>
            <p:cNvSpPr>
              <a:spLocks noChangeShapeType="1"/>
            </p:cNvSpPr>
            <p:nvPr/>
          </p:nvSpPr>
          <p:spPr bwMode="auto">
            <a:xfrm>
              <a:off x="1152" y="1607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3791" name="Text Box 11"/>
            <p:cNvSpPr txBox="1">
              <a:spLocks noChangeArrowheads="1"/>
            </p:cNvSpPr>
            <p:nvPr/>
          </p:nvSpPr>
          <p:spPr bwMode="auto">
            <a:xfrm>
              <a:off x="1543" y="1440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203792" name="Line 15"/>
          <p:cNvSpPr>
            <a:spLocks noChangeShapeType="1"/>
          </p:cNvSpPr>
          <p:nvPr/>
        </p:nvSpPr>
        <p:spPr bwMode="auto">
          <a:xfrm>
            <a:off x="7845425" y="2228850"/>
            <a:ext cx="0" cy="1543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3793" name="Rectangle 16"/>
          <p:cNvSpPr>
            <a:spLocks noChangeArrowheads="1"/>
          </p:cNvSpPr>
          <p:nvPr/>
        </p:nvSpPr>
        <p:spPr bwMode="auto">
          <a:xfrm>
            <a:off x="7693025" y="2646640"/>
            <a:ext cx="15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3794" name="Text Box 17"/>
          <p:cNvSpPr txBox="1">
            <a:spLocks noChangeArrowheads="1"/>
          </p:cNvSpPr>
          <p:nvPr/>
        </p:nvSpPr>
        <p:spPr bwMode="auto">
          <a:xfrm>
            <a:off x="7693025" y="2057400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03795" name="Text Box 18"/>
          <p:cNvSpPr txBox="1">
            <a:spLocks noChangeArrowheads="1"/>
          </p:cNvSpPr>
          <p:nvPr/>
        </p:nvSpPr>
        <p:spPr bwMode="auto">
          <a:xfrm>
            <a:off x="7616825" y="3543300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grpSp>
        <p:nvGrpSpPr>
          <p:cNvPr id="5" name="组合 78"/>
          <p:cNvGrpSpPr/>
          <p:nvPr/>
        </p:nvGrpSpPr>
        <p:grpSpPr bwMode="auto">
          <a:xfrm>
            <a:off x="3560763" y="3650456"/>
            <a:ext cx="792162" cy="485775"/>
            <a:chOff x="2771800" y="4221088"/>
            <a:chExt cx="792088" cy="648072"/>
          </a:xfrm>
        </p:grpSpPr>
        <p:sp>
          <p:nvSpPr>
            <p:cNvPr id="203797" name="右大括号 76"/>
            <p:cNvSpPr/>
            <p:nvPr/>
          </p:nvSpPr>
          <p:spPr bwMode="auto">
            <a:xfrm>
              <a:off x="2771800" y="4221088"/>
              <a:ext cx="216024" cy="648072"/>
            </a:xfrm>
            <a:prstGeom prst="rightBrace">
              <a:avLst>
                <a:gd name="adj1" fmla="val 8250"/>
                <a:gd name="adj2" fmla="val 50000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3798" name="右箭头 77"/>
            <p:cNvSpPr>
              <a:spLocks noChangeArrowheads="1"/>
            </p:cNvSpPr>
            <p:nvPr/>
          </p:nvSpPr>
          <p:spPr bwMode="auto">
            <a:xfrm>
              <a:off x="3059832" y="4437112"/>
              <a:ext cx="504056" cy="216024"/>
            </a:xfrm>
            <a:prstGeom prst="rightArrow">
              <a:avLst>
                <a:gd name="adj1" fmla="val 50000"/>
                <a:gd name="adj2" fmla="val 4989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203799" name="组合 51"/>
          <p:cNvGrpSpPr/>
          <p:nvPr/>
        </p:nvGrpSpPr>
        <p:grpSpPr bwMode="auto">
          <a:xfrm>
            <a:off x="857251" y="1233488"/>
            <a:ext cx="3057247" cy="523220"/>
            <a:chOff x="714348" y="1285860"/>
            <a:chExt cx="3058162" cy="696752"/>
          </a:xfrm>
        </p:grpSpPr>
        <p:sp>
          <p:nvSpPr>
            <p:cNvPr id="203800" name="TextBox 79"/>
            <p:cNvSpPr txBox="1">
              <a:spLocks noChangeArrowheads="1"/>
            </p:cNvSpPr>
            <p:nvPr/>
          </p:nvSpPr>
          <p:spPr bwMode="auto">
            <a:xfrm>
              <a:off x="714348" y="1285860"/>
              <a:ext cx="3058162" cy="6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切线的判定定理</a:t>
              </a:r>
            </a:p>
          </p:txBody>
        </p:sp>
        <p:sp>
          <p:nvSpPr>
            <p:cNvPr id="50" name="菱形 49"/>
            <p:cNvSpPr/>
            <p:nvPr/>
          </p:nvSpPr>
          <p:spPr bwMode="auto">
            <a:xfrm>
              <a:off x="714348" y="1357208"/>
              <a:ext cx="285836" cy="285392"/>
            </a:xfrm>
            <a:prstGeom prst="diamond">
              <a:avLst/>
            </a:prstGeom>
            <a:solidFill>
              <a:srgbClr val="FF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800">
                <a:ln>
                  <a:solidFill>
                    <a:schemeClr val="bg1"/>
                  </a:solidFill>
                </a:ln>
              </a:endParaRPr>
            </a:p>
          </p:txBody>
        </p:sp>
      </p:grpSp>
      <p:grpSp>
        <p:nvGrpSpPr>
          <p:cNvPr id="7" name="组合 52"/>
          <p:cNvGrpSpPr/>
          <p:nvPr/>
        </p:nvGrpSpPr>
        <p:grpSpPr bwMode="auto">
          <a:xfrm>
            <a:off x="785813" y="2869405"/>
            <a:ext cx="1978134" cy="523220"/>
            <a:chOff x="642910" y="3324525"/>
            <a:chExt cx="1978206" cy="696752"/>
          </a:xfrm>
        </p:grpSpPr>
        <p:sp>
          <p:nvSpPr>
            <p:cNvPr id="203803" name="TextBox 79"/>
            <p:cNvSpPr txBox="1">
              <a:spLocks noChangeArrowheads="1"/>
            </p:cNvSpPr>
            <p:nvPr/>
          </p:nvSpPr>
          <p:spPr bwMode="auto">
            <a:xfrm>
              <a:off x="1000100" y="3324525"/>
              <a:ext cx="1621016" cy="6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应用格式</a:t>
              </a:r>
            </a:p>
          </p:txBody>
        </p:sp>
        <p:sp>
          <p:nvSpPr>
            <p:cNvPr id="51" name="菱形 50"/>
            <p:cNvSpPr/>
            <p:nvPr/>
          </p:nvSpPr>
          <p:spPr bwMode="auto">
            <a:xfrm>
              <a:off x="642910" y="3429169"/>
              <a:ext cx="285760" cy="285392"/>
            </a:xfrm>
            <a:prstGeom prst="diamond">
              <a:avLst/>
            </a:prstGeom>
            <a:solidFill>
              <a:srgbClr val="FF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800">
                <a:ln>
                  <a:solidFill>
                    <a:schemeClr val="bg1"/>
                  </a:solidFill>
                </a:ln>
              </a:endParaRPr>
            </a:p>
          </p:txBody>
        </p:sp>
      </p:grpSp>
      <p:sp>
        <p:nvSpPr>
          <p:cNvPr id="203805" name="文本框 7196"/>
          <p:cNvSpPr txBox="1">
            <a:spLocks noChangeArrowheads="1"/>
          </p:cNvSpPr>
          <p:nvPr/>
        </p:nvSpPr>
        <p:spPr bwMode="auto">
          <a:xfrm>
            <a:off x="6875463" y="284083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03806" name="圆角矩形 31"/>
          <p:cNvSpPr>
            <a:spLocks noChangeArrowheads="1"/>
          </p:cNvSpPr>
          <p:nvPr/>
        </p:nvSpPr>
        <p:spPr bwMode="auto">
          <a:xfrm>
            <a:off x="787400" y="622697"/>
            <a:ext cx="1658938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ldLvl="0"/>
      <p:bldP spid="67" grpId="0" bldLvl="0"/>
      <p:bldP spid="68" grpId="0" bldLvl="0"/>
      <p:bldP spid="69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Box 26"/>
          <p:cNvSpPr txBox="1">
            <a:spLocks noChangeArrowheads="1"/>
          </p:cNvSpPr>
          <p:nvPr/>
        </p:nvSpPr>
        <p:spPr bwMode="auto">
          <a:xfrm>
            <a:off x="77788" y="639366"/>
            <a:ext cx="92186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下列各直线是不是圆的切线？如果不是，请说明为什么？</a:t>
            </a:r>
          </a:p>
        </p:txBody>
      </p:sp>
      <p:grpSp>
        <p:nvGrpSpPr>
          <p:cNvPr id="204803" name="组合 62"/>
          <p:cNvGrpSpPr/>
          <p:nvPr/>
        </p:nvGrpSpPr>
        <p:grpSpPr bwMode="auto">
          <a:xfrm>
            <a:off x="1001713" y="1277541"/>
            <a:ext cx="7092950" cy="1853787"/>
            <a:chOff x="1331913" y="2564906"/>
            <a:chExt cx="7093327" cy="2472355"/>
          </a:xfrm>
        </p:grpSpPr>
        <p:grpSp>
          <p:nvGrpSpPr>
            <p:cNvPr id="204804" name="Group 29"/>
            <p:cNvGrpSpPr/>
            <p:nvPr/>
          </p:nvGrpSpPr>
          <p:grpSpPr bwMode="auto">
            <a:xfrm>
              <a:off x="1331913" y="2564906"/>
              <a:ext cx="4464223" cy="2138192"/>
              <a:chOff x="839" y="1979"/>
              <a:chExt cx="3629" cy="1865"/>
            </a:xfrm>
          </p:grpSpPr>
          <p:grpSp>
            <p:nvGrpSpPr>
              <p:cNvPr id="204805" name="Group 23"/>
              <p:cNvGrpSpPr/>
              <p:nvPr/>
            </p:nvGrpSpPr>
            <p:grpSpPr bwMode="auto">
              <a:xfrm>
                <a:off x="839" y="2274"/>
                <a:ext cx="1769" cy="1244"/>
                <a:chOff x="431" y="1933"/>
                <a:chExt cx="1769" cy="1244"/>
              </a:xfrm>
            </p:grpSpPr>
            <p:sp>
              <p:nvSpPr>
                <p:cNvPr id="204806" name="Oval 10"/>
                <p:cNvSpPr>
                  <a:spLocks noChangeArrowheads="1"/>
                </p:cNvSpPr>
                <p:nvPr/>
              </p:nvSpPr>
              <p:spPr bwMode="auto">
                <a:xfrm>
                  <a:off x="618" y="1933"/>
                  <a:ext cx="1129" cy="119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48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912" y="2203"/>
                  <a:ext cx="374" cy="6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O</a:t>
                  </a: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.</a:t>
                  </a:r>
                  <a:endPara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808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477" y="2296"/>
                  <a:ext cx="1723" cy="86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04809" name="Line 13"/>
                <p:cNvSpPr>
                  <a:spLocks noChangeShapeType="1"/>
                </p:cNvSpPr>
                <p:nvPr/>
              </p:nvSpPr>
              <p:spPr bwMode="auto">
                <a:xfrm>
                  <a:off x="1203" y="2523"/>
                  <a:ext cx="543" cy="0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graphicFrame>
              <p:nvGraphicFramePr>
                <p:cNvPr id="204810" name="Object 27"/>
                <p:cNvGraphicFramePr/>
                <p:nvPr/>
              </p:nvGraphicFramePr>
              <p:xfrm>
                <a:off x="431" y="2823"/>
                <a:ext cx="147" cy="29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4856" r:id="rId3" imgW="88900" imgH="177800" progId="Equation.DSMT4">
                        <p:embed/>
                      </p:oleObj>
                    </mc:Choice>
                    <mc:Fallback>
                      <p:oleObj r:id="rId3" imgW="88900" imgH="177800" progId="Equation.DSMT4">
                        <p:embed/>
                        <p:pic>
                          <p:nvPicPr>
                            <p:cNvPr id="0" name="Object 27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1" y="2823"/>
                              <a:ext cx="147" cy="29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048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746" y="2568"/>
                  <a:ext cx="374" cy="6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204812" name="Group 28"/>
              <p:cNvGrpSpPr/>
              <p:nvPr/>
            </p:nvGrpSpPr>
            <p:grpSpPr bwMode="auto">
              <a:xfrm>
                <a:off x="3016" y="1979"/>
                <a:ext cx="1452" cy="1865"/>
                <a:chOff x="3560" y="2251"/>
                <a:chExt cx="1452" cy="1865"/>
              </a:xfrm>
            </p:grpSpPr>
            <p:sp>
              <p:nvSpPr>
                <p:cNvPr id="204813" name="Oval 17"/>
                <p:cNvSpPr>
                  <a:spLocks noChangeArrowheads="1"/>
                </p:cNvSpPr>
                <p:nvPr/>
              </p:nvSpPr>
              <p:spPr bwMode="auto">
                <a:xfrm>
                  <a:off x="3747" y="2251"/>
                  <a:ext cx="1129" cy="119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48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31" y="2518"/>
                  <a:ext cx="374" cy="6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O</a:t>
                  </a:r>
                  <a:r>
                    <a:rPr lang="en-US" altLang="zh-CN" sz="2800" b="1">
                      <a:solidFill>
                        <a:schemeClr val="tx2"/>
                      </a:solidFill>
                    </a:rPr>
                    <a:t>.</a:t>
                  </a:r>
                  <a:endParaRPr lang="en-US" altLang="zh-CN" sz="2800"/>
                </a:p>
              </p:txBody>
            </p:sp>
            <p:sp>
              <p:nvSpPr>
                <p:cNvPr id="204815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606" y="3816"/>
                  <a:ext cx="1406" cy="4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0481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332" y="2841"/>
                  <a:ext cx="0" cy="997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graphicFrame>
              <p:nvGraphicFramePr>
                <p:cNvPr id="204817" name="Object 28"/>
                <p:cNvGraphicFramePr/>
                <p:nvPr/>
              </p:nvGraphicFramePr>
              <p:xfrm>
                <a:off x="3560" y="3527"/>
                <a:ext cx="147" cy="29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4857" r:id="rId5" imgW="88900" imgH="177800" progId="Equation.DSMT4">
                        <p:embed/>
                      </p:oleObj>
                    </mc:Choice>
                    <mc:Fallback>
                      <p:oleObj r:id="rId5" imgW="88900" imgH="177800" progId="Equation.DSMT4">
                        <p:embed/>
                        <p:pic>
                          <p:nvPicPr>
                            <p:cNvPr id="0" name="Object 28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60" y="3527"/>
                              <a:ext cx="147" cy="29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048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030" y="3256"/>
                  <a:ext cx="374" cy="6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20481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326" y="3507"/>
                  <a:ext cx="374" cy="6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grpSp>
              <p:nvGrpSpPr>
                <p:cNvPr id="204820" name="Group 27"/>
                <p:cNvGrpSpPr/>
                <p:nvPr/>
              </p:nvGrpSpPr>
              <p:grpSpPr bwMode="auto">
                <a:xfrm>
                  <a:off x="4241" y="3748"/>
                  <a:ext cx="91" cy="90"/>
                  <a:chOff x="4241" y="3748"/>
                  <a:chExt cx="91" cy="90"/>
                </a:xfrm>
              </p:grpSpPr>
              <p:sp>
                <p:nvSpPr>
                  <p:cNvPr id="20482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748"/>
                    <a:ext cx="91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/>
                  </a:p>
                </p:txBody>
              </p:sp>
              <p:sp>
                <p:nvSpPr>
                  <p:cNvPr id="20482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748"/>
                    <a:ext cx="0" cy="9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/>
                  </a:p>
                </p:txBody>
              </p:sp>
            </p:grpSp>
          </p:grpSp>
        </p:grpSp>
        <p:sp>
          <p:nvSpPr>
            <p:cNvPr id="204823" name="Oval 17"/>
            <p:cNvSpPr>
              <a:spLocks noChangeArrowheads="1"/>
            </p:cNvSpPr>
            <p:nvPr/>
          </p:nvSpPr>
          <p:spPr bwMode="auto">
            <a:xfrm>
              <a:off x="6639542" y="2796685"/>
              <a:ext cx="1388842" cy="13689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04824" name="椭圆 48"/>
            <p:cNvSpPr>
              <a:spLocks noChangeArrowheads="1"/>
            </p:cNvSpPr>
            <p:nvPr/>
          </p:nvSpPr>
          <p:spPr bwMode="auto">
            <a:xfrm>
              <a:off x="7317182" y="3426017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04825" name="Line 19"/>
            <p:cNvSpPr>
              <a:spLocks noChangeShapeType="1"/>
            </p:cNvSpPr>
            <p:nvPr/>
          </p:nvSpPr>
          <p:spPr bwMode="auto">
            <a:xfrm flipH="1">
              <a:off x="6516216" y="3912317"/>
              <a:ext cx="1656184" cy="720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4826" name="Line 57"/>
            <p:cNvSpPr>
              <a:spLocks noChangeShapeType="1"/>
            </p:cNvSpPr>
            <p:nvPr/>
          </p:nvSpPr>
          <p:spPr bwMode="auto">
            <a:xfrm>
              <a:off x="7353678" y="3463497"/>
              <a:ext cx="17756" cy="4941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4827" name="Line 25"/>
            <p:cNvSpPr>
              <a:spLocks noChangeShapeType="1"/>
            </p:cNvSpPr>
            <p:nvPr/>
          </p:nvSpPr>
          <p:spPr bwMode="auto">
            <a:xfrm>
              <a:off x="7250612" y="3849187"/>
              <a:ext cx="1119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4828" name="Line 26"/>
            <p:cNvSpPr>
              <a:spLocks noChangeShapeType="1"/>
            </p:cNvSpPr>
            <p:nvPr/>
          </p:nvSpPr>
          <p:spPr bwMode="auto">
            <a:xfrm>
              <a:off x="7250612" y="3849187"/>
              <a:ext cx="0" cy="1031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4829" name="Text Box 22"/>
            <p:cNvSpPr txBox="1">
              <a:spLocks noChangeArrowheads="1"/>
            </p:cNvSpPr>
            <p:nvPr/>
          </p:nvSpPr>
          <p:spPr bwMode="auto">
            <a:xfrm>
              <a:off x="7154015" y="3797918"/>
              <a:ext cx="460077" cy="697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4830" name="Text Box 18"/>
            <p:cNvSpPr txBox="1">
              <a:spLocks noChangeArrowheads="1"/>
            </p:cNvSpPr>
            <p:nvPr/>
          </p:nvSpPr>
          <p:spPr bwMode="auto">
            <a:xfrm>
              <a:off x="6974898" y="3171497"/>
              <a:ext cx="460077" cy="697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28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4831" name="Object 29"/>
            <p:cNvGraphicFramePr/>
            <p:nvPr/>
          </p:nvGraphicFramePr>
          <p:xfrm>
            <a:off x="8244408" y="3696293"/>
            <a:ext cx="180832" cy="337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58" r:id="rId6" imgW="88900" imgH="177800" progId="Equation.DSMT4">
                    <p:embed/>
                  </p:oleObj>
                </mc:Choice>
                <mc:Fallback>
                  <p:oleObj r:id="rId6" imgW="88900" imgH="177800" progId="Equation.DSMT4">
                    <p:embed/>
                    <p:pic>
                      <p:nvPicPr>
                        <p:cNvPr id="0" name="Object 2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4408" y="3696293"/>
                          <a:ext cx="180832" cy="3370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832" name="TextBox 59"/>
            <p:cNvSpPr txBox="1">
              <a:spLocks noChangeArrowheads="1"/>
            </p:cNvSpPr>
            <p:nvPr/>
          </p:nvSpPr>
          <p:spPr bwMode="auto">
            <a:xfrm>
              <a:off x="1907704" y="4310852"/>
              <a:ext cx="604685" cy="697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(1)</a:t>
              </a:r>
              <a:endPara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833" name="TextBox 60"/>
            <p:cNvSpPr txBox="1">
              <a:spLocks noChangeArrowheads="1"/>
            </p:cNvSpPr>
            <p:nvPr/>
          </p:nvSpPr>
          <p:spPr bwMode="auto">
            <a:xfrm>
              <a:off x="4658700" y="4339454"/>
              <a:ext cx="604685" cy="697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(2)</a:t>
              </a:r>
              <a:endPara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834" name="TextBox 61"/>
            <p:cNvSpPr txBox="1">
              <a:spLocks noChangeArrowheads="1"/>
            </p:cNvSpPr>
            <p:nvPr/>
          </p:nvSpPr>
          <p:spPr bwMode="auto">
            <a:xfrm>
              <a:off x="7106972" y="4312811"/>
              <a:ext cx="604685" cy="697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(3)</a:t>
              </a:r>
              <a:endPara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63"/>
          <p:cNvSpPr txBox="1">
            <a:spLocks noChangeArrowheads="1"/>
          </p:cNvSpPr>
          <p:nvPr/>
        </p:nvSpPr>
        <p:spPr bwMode="auto">
          <a:xfrm>
            <a:off x="625475" y="2913460"/>
            <a:ext cx="25003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不是，因为没有垂直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TextBox 64"/>
          <p:cNvSpPr txBox="1">
            <a:spLocks noChangeArrowheads="1"/>
          </p:cNvSpPr>
          <p:nvPr/>
        </p:nvSpPr>
        <p:spPr bwMode="auto">
          <a:xfrm>
            <a:off x="4492625" y="2913460"/>
            <a:ext cx="3824288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(2),(3)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不是，因为没有经过半径的外端点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9" name="组合 58"/>
          <p:cNvGrpSpPr/>
          <p:nvPr/>
        </p:nvGrpSpPr>
        <p:grpSpPr bwMode="auto">
          <a:xfrm>
            <a:off x="625475" y="3840956"/>
            <a:ext cx="7691438" cy="939402"/>
            <a:chOff x="626110" y="5205220"/>
            <a:chExt cx="7691120" cy="1772795"/>
          </a:xfrm>
        </p:grpSpPr>
        <p:sp>
          <p:nvSpPr>
            <p:cNvPr id="204838" name="Rectangle 3"/>
            <p:cNvSpPr>
              <a:spLocks noChangeArrowheads="1"/>
            </p:cNvSpPr>
            <p:nvPr/>
          </p:nvSpPr>
          <p:spPr bwMode="auto">
            <a:xfrm>
              <a:off x="626110" y="5229225"/>
              <a:ext cx="7691120" cy="1748790"/>
            </a:xfrm>
            <a:prstGeom prst="rect">
              <a:avLst/>
            </a:prstGeom>
            <a:noFill/>
            <a:ln w="25400" cmpd="thickThin">
              <a:solidFill>
                <a:srgbClr val="EB2A0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     </a:t>
              </a:r>
              <a:r>
                <a:rPr lang="zh-CN" altLang="en-US" sz="2800">
                  <a:solidFill>
                    <a:srgbClr val="0000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在此定理中，“经过半径的外端”和“垂直于这条半径”，两个条件缺一不可，否则就不是圆的切线</a:t>
              </a:r>
              <a:r>
                <a:rPr lang="en-US" altLang="zh-CN" sz="2800">
                  <a:solidFill>
                    <a:srgbClr val="0000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204839" name="组合 38"/>
            <p:cNvGrpSpPr/>
            <p:nvPr/>
          </p:nvGrpSpPr>
          <p:grpSpPr bwMode="auto">
            <a:xfrm>
              <a:off x="770254" y="5205220"/>
              <a:ext cx="1144423" cy="987396"/>
              <a:chOff x="356348" y="5250308"/>
              <a:chExt cx="1142993" cy="985549"/>
            </a:xfrm>
          </p:grpSpPr>
          <p:grpSp>
            <p:nvGrpSpPr>
              <p:cNvPr id="204840" name="组合 35"/>
              <p:cNvGrpSpPr/>
              <p:nvPr/>
            </p:nvGrpSpPr>
            <p:grpSpPr bwMode="auto">
              <a:xfrm>
                <a:off x="356609" y="5301208"/>
                <a:ext cx="903110" cy="648072"/>
                <a:chOff x="212593" y="5318792"/>
                <a:chExt cx="903110" cy="648072"/>
              </a:xfrm>
            </p:grpSpPr>
            <p:sp>
              <p:nvSpPr>
                <p:cNvPr id="204841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4842" name="椭圆 34"/>
                <p:cNvSpPr>
                  <a:spLocks noChangeArrowheads="1"/>
                </p:cNvSpPr>
                <p:nvPr/>
              </p:nvSpPr>
              <p:spPr bwMode="auto">
                <a:xfrm>
                  <a:off x="212593" y="5318792"/>
                  <a:ext cx="903110" cy="647122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</p:grpSp>
          <p:sp>
            <p:nvSpPr>
              <p:cNvPr id="204843" name="TextBox 37"/>
              <p:cNvSpPr txBox="1">
                <a:spLocks noChangeArrowheads="1"/>
              </p:cNvSpPr>
              <p:nvPr/>
            </p:nvSpPr>
            <p:spPr bwMode="auto">
              <a:xfrm>
                <a:off x="356348" y="5250308"/>
                <a:ext cx="1142993" cy="985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  <p:sp>
        <p:nvSpPr>
          <p:cNvPr id="204844" name="圆角矩形 31"/>
          <p:cNvSpPr>
            <a:spLocks noChangeArrowheads="1"/>
          </p:cNvSpPr>
          <p:nvPr/>
        </p:nvSpPr>
        <p:spPr bwMode="auto">
          <a:xfrm>
            <a:off x="395289" y="367903"/>
            <a:ext cx="1379537" cy="36552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判一判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084"/>
          <p:cNvSpPr txBox="1">
            <a:spLocks noChangeArrowheads="1"/>
          </p:cNvSpPr>
          <p:nvPr/>
        </p:nvSpPr>
        <p:spPr bwMode="auto">
          <a:xfrm>
            <a:off x="182563" y="903685"/>
            <a:ext cx="70070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判断一条直线是一个圆的切线有三个方法：</a:t>
            </a:r>
          </a:p>
        </p:txBody>
      </p:sp>
      <p:sp>
        <p:nvSpPr>
          <p:cNvPr id="26" name="Text Box 1085"/>
          <p:cNvSpPr txBox="1">
            <a:spLocks noChangeArrowheads="1"/>
          </p:cNvSpPr>
          <p:nvPr/>
        </p:nvSpPr>
        <p:spPr bwMode="auto">
          <a:xfrm>
            <a:off x="125413" y="1223963"/>
            <a:ext cx="5751512" cy="11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定义法：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直线和圆只有一个公共点时，我们说这条直线是圆的切线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33" name="Text Box 1085"/>
          <p:cNvSpPr txBox="1">
            <a:spLocks noChangeArrowheads="1"/>
          </p:cNvSpPr>
          <p:nvPr/>
        </p:nvSpPr>
        <p:spPr bwMode="auto">
          <a:xfrm>
            <a:off x="125414" y="2226469"/>
            <a:ext cx="5635625" cy="119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数量关系法：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圆心到这条直线的距离等于半径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时，直线与圆相切；</a:t>
            </a:r>
          </a:p>
        </p:txBody>
      </p:sp>
      <p:sp>
        <p:nvSpPr>
          <p:cNvPr id="34" name="Text Box 1085"/>
          <p:cNvSpPr txBox="1">
            <a:spLocks noChangeArrowheads="1"/>
          </p:cNvSpPr>
          <p:nvPr/>
        </p:nvSpPr>
        <p:spPr bwMode="auto">
          <a:xfrm>
            <a:off x="84139" y="3740944"/>
            <a:ext cx="5832475" cy="11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判定定理：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经过半径的外端且垂直于这条半径的直线是圆的切线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" name="组合 80"/>
          <p:cNvGrpSpPr/>
          <p:nvPr/>
        </p:nvGrpSpPr>
        <p:grpSpPr bwMode="auto">
          <a:xfrm>
            <a:off x="6442075" y="1329928"/>
            <a:ext cx="2372350" cy="1166953"/>
            <a:chOff x="5868144" y="1844824"/>
            <a:chExt cx="2372275" cy="1555224"/>
          </a:xfrm>
        </p:grpSpPr>
        <p:grpSp>
          <p:nvGrpSpPr>
            <p:cNvPr id="205831" name="组合 79"/>
            <p:cNvGrpSpPr/>
            <p:nvPr/>
          </p:nvGrpSpPr>
          <p:grpSpPr bwMode="auto">
            <a:xfrm>
              <a:off x="5868144" y="1844824"/>
              <a:ext cx="2372275" cy="1555224"/>
              <a:chOff x="5868144" y="1844823"/>
              <a:chExt cx="2372275" cy="1555224"/>
            </a:xfrm>
          </p:grpSpPr>
          <p:grpSp>
            <p:nvGrpSpPr>
              <p:cNvPr id="205832" name="Group 22"/>
              <p:cNvGrpSpPr/>
              <p:nvPr/>
            </p:nvGrpSpPr>
            <p:grpSpPr bwMode="auto">
              <a:xfrm>
                <a:off x="5868144" y="1844823"/>
                <a:ext cx="2087563" cy="1151856"/>
                <a:chOff x="840" y="1644"/>
                <a:chExt cx="1398" cy="806"/>
              </a:xfrm>
            </p:grpSpPr>
            <p:sp>
              <p:nvSpPr>
                <p:cNvPr id="205833" name="Line 25"/>
                <p:cNvSpPr>
                  <a:spLocks noChangeShapeType="1"/>
                </p:cNvSpPr>
                <p:nvPr/>
              </p:nvSpPr>
              <p:spPr bwMode="auto">
                <a:xfrm>
                  <a:off x="840" y="2444"/>
                  <a:ext cx="1398" cy="6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05834" name="Oval 24"/>
                <p:cNvSpPr>
                  <a:spLocks noChangeArrowheads="1"/>
                </p:cNvSpPr>
                <p:nvPr/>
              </p:nvSpPr>
              <p:spPr bwMode="auto">
                <a:xfrm>
                  <a:off x="1086" y="1644"/>
                  <a:ext cx="798" cy="800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5835" name="Oval 30"/>
                <p:cNvSpPr>
                  <a:spLocks noChangeArrowheads="1"/>
                </p:cNvSpPr>
                <p:nvPr/>
              </p:nvSpPr>
              <p:spPr bwMode="auto">
                <a:xfrm>
                  <a:off x="1452" y="2017"/>
                  <a:ext cx="68" cy="6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</p:grpSp>
          <p:sp>
            <p:nvSpPr>
              <p:cNvPr id="205836" name="Text Box 56"/>
              <p:cNvSpPr txBox="1">
                <a:spLocks noChangeArrowheads="1"/>
              </p:cNvSpPr>
              <p:nvPr/>
            </p:nvSpPr>
            <p:spPr bwMode="auto">
              <a:xfrm>
                <a:off x="7956376" y="2702740"/>
                <a:ext cx="284043" cy="697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solidFill>
                      <a:srgbClr val="000099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l</a:t>
                </a:r>
              </a:p>
            </p:txBody>
          </p:sp>
        </p:grpSp>
        <p:sp>
          <p:nvSpPr>
            <p:cNvPr id="205837" name="Oval 30"/>
            <p:cNvSpPr>
              <a:spLocks noChangeArrowheads="1"/>
            </p:cNvSpPr>
            <p:nvPr/>
          </p:nvSpPr>
          <p:spPr bwMode="auto">
            <a:xfrm>
              <a:off x="6796354" y="2935285"/>
              <a:ext cx="101541" cy="9717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</p:grpSp>
      <p:grpSp>
        <p:nvGrpSpPr>
          <p:cNvPr id="6" name="组合 84"/>
          <p:cNvGrpSpPr/>
          <p:nvPr/>
        </p:nvGrpSpPr>
        <p:grpSpPr bwMode="auto">
          <a:xfrm>
            <a:off x="6434140" y="3812383"/>
            <a:ext cx="2314575" cy="1332310"/>
            <a:chOff x="5651966" y="4581627"/>
            <a:chExt cx="2314576" cy="1776413"/>
          </a:xfrm>
        </p:grpSpPr>
        <p:grpSp>
          <p:nvGrpSpPr>
            <p:cNvPr id="205839" name="组合 71"/>
            <p:cNvGrpSpPr/>
            <p:nvPr/>
          </p:nvGrpSpPr>
          <p:grpSpPr bwMode="auto">
            <a:xfrm>
              <a:off x="5651966" y="4581627"/>
              <a:ext cx="2314576" cy="1776413"/>
              <a:chOff x="5651966" y="4581627"/>
              <a:chExt cx="2314576" cy="1776413"/>
            </a:xfrm>
          </p:grpSpPr>
          <p:grpSp>
            <p:nvGrpSpPr>
              <p:cNvPr id="205840" name="Group 62"/>
              <p:cNvGrpSpPr/>
              <p:nvPr/>
            </p:nvGrpSpPr>
            <p:grpSpPr bwMode="auto">
              <a:xfrm>
                <a:off x="5651966" y="4581627"/>
                <a:ext cx="2314576" cy="1776413"/>
                <a:chOff x="2863" y="2058"/>
                <a:chExt cx="1458" cy="1119"/>
              </a:xfrm>
            </p:grpSpPr>
            <p:sp>
              <p:nvSpPr>
                <p:cNvPr id="205841" name="Oval 51"/>
                <p:cNvSpPr>
                  <a:spLocks noChangeArrowheads="1"/>
                </p:cNvSpPr>
                <p:nvPr/>
              </p:nvSpPr>
              <p:spPr bwMode="auto">
                <a:xfrm>
                  <a:off x="3107" y="2058"/>
                  <a:ext cx="799" cy="76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5842" name="Line 52"/>
                <p:cNvSpPr>
                  <a:spLocks noChangeShapeType="1"/>
                </p:cNvSpPr>
                <p:nvPr/>
              </p:nvSpPr>
              <p:spPr bwMode="auto">
                <a:xfrm>
                  <a:off x="2863" y="2818"/>
                  <a:ext cx="1270" cy="0"/>
                </a:xfrm>
                <a:prstGeom prst="line">
                  <a:avLst/>
                </a:prstGeom>
                <a:noFill/>
                <a:ln w="25400">
                  <a:solidFill>
                    <a:srgbClr val="00009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0584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454" y="2738"/>
                  <a:ext cx="267" cy="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latin typeface="Times New Roman" panose="02020603050405020304" pitchFamily="18" charset="0"/>
                      <a:ea typeface="楷体_GB2312" pitchFamily="49" charset="-122"/>
                    </a:rPr>
                    <a:t>A</a:t>
                  </a:r>
                </a:p>
              </p:txBody>
            </p:sp>
            <p:sp>
              <p:nvSpPr>
                <p:cNvPr id="2058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142" y="2647"/>
                  <a:ext cx="179" cy="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l</a:t>
                  </a:r>
                </a:p>
              </p:txBody>
            </p:sp>
            <p:sp>
              <p:nvSpPr>
                <p:cNvPr id="205845" name="Line 57"/>
                <p:cNvSpPr>
                  <a:spLocks noChangeShapeType="1"/>
                </p:cNvSpPr>
                <p:nvPr/>
              </p:nvSpPr>
              <p:spPr bwMode="auto">
                <a:xfrm>
                  <a:off x="3515" y="2466"/>
                  <a:ext cx="0" cy="35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0584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464" y="2239"/>
                  <a:ext cx="227" cy="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latin typeface="Times New Roman" panose="02020603050405020304" pitchFamily="18" charset="0"/>
                      <a:ea typeface="楷体_GB2312" pitchFamily="49" charset="-122"/>
                    </a:rPr>
                    <a:t>O</a:t>
                  </a:r>
                </a:p>
              </p:txBody>
            </p:sp>
          </p:grpSp>
          <p:sp>
            <p:nvSpPr>
              <p:cNvPr id="205847" name="Oval 30"/>
              <p:cNvSpPr>
                <a:spLocks noChangeArrowheads="1"/>
              </p:cNvSpPr>
              <p:nvPr/>
            </p:nvSpPr>
            <p:spPr bwMode="auto">
              <a:xfrm>
                <a:off x="6632614" y="5147330"/>
                <a:ext cx="101541" cy="9717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 sz="2800"/>
              </a:p>
            </p:txBody>
          </p:sp>
          <p:sp>
            <p:nvSpPr>
              <p:cNvPr id="205848" name="Oval 30"/>
              <p:cNvSpPr>
                <a:spLocks noChangeArrowheads="1"/>
              </p:cNvSpPr>
              <p:nvPr/>
            </p:nvSpPr>
            <p:spPr bwMode="auto">
              <a:xfrm>
                <a:off x="6642476" y="5744581"/>
                <a:ext cx="101541" cy="9717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 sz="2800"/>
              </a:p>
            </p:txBody>
          </p:sp>
        </p:grpSp>
        <p:grpSp>
          <p:nvGrpSpPr>
            <p:cNvPr id="205849" name="组合 75"/>
            <p:cNvGrpSpPr/>
            <p:nvPr/>
          </p:nvGrpSpPr>
          <p:grpSpPr bwMode="auto">
            <a:xfrm>
              <a:off x="6660232" y="5643383"/>
              <a:ext cx="142875" cy="153987"/>
              <a:chOff x="4062413" y="3981450"/>
              <a:chExt cx="142875" cy="153987"/>
            </a:xfrm>
          </p:grpSpPr>
          <p:sp>
            <p:nvSpPr>
              <p:cNvPr id="205850" name="Line 24"/>
              <p:cNvSpPr>
                <a:spLocks noChangeShapeType="1"/>
              </p:cNvSpPr>
              <p:nvPr/>
            </p:nvSpPr>
            <p:spPr bwMode="auto">
              <a:xfrm>
                <a:off x="4062413" y="3990975"/>
                <a:ext cx="1428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5851" name="Line 25"/>
              <p:cNvSpPr>
                <a:spLocks noChangeShapeType="1"/>
              </p:cNvSpPr>
              <p:nvPr/>
            </p:nvSpPr>
            <p:spPr bwMode="auto">
              <a:xfrm>
                <a:off x="4205288" y="3981450"/>
                <a:ext cx="0" cy="1539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grpSp>
        <p:nvGrpSpPr>
          <p:cNvPr id="10" name="组合 83"/>
          <p:cNvGrpSpPr/>
          <p:nvPr/>
        </p:nvGrpSpPr>
        <p:grpSpPr bwMode="auto">
          <a:xfrm>
            <a:off x="6505575" y="2402680"/>
            <a:ext cx="2380300" cy="1177749"/>
            <a:chOff x="5859266" y="3204098"/>
            <a:chExt cx="2381279" cy="1570815"/>
          </a:xfrm>
        </p:grpSpPr>
        <p:sp>
          <p:nvSpPr>
            <p:cNvPr id="205853" name="Text Box 56"/>
            <p:cNvSpPr txBox="1">
              <a:spLocks noChangeArrowheads="1"/>
            </p:cNvSpPr>
            <p:nvPr/>
          </p:nvSpPr>
          <p:spPr bwMode="auto">
            <a:xfrm>
              <a:off x="7956376" y="4077072"/>
              <a:ext cx="284169" cy="697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99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l</a:t>
              </a:r>
            </a:p>
          </p:txBody>
        </p:sp>
        <p:grpSp>
          <p:nvGrpSpPr>
            <p:cNvPr id="205854" name="组合 82"/>
            <p:cNvGrpSpPr/>
            <p:nvPr/>
          </p:nvGrpSpPr>
          <p:grpSpPr bwMode="auto">
            <a:xfrm>
              <a:off x="5859266" y="3204098"/>
              <a:ext cx="2087563" cy="1201874"/>
              <a:chOff x="5796805" y="3356990"/>
              <a:chExt cx="2087563" cy="1201874"/>
            </a:xfrm>
          </p:grpSpPr>
          <p:grpSp>
            <p:nvGrpSpPr>
              <p:cNvPr id="205855" name="组合 81"/>
              <p:cNvGrpSpPr/>
              <p:nvPr/>
            </p:nvGrpSpPr>
            <p:grpSpPr bwMode="auto">
              <a:xfrm>
                <a:off x="5796805" y="3356990"/>
                <a:ext cx="2087563" cy="1201874"/>
                <a:chOff x="5796805" y="3356990"/>
                <a:chExt cx="2087563" cy="1201874"/>
              </a:xfrm>
            </p:grpSpPr>
            <p:grpSp>
              <p:nvGrpSpPr>
                <p:cNvPr id="205856" name="Group 22"/>
                <p:cNvGrpSpPr/>
                <p:nvPr/>
              </p:nvGrpSpPr>
              <p:grpSpPr bwMode="auto">
                <a:xfrm>
                  <a:off x="5796805" y="3356990"/>
                  <a:ext cx="2087563" cy="1201874"/>
                  <a:chOff x="840" y="1644"/>
                  <a:chExt cx="1398" cy="841"/>
                </a:xfrm>
              </p:grpSpPr>
              <p:sp>
                <p:nvSpPr>
                  <p:cNvPr id="205857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1086" y="1644"/>
                    <a:ext cx="798" cy="800"/>
                  </a:xfrm>
                  <a:prstGeom prst="ellips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 sz="2800"/>
                  </a:p>
                </p:txBody>
              </p:sp>
              <p:sp>
                <p:nvSpPr>
                  <p:cNvPr id="20585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40" y="2438"/>
                    <a:ext cx="1398" cy="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8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/>
                  </a:p>
                </p:txBody>
              </p:sp>
              <p:sp>
                <p:nvSpPr>
                  <p:cNvPr id="205859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482" y="2041"/>
                    <a:ext cx="1" cy="397"/>
                  </a:xfrm>
                  <a:prstGeom prst="line">
                    <a:avLst/>
                  </a:prstGeom>
                  <a:noFill/>
                  <a:ln w="28575">
                    <a:solidFill>
                      <a:srgbClr val="00008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/>
                  </a:p>
                </p:txBody>
              </p:sp>
              <p:sp>
                <p:nvSpPr>
                  <p:cNvPr id="20586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482" y="2041"/>
                    <a:ext cx="354" cy="18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8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/>
                  </a:p>
                </p:txBody>
              </p:sp>
              <p:sp>
                <p:nvSpPr>
                  <p:cNvPr id="205861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589" y="1909"/>
                    <a:ext cx="93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ctr" eaLnBrk="0" hangingPunct="0">
                      <a:buFont typeface="Arial" panose="020B0604020202020204" pitchFamily="34" charset="0"/>
                      <a:buNone/>
                    </a:pPr>
                    <a:r>
                      <a:rPr lang="en-US" altLang="zh-CN" sz="2800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r</a:t>
                    </a:r>
                  </a:p>
                </p:txBody>
              </p:sp>
              <p:sp>
                <p:nvSpPr>
                  <p:cNvPr id="205862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249" y="2083"/>
                    <a:ext cx="149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ctr" eaLnBrk="0" hangingPunct="0">
                      <a:buFont typeface="Arial" panose="020B0604020202020204" pitchFamily="34" charset="0"/>
                      <a:buNone/>
                    </a:pPr>
                    <a:r>
                      <a:rPr lang="en-US" altLang="zh-CN" sz="2800" i="1">
                        <a:solidFill>
                          <a:srgbClr val="FF0000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rPr>
                      <a:t>d</a:t>
                    </a:r>
                  </a:p>
                </p:txBody>
              </p:sp>
              <p:sp>
                <p:nvSpPr>
                  <p:cNvPr id="205863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2209"/>
                    <a:ext cx="30" cy="3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zh-CN" sz="2800"/>
                  </a:p>
                </p:txBody>
              </p:sp>
            </p:grpSp>
            <p:sp>
              <p:nvSpPr>
                <p:cNvPr id="205864" name="Oval 30"/>
                <p:cNvSpPr>
                  <a:spLocks noChangeArrowheads="1"/>
                </p:cNvSpPr>
                <p:nvPr/>
              </p:nvSpPr>
              <p:spPr bwMode="auto">
                <a:xfrm>
                  <a:off x="6714484" y="3871389"/>
                  <a:ext cx="101541" cy="97179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5865" name="Oval 30"/>
                <p:cNvSpPr>
                  <a:spLocks noChangeArrowheads="1"/>
                </p:cNvSpPr>
                <p:nvPr/>
              </p:nvSpPr>
              <p:spPr bwMode="auto">
                <a:xfrm>
                  <a:off x="6713500" y="4438575"/>
                  <a:ext cx="101541" cy="97179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</p:grpSp>
          <p:grpSp>
            <p:nvGrpSpPr>
              <p:cNvPr id="205866" name="组合 76"/>
              <p:cNvGrpSpPr/>
              <p:nvPr/>
            </p:nvGrpSpPr>
            <p:grpSpPr bwMode="auto">
              <a:xfrm>
                <a:off x="6749996" y="4365104"/>
                <a:ext cx="142875" cy="153987"/>
                <a:chOff x="4062413" y="3981450"/>
                <a:chExt cx="142875" cy="153987"/>
              </a:xfrm>
            </p:grpSpPr>
            <p:sp>
              <p:nvSpPr>
                <p:cNvPr id="205867" name="Line 24"/>
                <p:cNvSpPr>
                  <a:spLocks noChangeShapeType="1"/>
                </p:cNvSpPr>
                <p:nvPr/>
              </p:nvSpPr>
              <p:spPr bwMode="auto">
                <a:xfrm>
                  <a:off x="4062413" y="3990975"/>
                  <a:ext cx="14287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sp>
              <p:nvSpPr>
                <p:cNvPr id="205868" name="Line 25"/>
                <p:cNvSpPr>
                  <a:spLocks noChangeShapeType="1"/>
                </p:cNvSpPr>
                <p:nvPr/>
              </p:nvSpPr>
              <p:spPr bwMode="auto">
                <a:xfrm>
                  <a:off x="4205288" y="3981450"/>
                  <a:ext cx="0" cy="15398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</p:grpSp>
        </p:grpSp>
      </p:grpSp>
      <p:sp>
        <p:nvSpPr>
          <p:cNvPr id="205869" name="圆角矩形 31"/>
          <p:cNvSpPr>
            <a:spLocks noChangeArrowheads="1"/>
          </p:cNvSpPr>
          <p:nvPr/>
        </p:nvSpPr>
        <p:spPr bwMode="auto">
          <a:xfrm>
            <a:off x="684213" y="383381"/>
            <a:ext cx="1801812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26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矩形 6"/>
          <p:cNvSpPr>
            <a:spLocks noChangeArrowheads="1"/>
          </p:cNvSpPr>
          <p:nvPr/>
        </p:nvSpPr>
        <p:spPr bwMode="auto">
          <a:xfrm>
            <a:off x="2044700" y="417910"/>
            <a:ext cx="556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用三角尺过圆上一点画圆的切线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6851" name="圆角矩形 31"/>
          <p:cNvSpPr>
            <a:spLocks noChangeArrowheads="1"/>
          </p:cNvSpPr>
          <p:nvPr/>
        </p:nvSpPr>
        <p:spPr bwMode="auto">
          <a:xfrm>
            <a:off x="344489" y="391716"/>
            <a:ext cx="1425575" cy="3845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73063" y="2436019"/>
            <a:ext cx="83994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 过点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沿着三角尺的另一条直角边画直线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就是所要画的切线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如图所示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5114" y="978694"/>
            <a:ext cx="8891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如下图所示，已知⊙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上一点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，过点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画⊙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的切线．</a:t>
            </a:r>
          </a:p>
        </p:txBody>
      </p:sp>
      <p:pic>
        <p:nvPicPr>
          <p:cNvPr id="14340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9025" y="3343275"/>
            <a:ext cx="2749550" cy="136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61963" y="1533526"/>
            <a:ext cx="8051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画法：（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OP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，将三角尺的直角顶点放在点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处， 并使一直角边与半径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OP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重合；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4724400" y="3246835"/>
            <a:ext cx="4038600" cy="1633538"/>
            <a:chOff x="5134155" y="3871188"/>
            <a:chExt cx="4038600" cy="2178794"/>
          </a:xfrm>
        </p:grpSpPr>
        <p:grpSp>
          <p:nvGrpSpPr>
            <p:cNvPr id="206857" name="组合 2"/>
            <p:cNvGrpSpPr/>
            <p:nvPr/>
          </p:nvGrpSpPr>
          <p:grpSpPr bwMode="auto">
            <a:xfrm>
              <a:off x="5134155" y="3871188"/>
              <a:ext cx="4038600" cy="2178794"/>
              <a:chOff x="5905500" y="3959034"/>
              <a:chExt cx="4038599" cy="2178080"/>
            </a:xfrm>
          </p:grpSpPr>
          <p:pic>
            <p:nvPicPr>
              <p:cNvPr id="206858" name="Picture 25" descr="贴士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610519" y="3959034"/>
                <a:ext cx="3333580" cy="167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59" name="图片 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5905500" y="4888141"/>
                <a:ext cx="1143000" cy="1248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6860" name="矩形 13"/>
            <p:cNvSpPr>
              <a:spLocks noChangeArrowheads="1"/>
            </p:cNvSpPr>
            <p:nvPr/>
          </p:nvSpPr>
          <p:spPr bwMode="auto">
            <a:xfrm>
              <a:off x="6070749" y="3942968"/>
              <a:ext cx="2921536" cy="2019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为什么画出来的直线</a:t>
              </a:r>
              <a:r>
                <a:rPr lang="en-US" altLang="zh-CN" sz="2800" i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zh-CN" altLang="en-US" sz="2800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是⊙</a:t>
              </a:r>
              <a:r>
                <a:rPr lang="en-US" altLang="zh-CN" sz="2800" i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800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的切线呢？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2501</Words>
  <Application>Microsoft Office PowerPoint</Application>
  <PresentationFormat>全屏显示(16:9)</PresentationFormat>
  <Paragraphs>342</Paragraphs>
  <Slides>31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44" baseType="lpstr">
      <vt:lpstr>方正姚体</vt:lpstr>
      <vt:lpstr>黑体</vt:lpstr>
      <vt:lpstr>华文中宋</vt:lpstr>
      <vt:lpstr>楷体_GB2312</vt:lpstr>
      <vt:lpstr>宋体</vt:lpstr>
      <vt:lpstr>微软雅黑</vt:lpstr>
      <vt:lpstr>Arial</vt:lpstr>
      <vt:lpstr>Times New Roman</vt:lpstr>
      <vt:lpstr>Wingdings</vt:lpstr>
      <vt:lpstr>WWW.2PPT.COM
</vt:lpstr>
      <vt:lpstr>Equation.KSEE3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2016-09-01T03:22:00Z</dcterms:created>
  <dcterms:modified xsi:type="dcterms:W3CDTF">2023-01-17T01:35:59Z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78556776EF1549C9AA95971FBECFFCCF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