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29" r:id="rId2"/>
    <p:sldId id="510" r:id="rId3"/>
    <p:sldId id="522" r:id="rId4"/>
    <p:sldId id="523" r:id="rId5"/>
    <p:sldId id="524" r:id="rId6"/>
    <p:sldId id="527" r:id="rId7"/>
    <p:sldId id="502" r:id="rId8"/>
    <p:sldId id="517" r:id="rId9"/>
    <p:sldId id="526" r:id="rId10"/>
    <p:sldId id="521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_GB2312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5">
          <p15:clr>
            <a:srgbClr val="A4A3A4"/>
          </p15:clr>
        </p15:guide>
        <p15:guide id="2" pos="2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009900"/>
    <a:srgbClr val="FF0000"/>
    <a:srgbClr val="0000FF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45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28396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50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两、三位数的加法和减法 两位数减两位数的口算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slide" Target="slide1.xml"/><Relationship Id="rId4" Type="http://schemas.openxmlformats.org/officeDocument/2006/relationships/slide" Target="slide5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0" y="1635646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两位数减两位数口算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974280" y="629457"/>
            <a:ext cx="4088299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 smtClean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两、三位数的加法和减法</a:t>
            </a:r>
            <a:endParaRPr lang="zh-CN" altLang="en-US" sz="2800" b="1" dirty="0">
              <a:solidFill>
                <a:srgbClr val="005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400639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0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一下\课件专用人物图\课件专用人物图\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2180" y="2046992"/>
            <a:ext cx="1558290" cy="1244600"/>
          </a:xfrm>
          <a:prstGeom prst="rect">
            <a:avLst/>
          </a:prstGeom>
          <a:noFill/>
        </p:spPr>
      </p:pic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475619" y="434384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62－第5题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781794"/>
            <a:ext cx="4324350" cy="3086100"/>
          </a:xfrm>
          <a:prstGeom prst="rect">
            <a:avLst/>
          </a:prstGeom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001624" y="1217601"/>
            <a:ext cx="2062832" cy="1025046"/>
          </a:xfrm>
          <a:prstGeom prst="wedgeRoundRectCallout">
            <a:avLst>
              <a:gd name="adj1" fmla="val 38207"/>
              <a:gd name="adj2" fmla="val 61093"/>
              <a:gd name="adj3" fmla="val 16667"/>
            </a:avLst>
          </a:prstGeom>
          <a:noFill/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4283968" y="555526"/>
            <a:ext cx="25202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28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（元）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923928" y="3867894"/>
            <a:ext cx="25202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52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（元）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827584" y="3723878"/>
            <a:ext cx="25202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26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（元）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69127" y="1164689"/>
            <a:ext cx="1974681" cy="830997"/>
            <a:chOff x="1227011" y="1596737"/>
            <a:chExt cx="1872208" cy="830997"/>
          </a:xfrm>
          <a:noFill/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1259632" y="1677981"/>
              <a:ext cx="1584176" cy="684000"/>
            </a:xfrm>
            <a:prstGeom prst="wedgeRoundRectCallout">
              <a:avLst>
                <a:gd name="adj1" fmla="val 6464"/>
                <a:gd name="adj2" fmla="val 67255"/>
                <a:gd name="adj3" fmla="val 16667"/>
              </a:avLst>
            </a:prstGeom>
            <a:grpFill/>
            <a:ln w="9525">
              <a:solidFill>
                <a:srgbClr val="68A828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1227011" y="1596737"/>
              <a:ext cx="1872208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我付出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50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元，找回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14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元。</a:t>
              </a:r>
              <a:r>
                <a:rPr lang="en-US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83768" y="372601"/>
            <a:ext cx="1872208" cy="830997"/>
            <a:chOff x="2483768" y="804649"/>
            <a:chExt cx="1872208" cy="830997"/>
          </a:xfrm>
          <a:noFill/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flipH="1">
              <a:off x="2513364" y="885893"/>
              <a:ext cx="1728192" cy="684000"/>
            </a:xfrm>
            <a:prstGeom prst="wedgeRoundRectCallout">
              <a:avLst>
                <a:gd name="adj1" fmla="val 16173"/>
                <a:gd name="adj2" fmla="val 101913"/>
                <a:gd name="adj3" fmla="val 16667"/>
              </a:avLst>
            </a:prstGeom>
            <a:grpFill/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文本框 10245"/>
            <p:cNvSpPr txBox="1">
              <a:spLocks noChangeArrowheads="1"/>
            </p:cNvSpPr>
            <p:nvPr/>
          </p:nvSpPr>
          <p:spPr bwMode="auto">
            <a:xfrm>
              <a:off x="2483768" y="804649"/>
              <a:ext cx="1872208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我付出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40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元，找回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12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元。</a:t>
              </a:r>
              <a:r>
                <a:rPr lang="en-US" altLang="zh-CN" sz="24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69239" y="1153637"/>
            <a:ext cx="2232248" cy="1107996"/>
            <a:chOff x="5868144" y="2715766"/>
            <a:chExt cx="2232248" cy="1107996"/>
          </a:xfrm>
          <a:noFill/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5893544" y="2770840"/>
              <a:ext cx="2062832" cy="1025046"/>
            </a:xfrm>
            <a:prstGeom prst="wedgeRoundRectCallout">
              <a:avLst>
                <a:gd name="adj1" fmla="val 38207"/>
                <a:gd name="adj2" fmla="val 61093"/>
                <a:gd name="adj3" fmla="val 16667"/>
              </a:avLst>
            </a:prstGeom>
            <a:grpFill/>
            <a:ln w="9525">
              <a:solidFill>
                <a:srgbClr val="CC0066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文本框 10245"/>
            <p:cNvSpPr txBox="1">
              <a:spLocks noChangeArrowheads="1"/>
            </p:cNvSpPr>
            <p:nvPr/>
          </p:nvSpPr>
          <p:spPr bwMode="auto">
            <a:xfrm>
              <a:off x="5868144" y="2715766"/>
              <a:ext cx="2232248" cy="11079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先想想哪种球最贵，再算出每种球的价格。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39951" y="2719262"/>
            <a:ext cx="2147753" cy="860600"/>
            <a:chOff x="4130714" y="3151190"/>
            <a:chExt cx="1872208" cy="830997"/>
          </a:xfrm>
          <a:noFill/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flipH="1">
              <a:off x="4139952" y="3173215"/>
              <a:ext cx="1584176" cy="684000"/>
            </a:xfrm>
            <a:prstGeom prst="wedgeRoundRectCallout">
              <a:avLst>
                <a:gd name="adj1" fmla="val 66857"/>
                <a:gd name="adj2" fmla="val -44149"/>
                <a:gd name="adj3" fmla="val 16667"/>
              </a:avLst>
            </a:prstGeom>
            <a:grpFill/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4130714" y="3151190"/>
              <a:ext cx="1872208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我付出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70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元，找回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18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元。</a:t>
              </a:r>
              <a:r>
                <a:rPr lang="en-US" altLang="zh-CN" sz="2400" dirty="0" smtClean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027151" y="2988773"/>
            <a:ext cx="84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最贵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43608" y="2244917"/>
            <a:ext cx="6912768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两位数减两位数口算时，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把一个两位数拆成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几十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几，先算两位数减几十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，再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5616" y="3291830"/>
            <a:ext cx="6132195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个位不够减要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退位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" name="图片 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2117459" y="898247"/>
            <a:ext cx="1296144" cy="737399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7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17625" y="2497455"/>
            <a:ext cx="1167765" cy="9334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83566" y="915566"/>
            <a:ext cx="532324" cy="584776"/>
            <a:chOff x="755576" y="168523"/>
            <a:chExt cx="362727" cy="413403"/>
          </a:xfrm>
        </p:grpSpPr>
        <p:pic>
          <p:nvPicPr>
            <p:cNvPr id="8" name="Picture 6"/>
            <p:cNvPicPr>
              <a:picLocks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195486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3"/>
            <p:cNvSpPr txBox="1"/>
            <p:nvPr/>
          </p:nvSpPr>
          <p:spPr>
            <a:xfrm>
              <a:off x="758243" y="168523"/>
              <a:ext cx="360060" cy="41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652120" y="1059582"/>
            <a:ext cx="1464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我比小明少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枚。</a:t>
            </a: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2123728" y="843558"/>
            <a:ext cx="1198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枚邮票。</a:t>
            </a: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3936320" y="452892"/>
            <a:ext cx="266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我比小明少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枚。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899592" y="3550245"/>
            <a:ext cx="352839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）小芳有多少枚邮票？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899592" y="4054301"/>
            <a:ext cx="352839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）小宁有多少枚邮票？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4716016" y="3550245"/>
            <a:ext cx="30243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4716016" y="4054301"/>
            <a:ext cx="30243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1" name="图片 20" descr="61－例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710532"/>
            <a:ext cx="3314303" cy="2365274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339752" y="2859782"/>
            <a:ext cx="3024336" cy="465917"/>
            <a:chOff x="2195736" y="2715765"/>
            <a:chExt cx="2736304" cy="465917"/>
          </a:xfrm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 flipH="1">
              <a:off x="2195736" y="2715765"/>
              <a:ext cx="2520280" cy="460975"/>
            </a:xfrm>
            <a:prstGeom prst="wedgeRoundRectCallout">
              <a:avLst>
                <a:gd name="adj1" fmla="val 56962"/>
                <a:gd name="adj2" fmla="val -14303"/>
                <a:gd name="adj3" fmla="val 16667"/>
              </a:avLst>
            </a:prstGeom>
            <a:noFill/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2195736" y="2720017"/>
              <a:ext cx="2736304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你能提出哪些问题？</a:t>
              </a:r>
            </a:p>
          </p:txBody>
        </p:sp>
      </p:grpSp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sp>
        <p:nvSpPr>
          <p:cNvPr id="28" name="圆角矩形标注 27"/>
          <p:cNvSpPr/>
          <p:nvPr/>
        </p:nvSpPr>
        <p:spPr>
          <a:xfrm>
            <a:off x="3972324" y="437928"/>
            <a:ext cx="2471884" cy="460319"/>
          </a:xfrm>
          <a:prstGeom prst="wedgeRoundRectCallout">
            <a:avLst>
              <a:gd name="adj1" fmla="val -32349"/>
              <a:gd name="adj2" fmla="val 75618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标注 28"/>
          <p:cNvSpPr/>
          <p:nvPr/>
        </p:nvSpPr>
        <p:spPr>
          <a:xfrm>
            <a:off x="5652120" y="1059582"/>
            <a:ext cx="1464944" cy="830997"/>
          </a:xfrm>
          <a:prstGeom prst="wedgeRoundRectCallout">
            <a:avLst>
              <a:gd name="adj1" fmla="val -67421"/>
              <a:gd name="adj2" fmla="val 8687"/>
              <a:gd name="adj3" fmla="val 16667"/>
            </a:avLst>
          </a:prstGeom>
          <a:noFill/>
          <a:ln>
            <a:solidFill>
              <a:srgbClr val="FF9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597650" y="2488565"/>
            <a:ext cx="1041400" cy="8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flipH="1">
            <a:off x="1165225" y="2493645"/>
            <a:ext cx="974090" cy="77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972806" y="992480"/>
            <a:ext cx="352839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）小芳有多少枚邮票？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949607" y="1344985"/>
            <a:ext cx="30243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077399" y="1822053"/>
            <a:ext cx="63367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你能口算出得数吗？和同学说说是怎样算的。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163520" y="2413550"/>
            <a:ext cx="2298255" cy="1092607"/>
            <a:chOff x="2129729" y="2282756"/>
            <a:chExt cx="2082231" cy="1092607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flipH="1">
              <a:off x="2195737" y="2321858"/>
              <a:ext cx="1834068" cy="697125"/>
            </a:xfrm>
            <a:prstGeom prst="wedgeRoundRectCallout">
              <a:avLst>
                <a:gd name="adj1" fmla="val 60658"/>
                <a:gd name="adj2" fmla="val 33683"/>
                <a:gd name="adj3" fmla="val 16667"/>
              </a:avLst>
            </a:prstGeom>
            <a:noFill/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文本框 10245"/>
            <p:cNvSpPr txBox="1">
              <a:spLocks noChangeArrowheads="1"/>
            </p:cNvSpPr>
            <p:nvPr/>
          </p:nvSpPr>
          <p:spPr bwMode="auto">
            <a:xfrm>
              <a:off x="2129729" y="2282756"/>
              <a:ext cx="2082231" cy="10926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先算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减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，再算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减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……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41795" y="2355726"/>
            <a:ext cx="2196244" cy="759182"/>
            <a:chOff x="4771090" y="2282577"/>
            <a:chExt cx="2033158" cy="759182"/>
          </a:xfrm>
          <a:noFill/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4788024" y="2329107"/>
              <a:ext cx="1800200" cy="681940"/>
            </a:xfrm>
            <a:prstGeom prst="wedgeRoundRectCallout">
              <a:avLst>
                <a:gd name="adj1" fmla="val 61233"/>
                <a:gd name="adj2" fmla="val 26467"/>
                <a:gd name="adj3" fmla="val 16667"/>
              </a:avLst>
            </a:prstGeom>
            <a:grpFill/>
            <a:ln w="9525">
              <a:solidFill>
                <a:srgbClr val="68A828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文本框 10245"/>
            <p:cNvSpPr txBox="1">
              <a:spLocks noChangeArrowheads="1"/>
            </p:cNvSpPr>
            <p:nvPr/>
          </p:nvSpPr>
          <p:spPr bwMode="auto">
            <a:xfrm>
              <a:off x="4771090" y="2282577"/>
              <a:ext cx="2033158" cy="75918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先算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减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，再算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……</a:t>
              </a:r>
            </a:p>
          </p:txBody>
        </p:sp>
      </p:grp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2123728" y="4414341"/>
            <a:ext cx="32403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答：小芳有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枚邮票。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2085511" y="3206600"/>
            <a:ext cx="194421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50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20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30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2085511" y="3530636"/>
            <a:ext cx="165618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2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2085511" y="3854672"/>
            <a:ext cx="165618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30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32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5181855" y="3206600"/>
            <a:ext cx="194421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56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20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36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5181855" y="3530636"/>
            <a:ext cx="165618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36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32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4317759" y="1317458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5050580" y="1325290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枚</a:t>
            </a:r>
          </a:p>
        </p:txBody>
      </p:sp>
      <p:sp>
        <p:nvSpPr>
          <p:cNvPr id="48" name="文本框 10245"/>
          <p:cNvSpPr txBox="1">
            <a:spLocks noChangeArrowheads="1"/>
          </p:cNvSpPr>
          <p:nvPr/>
        </p:nvSpPr>
        <p:spPr bwMode="auto">
          <a:xfrm>
            <a:off x="3640322" y="4383742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3566" y="915566"/>
            <a:ext cx="532324" cy="584776"/>
            <a:chOff x="755576" y="168523"/>
            <a:chExt cx="362727" cy="413403"/>
          </a:xfrm>
        </p:grpSpPr>
        <p:pic>
          <p:nvPicPr>
            <p:cNvPr id="31" name="Picture 6"/>
            <p:cNvPicPr>
              <a:picLocks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195486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"/>
            <p:cNvSpPr txBox="1"/>
            <p:nvPr/>
          </p:nvSpPr>
          <p:spPr>
            <a:xfrm>
              <a:off x="758243" y="168523"/>
              <a:ext cx="360060" cy="41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4" name="图片 33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0" grpId="0"/>
      <p:bldP spid="22" grpId="0"/>
      <p:bldP spid="24" grpId="0"/>
      <p:bldP spid="25" grpId="0"/>
      <p:bldP spid="26" grpId="0"/>
      <p:bldP spid="2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flipH="1">
            <a:off x="1333455" y="1867391"/>
            <a:ext cx="1049700" cy="83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899592" y="743223"/>
            <a:ext cx="352839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）小宁有多少枚邮票？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949607" y="1347614"/>
            <a:ext cx="30243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4317759" y="1347614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5029625" y="1356081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枚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373542" y="1966070"/>
            <a:ext cx="4752529" cy="461665"/>
            <a:chOff x="1907703" y="1850975"/>
            <a:chExt cx="4286689" cy="333638"/>
          </a:xfrm>
          <a:noFill/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flipH="1">
              <a:off x="1979712" y="1851670"/>
              <a:ext cx="3528392" cy="324000"/>
            </a:xfrm>
            <a:prstGeom prst="wedgeRoundRectCallout">
              <a:avLst>
                <a:gd name="adj1" fmla="val 56332"/>
                <a:gd name="adj2" fmla="val 36168"/>
                <a:gd name="adj3" fmla="val 16667"/>
              </a:avLst>
            </a:prstGeom>
            <a:grpFill/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1907703" y="1850975"/>
              <a:ext cx="4286689" cy="3336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你是怎样算的？和同学交流。</a:t>
              </a:r>
              <a:r>
                <a:rPr lang="en-US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2085511" y="2706264"/>
            <a:ext cx="194421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40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20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20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2085511" y="3030300"/>
            <a:ext cx="165618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16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9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2085511" y="3354336"/>
            <a:ext cx="194421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20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29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5181855" y="2706264"/>
            <a:ext cx="194421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56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20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36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5181855" y="3030300"/>
            <a:ext cx="180020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36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29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1475656" y="4028844"/>
            <a:ext cx="37444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答：小宁有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枚邮票。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3059832" y="4011910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19" grpId="0"/>
      <p:bldP spid="21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60032" y="555526"/>
            <a:ext cx="3024336" cy="489192"/>
            <a:chOff x="2915816" y="987574"/>
            <a:chExt cx="3024336" cy="489192"/>
          </a:xfrm>
        </p:grpSpPr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2915816" y="1015101"/>
              <a:ext cx="302433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56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29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zh-CN" altLang="en-US" sz="2400" b="1" u="sng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   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（  ）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10" name="文本框 10245"/>
            <p:cNvSpPr txBox="1">
              <a:spLocks noChangeArrowheads="1"/>
            </p:cNvSpPr>
            <p:nvPr/>
          </p:nvSpPr>
          <p:spPr bwMode="auto">
            <a:xfrm>
              <a:off x="4283968" y="987574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29</a:t>
              </a:r>
              <a:endPara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文本框 10245"/>
            <p:cNvSpPr txBox="1">
              <a:spLocks noChangeArrowheads="1"/>
            </p:cNvSpPr>
            <p:nvPr/>
          </p:nvSpPr>
          <p:spPr bwMode="auto">
            <a:xfrm>
              <a:off x="4995834" y="996041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枚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292586" y="1132096"/>
            <a:ext cx="1944216" cy="1078959"/>
            <a:chOff x="2051720" y="2381183"/>
            <a:chExt cx="1944216" cy="1078959"/>
          </a:xfrm>
        </p:grpSpPr>
        <p:sp>
          <p:nvSpPr>
            <p:cNvPr id="13" name="文本框 10245"/>
            <p:cNvSpPr txBox="1">
              <a:spLocks noChangeArrowheads="1"/>
            </p:cNvSpPr>
            <p:nvPr/>
          </p:nvSpPr>
          <p:spPr bwMode="auto">
            <a:xfrm>
              <a:off x="2051720" y="2381183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－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20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文本框 10245"/>
            <p:cNvSpPr txBox="1">
              <a:spLocks noChangeArrowheads="1"/>
            </p:cNvSpPr>
            <p:nvPr/>
          </p:nvSpPr>
          <p:spPr bwMode="auto">
            <a:xfrm>
              <a:off x="2051720" y="2705219"/>
              <a:ext cx="1656184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16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－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7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9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2051720" y="3029255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29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586" y="2356232"/>
            <a:ext cx="1944216" cy="754923"/>
            <a:chOff x="5148064" y="2381183"/>
            <a:chExt cx="1944216" cy="754923"/>
          </a:xfrm>
        </p:grpSpPr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5148064" y="2381183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56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－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36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文本框 10245"/>
            <p:cNvSpPr txBox="1">
              <a:spLocks noChangeArrowheads="1"/>
            </p:cNvSpPr>
            <p:nvPr/>
          </p:nvSpPr>
          <p:spPr bwMode="auto">
            <a:xfrm>
              <a:off x="5148064" y="2705219"/>
              <a:ext cx="1800200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36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－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7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29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1077838" y="3118197"/>
            <a:ext cx="44644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上面两题在口算时有什么不同？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15616" y="555526"/>
            <a:ext cx="3024336" cy="487902"/>
            <a:chOff x="2915816" y="987574"/>
            <a:chExt cx="3024336" cy="487902"/>
          </a:xfrm>
        </p:grpSpPr>
        <p:sp>
          <p:nvSpPr>
            <p:cNvPr id="24" name="文本框 10245"/>
            <p:cNvSpPr txBox="1">
              <a:spLocks noChangeArrowheads="1"/>
            </p:cNvSpPr>
            <p:nvPr/>
          </p:nvSpPr>
          <p:spPr bwMode="auto">
            <a:xfrm>
              <a:off x="2915816" y="1015101"/>
              <a:ext cx="3024336" cy="460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56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24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zh-CN" altLang="en-US" sz="2400" b="1" u="sng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   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（  ）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5" name="文本框 10245"/>
            <p:cNvSpPr txBox="1">
              <a:spLocks noChangeArrowheads="1"/>
            </p:cNvSpPr>
            <p:nvPr/>
          </p:nvSpPr>
          <p:spPr bwMode="auto">
            <a:xfrm>
              <a:off x="4283968" y="987574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32</a:t>
              </a:r>
              <a:endPara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文本框 10245"/>
            <p:cNvSpPr txBox="1">
              <a:spLocks noChangeArrowheads="1"/>
            </p:cNvSpPr>
            <p:nvPr/>
          </p:nvSpPr>
          <p:spPr bwMode="auto">
            <a:xfrm>
              <a:off x="4995834" y="996041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枚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88130" y="1132096"/>
            <a:ext cx="1944216" cy="1078959"/>
            <a:chOff x="2051720" y="2381183"/>
            <a:chExt cx="1944216" cy="1078959"/>
          </a:xfrm>
        </p:grpSpPr>
        <p:sp>
          <p:nvSpPr>
            <p:cNvPr id="28" name="文本框 10245"/>
            <p:cNvSpPr txBox="1">
              <a:spLocks noChangeArrowheads="1"/>
            </p:cNvSpPr>
            <p:nvPr/>
          </p:nvSpPr>
          <p:spPr bwMode="auto">
            <a:xfrm>
              <a:off x="2051720" y="2381183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－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30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文本框 10245"/>
            <p:cNvSpPr txBox="1">
              <a:spLocks noChangeArrowheads="1"/>
            </p:cNvSpPr>
            <p:nvPr/>
          </p:nvSpPr>
          <p:spPr bwMode="auto">
            <a:xfrm>
              <a:off x="2051720" y="2705219"/>
              <a:ext cx="1656184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－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2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文本框 10245"/>
            <p:cNvSpPr txBox="1">
              <a:spLocks noChangeArrowheads="1"/>
            </p:cNvSpPr>
            <p:nvPr/>
          </p:nvSpPr>
          <p:spPr bwMode="auto">
            <a:xfrm>
              <a:off x="2051720" y="3029255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32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88130" y="2356232"/>
            <a:ext cx="1944216" cy="754923"/>
            <a:chOff x="5148064" y="2381183"/>
            <a:chExt cx="1944216" cy="754923"/>
          </a:xfrm>
        </p:grpSpPr>
        <p:sp>
          <p:nvSpPr>
            <p:cNvPr id="32" name="文本框 10245"/>
            <p:cNvSpPr txBox="1">
              <a:spLocks noChangeArrowheads="1"/>
            </p:cNvSpPr>
            <p:nvPr/>
          </p:nvSpPr>
          <p:spPr bwMode="auto">
            <a:xfrm>
              <a:off x="5148064" y="2381183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56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－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36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文本框 10245"/>
            <p:cNvSpPr txBox="1">
              <a:spLocks noChangeArrowheads="1"/>
            </p:cNvSpPr>
            <p:nvPr/>
          </p:nvSpPr>
          <p:spPr bwMode="auto">
            <a:xfrm>
              <a:off x="5148064" y="2705219"/>
              <a:ext cx="1800200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36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－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32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844371" y="3614013"/>
            <a:ext cx="747204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这两题都是两位数减两位数，口算时都是先减几十，再减几。不同是第一题是不退位减，第二题是退位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043608" y="1770772"/>
            <a:ext cx="1836000" cy="1512168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22264" y="1770487"/>
            <a:ext cx="1836000" cy="1512168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06743" y="1770487"/>
            <a:ext cx="1836000" cy="1512168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60649" y="973202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043608" y="1792401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043608" y="2311283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043608" y="2830165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339752" y="1792401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27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2195736" y="2311283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2339752" y="2830165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3491880" y="1792401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491880" y="2311283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3491880" y="2830165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4788024" y="1792401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4644008" y="2311283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4788024" y="2830165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5940152" y="1792401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5940152" y="2311283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5940152" y="2830165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7236296" y="1792401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7092280" y="2311283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17</a:t>
            </a: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7236296" y="2830165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17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580056" y="555526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 descr="60-2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646742"/>
            <a:ext cx="2188953" cy="1582047"/>
          </a:xfrm>
          <a:prstGeom prst="rect">
            <a:avLst/>
          </a:prstGeom>
        </p:spPr>
      </p:pic>
      <p:pic>
        <p:nvPicPr>
          <p:cNvPr id="9" name="图片 8" descr="60-2-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400" y="1706884"/>
            <a:ext cx="2065905" cy="1521905"/>
          </a:xfrm>
          <a:prstGeom prst="rect">
            <a:avLst/>
          </a:prstGeom>
        </p:spPr>
      </p:pic>
      <p:pic>
        <p:nvPicPr>
          <p:cNvPr id="10" name="图片 9" descr="60-2-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1751" y="1719836"/>
            <a:ext cx="2024833" cy="1508953"/>
          </a:xfrm>
          <a:prstGeom prst="rect">
            <a:avLst/>
          </a:prstGeom>
        </p:spPr>
      </p:pic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5296275" y="1894005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52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5296275" y="2406605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46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7808165" y="1885538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7808165" y="2398138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2674391" y="1851670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2674391" y="2381204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467544" y="699542"/>
            <a:ext cx="56886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先说说得数各是几十多，再口算。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043608" y="1758512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043608" y="266499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2339752" y="1758512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2339752" y="2664999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19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3491880" y="1758512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491880" y="266499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4788024" y="1758512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56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4788024" y="2664999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68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5940152" y="1758512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5940152" y="266499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7236296" y="1758512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57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7236296" y="2664999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1043608" y="2190560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三十多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1043608" y="3118197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一十多</a:t>
            </a: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3491880" y="2190560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五十多</a:t>
            </a: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3491880" y="3118197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六十多</a:t>
            </a: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5940152" y="2190560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五十多</a:t>
            </a: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5940152" y="3118197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三十多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539552" y="546815"/>
            <a:ext cx="504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11555" y="1347614"/>
          <a:ext cx="5651500" cy="2147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故事书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连环画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儿童画报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原  有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72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34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50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借  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48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13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36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9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还  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</a:t>
                      </a:r>
                      <a:r>
                        <a:rPr lang="zh-CN" altLang="en-US" sz="2400" b="1" baseline="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）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）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）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941276" y="627534"/>
            <a:ext cx="55749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算出班级图书角每种书还剩多少本。</a:t>
            </a: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2699792" y="2859782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4133001" y="2859782"/>
            <a:ext cx="59727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5540987" y="2902173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49618" y="3808017"/>
            <a:ext cx="2341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借出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还剩</a:t>
            </a:r>
          </a:p>
        </p:txBody>
      </p:sp>
      <p:sp>
        <p:nvSpPr>
          <p:cNvPr id="3" name="云形标注 2"/>
          <p:cNvSpPr/>
          <p:nvPr/>
        </p:nvSpPr>
        <p:spPr>
          <a:xfrm>
            <a:off x="1700496" y="3641965"/>
            <a:ext cx="1944370" cy="792480"/>
          </a:xfrm>
          <a:prstGeom prst="cloudCallout">
            <a:avLst>
              <a:gd name="adj1" fmla="val -63424"/>
              <a:gd name="adj2" fmla="val -13697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37400" y="3641965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还剩怎么求？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2702" y="3547731"/>
            <a:ext cx="876627" cy="125626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全屏显示(16:9)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2023-01-17T01:36:07Z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54CACBE47F2C4BE19B7EEC00652B09E6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