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707" r:id="rId3"/>
    <p:sldId id="708" r:id="rId4"/>
    <p:sldId id="709" r:id="rId5"/>
    <p:sldId id="710" r:id="rId6"/>
    <p:sldId id="711" r:id="rId7"/>
    <p:sldId id="712" r:id="rId8"/>
    <p:sldId id="713" r:id="rId9"/>
    <p:sldId id="714" r:id="rId10"/>
    <p:sldId id="715" r:id="rId11"/>
    <p:sldId id="716" r:id="rId12"/>
    <p:sldId id="258" r:id="rId13"/>
  </p:sldIdLst>
  <p:sldSz cx="12192000" cy="6858000"/>
  <p:notesSz cx="6858000" cy="9144000"/>
  <p:embeddedFontLst>
    <p:embeddedFont>
      <p:font typeface="思源黑体 CN Medium" panose="02010600030101010101" charset="-122"/>
      <p:regular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8" y="84"/>
      </p:cViewPr>
      <p:guideLst>
        <p:guide pos="416"/>
        <p:guide pos="7256"/>
        <p:guide orient="horz" pos="2931"/>
        <p:guide orient="horz" pos="664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9"/>
          <p:cNvSpPr/>
          <p:nvPr/>
        </p:nvSpPr>
        <p:spPr>
          <a:xfrm>
            <a:off x="909176" y="1463415"/>
            <a:ext cx="10609724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95300" indent="-495300">
              <a:lnSpc>
                <a:spcPct val="20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小山羊吃了哪边山上的草？     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(        )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A.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南山。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				B. 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北山。 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C.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南山和北山都吃了。 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	D. 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一山都没有吃到。</a:t>
            </a:r>
          </a:p>
          <a:p>
            <a:pPr>
              <a:lnSpc>
                <a:spcPct val="200000"/>
              </a:lnSpc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4. 我想对小山羊说：</a:t>
            </a: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______________________________________</a:t>
            </a: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5742712" y="167964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>
            <a:off x="1316461" y="3578567"/>
            <a:ext cx="10202439" cy="6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                                  </a:t>
            </a: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做事不能三心二意，不然只能一无所获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9"/>
          <p:cNvSpPr/>
          <p:nvPr/>
        </p:nvSpPr>
        <p:spPr>
          <a:xfrm>
            <a:off x="1012376" y="2480576"/>
            <a:ext cx="8521700" cy="264072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95300" indent="-495300">
              <a:lnSpc>
                <a:spcPct val="180000"/>
              </a:lnSpc>
              <a:defRPr/>
            </a:pP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七、照样子，写出带有人名的四字词语。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__________________________________________</a:t>
            </a:r>
          </a:p>
          <a:p>
            <a:pPr>
              <a:lnSpc>
                <a:spcPct val="170000"/>
              </a:lnSpc>
              <a:defRPr/>
            </a:pPr>
            <a:r>
              <a:rPr lang="en-US" altLang="zh-CN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__________________________________________</a:t>
            </a:r>
          </a:p>
          <a:p>
            <a:pPr>
              <a:lnSpc>
                <a:spcPct val="170000"/>
              </a:lnSpc>
              <a:defRPr/>
            </a:pPr>
            <a:endParaRPr lang="en-US" altLang="zh-CN" sz="2400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1142252" y="3006193"/>
            <a:ext cx="6902852" cy="12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嫦娥奔月、后羿射日、女娲补天、荆轲刺秦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、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kern="0" dirty="0" err="1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夸父追日、毛遂自荐、塞翁失马、孔融让梨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 …… </a:t>
            </a:r>
          </a:p>
        </p:txBody>
      </p:sp>
      <p:pic>
        <p:nvPicPr>
          <p:cNvPr id="12293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44" y="2784972"/>
            <a:ext cx="1604250" cy="1490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举一反三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1741"/>
            <a:chOff x="894963" y="2284695"/>
            <a:chExt cx="6336886" cy="1771741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61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rPr>
                <a:t>语文精品课件 二年级上册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10600030101010101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Medium" panose="02010600030101010101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55" y="23766"/>
            <a:ext cx="27146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4098"/>
          <p:cNvSpPr>
            <a:spLocks noChangeArrowheads="1"/>
          </p:cNvSpPr>
          <p:nvPr/>
        </p:nvSpPr>
        <p:spPr bwMode="auto">
          <a:xfrm>
            <a:off x="817776" y="1388643"/>
            <a:ext cx="10701123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一、我会选择正确的字，组词填空。</a:t>
            </a: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二、我会给加点的字选择正确的读音，打“√”。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1. 我们重(chónɡ    zhònɡ)新把复习的重(chónɡ    zhònɡ)点整理了一遍。</a:t>
            </a:r>
          </a:p>
        </p:txBody>
      </p:sp>
      <p:pic>
        <p:nvPicPr>
          <p:cNvPr id="3076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77" y="2077013"/>
            <a:ext cx="7472991" cy="186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2140419" y="2510172"/>
            <a:ext cx="960984" cy="9347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3184149" y="2510172"/>
            <a:ext cx="930651" cy="9347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470950" y="2510170"/>
            <a:ext cx="999219" cy="906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7753685" y="2487727"/>
            <a:ext cx="816158" cy="92890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 flipV="1">
            <a:off x="7623544" y="2513751"/>
            <a:ext cx="1099823" cy="90288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 flipV="1">
            <a:off x="5456772" y="2510170"/>
            <a:ext cx="1177944" cy="906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 flipV="1">
            <a:off x="2035177" y="2510171"/>
            <a:ext cx="2230382" cy="9347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6169" name="Rectangle 6"/>
          <p:cNvSpPr>
            <a:spLocks noChangeArrowheads="1"/>
          </p:cNvSpPr>
          <p:nvPr/>
        </p:nvSpPr>
        <p:spPr bwMode="auto">
          <a:xfrm>
            <a:off x="2429993" y="4923017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562767" y="4885889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基础巩固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bldLvl="0"/>
      <p:bldP spid="1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2"/>
          <p:cNvSpPr>
            <a:spLocks noChangeArrowheads="1"/>
          </p:cNvSpPr>
          <p:nvPr/>
        </p:nvSpPr>
        <p:spPr bwMode="auto">
          <a:xfrm>
            <a:off x="667623" y="1270933"/>
            <a:ext cx="108624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2.  种(zhǒnɡ   zhònɡ)子撒进地里之后，农民伯伯开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始耕种 (zhǒnɡ   zhònɡ)了。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3. 能干(ɡān        ɡàn)的值日生把教室打扫得很干(ɡān     ɡàn)净。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4. 洪水带来的灾难(nán      nàn)，让人们的生活过得很困难(nán     nàn)。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5.  老师要在教(jiāo      jiào)室里教(jiāo      jiào )同学们读书。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25024" y="3537278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6795" y="1709410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21986" y="259430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30713" y="442562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79118" y="362542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21748" y="545669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7621" y="5357158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712200" y="4425623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 dirty="0">
                <a:solidFill>
                  <a:srgbClr val="FF0000"/>
                </a:solidFill>
                <a:ea typeface="思源黑体 CN Medium" panose="02010600030101010101" pitchFamily="34" charset="-122"/>
                <a:cs typeface="方正综艺繁体"/>
                <a:sym typeface="Arial" panose="020B0604020202020204" pitchFamily="34" charset="0"/>
              </a:rPr>
              <a:t>√</a:t>
            </a:r>
            <a:endParaRPr lang="en-US" altLang="zh-CN" sz="2800" b="1" kern="0" dirty="0">
              <a:solidFill>
                <a:srgbClr val="FF0000"/>
              </a:solidFill>
              <a:ea typeface="思源黑体 CN Medium" panose="02010600030101010101" pitchFamily="34" charset="-122"/>
              <a:cs typeface="方正综艺繁体"/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/>
      <p:bldP spid="8" grpId="0" bldLvl="0"/>
      <p:bldP spid="9" grpId="0" bldLvl="0"/>
      <p:bldP spid="10" grpId="0" bldLvl="0"/>
      <p:bldP spid="12" grpId="0" bldLvl="0"/>
      <p:bldP spid="13" grpId="0" bldLvl="0"/>
      <p:bldP spid="14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2"/>
          <p:cNvSpPr>
            <a:spLocks noChangeArrowheads="1"/>
          </p:cNvSpPr>
          <p:nvPr/>
        </p:nvSpPr>
        <p:spPr bwMode="auto">
          <a:xfrm>
            <a:off x="835488" y="1394168"/>
            <a:ext cx="87153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三、我会给下列句子加上标点符号，再读一读。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1. 一阵秋风吹过         树叶像蝴蝶一样飘落下来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2.   我们去公园玩       公园里花真多呀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3.  这棵树的叶子真奇怪      是什么树呢 </a:t>
            </a:r>
          </a:p>
          <a:p>
            <a:pPr eaLnBrk="1" hangingPunct="1">
              <a:lnSpc>
                <a:spcPct val="190000"/>
              </a:lnSpc>
            </a:pPr>
            <a:r>
              <a:rPr lang="zh-CN" altLang="en-US" sz="28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4. 今天的天气真好呀 </a:t>
            </a:r>
          </a:p>
        </p:txBody>
      </p:sp>
      <p:sp>
        <p:nvSpPr>
          <p:cNvPr id="9" name="矩形 8"/>
          <p:cNvSpPr/>
          <p:nvPr/>
        </p:nvSpPr>
        <p:spPr>
          <a:xfrm>
            <a:off x="3546937" y="2486367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文本框 16"/>
          <p:cNvSpPr>
            <a:spLocks noChangeArrowheads="1"/>
          </p:cNvSpPr>
          <p:nvPr/>
        </p:nvSpPr>
        <p:spPr bwMode="auto">
          <a:xfrm>
            <a:off x="3632663" y="24863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0" name="矩形 9"/>
          <p:cNvSpPr/>
          <p:nvPr/>
        </p:nvSpPr>
        <p:spPr>
          <a:xfrm>
            <a:off x="8311024" y="247525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6"/>
          <p:cNvSpPr>
            <a:spLocks noChangeArrowheads="1"/>
          </p:cNvSpPr>
          <p:nvPr/>
        </p:nvSpPr>
        <p:spPr bwMode="auto">
          <a:xfrm>
            <a:off x="8328487" y="24736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812049" y="3305517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3899362" y="330551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4" name="矩形 13"/>
          <p:cNvSpPr/>
          <p:nvPr/>
        </p:nvSpPr>
        <p:spPr>
          <a:xfrm>
            <a:off x="6915612" y="329440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6"/>
          <p:cNvSpPr>
            <a:spLocks noChangeArrowheads="1"/>
          </p:cNvSpPr>
          <p:nvPr/>
        </p:nvSpPr>
        <p:spPr bwMode="auto">
          <a:xfrm>
            <a:off x="6933074" y="33626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！</a:t>
            </a:r>
          </a:p>
        </p:txBody>
      </p:sp>
      <p:sp>
        <p:nvSpPr>
          <p:cNvPr id="16" name="矩形 15"/>
          <p:cNvSpPr/>
          <p:nvPr/>
        </p:nvSpPr>
        <p:spPr>
          <a:xfrm>
            <a:off x="4769312" y="4124667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>
            <a:spLocks noChangeArrowheads="1"/>
          </p:cNvSpPr>
          <p:nvPr/>
        </p:nvSpPr>
        <p:spPr bwMode="auto">
          <a:xfrm>
            <a:off x="4856624" y="41246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，</a:t>
            </a:r>
          </a:p>
        </p:txBody>
      </p:sp>
      <p:sp>
        <p:nvSpPr>
          <p:cNvPr id="18" name="矩形 17"/>
          <p:cNvSpPr/>
          <p:nvPr/>
        </p:nvSpPr>
        <p:spPr>
          <a:xfrm>
            <a:off x="7110874" y="411355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6"/>
          <p:cNvSpPr>
            <a:spLocks noChangeArrowheads="1"/>
          </p:cNvSpPr>
          <p:nvPr/>
        </p:nvSpPr>
        <p:spPr bwMode="auto">
          <a:xfrm>
            <a:off x="7128338" y="4181818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20" name="矩形 19"/>
          <p:cNvSpPr/>
          <p:nvPr/>
        </p:nvSpPr>
        <p:spPr>
          <a:xfrm>
            <a:off x="4193049" y="4932704"/>
            <a:ext cx="4889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 noProof="1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16"/>
          <p:cNvSpPr>
            <a:spLocks noChangeArrowheads="1"/>
          </p:cNvSpPr>
          <p:nvPr/>
        </p:nvSpPr>
        <p:spPr bwMode="auto">
          <a:xfrm>
            <a:off x="4210512" y="5000967"/>
            <a:ext cx="553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！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33" y="2602760"/>
            <a:ext cx="89757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12289"/>
          <p:cNvSpPr>
            <a:spLocks noChangeArrowheads="1"/>
          </p:cNvSpPr>
          <p:nvPr/>
        </p:nvSpPr>
        <p:spPr bwMode="auto">
          <a:xfrm>
            <a:off x="697692" y="1508104"/>
            <a:ext cx="8172450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四、我会给下列汉字加上偏旁变成新字。</a:t>
            </a: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zh-CN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1834057" y="299169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蚂</a:t>
            </a:r>
          </a:p>
        </p:txBody>
      </p:sp>
      <p:sp>
        <p:nvSpPr>
          <p:cNvPr id="5123" name="文本框 16"/>
          <p:cNvSpPr>
            <a:spLocks noChangeArrowheads="1"/>
          </p:cNvSpPr>
          <p:nvPr/>
        </p:nvSpPr>
        <p:spPr bwMode="auto">
          <a:xfrm>
            <a:off x="2573833" y="2671021"/>
            <a:ext cx="53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吗</a:t>
            </a:r>
          </a:p>
        </p:txBody>
      </p:sp>
      <p:sp>
        <p:nvSpPr>
          <p:cNvPr id="5126" name="文本框 16"/>
          <p:cNvSpPr>
            <a:spLocks noChangeArrowheads="1"/>
          </p:cNvSpPr>
          <p:nvPr/>
        </p:nvSpPr>
        <p:spPr bwMode="auto">
          <a:xfrm>
            <a:off x="5164632" y="30758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把</a:t>
            </a:r>
          </a:p>
        </p:txBody>
      </p:sp>
      <p:sp>
        <p:nvSpPr>
          <p:cNvPr id="5127" name="文本框 16"/>
          <p:cNvSpPr>
            <a:spLocks noChangeArrowheads="1"/>
          </p:cNvSpPr>
          <p:nvPr/>
        </p:nvSpPr>
        <p:spPr bwMode="auto">
          <a:xfrm>
            <a:off x="5882182" y="267102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吧</a:t>
            </a:r>
          </a:p>
        </p:txBody>
      </p:sp>
      <p:sp>
        <p:nvSpPr>
          <p:cNvPr id="5130" name="文本框 16"/>
          <p:cNvSpPr>
            <a:spLocks noChangeArrowheads="1"/>
          </p:cNvSpPr>
          <p:nvPr/>
        </p:nvSpPr>
        <p:spPr bwMode="auto">
          <a:xfrm>
            <a:off x="6629895" y="30758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爸</a:t>
            </a:r>
          </a:p>
        </p:txBody>
      </p:sp>
      <p:sp>
        <p:nvSpPr>
          <p:cNvPr id="4" name="文本框 16"/>
          <p:cNvSpPr>
            <a:spLocks noChangeArrowheads="1"/>
          </p:cNvSpPr>
          <p:nvPr/>
        </p:nvSpPr>
        <p:spPr bwMode="auto">
          <a:xfrm>
            <a:off x="3253283" y="3005985"/>
            <a:ext cx="531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妈</a:t>
            </a:r>
          </a:p>
        </p:txBody>
      </p:sp>
      <p:sp>
        <p:nvSpPr>
          <p:cNvPr id="5" name="文本框 16"/>
          <p:cNvSpPr>
            <a:spLocks noChangeArrowheads="1"/>
          </p:cNvSpPr>
          <p:nvPr/>
        </p:nvSpPr>
        <p:spPr bwMode="auto">
          <a:xfrm>
            <a:off x="8476157" y="30631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放</a:t>
            </a:r>
          </a:p>
        </p:txBody>
      </p:sp>
      <p:sp>
        <p:nvSpPr>
          <p:cNvPr id="6" name="文本框 16"/>
          <p:cNvSpPr>
            <a:spLocks noChangeArrowheads="1"/>
          </p:cNvSpPr>
          <p:nvPr/>
        </p:nvSpPr>
        <p:spPr bwMode="auto">
          <a:xfrm>
            <a:off x="9193707" y="265990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仿</a:t>
            </a:r>
          </a:p>
        </p:txBody>
      </p:sp>
      <p:sp>
        <p:nvSpPr>
          <p:cNvPr id="7" name="文本框 16"/>
          <p:cNvSpPr>
            <a:spLocks noChangeArrowheads="1"/>
          </p:cNvSpPr>
          <p:nvPr/>
        </p:nvSpPr>
        <p:spPr bwMode="auto">
          <a:xfrm>
            <a:off x="9939832" y="306313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访</a:t>
            </a: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1834057" y="454585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泡</a:t>
            </a:r>
          </a:p>
        </p:txBody>
      </p:sp>
      <p:sp>
        <p:nvSpPr>
          <p:cNvPr id="9" name="文本框 16"/>
          <p:cNvSpPr>
            <a:spLocks noChangeArrowheads="1"/>
          </p:cNvSpPr>
          <p:nvPr/>
        </p:nvSpPr>
        <p:spPr bwMode="auto">
          <a:xfrm>
            <a:off x="2551607" y="41426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抱</a:t>
            </a:r>
          </a:p>
        </p:txBody>
      </p:sp>
      <p:sp>
        <p:nvSpPr>
          <p:cNvPr id="10" name="文本框 16"/>
          <p:cNvSpPr>
            <a:spLocks noChangeArrowheads="1"/>
          </p:cNvSpPr>
          <p:nvPr/>
        </p:nvSpPr>
        <p:spPr bwMode="auto">
          <a:xfrm>
            <a:off x="3299320" y="454585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炮</a:t>
            </a:r>
          </a:p>
        </p:txBody>
      </p:sp>
      <p:sp>
        <p:nvSpPr>
          <p:cNvPr id="11" name="文本框 16"/>
          <p:cNvSpPr>
            <a:spLocks noChangeArrowheads="1"/>
          </p:cNvSpPr>
          <p:nvPr/>
        </p:nvSpPr>
        <p:spPr bwMode="auto">
          <a:xfrm>
            <a:off x="5153520" y="45871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清</a:t>
            </a:r>
          </a:p>
        </p:txBody>
      </p:sp>
      <p:sp>
        <p:nvSpPr>
          <p:cNvPr id="12" name="文本框 16"/>
          <p:cNvSpPr>
            <a:spLocks noChangeArrowheads="1"/>
          </p:cNvSpPr>
          <p:nvPr/>
        </p:nvSpPr>
        <p:spPr bwMode="auto">
          <a:xfrm>
            <a:off x="5871070" y="411405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情</a:t>
            </a:r>
          </a:p>
        </p:txBody>
      </p:sp>
      <p:sp>
        <p:nvSpPr>
          <p:cNvPr id="13" name="文本框 16"/>
          <p:cNvSpPr>
            <a:spLocks noChangeArrowheads="1"/>
          </p:cNvSpPr>
          <p:nvPr/>
        </p:nvSpPr>
        <p:spPr bwMode="auto">
          <a:xfrm>
            <a:off x="6618782" y="458713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晴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基础巩固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5123" grpId="0"/>
      <p:bldP spid="5126" grpId="0"/>
      <p:bldP spid="5127" grpId="0"/>
      <p:bldP spid="5130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2289"/>
          <p:cNvSpPr>
            <a:spLocks noChangeArrowheads="1"/>
          </p:cNvSpPr>
          <p:nvPr/>
        </p:nvSpPr>
        <p:spPr bwMode="auto">
          <a:xfrm>
            <a:off x="773453" y="1318329"/>
            <a:ext cx="10745447" cy="441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五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、我会联系课文回答问题。</a:t>
            </a:r>
          </a:p>
          <a:p>
            <a:pPr algn="ctr"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鲁班造锯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　　相传鲁班是我国古代有名的工匠和发明家，木工用的锯，就是他发明的。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　　有一回，鲁班领着大家建造一座宫殿，需要很多大木料，于是他让徒弟们上山去砍树。当时还没有锯，砍树全靠斧子，一天砍不了几棵。鲁班很着急，就亲自上山去看。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能力提升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2289"/>
          <p:cNvSpPr>
            <a:spLocks noChangeArrowheads="1"/>
          </p:cNvSpPr>
          <p:nvPr/>
        </p:nvSpPr>
        <p:spPr bwMode="auto">
          <a:xfrm>
            <a:off x="801386" y="1478009"/>
            <a:ext cx="10717514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　　山很陡，鲁班抓住树根和杂草，一步一步往上爬。忽然，他的手指被一根小草划破了，流出血来。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　　一根小草怎么会这样厉害？鲁班仔细一看，发现小草的叶子边上有许多小齿。他在手指上试了试，一拉就是一道口子。这可提醒了鲁班，他想：如果用铁打一把有齿的工具，在树上来回拉，不是比用斧子砍快得多吗？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　　鲁班马上回去打了一把，拿到山上一试，果然又快又省力。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　　鲁班就这样发明了锯。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      后来，人们不断改进，制造出了各种各样的锯。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能力提升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2289"/>
          <p:cNvSpPr>
            <a:spLocks noChangeArrowheads="1"/>
          </p:cNvSpPr>
          <p:nvPr/>
        </p:nvSpPr>
        <p:spPr bwMode="auto">
          <a:xfrm>
            <a:off x="796603" y="1428939"/>
            <a:ext cx="1072229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1. 短文共有(        )个自然段。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2. 鲁班被小草划破手后，他产生了什么样的想法？请在文中用“ ——”画出来。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3. 我会填。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一(        )宫殿 </a:t>
            </a: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一(         )小草 </a:t>
            </a: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一(         )口子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4. 你从这个故事中受到了什么启发？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_________________________________________________________</a:t>
            </a: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2741909" y="170891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>
            <a:off x="1381126" y="38913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座</a:t>
            </a:r>
          </a:p>
        </p:txBody>
      </p:sp>
      <p:sp>
        <p:nvSpPr>
          <p:cNvPr id="2" name="文本框 16"/>
          <p:cNvSpPr>
            <a:spLocks noChangeArrowheads="1"/>
          </p:cNvSpPr>
          <p:nvPr/>
        </p:nvSpPr>
        <p:spPr bwMode="auto">
          <a:xfrm>
            <a:off x="4194175" y="38913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3" name="文本框 16"/>
          <p:cNvSpPr>
            <a:spLocks noChangeArrowheads="1"/>
          </p:cNvSpPr>
          <p:nvPr/>
        </p:nvSpPr>
        <p:spPr bwMode="auto">
          <a:xfrm>
            <a:off x="6917691" y="3891364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道</a:t>
            </a:r>
          </a:p>
        </p:txBody>
      </p:sp>
      <p:sp>
        <p:nvSpPr>
          <p:cNvPr id="4" name="文本框 16"/>
          <p:cNvSpPr>
            <a:spLocks noChangeArrowheads="1"/>
          </p:cNvSpPr>
          <p:nvPr/>
        </p:nvSpPr>
        <p:spPr bwMode="auto">
          <a:xfrm>
            <a:off x="888043" y="5079340"/>
            <a:ext cx="91408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细致的观察、丰富的想象和认真的实验，是通向成功的捷径。 </a:t>
            </a:r>
          </a:p>
          <a:p>
            <a:pPr eaLnBrk="1" hangingPunct="1"/>
            <a:r>
              <a:rPr lang="zh-CN" altLang="en-US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能力提升</a:t>
            </a:r>
          </a:p>
          <a:p>
            <a:endParaRPr lang="zh-CN" altLang="en-US" dirty="0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2289"/>
          <p:cNvSpPr>
            <a:spLocks noChangeArrowheads="1"/>
          </p:cNvSpPr>
          <p:nvPr/>
        </p:nvSpPr>
        <p:spPr bwMode="auto">
          <a:xfrm>
            <a:off x="660400" y="1356436"/>
            <a:ext cx="108585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六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、课外拓展阅读。</a:t>
            </a:r>
          </a:p>
          <a:p>
            <a:pPr algn="ctr"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小山羊吃草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　　一只小山羊去吃草，这山望着那山好。跑上北山望南山，看到南山草儿茂。登上南山望北山，觉得还是北山好。南山北山跑不停，肚子饿得咕咕叫。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1. 小山羊认为哪边的草好？  (        )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A. 南山。</a:t>
            </a: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			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B. 北山。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C. 拿不定主意。</a:t>
            </a: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		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D. 都不好。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2. 与“望”意思相近的词是  (        )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A. 看。 </a:t>
            </a: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B. 瞧。</a:t>
            </a: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	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C. 瞅。</a:t>
            </a:r>
            <a:r>
              <a:rPr lang="en-US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	 </a:t>
            </a:r>
            <a:r>
              <a:rPr lang="zh-CN" altLang="zh-CN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D. 远。</a:t>
            </a:r>
            <a:endParaRPr lang="en-US" altLang="zh-CN" sz="2400" kern="0" dirty="0"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文本框 16"/>
          <p:cNvSpPr>
            <a:spLocks noChangeArrowheads="1"/>
          </p:cNvSpPr>
          <p:nvPr/>
        </p:nvSpPr>
        <p:spPr bwMode="auto">
          <a:xfrm>
            <a:off x="4815205" y="3498560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2300" name="文本框 16"/>
          <p:cNvSpPr>
            <a:spLocks noChangeArrowheads="1"/>
          </p:cNvSpPr>
          <p:nvPr/>
        </p:nvSpPr>
        <p:spPr bwMode="auto">
          <a:xfrm>
            <a:off x="4832839" y="5040582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kern="0" dirty="0">
                <a:solidFill>
                  <a:srgbClr val="FF0000"/>
                </a:solidFill>
                <a:ea typeface="思源黑体 CN Medium" panose="02010600030101010101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宽屏</PresentationFormat>
  <Paragraphs>115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思源黑体 CN Regular</vt:lpstr>
      <vt:lpstr>思源黑体 CN Bold</vt:lpstr>
      <vt:lpstr>思源黑体 CN Light</vt:lpstr>
      <vt:lpstr>Arial</vt:lpstr>
      <vt:lpstr>思源黑体 CN Medium</vt:lpstr>
      <vt:lpstr>方正综艺繁体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2020-10-19T02:43:00Z</dcterms:created>
  <dcterms:modified xsi:type="dcterms:W3CDTF">2023-01-14T00:55:35Z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038F9463593A49C68D05A2BF5103B784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