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32" r:id="rId3"/>
    <p:sldId id="336" r:id="rId4"/>
    <p:sldId id="337" r:id="rId5"/>
    <p:sldId id="329" r:id="rId6"/>
    <p:sldId id="338" r:id="rId7"/>
    <p:sldId id="319" r:id="rId8"/>
    <p:sldId id="339" r:id="rId9"/>
    <p:sldId id="334" r:id="rId10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1pPr>
    <a:lvl2pPr marL="45720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2pPr>
    <a:lvl3pPr marL="91440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3pPr>
    <a:lvl4pPr marL="137160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4pPr>
    <a:lvl5pPr marL="182880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hangingPunct="0"/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 eaLnBrk="0" hangingPunct="0"/>
            <a:fld id="{44C5FA6B-9E2A-4002-9C37-4DD42DD698D2}" type="datetime1">
              <a:rPr lang="zh-CN" altLang="en-US" sz="1200">
                <a:solidFill>
                  <a:srgbClr val="FF0000"/>
                </a:solidFill>
              </a:rPr>
              <a:t>2023-01-17</a:t>
            </a:fld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1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eaLnBrk="0" hangingPunct="0"/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2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224A1BF2-9D09-443B-BA99-CF5F2F864615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hangingPunct="0"/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 eaLnBrk="0" hangingPunct="0"/>
            <a:fld id="{4C7AE97C-7CCD-4849-BB66-CD2519E1588A}" type="datetime1">
              <a:rPr lang="zh-CN" altLang="en-US" sz="1200">
                <a:solidFill>
                  <a:srgbClr val="FF0000"/>
                </a:solidFill>
              </a:rPr>
              <a:t>2023-01-17</a:t>
            </a:fld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19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2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eaLnBrk="0" hangingPunct="0"/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C2FA70C8-2298-4895-A715-CF86EAFA2CC5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 idx="4294967295"/>
            <p:custDataLst>
              <p:tags r:id="rId13"/>
            </p:custDataLst>
          </p:nvPr>
        </p:nvSpPr>
        <p:spPr>
          <a:xfrm>
            <a:off x="501650" y="431800"/>
            <a:ext cx="8140700" cy="647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101600" tIns="38100" rIns="76200" bIns="38100" anchor="ctr" anchorCtr="0"/>
          <a:lstStyle>
            <a:lvl1pPr mar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100" b="1" u="none" strike="noStrike" kern="1200" cap="none" spc="200" normalizeH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  <p:custDataLst>
              <p:tags r:id="rId14"/>
            </p:custDataLst>
          </p:nvPr>
        </p:nvSpPr>
        <p:spPr>
          <a:xfrm>
            <a:off x="501650" y="1295400"/>
            <a:ext cx="8140700" cy="50403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101600" tIns="0" rIns="82550" bIns="0" anchor="t" anchorCtr="0"/>
          <a:lstStyle>
            <a:lvl1pPr marL="1714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>
                <a:tab pos="1206500" algn="l"/>
                <a:tab pos="1207135" algn="l"/>
              </a:tabLst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>
                <a:tab pos="1206500" algn="l"/>
              </a:tabLst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>
                <a:tab pos="1206500" algn="l"/>
              </a:tabLst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>
                <a:tab pos="1206500" algn="l"/>
              </a:tabLst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/>
            <a:r>
              <a:t>单击此处编辑母版文本样式</a:t>
            </a:r>
          </a:p>
          <a:p>
            <a:pPr marL="514350" lvl="1" indent="-171450"/>
            <a:r>
              <a:t>第二级</a:t>
            </a:r>
          </a:p>
          <a:p>
            <a:pPr marL="857250" lvl="2" indent="-171450"/>
            <a:r>
              <a:t>第三级</a:t>
            </a:r>
          </a:p>
          <a:p>
            <a:pPr marL="1200150" lvl="3" indent="-171450"/>
            <a:r>
              <a:t>第四级</a:t>
            </a:r>
          </a:p>
          <a:p>
            <a:pPr marL="1543050" lvl="4" indent="-171450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19"/>
            <p:custDataLst>
              <p:tags r:id="rId15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29"/>
            <p:custDataLst>
              <p:tags r:id="rId16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39"/>
            <p:custDataLst>
              <p:tags r:id="rId17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1031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2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1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tabLst>
          <a:tab pos="1206500" algn="l"/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tabLst>
          <a:tab pos="1206500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tabLst>
          <a:tab pos="1206500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tabLst>
          <a:tab pos="1206500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7418" y="980728"/>
            <a:ext cx="9161417" cy="25814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/>
              <a:t>Unit6</a:t>
            </a:r>
          </a:p>
          <a:p>
            <a:pPr algn="ctr"/>
            <a:r>
              <a:rPr lang="en-US" altLang="zh-CN" sz="5400" b="1" dirty="0"/>
              <a:t>Keep our city clean</a:t>
            </a:r>
            <a:endParaRPr lang="zh-CN" altLang="en-US" sz="5400" b="1" dirty="0"/>
          </a:p>
        </p:txBody>
      </p:sp>
      <p:sp>
        <p:nvSpPr>
          <p:cNvPr id="5" name="矩形 4"/>
          <p:cNvSpPr/>
          <p:nvPr/>
        </p:nvSpPr>
        <p:spPr>
          <a:xfrm>
            <a:off x="0" y="573325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5"/>
          <p:cNvSpPr/>
          <p:nvPr/>
        </p:nvSpPr>
        <p:spPr>
          <a:xfrm>
            <a:off x="527050" y="2205038"/>
            <a:ext cx="8064500" cy="3505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学习句型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What makes … dirty/messy?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和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What can we do to …?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学习情态动词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can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的用法。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3.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学习不可数名词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smoke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和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rubbish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作主语时的用法。</a:t>
            </a:r>
          </a:p>
        </p:txBody>
      </p:sp>
      <p:grpSp>
        <p:nvGrpSpPr>
          <p:cNvPr id="5122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5123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5124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单元目标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5125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8"/>
          <p:cNvSpPr/>
          <p:nvPr/>
        </p:nvSpPr>
        <p:spPr>
          <a:xfrm>
            <a:off x="611188" y="1916113"/>
            <a:ext cx="8064500" cy="4187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1.keep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保持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维持</a:t>
            </a:r>
            <a:r>
              <a:rPr lang="zh-CN" altLang="en-US" i="1" dirty="0">
                <a:solidFill>
                  <a:schemeClr val="tx1"/>
                </a:solidFill>
                <a:ea typeface="宋体" panose="02010600030101010101" pitchFamily="2" charset="-122"/>
              </a:rPr>
              <a:t>　　　　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2.clean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干净的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整洁的</a:t>
            </a:r>
            <a:r>
              <a:rPr lang="zh-CN" altLang="en-US" i="1" dirty="0">
                <a:solidFill>
                  <a:schemeClr val="tx1"/>
                </a:solidFill>
                <a:ea typeface="宋体" panose="02010600030101010101" pitchFamily="2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3.make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使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变得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4.dirty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肮脏的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5.museum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博物馆	  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6.ground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地面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地上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7.air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空气	            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8.smoke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烟雾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9.rubbish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垃圾                     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10.messy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肮脏的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乱七八糟的	</a:t>
            </a:r>
          </a:p>
        </p:txBody>
      </p:sp>
      <p:grpSp>
        <p:nvGrpSpPr>
          <p:cNvPr id="6146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6147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6148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重点单词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6149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8"/>
          <p:cNvSpPr/>
          <p:nvPr/>
        </p:nvSpPr>
        <p:spPr>
          <a:xfrm>
            <a:off x="527050" y="2276475"/>
            <a:ext cx="8064500" cy="28225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11.dead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死的	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12.bin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垃圾桶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13.plant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种植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栽种	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14.more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更多的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15.throw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扔        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16.skin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果皮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17.slip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滑倒	       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18.fall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摔倒	</a:t>
            </a:r>
          </a:p>
        </p:txBody>
      </p:sp>
      <p:grpSp>
        <p:nvGrpSpPr>
          <p:cNvPr id="7170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7171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7172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>
                  <a:latin typeface="楷体_GB2312" pitchFamily="49" charset="-122"/>
                  <a:ea typeface="楷体_GB2312" pitchFamily="49" charset="-122"/>
                </a:rPr>
                <a:t>重点单词</a:t>
              </a:r>
              <a:endParaRPr lang="zh-CN" altLang="en-US" sz="3100" b="1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7173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0"/>
          <p:cNvSpPr/>
          <p:nvPr/>
        </p:nvSpPr>
        <p:spPr>
          <a:xfrm>
            <a:off x="684213" y="2133600"/>
            <a:ext cx="8064500" cy="4187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1.keep our city clean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保持我们的城市整洁</a:t>
            </a:r>
            <a:r>
              <a:rPr lang="zh-CN" altLang="en-US" i="1" dirty="0">
                <a:solidFill>
                  <a:schemeClr val="tx1"/>
                </a:solidFill>
                <a:ea typeface="宋体" panose="02010600030101010101" pitchFamily="2" charset="-122"/>
              </a:rPr>
              <a:t>　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2.move … away from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从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搬走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3.pick … up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捡起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拾起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4.well done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干得好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5.clean and beautiful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又干净又漂亮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6.put rubbish in the bin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把垃圾放进垃圾箱</a:t>
            </a:r>
          </a:p>
        </p:txBody>
      </p:sp>
      <p:grpSp>
        <p:nvGrpSpPr>
          <p:cNvPr id="8194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8195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8196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重点短语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8197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10"/>
          <p:cNvSpPr/>
          <p:nvPr/>
        </p:nvSpPr>
        <p:spPr>
          <a:xfrm>
            <a:off x="527050" y="2052638"/>
            <a:ext cx="8064500" cy="28225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7.black smoke from factories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来自工厂的黑烟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8.help keep the air clean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有助于保持空气洁净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9.plant more trees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种植更多树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10.walk to school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步行上学</a:t>
            </a:r>
          </a:p>
        </p:txBody>
      </p:sp>
      <p:grpSp>
        <p:nvGrpSpPr>
          <p:cNvPr id="9218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9219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9220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>
                  <a:latin typeface="楷体_GB2312" pitchFamily="49" charset="-122"/>
                  <a:ea typeface="楷体_GB2312" pitchFamily="49" charset="-122"/>
                </a:rPr>
                <a:t>重点短语</a:t>
              </a:r>
              <a:endParaRPr lang="zh-CN" altLang="en-US" sz="3100" b="1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9221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2"/>
          <p:cNvSpPr/>
          <p:nvPr/>
        </p:nvSpPr>
        <p:spPr>
          <a:xfrm>
            <a:off x="685800" y="2060575"/>
            <a:ext cx="8101013" cy="413626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1.What makes the streets messy and dirty?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什么使街道变得又乱又脏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?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</a:rPr>
              <a:t>2.—What can we do to keep our city clean?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</a:rPr>
              <a:t>我们可以做什么来保持我们的城市整洁</a:t>
            </a:r>
            <a:r>
              <a:rPr lang="en-US" altLang="zh-CN" dirty="0">
                <a:solidFill>
                  <a:schemeClr val="tx1"/>
                </a:solidFill>
              </a:rPr>
              <a:t>?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</a:rPr>
              <a:t>—We can move some factories away from our city.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</a:rPr>
              <a:t>我们可以把一些工厂搬离我们的城市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10242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10243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0244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重点句型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10245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2"/>
          <p:cNvSpPr/>
          <p:nvPr/>
        </p:nvSpPr>
        <p:spPr>
          <a:xfrm>
            <a:off x="684213" y="2205038"/>
            <a:ext cx="8101012" cy="28225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—We can put rubbish in the bin.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我们可以把垃圾放进垃圾桶。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—We can plant more trees.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我们可以种更多的树。</a:t>
            </a:r>
          </a:p>
        </p:txBody>
      </p:sp>
      <p:grpSp>
        <p:nvGrpSpPr>
          <p:cNvPr id="11266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11267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1268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重点句型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11269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4"/>
          <p:cNvSpPr/>
          <p:nvPr/>
        </p:nvSpPr>
        <p:spPr>
          <a:xfrm>
            <a:off x="455613" y="1989138"/>
            <a:ext cx="8207375" cy="4187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marL="533400" lvl="0" indent="-53340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can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的句型结构肯定句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+can+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动词原形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其他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.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否定句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+can’t+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动词原形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其他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.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一般疑问句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:Can+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动词原形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其他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?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肯定回答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:Yes,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 can.</a:t>
            </a:r>
            <a:r>
              <a:rPr lang="zh-CN" altLang="en-US" i="1" dirty="0">
                <a:solidFill>
                  <a:schemeClr val="tx1"/>
                </a:solidFill>
                <a:ea typeface="宋体" panose="02010600030101010101" pitchFamily="2" charset="-122"/>
              </a:rPr>
              <a:t>　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否定回答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:No,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+can’t.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特殊疑问句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特殊疑问词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 can+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动词原形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其他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?</a:t>
            </a:r>
            <a:endParaRPr lang="zh-CN" altLang="en-US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pSp>
        <p:nvGrpSpPr>
          <p:cNvPr id="12290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12291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2292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重点语法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12293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  <p:pic>
        <p:nvPicPr>
          <p:cNvPr id="1229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141200" y="111252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全屏显示(4:3)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楷体</vt:lpstr>
      <vt:lpstr>楷体_GB2312</vt:lpstr>
      <vt:lpstr>宋体</vt:lpstr>
      <vt:lpstr>宋体-PUA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2021-02-10T00:31:00Z</cp:lastPrinted>
  <dcterms:created xsi:type="dcterms:W3CDTF">2021-02-10T00:31:00Z</dcterms:created>
  <dcterms:modified xsi:type="dcterms:W3CDTF">2023-01-17T01:36:22Z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162F6D038D2A434DADE5B4317A891366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