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46" r:id="rId2"/>
    <p:sldId id="339" r:id="rId3"/>
    <p:sldId id="337" r:id="rId4"/>
    <p:sldId id="325" r:id="rId5"/>
    <p:sldId id="338" r:id="rId6"/>
    <p:sldId id="340" r:id="rId7"/>
    <p:sldId id="342" r:id="rId8"/>
    <p:sldId id="341" r:id="rId9"/>
    <p:sldId id="343" r:id="rId10"/>
    <p:sldId id="348" r:id="rId11"/>
    <p:sldId id="344" r:id="rId12"/>
    <p:sldId id="359" r:id="rId13"/>
    <p:sldId id="345" r:id="rId1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000099"/>
    <a:srgbClr val="FF0000"/>
    <a:srgbClr val="9933FF"/>
    <a:srgbClr val="0000FF"/>
    <a:srgbClr val="CC00FF"/>
    <a:srgbClr val="00FF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9E900D-384E-4191-94CC-BFF664FAD79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7FE1F3-1647-4968-BAE1-B0D7F06828D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7FE1F3-1647-4968-BAE1-B0D7F06828D1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635EBA0-353F-4AA6-9384-664C965BCE4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D8D58D-FE31-40A4-A595-3A253D36C97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37338" y="0"/>
            <a:ext cx="2058987" cy="612616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27738" cy="612616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782AC-7223-49DA-B201-AEB46E32171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7DE25F-1430-41A1-ACC7-2A9BEA38287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E9053C-D23A-480F-8152-FABC36D5319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68413"/>
            <a:ext cx="4038600" cy="4857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68413"/>
            <a:ext cx="4038600" cy="4857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D72B7D-F152-4E7D-8D37-6EC697E16DE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7ADFEC-1BCB-43BF-92CA-40FADE0918D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33163-86E9-4E07-A56A-E5EB3839434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146F1F-3FE4-4902-86EF-F20421FA363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93FDA-787C-4AA0-A797-4CC831E9511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573B11-3365-433E-AB12-F277474290A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矩形 7"/>
          <p:cNvSpPr>
            <a:spLocks noChangeArrowheads="1"/>
          </p:cNvSpPr>
          <p:nvPr/>
        </p:nvSpPr>
        <p:spPr bwMode="auto">
          <a:xfrm>
            <a:off x="0" y="1052513"/>
            <a:ext cx="9144000" cy="54721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075" name="矩形 8"/>
          <p:cNvSpPr>
            <a:spLocks noChangeArrowheads="1"/>
          </p:cNvSpPr>
          <p:nvPr/>
        </p:nvSpPr>
        <p:spPr bwMode="auto">
          <a:xfrm>
            <a:off x="0" y="908050"/>
            <a:ext cx="9144000" cy="144463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66725" y="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68413"/>
            <a:ext cx="8229600" cy="485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zh-CN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zh-CN" alt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5F76C368-340E-4EB0-82DA-C3A5FA7572E0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文本框 4098"/>
          <p:cNvSpPr txBox="1">
            <a:spLocks noChangeArrowheads="1"/>
          </p:cNvSpPr>
          <p:nvPr/>
        </p:nvSpPr>
        <p:spPr bwMode="auto">
          <a:xfrm>
            <a:off x="0" y="1676446"/>
            <a:ext cx="9144000" cy="1969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ts val="1200"/>
              </a:spcBef>
            </a:pPr>
            <a:r>
              <a:rPr lang="en-US" altLang="zh-CN" sz="40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Lesson 46</a:t>
            </a:r>
          </a:p>
          <a:p>
            <a:pPr algn="ctr" eaLnBrk="1" hangingPunct="1">
              <a:spcBef>
                <a:spcPts val="1200"/>
              </a:spcBef>
            </a:pPr>
            <a:r>
              <a:rPr lang="en-US" altLang="zh-CN" sz="72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My </a:t>
            </a:r>
            <a:r>
              <a:rPr lang="en-US" altLang="zh-CN" sz="72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Dream</a:t>
            </a:r>
          </a:p>
        </p:txBody>
      </p:sp>
      <p:sp>
        <p:nvSpPr>
          <p:cNvPr id="3" name="矩形 2"/>
          <p:cNvSpPr/>
          <p:nvPr/>
        </p:nvSpPr>
        <p:spPr>
          <a:xfrm>
            <a:off x="4417060" y="5410148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l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 13313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14303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algn="l" eaLnBrk="1" hangingPunct="1"/>
            <a:r>
              <a:rPr lang="en-US" altLang="zh-CN" sz="2800" dirty="0" smtClean="0">
                <a:solidFill>
                  <a:srgbClr val="0000FF"/>
                </a:solidFill>
              </a:rPr>
              <a:t>6.I feel my heart beating so faster! Then I saw my teacher smiling and my friends waving at me </a:t>
            </a:r>
          </a:p>
        </p:txBody>
      </p:sp>
      <p:sp>
        <p:nvSpPr>
          <p:cNvPr id="10243" name="文本占位符 13314"/>
          <p:cNvSpPr>
            <a:spLocks noGrp="1" noChangeArrowheads="1"/>
          </p:cNvSpPr>
          <p:nvPr>
            <p:ph idx="1"/>
          </p:nvPr>
        </p:nvSpPr>
        <p:spPr bwMode="auto">
          <a:xfrm>
            <a:off x="381000" y="2560541"/>
            <a:ext cx="8229600" cy="36115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eaLnBrk="1" hangingPunct="1">
              <a:spcBef>
                <a:spcPts val="1200"/>
              </a:spcBef>
            </a:pPr>
            <a:r>
              <a:rPr lang="zh-CN" altLang="en-US" sz="2000" dirty="0" smtClean="0"/>
              <a:t>感官动词：一感</a:t>
            </a:r>
            <a:r>
              <a:rPr lang="en-US" altLang="zh-CN" sz="2000" dirty="0" smtClean="0"/>
              <a:t>feel </a:t>
            </a:r>
            <a:r>
              <a:rPr lang="zh-CN" altLang="en-US" sz="2000" dirty="0" smtClean="0"/>
              <a:t>二听</a:t>
            </a:r>
            <a:r>
              <a:rPr lang="en-US" altLang="zh-CN" sz="2000" dirty="0" smtClean="0"/>
              <a:t>hear listen (to )</a:t>
            </a:r>
            <a:r>
              <a:rPr lang="zh-CN" altLang="en-US" sz="2000" dirty="0" smtClean="0"/>
              <a:t>，三让</a:t>
            </a:r>
            <a:r>
              <a:rPr lang="en-US" altLang="zh-CN" sz="2000" dirty="0" smtClean="0"/>
              <a:t>make  let have </a:t>
            </a:r>
            <a:r>
              <a:rPr lang="zh-CN" altLang="en-US" sz="2000" dirty="0" smtClean="0"/>
              <a:t>四看</a:t>
            </a:r>
            <a:r>
              <a:rPr lang="en-US" altLang="zh-CN" sz="2000" dirty="0" smtClean="0"/>
              <a:t>see  look (at)  notice  watch </a:t>
            </a:r>
          </a:p>
          <a:p>
            <a:pPr eaLnBrk="1" hangingPunct="1">
              <a:spcBef>
                <a:spcPts val="1200"/>
              </a:spcBef>
            </a:pPr>
            <a:r>
              <a:rPr lang="zh-CN" altLang="en-US" sz="2000" dirty="0" smtClean="0"/>
              <a:t>后接宾语，再接省略</a:t>
            </a:r>
            <a:r>
              <a:rPr lang="en-US" altLang="zh-CN" sz="2000" dirty="0" smtClean="0"/>
              <a:t>to</a:t>
            </a:r>
            <a:r>
              <a:rPr lang="zh-CN" altLang="en-US" sz="2000" dirty="0" smtClean="0"/>
              <a:t>的动词不定式或</a:t>
            </a:r>
            <a:r>
              <a:rPr lang="en-US" altLang="zh-CN" sz="2000" dirty="0" err="1" smtClean="0"/>
              <a:t>ing</a:t>
            </a:r>
            <a:r>
              <a:rPr lang="zh-CN" altLang="en-US" sz="2000" dirty="0" smtClean="0"/>
              <a:t>形式。前者表全过程，后者表正在进行。句中有频率词时，以上的词也常跟动词原形</a:t>
            </a:r>
            <a:r>
              <a:rPr lang="en-US" altLang="zh-CN" sz="2000" dirty="0" smtClean="0"/>
              <a:t>.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zh-CN" dirty="0" smtClean="0"/>
              <a:t>see </a:t>
            </a:r>
            <a:r>
              <a:rPr lang="en-US" altLang="zh-CN" dirty="0" err="1" smtClean="0"/>
              <a:t>sb</a:t>
            </a:r>
            <a:r>
              <a:rPr lang="en-US" altLang="zh-CN" dirty="0" smtClean="0"/>
              <a:t> doing </a:t>
            </a:r>
            <a:r>
              <a:rPr lang="en-US" altLang="zh-CN" dirty="0" err="1" smtClean="0"/>
              <a:t>sth</a:t>
            </a:r>
            <a:r>
              <a:rPr lang="zh-CN" altLang="en-US" dirty="0" smtClean="0"/>
              <a:t>看见某人正在做某事 （强调动作正在进行）</a:t>
            </a:r>
            <a:r>
              <a:rPr lang="en-US" altLang="zh-CN" dirty="0" smtClean="0"/>
              <a:t>see </a:t>
            </a:r>
            <a:r>
              <a:rPr lang="en-US" altLang="zh-CN" dirty="0" err="1" smtClean="0"/>
              <a:t>sb</a:t>
            </a:r>
            <a:r>
              <a:rPr lang="en-US" altLang="zh-CN" dirty="0" smtClean="0"/>
              <a:t> do </a:t>
            </a:r>
            <a:r>
              <a:rPr lang="en-US" altLang="zh-CN" dirty="0" err="1" smtClean="0"/>
              <a:t>sth</a:t>
            </a:r>
            <a:r>
              <a:rPr lang="zh-CN" altLang="en-US" dirty="0" smtClean="0"/>
              <a:t>看见某人做某事（强调动作发生的过程）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zh-CN" dirty="0" smtClean="0"/>
              <a:t>I saw him cleaning the room.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zh-CN" dirty="0" smtClean="0"/>
              <a:t>I often saw him playing basketball.</a:t>
            </a:r>
          </a:p>
        </p:txBody>
      </p:sp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8"/>
          <p:cNvSpPr>
            <a:spLocks noChangeArrowheads="1"/>
          </p:cNvSpPr>
          <p:nvPr/>
        </p:nvSpPr>
        <p:spPr bwMode="auto">
          <a:xfrm>
            <a:off x="3657600" y="273116"/>
            <a:ext cx="1828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600" dirty="0">
                <a:solidFill>
                  <a:srgbClr val="CC00FF"/>
                </a:solidFill>
                <a:latin typeface="Times New Roman" panose="02020603050405020304" pitchFamily="18" charset="0"/>
              </a:rPr>
              <a:t>Practice</a:t>
            </a:r>
          </a:p>
        </p:txBody>
      </p:sp>
      <p:sp>
        <p:nvSpPr>
          <p:cNvPr id="11267" name="Rectangle 6"/>
          <p:cNvSpPr>
            <a:spLocks noChangeArrowheads="1"/>
          </p:cNvSpPr>
          <p:nvPr/>
        </p:nvSpPr>
        <p:spPr bwMode="auto">
          <a:xfrm>
            <a:off x="685800" y="1138155"/>
            <a:ext cx="1401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CC00FF"/>
                </a:solidFill>
              </a:rPr>
              <a:t>完成句子</a:t>
            </a:r>
          </a:p>
        </p:txBody>
      </p:sp>
      <p:sp>
        <p:nvSpPr>
          <p:cNvPr id="11268" name="Rectangle 7"/>
          <p:cNvSpPr>
            <a:spLocks noChangeArrowheads="1"/>
          </p:cNvSpPr>
          <p:nvPr/>
        </p:nvSpPr>
        <p:spPr bwMode="auto">
          <a:xfrm>
            <a:off x="381000" y="1671555"/>
            <a:ext cx="7958138" cy="493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AutoNum type="arabicPeriod"/>
            </a:pPr>
            <a:r>
              <a:rPr lang="zh-CN" altLang="en-US" sz="2400" dirty="0">
                <a:latin typeface="Times New Roman" panose="02020603050405020304" pitchFamily="18" charset="0"/>
              </a:rPr>
              <a:t>这个男孩足够大，可以去上学。</a:t>
            </a:r>
          </a:p>
          <a:p>
            <a:pPr marL="342900" indent="-342900">
              <a:lnSpc>
                <a:spcPct val="11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The boy </a:t>
            </a:r>
            <a:r>
              <a:rPr lang="en-US" altLang="zh-CN" sz="2800" b="0" dirty="0">
                <a:latin typeface="Times New Roman" panose="02020603050405020304" pitchFamily="18" charset="0"/>
              </a:rPr>
              <a:t>_</a:t>
            </a:r>
            <a:r>
              <a:rPr lang="en-US" altLang="zh-CN" sz="2800" b="0" dirty="0">
                <a:solidFill>
                  <a:srgbClr val="FF0000"/>
                </a:solidFill>
                <a:latin typeface="Times New Roman" panose="02020603050405020304" pitchFamily="18" charset="0"/>
              </a:rPr>
              <a:t>__    ___   __</a:t>
            </a:r>
            <a:r>
              <a:rPr lang="en-US" altLang="zh-CN" sz="2400" dirty="0">
                <a:latin typeface="Times New Roman" panose="02020603050405020304" pitchFamily="18" charset="0"/>
              </a:rPr>
              <a:t>_ go to school. </a:t>
            </a:r>
          </a:p>
          <a:p>
            <a:pPr marL="342900" indent="-342900">
              <a:lnSpc>
                <a:spcPct val="11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2. </a:t>
            </a:r>
            <a:r>
              <a:rPr lang="zh-CN" altLang="en-US" sz="2400" dirty="0">
                <a:latin typeface="Times New Roman" panose="02020603050405020304" pitchFamily="18" charset="0"/>
              </a:rPr>
              <a:t>他们的话让我伤心。</a:t>
            </a:r>
          </a:p>
          <a:p>
            <a:pPr marL="342900" indent="-342900">
              <a:lnSpc>
                <a:spcPct val="110000"/>
              </a:lnSpc>
            </a:pPr>
            <a:r>
              <a:rPr lang="zh-CN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CN" sz="2400" dirty="0">
                <a:latin typeface="Times New Roman" panose="02020603050405020304" pitchFamily="18" charset="0"/>
              </a:rPr>
              <a:t>What they said _____  me ______.</a:t>
            </a:r>
          </a:p>
          <a:p>
            <a:pPr marL="342900" indent="-342900">
              <a:lnSpc>
                <a:spcPct val="11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3. </a:t>
            </a:r>
            <a:r>
              <a:rPr lang="zh-CN" altLang="en-US" sz="2400" dirty="0">
                <a:latin typeface="Times New Roman" panose="02020603050405020304" pitchFamily="18" charset="0"/>
              </a:rPr>
              <a:t>这个主意听起来不错。</a:t>
            </a:r>
          </a:p>
          <a:p>
            <a:pPr marL="342900" indent="-342900">
              <a:lnSpc>
                <a:spcPct val="110000"/>
              </a:lnSpc>
            </a:pPr>
            <a:r>
              <a:rPr lang="zh-CN" altLang="en-US" sz="2400" dirty="0">
                <a:latin typeface="Times New Roman" panose="02020603050405020304" pitchFamily="18" charset="0"/>
              </a:rPr>
              <a:t>    </a:t>
            </a:r>
            <a:r>
              <a:rPr lang="en-US" altLang="zh-CN" sz="2400" dirty="0">
                <a:latin typeface="Times New Roman" panose="02020603050405020304" pitchFamily="18" charset="0"/>
              </a:rPr>
              <a:t>The idea _______ very good. 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AutoNum type="arabicPeriod" startAt="4"/>
            </a:pPr>
            <a:r>
              <a:rPr lang="zh-CN" altLang="en-US" sz="2400" dirty="0">
                <a:latin typeface="Times New Roman" panose="02020603050405020304" pitchFamily="18" charset="0"/>
              </a:rPr>
              <a:t>慢慢地我变得放松了。</a:t>
            </a:r>
          </a:p>
          <a:p>
            <a:pPr marL="342900" indent="-342900">
              <a:lnSpc>
                <a:spcPct val="110000"/>
              </a:lnSpc>
            </a:pPr>
            <a:r>
              <a:rPr lang="zh-CN" altLang="en-US" sz="2400" dirty="0">
                <a:latin typeface="Times New Roman" panose="02020603050405020304" pitchFamily="18" charset="0"/>
              </a:rPr>
              <a:t>      _______</a:t>
            </a:r>
            <a:r>
              <a:rPr lang="en-US" altLang="zh-CN" sz="2400" dirty="0">
                <a:latin typeface="Times New Roman" panose="02020603050405020304" pitchFamily="18" charset="0"/>
              </a:rPr>
              <a:t>, I </a:t>
            </a:r>
            <a:r>
              <a:rPr lang="zh-CN" altLang="en-US" sz="2400" dirty="0">
                <a:latin typeface="Times New Roman" panose="02020603050405020304" pitchFamily="18" charset="0"/>
              </a:rPr>
              <a:t>began to relax</a:t>
            </a:r>
            <a:r>
              <a:rPr lang="en-US" altLang="zh-CN" sz="2400" dirty="0">
                <a:latin typeface="Times New Roman" panose="02020603050405020304" pitchFamily="18" charset="0"/>
              </a:rPr>
              <a:t>.</a:t>
            </a:r>
          </a:p>
          <a:p>
            <a:pPr marL="342900" indent="-342900">
              <a:lnSpc>
                <a:spcPct val="11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5. start </a:t>
            </a:r>
            <a:r>
              <a:rPr lang="zh-CN" altLang="en-US" sz="2400" dirty="0">
                <a:latin typeface="Times New Roman" panose="02020603050405020304" pitchFamily="18" charset="0"/>
              </a:rPr>
              <a:t>和 </a:t>
            </a:r>
            <a:r>
              <a:rPr lang="en-US" altLang="zh-CN" sz="2400" dirty="0">
                <a:latin typeface="Times New Roman" panose="02020603050405020304" pitchFamily="18" charset="0"/>
              </a:rPr>
              <a:t>begin</a:t>
            </a:r>
            <a:r>
              <a:rPr lang="zh-CN" altLang="en-US" sz="2400" dirty="0">
                <a:latin typeface="Times New Roman" panose="02020603050405020304" pitchFamily="18" charset="0"/>
              </a:rPr>
              <a:t>有相同的意思。</a:t>
            </a:r>
          </a:p>
          <a:p>
            <a:pPr marL="342900" indent="-342900">
              <a:lnSpc>
                <a:spcPct val="110000"/>
              </a:lnSpc>
            </a:pPr>
            <a:r>
              <a:rPr lang="zh-CN" altLang="en-US" sz="2400" dirty="0">
                <a:latin typeface="Times New Roman" panose="02020603050405020304" pitchFamily="18" charset="0"/>
              </a:rPr>
              <a:t>    </a:t>
            </a:r>
            <a:r>
              <a:rPr lang="en-US" altLang="zh-CN" sz="2400" dirty="0">
                <a:latin typeface="Times New Roman" panose="02020603050405020304" pitchFamily="18" charset="0"/>
              </a:rPr>
              <a:t>Start and begin have ____ _____ ________.</a:t>
            </a:r>
          </a:p>
          <a:p>
            <a:pPr marL="342900" indent="-342900">
              <a:lnSpc>
                <a:spcPct val="11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6.</a:t>
            </a:r>
            <a:r>
              <a:rPr lang="zh-CN" altLang="en-US" sz="2400" dirty="0">
                <a:latin typeface="Times New Roman" panose="02020603050405020304" pitchFamily="18" charset="0"/>
              </a:rPr>
              <a:t>轮到你值日了。</a:t>
            </a:r>
            <a:r>
              <a:rPr lang="en-US" altLang="zh-CN" sz="2400" dirty="0">
                <a:latin typeface="Times New Roman" panose="02020603050405020304" pitchFamily="18" charset="0"/>
              </a:rPr>
              <a:t>It’s your turn </a:t>
            </a:r>
            <a:r>
              <a:rPr lang="en-US" altLang="zh-CN" dirty="0"/>
              <a:t>____ _____ </a:t>
            </a:r>
            <a:r>
              <a:rPr lang="en-US" altLang="zh-CN" sz="2400" dirty="0"/>
              <a:t>on </a:t>
            </a:r>
            <a:r>
              <a:rPr lang="en-US" altLang="zh-CN" sz="2400" dirty="0" smtClean="0"/>
              <a:t>duty</a:t>
            </a:r>
            <a:r>
              <a:rPr lang="en-US" altLang="zh-CN" dirty="0" smtClean="0"/>
              <a:t>.</a:t>
            </a:r>
            <a:endParaRPr lang="en-US" altLang="zh-CN" dirty="0"/>
          </a:p>
          <a:p>
            <a:pPr marL="342900" indent="-342900">
              <a:lnSpc>
                <a:spcPct val="110000"/>
              </a:lnSpc>
            </a:pPr>
            <a:endParaRPr lang="en-US" altLang="zh-CN" dirty="0"/>
          </a:p>
        </p:txBody>
      </p:sp>
      <p:sp>
        <p:nvSpPr>
          <p:cNvPr id="14342" name="Rectangle 9"/>
          <p:cNvSpPr>
            <a:spLocks noChangeArrowheads="1"/>
          </p:cNvSpPr>
          <p:nvPr/>
        </p:nvSpPr>
        <p:spPr bwMode="auto">
          <a:xfrm>
            <a:off x="2819400" y="2966955"/>
            <a:ext cx="2009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made          sad</a:t>
            </a:r>
          </a:p>
        </p:txBody>
      </p:sp>
      <p:sp>
        <p:nvSpPr>
          <p:cNvPr id="14343" name="Rectangle 10"/>
          <p:cNvSpPr>
            <a:spLocks noChangeArrowheads="1"/>
          </p:cNvSpPr>
          <p:nvPr/>
        </p:nvSpPr>
        <p:spPr bwMode="auto">
          <a:xfrm>
            <a:off x="1981200" y="3805155"/>
            <a:ext cx="1084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sounds</a:t>
            </a:r>
          </a:p>
        </p:txBody>
      </p:sp>
      <p:sp>
        <p:nvSpPr>
          <p:cNvPr id="14344" name="Rectangle 12"/>
          <p:cNvSpPr>
            <a:spLocks noChangeArrowheads="1"/>
          </p:cNvSpPr>
          <p:nvPr/>
        </p:nvSpPr>
        <p:spPr bwMode="auto">
          <a:xfrm>
            <a:off x="3429000" y="5329155"/>
            <a:ext cx="3538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the    same  meaning</a:t>
            </a:r>
          </a:p>
        </p:txBody>
      </p:sp>
      <p:sp>
        <p:nvSpPr>
          <p:cNvPr id="14345" name="Rectangle 6"/>
          <p:cNvSpPr>
            <a:spLocks noChangeArrowheads="1"/>
          </p:cNvSpPr>
          <p:nvPr/>
        </p:nvSpPr>
        <p:spPr bwMode="auto">
          <a:xfrm>
            <a:off x="1600200" y="2128755"/>
            <a:ext cx="266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</a:rPr>
              <a:t>old</a:t>
            </a:r>
            <a:r>
              <a:rPr lang="zh-CN" altLang="en-US" sz="2400">
                <a:solidFill>
                  <a:srgbClr val="FF0000"/>
                </a:solidFill>
              </a:rPr>
              <a:t>   </a:t>
            </a:r>
            <a:r>
              <a:rPr lang="en-US" altLang="zh-CN" sz="2400">
                <a:solidFill>
                  <a:srgbClr val="FF0000"/>
                </a:solidFill>
              </a:rPr>
              <a:t>enough </a:t>
            </a:r>
            <a:r>
              <a:rPr lang="zh-CN" altLang="en-US" sz="2400">
                <a:solidFill>
                  <a:srgbClr val="FF0000"/>
                </a:solidFill>
              </a:rPr>
              <a:t>   </a:t>
            </a:r>
            <a:r>
              <a:rPr lang="en-US" altLang="zh-CN" sz="2400">
                <a:solidFill>
                  <a:srgbClr val="FF0000"/>
                </a:solidFill>
              </a:rPr>
              <a:t>to</a:t>
            </a:r>
          </a:p>
        </p:txBody>
      </p:sp>
      <p:sp>
        <p:nvSpPr>
          <p:cNvPr id="14346" name="Rectangle 11"/>
          <p:cNvSpPr>
            <a:spLocks noChangeArrowheads="1"/>
          </p:cNvSpPr>
          <p:nvPr/>
        </p:nvSpPr>
        <p:spPr bwMode="auto">
          <a:xfrm>
            <a:off x="4572000" y="5786355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to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  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be</a:t>
            </a:r>
          </a:p>
        </p:txBody>
      </p:sp>
      <p:sp>
        <p:nvSpPr>
          <p:cNvPr id="14347" name="文本框 14346"/>
          <p:cNvSpPr txBox="1">
            <a:spLocks noChangeArrowheads="1"/>
          </p:cNvSpPr>
          <p:nvPr/>
        </p:nvSpPr>
        <p:spPr bwMode="auto">
          <a:xfrm>
            <a:off x="990600" y="4567155"/>
            <a:ext cx="977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FF0000"/>
                </a:solidFill>
              </a:rPr>
              <a:t>Slowly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/>
      <p:bldP spid="14343" grpId="0"/>
      <p:bldP spid="14344" grpId="0"/>
      <p:bldP spid="14345" grpId="0"/>
      <p:bldP spid="14346" grpId="0"/>
      <p:bldP spid="14347" grpId="0" bldLvl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标题 16385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eaLnBrk="1" hangingPunct="1"/>
            <a:r>
              <a:rPr lang="zh-CN" altLang="en-US" sz="2800" dirty="0" smtClean="0">
                <a:solidFill>
                  <a:srgbClr val="CC00FF"/>
                </a:solidFill>
              </a:rPr>
              <a:t>宾语补足语</a:t>
            </a:r>
            <a:r>
              <a:rPr lang="en-US" altLang="zh-CN" sz="2800" dirty="0" smtClean="0">
                <a:solidFill>
                  <a:srgbClr val="CC00FF"/>
                </a:solidFill>
              </a:rPr>
              <a:t>:</a:t>
            </a:r>
            <a:r>
              <a:rPr lang="en-US" altLang="zh-CN" dirty="0" smtClean="0"/>
              <a:t> </a:t>
            </a:r>
          </a:p>
        </p:txBody>
      </p:sp>
      <p:sp>
        <p:nvSpPr>
          <p:cNvPr id="13315" name="文本占位符 16386"/>
          <p:cNvSpPr>
            <a:spLocks noGrp="1" noChangeArrowheads="1"/>
          </p:cNvSpPr>
          <p:nvPr>
            <p:ph idx="1"/>
          </p:nvPr>
        </p:nvSpPr>
        <p:spPr bwMode="auto">
          <a:xfrm>
            <a:off x="457200" y="1600190"/>
            <a:ext cx="8229600" cy="441954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eaLnBrk="1" hangingPunct="1">
              <a:lnSpc>
                <a:spcPct val="150000"/>
              </a:lnSpc>
            </a:pPr>
            <a:r>
              <a:rPr lang="zh-CN" altLang="en-US" sz="2000" dirty="0" smtClean="0"/>
              <a:t>某些及物动词的宾语后面还需要有一个补足语，意思才完整，宾语和它的补足语构成复合宾语。而复合宾语的第一部分通常由名词或代词充当，第二部分表示第一部分的名词或代词发出的动作或身份、特征等，称为宾语补足语。 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1800" dirty="0" smtClean="0"/>
              <a:t>宾语补足语有以下几类。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1800" dirty="0" smtClean="0"/>
              <a:t>1.</a:t>
            </a:r>
            <a:r>
              <a:rPr lang="zh-CN" altLang="en-US" sz="1800" dirty="0" smtClean="0"/>
              <a:t>由动词不定式充当。</a:t>
            </a:r>
            <a:r>
              <a:rPr lang="en-US" altLang="zh-CN" sz="1800" dirty="0" smtClean="0"/>
              <a:t>They encouraged me to try again</a:t>
            </a:r>
            <a:r>
              <a:rPr lang="zh-CN" altLang="en-US" sz="1800" dirty="0" smtClean="0"/>
              <a:t>．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1800" dirty="0" smtClean="0"/>
              <a:t>2.</a:t>
            </a:r>
            <a:r>
              <a:rPr lang="zh-CN" altLang="en-US" sz="1800" dirty="0" smtClean="0"/>
              <a:t>由</a:t>
            </a:r>
            <a:r>
              <a:rPr lang="en-US" altLang="zh-CN" sz="1800" dirty="0" smtClean="0"/>
              <a:t>-</a:t>
            </a:r>
            <a:r>
              <a:rPr lang="en-US" altLang="zh-CN" sz="1800" dirty="0" err="1" smtClean="0"/>
              <a:t>ing</a:t>
            </a:r>
            <a:r>
              <a:rPr lang="zh-CN" altLang="en-US" sz="1800" dirty="0" smtClean="0"/>
              <a:t>形式或过去分词充当。</a:t>
            </a:r>
            <a:r>
              <a:rPr lang="en-US" altLang="zh-CN" sz="1800" dirty="0" smtClean="0"/>
              <a:t>He could hear his heart beating fast</a:t>
            </a:r>
            <a:r>
              <a:rPr lang="zh-CN" altLang="en-US" sz="1800" dirty="0" smtClean="0"/>
              <a:t>．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1800" dirty="0" smtClean="0"/>
              <a:t>3.</a:t>
            </a:r>
            <a:r>
              <a:rPr lang="zh-CN" altLang="en-US" sz="1800" dirty="0" smtClean="0"/>
              <a:t>由名词充当。 </a:t>
            </a:r>
            <a:r>
              <a:rPr lang="en-US" altLang="zh-CN" sz="1800" dirty="0" smtClean="0"/>
              <a:t>He made her secretary</a:t>
            </a:r>
            <a:r>
              <a:rPr lang="zh-CN" altLang="en-US" sz="1800" dirty="0" smtClean="0"/>
              <a:t>．他挑选她当秘书。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1800" dirty="0" smtClean="0"/>
              <a:t>4.</a:t>
            </a:r>
            <a:r>
              <a:rPr lang="zh-CN" altLang="en-US" sz="1800" dirty="0" smtClean="0"/>
              <a:t>由形容词充当。</a:t>
            </a:r>
            <a:r>
              <a:rPr lang="en-US" altLang="zh-CN" sz="1800" dirty="0" smtClean="0"/>
              <a:t>You must keep the classroom clean</a:t>
            </a:r>
            <a:r>
              <a:rPr lang="zh-CN" altLang="en-US" sz="1800" dirty="0" smtClean="0"/>
              <a:t>．你应保持教室清洁。 </a:t>
            </a:r>
          </a:p>
        </p:txBody>
      </p:sp>
    </p:spTree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/>
          <p:cNvSpPr>
            <a:spLocks noChangeArrowheads="1"/>
          </p:cNvSpPr>
          <p:nvPr/>
        </p:nvSpPr>
        <p:spPr bwMode="auto">
          <a:xfrm>
            <a:off x="2895600" y="1066800"/>
            <a:ext cx="23685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600" dirty="0">
                <a:solidFill>
                  <a:srgbClr val="CC00FF"/>
                </a:solidFill>
                <a:latin typeface="Times New Roman" panose="02020603050405020304" pitchFamily="18" charset="0"/>
              </a:rPr>
              <a:t>Homework</a:t>
            </a:r>
          </a:p>
        </p:txBody>
      </p:sp>
      <p:sp>
        <p:nvSpPr>
          <p:cNvPr id="12291" name="Rectangle 7"/>
          <p:cNvSpPr>
            <a:spLocks noChangeArrowheads="1"/>
          </p:cNvSpPr>
          <p:nvPr/>
        </p:nvSpPr>
        <p:spPr bwMode="auto">
          <a:xfrm>
            <a:off x="914400" y="2438400"/>
            <a:ext cx="7239000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i="1" dirty="0">
                <a:solidFill>
                  <a:srgbClr val="0000FF"/>
                </a:solidFill>
              </a:rPr>
              <a:t>Remember some important sentences.</a:t>
            </a:r>
          </a:p>
          <a:p>
            <a:endParaRPr lang="en-US" altLang="zh-CN" sz="2800" i="1" dirty="0">
              <a:solidFill>
                <a:srgbClr val="0000FF"/>
              </a:solidFill>
            </a:endParaRPr>
          </a:p>
          <a:p>
            <a:endParaRPr lang="en-US" altLang="zh-CN" sz="2800" i="1" dirty="0">
              <a:solidFill>
                <a:srgbClr val="0000FF"/>
              </a:solidFill>
            </a:endParaRPr>
          </a:p>
          <a:p>
            <a:r>
              <a:rPr lang="zh-CN" altLang="en-US" sz="2800" i="1" dirty="0">
                <a:solidFill>
                  <a:srgbClr val="0000FF"/>
                </a:solidFill>
              </a:rPr>
              <a:t>Write a passage about your dream.</a:t>
            </a:r>
            <a:endParaRPr lang="en-US" altLang="zh-CN" sz="2800" i="1" dirty="0">
              <a:solidFill>
                <a:srgbClr val="0000FF"/>
              </a:solidFill>
            </a:endParaRPr>
          </a:p>
          <a:p>
            <a:pPr>
              <a:lnSpc>
                <a:spcPct val="170000"/>
              </a:lnSpc>
            </a:pPr>
            <a:endParaRPr lang="zh-CN" altLang="en-US" sz="2800" i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/>
          <p:cNvSpPr>
            <a:spLocks noChangeArrowheads="1"/>
          </p:cNvSpPr>
          <p:nvPr/>
        </p:nvSpPr>
        <p:spPr bwMode="auto">
          <a:xfrm>
            <a:off x="2743248" y="1524050"/>
            <a:ext cx="3352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dirty="0">
                <a:solidFill>
                  <a:srgbClr val="CC00FF"/>
                </a:solidFill>
                <a:latin typeface="Times New Roman" panose="02020603050405020304" pitchFamily="18" charset="0"/>
              </a:rPr>
              <a:t>Think</a:t>
            </a:r>
            <a:r>
              <a:rPr lang="zh-CN" altLang="en-US" sz="3200" dirty="0">
                <a:solidFill>
                  <a:srgbClr val="CC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dirty="0">
                <a:solidFill>
                  <a:srgbClr val="CC00FF"/>
                </a:solidFill>
                <a:latin typeface="Times New Roman" panose="02020603050405020304" pitchFamily="18" charset="0"/>
              </a:rPr>
              <a:t> about </a:t>
            </a:r>
            <a:r>
              <a:rPr lang="zh-CN" altLang="en-US" sz="3200" dirty="0">
                <a:solidFill>
                  <a:srgbClr val="CC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dirty="0">
                <a:solidFill>
                  <a:srgbClr val="CC00FF"/>
                </a:solidFill>
                <a:latin typeface="Times New Roman" panose="02020603050405020304" pitchFamily="18" charset="0"/>
              </a:rPr>
              <a:t>it!</a:t>
            </a:r>
          </a:p>
        </p:txBody>
      </p:sp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914400" y="2709362"/>
            <a:ext cx="8077084" cy="2548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>
              <a:lnSpc>
                <a:spcPct val="190000"/>
              </a:lnSpc>
              <a:buFont typeface="Arial" panose="020B0604020202020204" pitchFamily="34" charset="0"/>
              <a:buAutoNum type="arabicPeriod"/>
            </a:pPr>
            <a:r>
              <a:rPr lang="en-US" altLang="zh-CN" sz="2800" dirty="0">
                <a:latin typeface="Times New Roman" panose="02020603050405020304" pitchFamily="18" charset="0"/>
              </a:rPr>
              <a:t>Do you have any dreams or interests?</a:t>
            </a:r>
          </a:p>
          <a:p>
            <a:pPr marL="342900" indent="-342900">
              <a:lnSpc>
                <a:spcPct val="19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What are they?</a:t>
            </a:r>
          </a:p>
          <a:p>
            <a:pPr marL="342900" indent="-342900">
              <a:lnSpc>
                <a:spcPct val="19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2.What would  you like to do but feel afraid to try?</a:t>
            </a: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1905000" y="5562600"/>
            <a:ext cx="12192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opera</a:t>
            </a: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3257550" y="762000"/>
            <a:ext cx="2762250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altLang="zh-CN" sz="3600" dirty="0">
                <a:solidFill>
                  <a:srgbClr val="CC00FF"/>
                </a:solidFill>
                <a:latin typeface="Times New Roman" panose="02020603050405020304" pitchFamily="18" charset="0"/>
              </a:rPr>
              <a:t>Presentation</a:t>
            </a:r>
            <a:r>
              <a:rPr lang="en-US" altLang="zh-CN" sz="3600" b="0" dirty="0">
                <a:solidFill>
                  <a:srgbClr val="CC00FF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3076" name="Text Box 11"/>
          <p:cNvSpPr txBox="1">
            <a:spLocks noChangeArrowheads="1"/>
          </p:cNvSpPr>
          <p:nvPr/>
        </p:nvSpPr>
        <p:spPr bwMode="auto">
          <a:xfrm>
            <a:off x="5105386" y="3200400"/>
            <a:ext cx="3962414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40000"/>
              </a:lnSpc>
              <a:spcBef>
                <a:spcPct val="50000"/>
              </a:spcBef>
            </a:pP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They are playing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opera</a:t>
            </a: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  <p:pic>
        <p:nvPicPr>
          <p:cNvPr id="3077" name="图片 6149" descr="opera-the-lady-of-the-camellias-p1-mask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1752600"/>
            <a:ext cx="4886325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ldLvl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6"/>
          <p:cNvSpPr txBox="1">
            <a:spLocks noChangeArrowheads="1"/>
          </p:cNvSpPr>
          <p:nvPr/>
        </p:nvSpPr>
        <p:spPr bwMode="auto">
          <a:xfrm>
            <a:off x="3733800" y="5334000"/>
            <a:ext cx="21336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microphone</a:t>
            </a:r>
          </a:p>
        </p:txBody>
      </p:sp>
      <p:pic>
        <p:nvPicPr>
          <p:cNvPr id="4099" name="图片 7170" descr="10858894_110810363000_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44588" y="533400"/>
            <a:ext cx="6094412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ldLvl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2414588" y="5253038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stage</a:t>
            </a:r>
          </a:p>
        </p:txBody>
      </p:sp>
      <p:pic>
        <p:nvPicPr>
          <p:cNvPr id="5123" name="Picture 6" descr="f295fc0808afd58e2fddd45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990600"/>
            <a:ext cx="5181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7"/>
          <p:cNvSpPr>
            <a:spLocks noChangeArrowheads="1"/>
          </p:cNvSpPr>
          <p:nvPr/>
        </p:nvSpPr>
        <p:spPr bwMode="auto">
          <a:xfrm>
            <a:off x="3633788" y="5257800"/>
            <a:ext cx="33766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The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stage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is so beautiful.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6934200" y="2743200"/>
            <a:ext cx="12954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dance</a:t>
            </a: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3886200" y="5257800"/>
            <a:ext cx="320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They are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dancing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  <p:pic>
        <p:nvPicPr>
          <p:cNvPr id="6148" name="Picture 7" descr="966_101206220342_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" y="990600"/>
            <a:ext cx="57150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ldLvl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990600" y="998457"/>
            <a:ext cx="41275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CC00FF"/>
                </a:solidFill>
                <a:latin typeface="Times New Roman" panose="02020603050405020304" pitchFamily="18" charset="0"/>
              </a:rPr>
              <a:t>Read the text and answer.</a:t>
            </a:r>
          </a:p>
        </p:txBody>
      </p:sp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990600" y="1455657"/>
            <a:ext cx="6865938" cy="411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AutoNum type="arabicPeriod"/>
            </a:pPr>
            <a:r>
              <a:rPr lang="en-US" altLang="zh-CN" sz="2400" dirty="0">
                <a:latin typeface="Times New Roman" panose="02020603050405020304" pitchFamily="18" charset="0"/>
              </a:rPr>
              <a:t>What did  Cathy dream of?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AutoNum type="arabicPeriod"/>
            </a:pPr>
            <a:endParaRPr lang="en-US" altLang="zh-CN" sz="2400" dirty="0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110000"/>
              </a:lnSpc>
            </a:pPr>
            <a:r>
              <a:rPr lang="zh-CN" altLang="en-US" sz="2400" dirty="0">
                <a:latin typeface="Times New Roman" panose="02020603050405020304" pitchFamily="18" charset="0"/>
              </a:rPr>
              <a:t>2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  <a:r>
              <a:rPr lang="en-US" altLang="zh-CN" sz="2400" dirty="0">
                <a:latin typeface="Times New Roman" panose="02020603050405020304" pitchFamily="18" charset="0"/>
              </a:rPr>
              <a:t> What did she want to show in the talent show?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AutoNum type="arabicPeriod"/>
            </a:pPr>
            <a:endParaRPr lang="en-US" altLang="zh-CN" sz="2400" dirty="0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110000"/>
              </a:lnSpc>
            </a:pPr>
            <a:r>
              <a:rPr lang="zh-CN" altLang="en-US" sz="2400" dirty="0">
                <a:latin typeface="Times New Roman" panose="02020603050405020304" pitchFamily="18" charset="0"/>
              </a:rPr>
              <a:t>3</a:t>
            </a:r>
            <a:r>
              <a:rPr lang="en-US" altLang="zh-CN" sz="2400" dirty="0">
                <a:latin typeface="Times New Roman" panose="02020603050405020304" pitchFamily="18" charset="0"/>
              </a:rPr>
              <a:t>. Did she feel nervous on the talent show?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AutoNum type="arabicPeriod"/>
            </a:pPr>
            <a:endParaRPr lang="en-US" altLang="zh-CN" sz="2400" dirty="0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110000"/>
              </a:lnSpc>
            </a:pPr>
            <a:r>
              <a:rPr lang="zh-CN" altLang="en-US" sz="2400" dirty="0">
                <a:latin typeface="Times New Roman" panose="02020603050405020304" pitchFamily="18" charset="0"/>
              </a:rPr>
              <a:t>4</a:t>
            </a:r>
            <a:r>
              <a:rPr lang="en-US" altLang="zh-CN" sz="2400" dirty="0">
                <a:latin typeface="Times New Roman" panose="02020603050405020304" pitchFamily="18" charset="0"/>
              </a:rPr>
              <a:t>. What did </a:t>
            </a:r>
            <a:r>
              <a:rPr lang="zh-CN" altLang="en-US" sz="2400" dirty="0">
                <a:latin typeface="Times New Roman" panose="02020603050405020304" pitchFamily="18" charset="0"/>
              </a:rPr>
              <a:t>her friends </a:t>
            </a:r>
            <a:r>
              <a:rPr lang="en-US" altLang="zh-CN" sz="2400" dirty="0">
                <a:latin typeface="Times New Roman" panose="02020603050405020304" pitchFamily="18" charset="0"/>
              </a:rPr>
              <a:t>say when she finished singing?</a:t>
            </a:r>
          </a:p>
          <a:p>
            <a:pPr marL="342900" indent="-342900">
              <a:lnSpc>
                <a:spcPct val="110000"/>
              </a:lnSpc>
            </a:pPr>
            <a:endParaRPr lang="en-US" altLang="zh-CN" sz="2400" dirty="0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110000"/>
              </a:lnSpc>
            </a:pPr>
            <a:endParaRPr lang="en-US" altLang="zh-CN" sz="2400" dirty="0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110000"/>
              </a:lnSpc>
            </a:pPr>
            <a:r>
              <a:rPr lang="zh-CN" altLang="en-US" sz="2400" dirty="0">
                <a:latin typeface="Times New Roman" panose="02020603050405020304" pitchFamily="18" charset="0"/>
              </a:rPr>
              <a:t>5.How did the teacher encourage Cathy?</a:t>
            </a:r>
            <a:endParaRPr lang="en-US" altLang="zh-CN" sz="2400" dirty="0">
              <a:latin typeface="Times New Roman" panose="02020603050405020304" pitchFamily="18" charset="0"/>
            </a:endParaRPr>
          </a:p>
        </p:txBody>
      </p:sp>
      <p:sp>
        <p:nvSpPr>
          <p:cNvPr id="10245" name="Text Box 7"/>
          <p:cNvSpPr txBox="1">
            <a:spLocks noChangeArrowheads="1"/>
          </p:cNvSpPr>
          <p:nvPr/>
        </p:nvSpPr>
        <p:spPr bwMode="auto">
          <a:xfrm>
            <a:off x="1371600" y="1912857"/>
            <a:ext cx="5322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She dreamed of  being  an opera singer.</a:t>
            </a:r>
          </a:p>
        </p:txBody>
      </p:sp>
      <p:sp>
        <p:nvSpPr>
          <p:cNvPr id="10246" name="Text Box 9"/>
          <p:cNvSpPr txBox="1">
            <a:spLocks noChangeArrowheads="1"/>
          </p:cNvSpPr>
          <p:nvPr/>
        </p:nvSpPr>
        <p:spPr bwMode="auto">
          <a:xfrm>
            <a:off x="1371600" y="2674857"/>
            <a:ext cx="269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She wanted to sing.</a:t>
            </a:r>
          </a:p>
        </p:txBody>
      </p:sp>
      <p:sp>
        <p:nvSpPr>
          <p:cNvPr id="10247" name="Text Box 10"/>
          <p:cNvSpPr txBox="1">
            <a:spLocks noChangeArrowheads="1"/>
          </p:cNvSpPr>
          <p:nvPr/>
        </p:nvSpPr>
        <p:spPr bwMode="auto">
          <a:xfrm>
            <a:off x="1219200" y="3513057"/>
            <a:ext cx="4762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Yes, she felt a little nervous at first.</a:t>
            </a:r>
          </a:p>
        </p:txBody>
      </p:sp>
      <p:sp>
        <p:nvSpPr>
          <p:cNvPr id="10248" name="Text Box 11"/>
          <p:cNvSpPr txBox="1">
            <a:spLocks noChangeArrowheads="1"/>
          </p:cNvSpPr>
          <p:nvPr/>
        </p:nvSpPr>
        <p:spPr bwMode="auto">
          <a:xfrm>
            <a:off x="1295400" y="4351257"/>
            <a:ext cx="6629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They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said 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:"well done,Cathy!You will be a real opera singer someday!</a:t>
            </a:r>
            <a:endParaRPr lang="en-US" altLang="zh-CN" sz="24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9" name="文本框 10248"/>
          <p:cNvSpPr txBox="1">
            <a:spLocks noChangeArrowheads="1"/>
          </p:cNvSpPr>
          <p:nvPr/>
        </p:nvSpPr>
        <p:spPr bwMode="auto">
          <a:xfrm>
            <a:off x="1066800" y="5646657"/>
            <a:ext cx="71310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dirty="0">
                <a:solidFill>
                  <a:srgbClr val="FF0000"/>
                </a:solidFill>
              </a:rPr>
              <a:t>She said:"Your voice sounds beautiful.Believe in yourself!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  <p:bldP spid="10246" grpId="0"/>
      <p:bldP spid="10247" grpId="0"/>
      <p:bldP spid="10248" grpId="0"/>
      <p:bldP spid="10249" grpId="0" bldLvl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990600" y="868363"/>
            <a:ext cx="4191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dirty="0">
                <a:solidFill>
                  <a:srgbClr val="CC00FF"/>
                </a:solidFill>
                <a:latin typeface="Times New Roman" panose="02020603050405020304" pitchFamily="18" charset="0"/>
              </a:rPr>
              <a:t>Language Points</a:t>
            </a:r>
          </a:p>
        </p:txBody>
      </p:sp>
      <p:sp>
        <p:nvSpPr>
          <p:cNvPr id="11267" name="Rectangle 6"/>
          <p:cNvSpPr>
            <a:spLocks noChangeArrowheads="1"/>
          </p:cNvSpPr>
          <p:nvPr/>
        </p:nvSpPr>
        <p:spPr bwMode="auto">
          <a:xfrm>
            <a:off x="838298" y="1631874"/>
            <a:ext cx="7543800" cy="469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lnSpc>
                <a:spcPct val="140000"/>
              </a:lnSpc>
              <a:buFont typeface="Arial" panose="020B0604020202020204" pitchFamily="34" charset="0"/>
              <a:buAutoNum type="arabicPeriod"/>
            </a:pPr>
            <a:r>
              <a:rPr lang="en-US" altLang="zh-CN" sz="2400" dirty="0">
                <a:latin typeface="Times New Roman" panose="02020603050405020304" pitchFamily="18" charset="0"/>
              </a:rPr>
              <a:t>But I taught myself  by listening to the radio and watching </a:t>
            </a:r>
            <a:r>
              <a:rPr lang="en-US" altLang="zh-CN" sz="2400" dirty="0" err="1">
                <a:latin typeface="Times New Roman" panose="02020603050405020304" pitchFamily="18" charset="0"/>
              </a:rPr>
              <a:t>Tv</a:t>
            </a:r>
            <a:r>
              <a:rPr lang="en-US" altLang="zh-CN" sz="2400" dirty="0">
                <a:latin typeface="Times New Roman" panose="02020603050405020304" pitchFamily="18" charset="0"/>
              </a:rPr>
              <a:t> programs.</a:t>
            </a:r>
          </a:p>
          <a:p>
            <a:pPr marL="342900" indent="-342900">
              <a:lnSpc>
                <a:spcPct val="14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     teach oneself=learn by oneself </a:t>
            </a:r>
            <a:r>
              <a:rPr lang="zh-CN" altLang="en-US" sz="2400" dirty="0">
                <a:latin typeface="Times New Roman" panose="02020603050405020304" pitchFamily="18" charset="0"/>
              </a:rPr>
              <a:t>自学。</a:t>
            </a:r>
          </a:p>
          <a:p>
            <a:pPr marL="342900" indent="-342900">
              <a:lnSpc>
                <a:spcPct val="140000"/>
              </a:lnSpc>
            </a:pPr>
            <a:r>
              <a:rPr lang="zh-CN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CN" sz="2400" dirty="0">
                <a:latin typeface="Times New Roman" panose="02020603050405020304" pitchFamily="18" charset="0"/>
              </a:rPr>
              <a:t>I teach myself English in my spare time.</a:t>
            </a:r>
            <a:endParaRPr lang="zh-CN" altLang="en-US" sz="2400" dirty="0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14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2. Maybe I ’m not a good enough to be a singer.</a:t>
            </a:r>
            <a:r>
              <a:rPr lang="zh-CN" altLang="en-US" sz="2400" dirty="0">
                <a:latin typeface="Times New Roman" panose="02020603050405020304" pitchFamily="18" charset="0"/>
              </a:rPr>
              <a:t>也许当一名歌手，我不是很优秀。</a:t>
            </a:r>
          </a:p>
          <a:p>
            <a:pPr marL="342900" indent="-342900">
              <a:lnSpc>
                <a:spcPct val="14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     enough</a:t>
            </a:r>
            <a:r>
              <a:rPr lang="zh-CN" altLang="en-US" sz="2400" dirty="0">
                <a:latin typeface="Times New Roman" panose="02020603050405020304" pitchFamily="18" charset="0"/>
              </a:rPr>
              <a:t>修饰形容词或副词要放在其后面。</a:t>
            </a:r>
            <a:r>
              <a:rPr lang="en-US" altLang="zh-CN" sz="2400" dirty="0">
                <a:latin typeface="Times New Roman" panose="02020603050405020304" pitchFamily="18" charset="0"/>
              </a:rPr>
              <a:t>enough+</a:t>
            </a:r>
            <a:r>
              <a:rPr lang="zh-CN" altLang="en-US" sz="2400" dirty="0">
                <a:latin typeface="Times New Roman" panose="02020603050405020304" pitchFamily="18" charset="0"/>
              </a:rPr>
              <a:t>形容词</a:t>
            </a:r>
            <a:r>
              <a:rPr lang="en-US" altLang="zh-CN" sz="2400" dirty="0">
                <a:latin typeface="Times New Roman" panose="02020603050405020304" pitchFamily="18" charset="0"/>
              </a:rPr>
              <a:t>/</a:t>
            </a:r>
            <a:r>
              <a:rPr lang="zh-CN" altLang="en-US" sz="2400" dirty="0">
                <a:latin typeface="Times New Roman" panose="02020603050405020304" pitchFamily="18" charset="0"/>
              </a:rPr>
              <a:t>副词</a:t>
            </a:r>
            <a:r>
              <a:rPr lang="en-US" altLang="zh-CN" sz="2400" dirty="0">
                <a:latin typeface="Times New Roman" panose="02020603050405020304" pitchFamily="18" charset="0"/>
              </a:rPr>
              <a:t>+</a:t>
            </a:r>
            <a:r>
              <a:rPr lang="zh-CN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</a:rPr>
              <a:t>to do </a:t>
            </a:r>
            <a:r>
              <a:rPr lang="zh-CN" altLang="en-US" sz="2400" dirty="0">
                <a:latin typeface="Times New Roman" panose="02020603050405020304" pitchFamily="18" charset="0"/>
              </a:rPr>
              <a:t>表示有足够的</a:t>
            </a:r>
            <a:r>
              <a:rPr lang="en-US" altLang="zh-CN" sz="2400" dirty="0">
                <a:latin typeface="宋体" panose="02010600030101010101" pitchFamily="2" charset="-122"/>
              </a:rPr>
              <a:t>……</a:t>
            </a:r>
            <a:r>
              <a:rPr lang="zh-CN" altLang="en-US" sz="2400" dirty="0">
                <a:latin typeface="Times New Roman" panose="02020603050405020304" pitchFamily="18" charset="0"/>
              </a:rPr>
              <a:t>去做某事。</a:t>
            </a:r>
          </a:p>
          <a:p>
            <a:pPr marL="342900" indent="-342900">
              <a:lnSpc>
                <a:spcPct val="140000"/>
              </a:lnSpc>
            </a:pPr>
            <a:r>
              <a:rPr lang="zh-CN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CN" sz="2400" dirty="0">
                <a:latin typeface="Times New Roman" panose="02020603050405020304" pitchFamily="18" charset="0"/>
              </a:rPr>
              <a:t>e.g. He is old enough to look after himself.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609490" y="1305486"/>
            <a:ext cx="8153400" cy="44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3. Finally, it</a:t>
            </a:r>
            <a:r>
              <a:rPr lang="zh-CN" altLang="en-US" sz="2400" dirty="0">
                <a:latin typeface="Times New Roman" panose="02020603050405020304" pitchFamily="18" charset="0"/>
              </a:rPr>
              <a:t> was </a:t>
            </a:r>
            <a:r>
              <a:rPr lang="en-US" altLang="zh-CN" sz="2400" dirty="0">
                <a:latin typeface="Times New Roman" panose="02020603050405020304" pitchFamily="18" charset="0"/>
              </a:rPr>
              <a:t>my turn. </a:t>
            </a:r>
            <a:r>
              <a:rPr lang="zh-CN" altLang="en-US" sz="2400" dirty="0">
                <a:latin typeface="Times New Roman" panose="02020603050405020304" pitchFamily="18" charset="0"/>
              </a:rPr>
              <a:t>最后，轮到我了。</a:t>
            </a:r>
          </a:p>
          <a:p>
            <a:pPr>
              <a:lnSpc>
                <a:spcPct val="120000"/>
              </a:lnSpc>
            </a:pPr>
            <a:r>
              <a:rPr lang="zh-CN" altLang="en-US" sz="2400" dirty="0">
                <a:latin typeface="Times New Roman" panose="02020603050405020304" pitchFamily="18" charset="0"/>
              </a:rPr>
              <a:t>    这里</a:t>
            </a:r>
            <a:r>
              <a:rPr lang="en-US" altLang="zh-CN" sz="2400" dirty="0">
                <a:latin typeface="Times New Roman" panose="02020603050405020304" pitchFamily="18" charset="0"/>
              </a:rPr>
              <a:t>turn</a:t>
            </a:r>
            <a:r>
              <a:rPr lang="zh-CN" altLang="en-US" sz="2400" dirty="0">
                <a:latin typeface="Times New Roman" panose="02020603050405020304" pitchFamily="18" charset="0"/>
              </a:rPr>
              <a:t>是名词，表示次序。</a:t>
            </a:r>
          </a:p>
          <a:p>
            <a:pPr>
              <a:lnSpc>
                <a:spcPct val="120000"/>
              </a:lnSpc>
            </a:pPr>
            <a:r>
              <a:rPr lang="zh-CN" altLang="en-US" sz="2400" dirty="0">
                <a:latin typeface="Times New Roman" panose="02020603050405020304" pitchFamily="18" charset="0"/>
              </a:rPr>
              <a:t>    </a:t>
            </a:r>
            <a:r>
              <a:rPr lang="en-US" altLang="zh-CN" sz="2400" dirty="0">
                <a:latin typeface="Times New Roman" panose="02020603050405020304" pitchFamily="18" charset="0"/>
              </a:rPr>
              <a:t>It’s one’s turn to do </a:t>
            </a:r>
            <a:r>
              <a:rPr lang="en-US" altLang="zh-CN" sz="2400" dirty="0" err="1">
                <a:latin typeface="Times New Roman" panose="02020603050405020304" pitchFamily="18" charset="0"/>
              </a:rPr>
              <a:t>sth</a:t>
            </a:r>
            <a:r>
              <a:rPr lang="en-US" altLang="zh-CN" sz="2400" dirty="0">
                <a:latin typeface="Times New Roman" panose="02020603050405020304" pitchFamily="18" charset="0"/>
              </a:rPr>
              <a:t>. </a:t>
            </a:r>
            <a:r>
              <a:rPr lang="zh-CN" altLang="en-US" sz="2400" dirty="0">
                <a:latin typeface="Times New Roman" panose="02020603050405020304" pitchFamily="18" charset="0"/>
              </a:rPr>
              <a:t>轮到某人做某事。</a:t>
            </a:r>
          </a:p>
          <a:p>
            <a:pPr>
              <a:lnSpc>
                <a:spcPct val="120000"/>
              </a:lnSpc>
            </a:pPr>
            <a:r>
              <a:rPr lang="zh-CN" altLang="en-US" sz="2400" dirty="0">
                <a:latin typeface="Times New Roman" panose="02020603050405020304" pitchFamily="18" charset="0"/>
              </a:rPr>
              <a:t>    </a:t>
            </a:r>
            <a:r>
              <a:rPr lang="en-US" altLang="zh-CN" sz="2400" dirty="0">
                <a:latin typeface="Times New Roman" panose="02020603050405020304" pitchFamily="18" charset="0"/>
              </a:rPr>
              <a:t>e.g. It’s our turn to clean the classroom.</a:t>
            </a:r>
          </a:p>
          <a:p>
            <a:pPr>
              <a:lnSpc>
                <a:spcPct val="12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4. Your voice sounds beautiful .voice “</a:t>
            </a:r>
            <a:r>
              <a:rPr lang="zh-CN" altLang="en-US" sz="2400" dirty="0">
                <a:latin typeface="Times New Roman" panose="02020603050405020304" pitchFamily="18" charset="0"/>
              </a:rPr>
              <a:t>嗓音，说话声”，指人，还表示悦耳之声，如鸟鸣声、乐器；</a:t>
            </a:r>
            <a:r>
              <a:rPr lang="en-US" altLang="zh-CN" sz="2400" dirty="0">
                <a:latin typeface="Times New Roman" panose="02020603050405020304" pitchFamily="18" charset="0"/>
              </a:rPr>
              <a:t>sound“</a:t>
            </a:r>
            <a:r>
              <a:rPr lang="zh-CN" altLang="en-US" sz="2400" dirty="0">
                <a:latin typeface="Times New Roman" panose="02020603050405020304" pitchFamily="18" charset="0"/>
              </a:rPr>
              <a:t>声音”，泛指任何声音；</a:t>
            </a:r>
            <a:r>
              <a:rPr lang="en-US" altLang="zh-CN" sz="2400" dirty="0">
                <a:latin typeface="Times New Roman" panose="02020603050405020304" pitchFamily="18" charset="0"/>
              </a:rPr>
              <a:t>noise“</a:t>
            </a:r>
            <a:r>
              <a:rPr lang="zh-CN" altLang="en-US" sz="2400" dirty="0">
                <a:latin typeface="Times New Roman" panose="02020603050405020304" pitchFamily="18" charset="0"/>
              </a:rPr>
              <a:t>噪音，吵闹声”。</a:t>
            </a:r>
          </a:p>
          <a:p>
            <a:pPr>
              <a:lnSpc>
                <a:spcPct val="12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Please speak in a louder voice. </a:t>
            </a:r>
          </a:p>
          <a:p>
            <a:pPr>
              <a:lnSpc>
                <a:spcPct val="12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Light travels faster than sound. </a:t>
            </a:r>
          </a:p>
          <a:p>
            <a:pPr>
              <a:lnSpc>
                <a:spcPct val="12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There is a lot of noise</a:t>
            </a:r>
            <a:r>
              <a:rPr lang="en-US" altLang="zh-CN" sz="2400" dirty="0" smtClean="0">
                <a:latin typeface="Times New Roman" panose="02020603050405020304" pitchFamily="18" charset="0"/>
              </a:rPr>
              <a:t>.</a:t>
            </a:r>
            <a:endParaRPr lang="en-US" altLang="zh-CN" sz="24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蓝色底纹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蓝色底纹模板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蓝色底纹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蓝色底纹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蓝色底纹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蓝色底纹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蓝色底纹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蓝色底纹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蓝色底纹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蓝色底纹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蓝色底纹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蓝色底纹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蓝色底纹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蓝色底纹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785</Words>
  <Application>Microsoft Office PowerPoint</Application>
  <PresentationFormat>全屏显示(4:3)</PresentationFormat>
  <Paragraphs>84</Paragraphs>
  <Slides>13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0" baseType="lpstr">
      <vt:lpstr>黑体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6.I feel my heart beating so faster! Then I saw my teacher smiling and my friends waving at me </vt:lpstr>
      <vt:lpstr>PowerPoint 演示文稿</vt:lpstr>
      <vt:lpstr>宾语补足语: 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2015-01-15T08:23:00Z</dcterms:created>
  <dcterms:modified xsi:type="dcterms:W3CDTF">2023-01-17T01:36:32Z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2052-11.1.0.11294</vt:lpwstr>
  </property>
  <property fmtid="{D5CDD505-2E9C-101B-9397-08002B2CF9AE}" pid="4" name="ICV">
    <vt:lpwstr>EFC9F920CF2D45CBBAA7CEE7D53D0EAD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