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8" r:id="rId30"/>
    <p:sldId id="290" r:id="rId31"/>
    <p:sldId id="292" r:id="rId32"/>
    <p:sldId id="293" r:id="rId33"/>
    <p:sldId id="294" r:id="rId34"/>
    <p:sldId id="296" r:id="rId35"/>
    <p:sldId id="298" r:id="rId36"/>
    <p:sldId id="300" r:id="rId37"/>
    <p:sldId id="301" r:id="rId38"/>
    <p:sldId id="303" r:id="rId39"/>
    <p:sldId id="304" r:id="rId40"/>
    <p:sldId id="306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>
        <p:scale>
          <a:sx n="66" d="100"/>
          <a:sy n="66" d="100"/>
        </p:scale>
        <p:origin x="2118" y="882"/>
      </p:cViewPr>
      <p:guideLst>
        <p:guide pos="416"/>
        <p:guide pos="7256"/>
        <p:guide orient="horz" pos="648"/>
        <p:guide orient="horz" pos="712"/>
        <p:guide orient="horz" pos="392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75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075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F78E53-F4C1-4E7C-A601-601AA86D82F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CD5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CD5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5414981" y="2206640"/>
            <a:ext cx="7136336" cy="2501209"/>
            <a:chOff x="6130370" y="3128889"/>
            <a:chExt cx="5112385" cy="1791835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60400"/>
              <a:ext cx="3289330" cy="1460324"/>
              <a:chOff x="-4714868" y="2239465"/>
              <a:chExt cx="3289330" cy="1460324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419229"/>
                <a:ext cx="2817599" cy="280560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39465"/>
                <a:ext cx="3289330" cy="890495"/>
                <a:chOff x="-4714868" y="2239465"/>
                <a:chExt cx="3289330" cy="890495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904374"/>
                  <a:ext cx="3289330" cy="225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312139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7" y="2239465"/>
                  <a:ext cx="2586993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4.1  </a:t>
                  </a:r>
                  <a:r>
                    <a:rPr lang="zh-CN" altLang="en-US" sz="5400" b="1" dirty="0">
                      <a:solidFill>
                        <a:srgbClr val="6CD5C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加法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30370" y="3128889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万以内加法和减法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6"/>
          <p:cNvGrpSpPr/>
          <p:nvPr/>
        </p:nvGrpSpPr>
        <p:grpSpPr bwMode="auto">
          <a:xfrm>
            <a:off x="450450" y="2984981"/>
            <a:ext cx="5713412" cy="582613"/>
            <a:chOff x="98" y="10"/>
            <a:chExt cx="2900" cy="491"/>
          </a:xfrm>
        </p:grpSpPr>
        <p:sp>
          <p:nvSpPr>
            <p:cNvPr id="83970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）一队和二队一共有多少只           ？</a:t>
              </a:r>
            </a:p>
          </p:txBody>
        </p:sp>
        <p:pic>
          <p:nvPicPr>
            <p:cNvPr id="83971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3" name="Text Box 24"/>
          <p:cNvSpPr txBox="1">
            <a:spLocks noChangeArrowheads="1"/>
          </p:cNvSpPr>
          <p:nvPr/>
        </p:nvSpPr>
        <p:spPr bwMode="auto">
          <a:xfrm>
            <a:off x="1074878" y="3636080"/>
            <a:ext cx="497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 + 210 =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3974" name="Rectangle 36"/>
          <p:cNvSpPr>
            <a:spLocks noChangeArrowheads="1"/>
          </p:cNvSpPr>
          <p:nvPr/>
        </p:nvSpPr>
        <p:spPr bwMode="auto">
          <a:xfrm>
            <a:off x="2544013" y="3749460"/>
            <a:ext cx="898525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3975" name="Group 48"/>
          <p:cNvGrpSpPr/>
          <p:nvPr/>
        </p:nvGrpSpPr>
        <p:grpSpPr bwMode="auto">
          <a:xfrm>
            <a:off x="4459689" y="1452260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3977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3978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一队有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320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3979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3980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3981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3982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3983" name="Text Box 39"/>
          <p:cNvSpPr txBox="1">
            <a:spLocks noChangeArrowheads="1"/>
          </p:cNvSpPr>
          <p:nvPr/>
        </p:nvSpPr>
        <p:spPr bwMode="auto">
          <a:xfrm>
            <a:off x="2391612" y="3596648"/>
            <a:ext cx="1203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817829" y="4948941"/>
            <a:ext cx="28098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808304" y="5556955"/>
            <a:ext cx="25177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817829" y="4315530"/>
            <a:ext cx="28098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animBg="1"/>
      <p:bldP spid="83983" grpId="0"/>
      <p:bldP spid="31" grpId="0" animBg="1"/>
      <p:bldP spid="32" grpId="0" animBg="1"/>
      <p:bldP spid="3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6"/>
          <p:cNvGrpSpPr/>
          <p:nvPr/>
        </p:nvGrpSpPr>
        <p:grpSpPr bwMode="auto">
          <a:xfrm>
            <a:off x="450450" y="2981412"/>
            <a:ext cx="5713412" cy="582613"/>
            <a:chOff x="98" y="10"/>
            <a:chExt cx="2900" cy="491"/>
          </a:xfrm>
        </p:grpSpPr>
        <p:sp>
          <p:nvSpPr>
            <p:cNvPr id="84994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）一队和二队一共有多少只           ？</a:t>
              </a:r>
            </a:p>
          </p:txBody>
        </p:sp>
        <p:pic>
          <p:nvPicPr>
            <p:cNvPr id="84995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7" name="Text Box 24"/>
          <p:cNvSpPr txBox="1">
            <a:spLocks noChangeArrowheads="1"/>
          </p:cNvSpPr>
          <p:nvPr/>
        </p:nvSpPr>
        <p:spPr bwMode="auto">
          <a:xfrm>
            <a:off x="660400" y="3667929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 + 210 =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4998" name="Rectangle 36"/>
          <p:cNvSpPr>
            <a:spLocks noChangeArrowheads="1"/>
          </p:cNvSpPr>
          <p:nvPr/>
        </p:nvSpPr>
        <p:spPr bwMode="auto">
          <a:xfrm>
            <a:off x="2305155" y="3758862"/>
            <a:ext cx="898525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4999" name="Group 48"/>
          <p:cNvGrpSpPr/>
          <p:nvPr/>
        </p:nvGrpSpPr>
        <p:grpSpPr bwMode="auto">
          <a:xfrm>
            <a:off x="4245777" y="1521737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5001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5002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一队有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320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5003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5004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5005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5006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5007" name="Text Box 39"/>
          <p:cNvSpPr txBox="1">
            <a:spLocks noChangeArrowheads="1"/>
          </p:cNvSpPr>
          <p:nvPr/>
        </p:nvSpPr>
        <p:spPr bwMode="auto">
          <a:xfrm>
            <a:off x="2152754" y="3621244"/>
            <a:ext cx="1203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704811" y="4483885"/>
            <a:ext cx="3368230" cy="967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 animBg="1"/>
      <p:bldP spid="85007" grpId="0"/>
      <p:bldP spid="2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6"/>
          <p:cNvGrpSpPr/>
          <p:nvPr/>
        </p:nvGrpSpPr>
        <p:grpSpPr bwMode="auto">
          <a:xfrm>
            <a:off x="500691" y="2903032"/>
            <a:ext cx="5713412" cy="582613"/>
            <a:chOff x="98" y="10"/>
            <a:chExt cx="2900" cy="491"/>
          </a:xfrm>
        </p:grpSpPr>
        <p:sp>
          <p:nvSpPr>
            <p:cNvPr id="86018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）一队和二队一共有多少只           ？</a:t>
              </a:r>
            </a:p>
          </p:txBody>
        </p:sp>
        <p:pic>
          <p:nvPicPr>
            <p:cNvPr id="86019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21" name="Text Box 24"/>
          <p:cNvSpPr txBox="1">
            <a:spLocks noChangeArrowheads="1"/>
          </p:cNvSpPr>
          <p:nvPr/>
        </p:nvSpPr>
        <p:spPr bwMode="auto">
          <a:xfrm>
            <a:off x="635747" y="3583940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 + 210 =   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6022" name="Rectangle 36"/>
          <p:cNvSpPr>
            <a:spLocks noChangeArrowheads="1"/>
          </p:cNvSpPr>
          <p:nvPr/>
        </p:nvSpPr>
        <p:spPr bwMode="auto">
          <a:xfrm>
            <a:off x="2243884" y="3683622"/>
            <a:ext cx="898525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023" name="Group 48"/>
          <p:cNvGrpSpPr/>
          <p:nvPr/>
        </p:nvGrpSpPr>
        <p:grpSpPr bwMode="auto">
          <a:xfrm>
            <a:off x="4440564" y="1470143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6025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6026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一队有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320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6027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6028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6029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6030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6031" name="Text Box 39"/>
          <p:cNvSpPr txBox="1">
            <a:spLocks noChangeArrowheads="1"/>
          </p:cNvSpPr>
          <p:nvPr/>
        </p:nvSpPr>
        <p:spPr bwMode="auto">
          <a:xfrm>
            <a:off x="2091483" y="3565049"/>
            <a:ext cx="1203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032" name="组合 1"/>
          <p:cNvGrpSpPr/>
          <p:nvPr/>
        </p:nvGrpSpPr>
        <p:grpSpPr bwMode="auto">
          <a:xfrm>
            <a:off x="1556027" y="4399631"/>
            <a:ext cx="1831850" cy="1836069"/>
            <a:chOff x="2751053" y="4566826"/>
            <a:chExt cx="1832434" cy="1836031"/>
          </a:xfrm>
        </p:grpSpPr>
        <p:sp>
          <p:nvSpPr>
            <p:cNvPr id="86033" name="Text Box 21"/>
            <p:cNvSpPr txBox="1">
              <a:spLocks noChangeArrowheads="1"/>
            </p:cNvSpPr>
            <p:nvPr/>
          </p:nvSpPr>
          <p:spPr bwMode="auto">
            <a:xfrm>
              <a:off x="2751053" y="5485989"/>
              <a:ext cx="330644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86034" name="Line 22"/>
            <p:cNvSpPr>
              <a:spLocks noChangeShapeType="1"/>
            </p:cNvSpPr>
            <p:nvPr/>
          </p:nvSpPr>
          <p:spPr bwMode="auto">
            <a:xfrm>
              <a:off x="2932487" y="5974232"/>
              <a:ext cx="165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35" name="Text Box 23"/>
            <p:cNvSpPr txBox="1">
              <a:spLocks noChangeArrowheads="1"/>
            </p:cNvSpPr>
            <p:nvPr/>
          </p:nvSpPr>
          <p:spPr bwMode="auto">
            <a:xfrm>
              <a:off x="4007095" y="589715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6036" name="Text Box 24"/>
            <p:cNvSpPr txBox="1">
              <a:spLocks noChangeArrowheads="1"/>
            </p:cNvSpPr>
            <p:nvPr/>
          </p:nvSpPr>
          <p:spPr bwMode="auto">
            <a:xfrm>
              <a:off x="3662278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86037" name="Text Box 25"/>
            <p:cNvSpPr txBox="1">
              <a:spLocks noChangeArrowheads="1"/>
            </p:cNvSpPr>
            <p:nvPr/>
          </p:nvSpPr>
          <p:spPr bwMode="auto">
            <a:xfrm>
              <a:off x="3286371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86038" name="Rectangle 27"/>
            <p:cNvSpPr>
              <a:spLocks noChangeArrowheads="1"/>
            </p:cNvSpPr>
            <p:nvPr/>
          </p:nvSpPr>
          <p:spPr bwMode="auto">
            <a:xfrm>
              <a:off x="3269926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6039" name="Rectangle 29"/>
            <p:cNvSpPr>
              <a:spLocks noChangeArrowheads="1"/>
            </p:cNvSpPr>
            <p:nvPr/>
          </p:nvSpPr>
          <p:spPr bwMode="auto">
            <a:xfrm>
              <a:off x="3596951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6040" name="Rectangle 30"/>
            <p:cNvSpPr>
              <a:spLocks noChangeArrowheads="1"/>
            </p:cNvSpPr>
            <p:nvPr/>
          </p:nvSpPr>
          <p:spPr bwMode="auto">
            <a:xfrm>
              <a:off x="3931913" y="4576351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6041" name="Text Box 20"/>
            <p:cNvSpPr txBox="1">
              <a:spLocks noChangeArrowheads="1"/>
            </p:cNvSpPr>
            <p:nvPr/>
          </p:nvSpPr>
          <p:spPr bwMode="auto">
            <a:xfrm>
              <a:off x="3996670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6042" name="Text Box 20"/>
            <p:cNvSpPr txBox="1">
              <a:spLocks noChangeArrowheads="1"/>
            </p:cNvSpPr>
            <p:nvPr/>
          </p:nvSpPr>
          <p:spPr bwMode="auto">
            <a:xfrm>
              <a:off x="3671232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86043" name="Text Box 20"/>
            <p:cNvSpPr txBox="1">
              <a:spLocks noChangeArrowheads="1"/>
            </p:cNvSpPr>
            <p:nvPr/>
          </p:nvSpPr>
          <p:spPr bwMode="auto">
            <a:xfrm>
              <a:off x="3280376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86044" name="Text Box 20"/>
            <p:cNvSpPr txBox="1">
              <a:spLocks noChangeArrowheads="1"/>
            </p:cNvSpPr>
            <p:nvPr/>
          </p:nvSpPr>
          <p:spPr bwMode="auto">
            <a:xfrm>
              <a:off x="3997618" y="5454239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6045" name="Text Box 20"/>
            <p:cNvSpPr txBox="1">
              <a:spLocks noChangeArrowheads="1"/>
            </p:cNvSpPr>
            <p:nvPr/>
          </p:nvSpPr>
          <p:spPr bwMode="auto">
            <a:xfrm>
              <a:off x="3658532" y="5450755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86046" name="Text Box 20"/>
            <p:cNvSpPr txBox="1">
              <a:spLocks noChangeArrowheads="1"/>
            </p:cNvSpPr>
            <p:nvPr/>
          </p:nvSpPr>
          <p:spPr bwMode="auto">
            <a:xfrm>
              <a:off x="3260070" y="5459641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4"/>
          <p:cNvSpPr txBox="1">
            <a:spLocks noChangeArrowheads="1"/>
          </p:cNvSpPr>
          <p:nvPr/>
        </p:nvSpPr>
        <p:spPr bwMode="auto">
          <a:xfrm>
            <a:off x="617717" y="1806577"/>
            <a:ext cx="40433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 + 210 =  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7042" name="Rectangle 36"/>
          <p:cNvSpPr>
            <a:spLocks noChangeArrowheads="1"/>
          </p:cNvSpPr>
          <p:nvPr/>
        </p:nvSpPr>
        <p:spPr bwMode="auto">
          <a:xfrm>
            <a:off x="2379842" y="1925151"/>
            <a:ext cx="898525" cy="322263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3" name="Text Box 39"/>
          <p:cNvSpPr txBox="1">
            <a:spLocks noChangeArrowheads="1"/>
          </p:cNvSpPr>
          <p:nvPr/>
        </p:nvSpPr>
        <p:spPr bwMode="auto">
          <a:xfrm>
            <a:off x="2227443" y="1806577"/>
            <a:ext cx="1203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449044" y="3318218"/>
            <a:ext cx="28098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439519" y="3924643"/>
            <a:ext cx="25177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449044" y="2683218"/>
            <a:ext cx="2809875" cy="505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1218855" y="4951755"/>
            <a:ext cx="3368230" cy="9673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530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048" name="组合 13"/>
          <p:cNvGrpSpPr/>
          <p:nvPr/>
        </p:nvGrpSpPr>
        <p:grpSpPr bwMode="auto">
          <a:xfrm>
            <a:off x="5223718" y="2789580"/>
            <a:ext cx="1689499" cy="1836069"/>
            <a:chOff x="2740957" y="4566826"/>
            <a:chExt cx="1688461" cy="1836030"/>
          </a:xfrm>
        </p:grpSpPr>
        <p:sp>
          <p:nvSpPr>
            <p:cNvPr id="87049" name="Text Box 21"/>
            <p:cNvSpPr txBox="1">
              <a:spLocks noChangeArrowheads="1"/>
            </p:cNvSpPr>
            <p:nvPr/>
          </p:nvSpPr>
          <p:spPr bwMode="auto">
            <a:xfrm>
              <a:off x="2751207" y="5485989"/>
              <a:ext cx="330336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87050" name="Line 22"/>
            <p:cNvSpPr>
              <a:spLocks noChangeShapeType="1"/>
            </p:cNvSpPr>
            <p:nvPr/>
          </p:nvSpPr>
          <p:spPr bwMode="auto">
            <a:xfrm>
              <a:off x="2740957" y="5979987"/>
              <a:ext cx="165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51" name="Text Box 23"/>
            <p:cNvSpPr txBox="1">
              <a:spLocks noChangeArrowheads="1"/>
            </p:cNvSpPr>
            <p:nvPr/>
          </p:nvSpPr>
          <p:spPr bwMode="auto">
            <a:xfrm>
              <a:off x="4007251" y="5897151"/>
              <a:ext cx="330337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7052" name="Text Box 24"/>
            <p:cNvSpPr txBox="1">
              <a:spLocks noChangeArrowheads="1"/>
            </p:cNvSpPr>
            <p:nvPr/>
          </p:nvSpPr>
          <p:spPr bwMode="auto">
            <a:xfrm>
              <a:off x="3662433" y="5891441"/>
              <a:ext cx="330337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87053" name="Text Box 25"/>
            <p:cNvSpPr txBox="1">
              <a:spLocks noChangeArrowheads="1"/>
            </p:cNvSpPr>
            <p:nvPr/>
          </p:nvSpPr>
          <p:spPr bwMode="auto">
            <a:xfrm>
              <a:off x="3286526" y="5891441"/>
              <a:ext cx="330337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87054" name="Rectangle 27"/>
            <p:cNvSpPr>
              <a:spLocks noChangeArrowheads="1"/>
            </p:cNvSpPr>
            <p:nvPr/>
          </p:nvSpPr>
          <p:spPr bwMode="auto">
            <a:xfrm>
              <a:off x="3269926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7055" name="Rectangle 29"/>
            <p:cNvSpPr>
              <a:spLocks noChangeArrowheads="1"/>
            </p:cNvSpPr>
            <p:nvPr/>
          </p:nvSpPr>
          <p:spPr bwMode="auto">
            <a:xfrm>
              <a:off x="3596951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7056" name="Rectangle 30"/>
            <p:cNvSpPr>
              <a:spLocks noChangeArrowheads="1"/>
            </p:cNvSpPr>
            <p:nvPr/>
          </p:nvSpPr>
          <p:spPr bwMode="auto">
            <a:xfrm>
              <a:off x="3931913" y="4576351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7057" name="Text Box 20"/>
            <p:cNvSpPr txBox="1">
              <a:spLocks noChangeArrowheads="1"/>
            </p:cNvSpPr>
            <p:nvPr/>
          </p:nvSpPr>
          <p:spPr bwMode="auto">
            <a:xfrm>
              <a:off x="3996670" y="5106576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7058" name="Text Box 20"/>
            <p:cNvSpPr txBox="1">
              <a:spLocks noChangeArrowheads="1"/>
            </p:cNvSpPr>
            <p:nvPr/>
          </p:nvSpPr>
          <p:spPr bwMode="auto">
            <a:xfrm>
              <a:off x="3671232" y="5106576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87059" name="Text Box 20"/>
            <p:cNvSpPr txBox="1">
              <a:spLocks noChangeArrowheads="1"/>
            </p:cNvSpPr>
            <p:nvPr/>
          </p:nvSpPr>
          <p:spPr bwMode="auto">
            <a:xfrm>
              <a:off x="3280376" y="5106576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3997618" y="5454239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7061" name="Text Box 20"/>
            <p:cNvSpPr txBox="1">
              <a:spLocks noChangeArrowheads="1"/>
            </p:cNvSpPr>
            <p:nvPr/>
          </p:nvSpPr>
          <p:spPr bwMode="auto">
            <a:xfrm>
              <a:off x="3658532" y="5450755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87062" name="Text Box 20"/>
            <p:cNvSpPr txBox="1">
              <a:spLocks noChangeArrowheads="1"/>
            </p:cNvSpPr>
            <p:nvPr/>
          </p:nvSpPr>
          <p:spPr bwMode="auto">
            <a:xfrm>
              <a:off x="3260070" y="5459641"/>
              <a:ext cx="431800" cy="50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7063" name="矩形 29"/>
          <p:cNvSpPr>
            <a:spLocks noChangeArrowheads="1"/>
          </p:cNvSpPr>
          <p:nvPr/>
        </p:nvSpPr>
        <p:spPr bwMode="auto">
          <a:xfrm>
            <a:off x="617717" y="1278733"/>
            <a:ext cx="4544834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下面三种方法，你喜欢哪种？为什么？</a:t>
            </a:r>
          </a:p>
        </p:txBody>
      </p:sp>
      <p:sp>
        <p:nvSpPr>
          <p:cNvPr id="87064" name="TextBox 30"/>
          <p:cNvSpPr txBox="1">
            <a:spLocks noChangeArrowheads="1"/>
          </p:cNvSpPr>
          <p:nvPr/>
        </p:nvSpPr>
        <p:spPr bwMode="auto">
          <a:xfrm>
            <a:off x="706093" y="2559393"/>
            <a:ext cx="5127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5" name="TextBox 31"/>
          <p:cNvSpPr txBox="1">
            <a:spLocks noChangeArrowheads="1"/>
          </p:cNvSpPr>
          <p:nvPr/>
        </p:nvSpPr>
        <p:spPr bwMode="auto">
          <a:xfrm>
            <a:off x="5052668" y="2559392"/>
            <a:ext cx="5127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6" name="TextBox 32"/>
          <p:cNvSpPr txBox="1">
            <a:spLocks noChangeArrowheads="1"/>
          </p:cNvSpPr>
          <p:nvPr/>
        </p:nvSpPr>
        <p:spPr bwMode="auto">
          <a:xfrm>
            <a:off x="674343" y="4673942"/>
            <a:ext cx="5127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6"/>
          <p:cNvGrpSpPr/>
          <p:nvPr/>
        </p:nvGrpSpPr>
        <p:grpSpPr bwMode="auto">
          <a:xfrm>
            <a:off x="440019" y="3190429"/>
            <a:ext cx="5713412" cy="582613"/>
            <a:chOff x="98" y="10"/>
            <a:chExt cx="2900" cy="491"/>
          </a:xfrm>
        </p:grpSpPr>
        <p:sp>
          <p:nvSpPr>
            <p:cNvPr id="88066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）二队和三队一共有多少只           ？</a:t>
              </a:r>
            </a:p>
          </p:txBody>
        </p:sp>
        <p:pic>
          <p:nvPicPr>
            <p:cNvPr id="88067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69" name="Text Box 24"/>
          <p:cNvSpPr txBox="1">
            <a:spLocks noChangeArrowheads="1"/>
          </p:cNvSpPr>
          <p:nvPr/>
        </p:nvSpPr>
        <p:spPr bwMode="auto">
          <a:xfrm>
            <a:off x="1084544" y="4061967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210 + 86 =   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8070" name="Rectangle 36"/>
          <p:cNvSpPr>
            <a:spLocks noChangeArrowheads="1"/>
          </p:cNvSpPr>
          <p:nvPr/>
        </p:nvSpPr>
        <p:spPr bwMode="auto">
          <a:xfrm>
            <a:off x="2522236" y="4152900"/>
            <a:ext cx="896938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8071" name="Group 48"/>
          <p:cNvGrpSpPr/>
          <p:nvPr/>
        </p:nvGrpSpPr>
        <p:grpSpPr bwMode="auto">
          <a:xfrm>
            <a:off x="4449258" y="1582186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8073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8074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8075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8076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8077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三队有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86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8078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6"/>
          <p:cNvGrpSpPr/>
          <p:nvPr/>
        </p:nvGrpSpPr>
        <p:grpSpPr bwMode="auto">
          <a:xfrm>
            <a:off x="544192" y="2992439"/>
            <a:ext cx="5713412" cy="582613"/>
            <a:chOff x="98" y="10"/>
            <a:chExt cx="2900" cy="491"/>
          </a:xfrm>
        </p:grpSpPr>
        <p:sp>
          <p:nvSpPr>
            <p:cNvPr id="89090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）二队和三队一共有多少只           ？</a:t>
              </a:r>
            </a:p>
          </p:txBody>
        </p:sp>
        <p:pic>
          <p:nvPicPr>
            <p:cNvPr id="89091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093" name="Text Box 24"/>
          <p:cNvSpPr txBox="1">
            <a:spLocks noChangeArrowheads="1"/>
          </p:cNvSpPr>
          <p:nvPr/>
        </p:nvSpPr>
        <p:spPr bwMode="auto">
          <a:xfrm>
            <a:off x="941547" y="3830801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210 + 86 =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9094" name="Rectangle 36"/>
          <p:cNvSpPr>
            <a:spLocks noChangeArrowheads="1"/>
          </p:cNvSpPr>
          <p:nvPr/>
        </p:nvSpPr>
        <p:spPr bwMode="auto">
          <a:xfrm>
            <a:off x="2400380" y="3960546"/>
            <a:ext cx="896938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9095" name="Group 48"/>
          <p:cNvGrpSpPr/>
          <p:nvPr/>
        </p:nvGrpSpPr>
        <p:grpSpPr bwMode="auto">
          <a:xfrm>
            <a:off x="4482638" y="1459708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9097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9098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9099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100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9101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三队有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86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9102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65255" y="4729382"/>
            <a:ext cx="3578225" cy="505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想一想，计算时应注意什么？</a:t>
            </a:r>
          </a:p>
        </p:txBody>
      </p:sp>
      <p:grpSp>
        <p:nvGrpSpPr>
          <p:cNvPr id="89104" name="组合 38"/>
          <p:cNvGrpSpPr/>
          <p:nvPr/>
        </p:nvGrpSpPr>
        <p:grpSpPr bwMode="auto">
          <a:xfrm>
            <a:off x="5802313" y="3388586"/>
            <a:ext cx="1687923" cy="1836069"/>
            <a:chOff x="2740957" y="4566826"/>
            <a:chExt cx="1688461" cy="1836031"/>
          </a:xfrm>
        </p:grpSpPr>
        <p:sp>
          <p:nvSpPr>
            <p:cNvPr id="89105" name="Text Box 21"/>
            <p:cNvSpPr txBox="1">
              <a:spLocks noChangeArrowheads="1"/>
            </p:cNvSpPr>
            <p:nvPr/>
          </p:nvSpPr>
          <p:spPr bwMode="auto">
            <a:xfrm>
              <a:off x="2751053" y="5485989"/>
              <a:ext cx="330644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89106" name="Line 22"/>
            <p:cNvSpPr>
              <a:spLocks noChangeShapeType="1"/>
            </p:cNvSpPr>
            <p:nvPr/>
          </p:nvSpPr>
          <p:spPr bwMode="auto">
            <a:xfrm>
              <a:off x="2740957" y="5979987"/>
              <a:ext cx="165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107" name="Text Box 23"/>
            <p:cNvSpPr txBox="1">
              <a:spLocks noChangeArrowheads="1"/>
            </p:cNvSpPr>
            <p:nvPr/>
          </p:nvSpPr>
          <p:spPr bwMode="auto">
            <a:xfrm>
              <a:off x="4007095" y="589715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89108" name="Text Box 24"/>
            <p:cNvSpPr txBox="1">
              <a:spLocks noChangeArrowheads="1"/>
            </p:cNvSpPr>
            <p:nvPr/>
          </p:nvSpPr>
          <p:spPr bwMode="auto">
            <a:xfrm>
              <a:off x="3662278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</a:p>
          </p:txBody>
        </p:sp>
        <p:sp>
          <p:nvSpPr>
            <p:cNvPr id="89109" name="Text Box 25"/>
            <p:cNvSpPr txBox="1">
              <a:spLocks noChangeArrowheads="1"/>
            </p:cNvSpPr>
            <p:nvPr/>
          </p:nvSpPr>
          <p:spPr bwMode="auto">
            <a:xfrm>
              <a:off x="3286371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89110" name="Rectangle 27"/>
            <p:cNvSpPr>
              <a:spLocks noChangeArrowheads="1"/>
            </p:cNvSpPr>
            <p:nvPr/>
          </p:nvSpPr>
          <p:spPr bwMode="auto">
            <a:xfrm>
              <a:off x="3269926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9111" name="Rectangle 29"/>
            <p:cNvSpPr>
              <a:spLocks noChangeArrowheads="1"/>
            </p:cNvSpPr>
            <p:nvPr/>
          </p:nvSpPr>
          <p:spPr bwMode="auto">
            <a:xfrm>
              <a:off x="3596951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9112" name="Rectangle 30"/>
            <p:cNvSpPr>
              <a:spLocks noChangeArrowheads="1"/>
            </p:cNvSpPr>
            <p:nvPr/>
          </p:nvSpPr>
          <p:spPr bwMode="auto">
            <a:xfrm>
              <a:off x="3931913" y="4576351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89113" name="Text Box 20"/>
            <p:cNvSpPr txBox="1">
              <a:spLocks noChangeArrowheads="1"/>
            </p:cNvSpPr>
            <p:nvPr/>
          </p:nvSpPr>
          <p:spPr bwMode="auto">
            <a:xfrm>
              <a:off x="3996670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89114" name="Text Box 20"/>
            <p:cNvSpPr txBox="1">
              <a:spLocks noChangeArrowheads="1"/>
            </p:cNvSpPr>
            <p:nvPr/>
          </p:nvSpPr>
          <p:spPr bwMode="auto">
            <a:xfrm>
              <a:off x="3671232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89115" name="Text Box 20"/>
            <p:cNvSpPr txBox="1">
              <a:spLocks noChangeArrowheads="1"/>
            </p:cNvSpPr>
            <p:nvPr/>
          </p:nvSpPr>
          <p:spPr bwMode="auto">
            <a:xfrm>
              <a:off x="3280376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89116" name="Text Box 20"/>
            <p:cNvSpPr txBox="1">
              <a:spLocks noChangeArrowheads="1"/>
            </p:cNvSpPr>
            <p:nvPr/>
          </p:nvSpPr>
          <p:spPr bwMode="auto">
            <a:xfrm>
              <a:off x="3997618" y="5454239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89117" name="Text Box 20"/>
            <p:cNvSpPr txBox="1">
              <a:spLocks noChangeArrowheads="1"/>
            </p:cNvSpPr>
            <p:nvPr/>
          </p:nvSpPr>
          <p:spPr bwMode="auto">
            <a:xfrm>
              <a:off x="3658532" y="5450755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89118" name="矩形 1"/>
          <p:cNvSpPr>
            <a:spLocks noChangeArrowheads="1"/>
          </p:cNvSpPr>
          <p:nvPr/>
        </p:nvSpPr>
        <p:spPr bwMode="auto">
          <a:xfrm>
            <a:off x="2554368" y="3938321"/>
            <a:ext cx="58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296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 animBg="1"/>
      <p:bldP spid="38" grpId="0" animBg="1"/>
      <p:bldP spid="89118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6"/>
          <p:cNvGrpSpPr/>
          <p:nvPr/>
        </p:nvGrpSpPr>
        <p:grpSpPr bwMode="auto">
          <a:xfrm>
            <a:off x="510253" y="2979208"/>
            <a:ext cx="5713412" cy="582613"/>
            <a:chOff x="98" y="10"/>
            <a:chExt cx="2900" cy="491"/>
          </a:xfrm>
        </p:grpSpPr>
        <p:sp>
          <p:nvSpPr>
            <p:cNvPr id="90114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）二队和三队一共有多少只           ？</a:t>
              </a:r>
            </a:p>
          </p:txBody>
        </p:sp>
        <p:pic>
          <p:nvPicPr>
            <p:cNvPr id="90115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7" name="Text Box 24"/>
          <p:cNvSpPr txBox="1">
            <a:spLocks noChangeArrowheads="1"/>
          </p:cNvSpPr>
          <p:nvPr/>
        </p:nvSpPr>
        <p:spPr bwMode="auto">
          <a:xfrm>
            <a:off x="1179637" y="3759531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210 + 86 =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90118" name="Rectangle 36"/>
          <p:cNvSpPr>
            <a:spLocks noChangeArrowheads="1"/>
          </p:cNvSpPr>
          <p:nvPr/>
        </p:nvSpPr>
        <p:spPr bwMode="auto">
          <a:xfrm>
            <a:off x="2683789" y="3887793"/>
            <a:ext cx="896938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0119" name="Group 48"/>
          <p:cNvGrpSpPr/>
          <p:nvPr/>
        </p:nvGrpSpPr>
        <p:grpSpPr bwMode="auto">
          <a:xfrm>
            <a:off x="4020293" y="1482156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121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90122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90123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0124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90125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三队有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86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90126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16646" y="5330807"/>
            <a:ext cx="2211387" cy="5057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相同数位要对齐。</a:t>
            </a: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16646" y="4510420"/>
            <a:ext cx="3578225" cy="505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想一想，计算时应注意什么？</a:t>
            </a:r>
          </a:p>
        </p:txBody>
      </p:sp>
      <p:grpSp>
        <p:nvGrpSpPr>
          <p:cNvPr id="90129" name="组合 38"/>
          <p:cNvGrpSpPr/>
          <p:nvPr/>
        </p:nvGrpSpPr>
        <p:grpSpPr bwMode="auto">
          <a:xfrm>
            <a:off x="5890303" y="3117431"/>
            <a:ext cx="1687923" cy="1836069"/>
            <a:chOff x="2740957" y="4566826"/>
            <a:chExt cx="1688461" cy="1836031"/>
          </a:xfrm>
        </p:grpSpPr>
        <p:sp>
          <p:nvSpPr>
            <p:cNvPr id="90130" name="Text Box 21"/>
            <p:cNvSpPr txBox="1">
              <a:spLocks noChangeArrowheads="1"/>
            </p:cNvSpPr>
            <p:nvPr/>
          </p:nvSpPr>
          <p:spPr bwMode="auto">
            <a:xfrm>
              <a:off x="2751053" y="5485989"/>
              <a:ext cx="330644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</a:p>
          </p:txBody>
        </p:sp>
        <p:sp>
          <p:nvSpPr>
            <p:cNvPr id="90131" name="Line 22"/>
            <p:cNvSpPr>
              <a:spLocks noChangeShapeType="1"/>
            </p:cNvSpPr>
            <p:nvPr/>
          </p:nvSpPr>
          <p:spPr bwMode="auto">
            <a:xfrm>
              <a:off x="2740957" y="5979987"/>
              <a:ext cx="16510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132" name="Text Box 23"/>
            <p:cNvSpPr txBox="1">
              <a:spLocks noChangeArrowheads="1"/>
            </p:cNvSpPr>
            <p:nvPr/>
          </p:nvSpPr>
          <p:spPr bwMode="auto">
            <a:xfrm>
              <a:off x="4007095" y="589715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90133" name="Text Box 24"/>
            <p:cNvSpPr txBox="1">
              <a:spLocks noChangeArrowheads="1"/>
            </p:cNvSpPr>
            <p:nvPr/>
          </p:nvSpPr>
          <p:spPr bwMode="auto">
            <a:xfrm>
              <a:off x="3662278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</a:p>
          </p:txBody>
        </p:sp>
        <p:sp>
          <p:nvSpPr>
            <p:cNvPr id="90134" name="Text Box 25"/>
            <p:cNvSpPr txBox="1">
              <a:spLocks noChangeArrowheads="1"/>
            </p:cNvSpPr>
            <p:nvPr/>
          </p:nvSpPr>
          <p:spPr bwMode="auto">
            <a:xfrm>
              <a:off x="3286371" y="5891441"/>
              <a:ext cx="330645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0135" name="Rectangle 27"/>
            <p:cNvSpPr>
              <a:spLocks noChangeArrowheads="1"/>
            </p:cNvSpPr>
            <p:nvPr/>
          </p:nvSpPr>
          <p:spPr bwMode="auto">
            <a:xfrm>
              <a:off x="3269926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90136" name="Rectangle 29"/>
            <p:cNvSpPr>
              <a:spLocks noChangeArrowheads="1"/>
            </p:cNvSpPr>
            <p:nvPr/>
          </p:nvSpPr>
          <p:spPr bwMode="auto">
            <a:xfrm>
              <a:off x="3596951" y="4566826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90137" name="Rectangle 30"/>
            <p:cNvSpPr>
              <a:spLocks noChangeArrowheads="1"/>
            </p:cNvSpPr>
            <p:nvPr/>
          </p:nvSpPr>
          <p:spPr bwMode="auto">
            <a:xfrm>
              <a:off x="3931913" y="4576351"/>
              <a:ext cx="431800" cy="539750"/>
            </a:xfrm>
            <a:prstGeom prst="rect">
              <a:avLst/>
            </a:prstGeom>
            <a:solidFill>
              <a:srgbClr val="FF00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190D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位</a:t>
              </a:r>
            </a:p>
          </p:txBody>
        </p:sp>
        <p:sp>
          <p:nvSpPr>
            <p:cNvPr id="90138" name="Text Box 20"/>
            <p:cNvSpPr txBox="1">
              <a:spLocks noChangeArrowheads="1"/>
            </p:cNvSpPr>
            <p:nvPr/>
          </p:nvSpPr>
          <p:spPr bwMode="auto">
            <a:xfrm>
              <a:off x="3996670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90139" name="Text Box 20"/>
            <p:cNvSpPr txBox="1">
              <a:spLocks noChangeArrowheads="1"/>
            </p:cNvSpPr>
            <p:nvPr/>
          </p:nvSpPr>
          <p:spPr bwMode="auto">
            <a:xfrm>
              <a:off x="3671232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90140" name="Text Box 20"/>
            <p:cNvSpPr txBox="1">
              <a:spLocks noChangeArrowheads="1"/>
            </p:cNvSpPr>
            <p:nvPr/>
          </p:nvSpPr>
          <p:spPr bwMode="auto">
            <a:xfrm>
              <a:off x="3280376" y="5106576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90141" name="Text Box 20"/>
            <p:cNvSpPr txBox="1">
              <a:spLocks noChangeArrowheads="1"/>
            </p:cNvSpPr>
            <p:nvPr/>
          </p:nvSpPr>
          <p:spPr bwMode="auto">
            <a:xfrm>
              <a:off x="3997618" y="5454239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90142" name="Text Box 20"/>
            <p:cNvSpPr txBox="1">
              <a:spLocks noChangeArrowheads="1"/>
            </p:cNvSpPr>
            <p:nvPr/>
          </p:nvSpPr>
          <p:spPr bwMode="auto">
            <a:xfrm>
              <a:off x="3658532" y="5450755"/>
              <a:ext cx="431800" cy="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90143" name="矩形 1"/>
          <p:cNvSpPr>
            <a:spLocks noChangeArrowheads="1"/>
          </p:cNvSpPr>
          <p:nvPr/>
        </p:nvSpPr>
        <p:spPr bwMode="auto">
          <a:xfrm>
            <a:off x="2859951" y="3868430"/>
            <a:ext cx="58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296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 animBg="1"/>
      <p:bldP spid="36" grpId="0" animBg="1"/>
      <p:bldP spid="38" grpId="0" animBg="1"/>
      <p:bldP spid="90143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组合 20"/>
          <p:cNvGrpSpPr/>
          <p:nvPr/>
        </p:nvGrpSpPr>
        <p:grpSpPr bwMode="auto">
          <a:xfrm>
            <a:off x="3960019" y="2398279"/>
            <a:ext cx="4271963" cy="3843338"/>
            <a:chOff x="900113" y="580063"/>
            <a:chExt cx="7127875" cy="3552911"/>
          </a:xfrm>
        </p:grpSpPr>
        <p:pic>
          <p:nvPicPr>
            <p:cNvPr id="911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032586"/>
              <a:ext cx="7127875" cy="310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39" name="Text Box 3"/>
            <p:cNvSpPr txBox="1">
              <a:spLocks noChangeArrowheads="1"/>
            </p:cNvSpPr>
            <p:nvPr/>
          </p:nvSpPr>
          <p:spPr bwMode="auto">
            <a:xfrm>
              <a:off x="1968092" y="580063"/>
              <a:ext cx="5015503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中国部分动物种数统计表</a:t>
              </a:r>
            </a:p>
          </p:txBody>
        </p:sp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2168480" y="1226347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类群</a:t>
              </a: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2140921" y="2370935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鸟类</a:t>
              </a:r>
            </a:p>
          </p:txBody>
        </p:sp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2024018" y="2901160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爬行类</a:t>
              </a:r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2032000" y="338693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两栖类</a:t>
              </a: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2044656" y="183118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哺乳类</a:t>
              </a:r>
            </a:p>
          </p:txBody>
        </p:sp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>
              <a:off x="5317705" y="1257745"/>
              <a:ext cx="2019896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已知种数</a:t>
              </a:r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5609827" y="1831185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581</a:t>
              </a:r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5508890" y="2382047"/>
              <a:ext cx="1281692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1244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5648565" y="2920210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376</a:t>
              </a: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5669203" y="3452022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284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60400" y="2066991"/>
            <a:ext cx="37893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爬行类和两栖类一共有多少种</a:t>
            </a:r>
            <a:r>
              <a:rPr lang="zh-CN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400" y="1348760"/>
            <a:ext cx="1023938" cy="505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试一试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组合 20"/>
          <p:cNvGrpSpPr/>
          <p:nvPr/>
        </p:nvGrpSpPr>
        <p:grpSpPr bwMode="auto">
          <a:xfrm>
            <a:off x="6254490" y="2290762"/>
            <a:ext cx="4271963" cy="3843338"/>
            <a:chOff x="900113" y="580063"/>
            <a:chExt cx="7127875" cy="3552911"/>
          </a:xfrm>
        </p:grpSpPr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032586"/>
              <a:ext cx="7127875" cy="310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3" name="Text Box 3"/>
            <p:cNvSpPr txBox="1">
              <a:spLocks noChangeArrowheads="1"/>
            </p:cNvSpPr>
            <p:nvPr/>
          </p:nvSpPr>
          <p:spPr bwMode="auto">
            <a:xfrm>
              <a:off x="1968092" y="580063"/>
              <a:ext cx="5015503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中国部分动物种数统计表</a:t>
              </a: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2168480" y="1226347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类群</a:t>
              </a:r>
            </a:p>
          </p:txBody>
        </p:sp>
        <p:sp>
          <p:nvSpPr>
            <p:cNvPr id="92165" name="Text Box 5"/>
            <p:cNvSpPr txBox="1">
              <a:spLocks noChangeArrowheads="1"/>
            </p:cNvSpPr>
            <p:nvPr/>
          </p:nvSpPr>
          <p:spPr bwMode="auto">
            <a:xfrm>
              <a:off x="2140921" y="2370935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鸟类</a:t>
              </a:r>
            </a:p>
          </p:txBody>
        </p:sp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2024018" y="2901160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爬行类</a:t>
              </a:r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2032000" y="338693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两栖类</a:t>
              </a:r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2044656" y="183118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哺乳类</a:t>
              </a:r>
            </a:p>
          </p:txBody>
        </p:sp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>
              <a:off x="5317705" y="1257745"/>
              <a:ext cx="2019896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已知种数</a:t>
              </a:r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5609827" y="1831185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581</a:t>
              </a: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5508890" y="2382047"/>
              <a:ext cx="1281692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1244</a:t>
              </a:r>
            </a:p>
          </p:txBody>
        </p:sp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5648565" y="2920210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376</a:t>
              </a:r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5669203" y="3452022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284</a:t>
              </a:r>
            </a:p>
          </p:txBody>
        </p:sp>
      </p:grpSp>
      <p:sp>
        <p:nvSpPr>
          <p:cNvPr id="92175" name="Text Box 3"/>
          <p:cNvSpPr txBox="1">
            <a:spLocks noChangeArrowheads="1"/>
          </p:cNvSpPr>
          <p:nvPr/>
        </p:nvSpPr>
        <p:spPr bwMode="auto">
          <a:xfrm>
            <a:off x="698735" y="4563548"/>
            <a:ext cx="301877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376最接近哪个整百数?   </a:t>
            </a:r>
          </a:p>
        </p:txBody>
      </p:sp>
      <p:sp>
        <p:nvSpPr>
          <p:cNvPr id="92176" name="Text Box 4"/>
          <p:cNvSpPr txBox="1">
            <a:spLocks noChangeArrowheads="1"/>
          </p:cNvSpPr>
          <p:nvPr/>
        </p:nvSpPr>
        <p:spPr bwMode="auto">
          <a:xfrm>
            <a:off x="698735" y="5490648"/>
            <a:ext cx="301877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284最接近哪个整百数?   </a:t>
            </a:r>
          </a:p>
        </p:txBody>
      </p:sp>
      <p:sp>
        <p:nvSpPr>
          <p:cNvPr id="92177" name="Text Box 8"/>
          <p:cNvSpPr txBox="1">
            <a:spLocks noChangeArrowheads="1"/>
          </p:cNvSpPr>
          <p:nvPr/>
        </p:nvSpPr>
        <p:spPr bwMode="auto">
          <a:xfrm>
            <a:off x="1401996" y="2872862"/>
            <a:ext cx="18557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 + 284</a:t>
            </a:r>
          </a:p>
        </p:txBody>
      </p:sp>
      <p:sp>
        <p:nvSpPr>
          <p:cNvPr id="92178" name="Text Box 9"/>
          <p:cNvSpPr txBox="1">
            <a:spLocks noChangeArrowheads="1"/>
          </p:cNvSpPr>
          <p:nvPr/>
        </p:nvSpPr>
        <p:spPr bwMode="auto">
          <a:xfrm>
            <a:off x="698735" y="3558662"/>
            <a:ext cx="343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同学们，你能估算一下吗？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60400" y="2066991"/>
            <a:ext cx="37893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爬行类和两栖类一共有多少种</a:t>
            </a:r>
            <a:r>
              <a:rPr lang="zh-CN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660400" y="1348760"/>
            <a:ext cx="1023938" cy="505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试一试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5" grpId="0"/>
      <p:bldP spid="92176" grpId="0"/>
      <p:bldP spid="92177" grpId="0"/>
      <p:bldP spid="92178" grpId="0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组合 20"/>
          <p:cNvGrpSpPr/>
          <p:nvPr/>
        </p:nvGrpSpPr>
        <p:grpSpPr bwMode="auto">
          <a:xfrm>
            <a:off x="6536674" y="1989356"/>
            <a:ext cx="4271963" cy="3843338"/>
            <a:chOff x="900113" y="580063"/>
            <a:chExt cx="7127875" cy="3552911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032586"/>
              <a:ext cx="7127875" cy="310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7" name="Text Box 3"/>
            <p:cNvSpPr txBox="1">
              <a:spLocks noChangeArrowheads="1"/>
            </p:cNvSpPr>
            <p:nvPr/>
          </p:nvSpPr>
          <p:spPr bwMode="auto">
            <a:xfrm>
              <a:off x="1968092" y="580063"/>
              <a:ext cx="5015503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中国部分动物种数统计表</a:t>
              </a:r>
            </a:p>
          </p:txBody>
        </p:sp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2168480" y="1226347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类群</a:t>
              </a:r>
            </a:p>
          </p:txBody>
        </p:sp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2140921" y="2370935"/>
              <a:ext cx="1164008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鸟类</a:t>
              </a:r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2024018" y="2901160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爬行类</a:t>
              </a: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2032000" y="338693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两栖类</a:t>
              </a: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2044656" y="1831185"/>
              <a:ext cx="1591951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哺乳类</a:t>
              </a: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5317705" y="1257745"/>
              <a:ext cx="2019896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已知种数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5609827" y="1831185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581</a:t>
              </a:r>
            </a:p>
          </p:txBody>
        </p:sp>
        <p:sp>
          <p:nvSpPr>
            <p:cNvPr id="93195" name="Text Box 11"/>
            <p:cNvSpPr txBox="1">
              <a:spLocks noChangeArrowheads="1"/>
            </p:cNvSpPr>
            <p:nvPr/>
          </p:nvSpPr>
          <p:spPr bwMode="auto">
            <a:xfrm>
              <a:off x="5508890" y="2382047"/>
              <a:ext cx="1281692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1244</a:t>
              </a:r>
            </a:p>
          </p:txBody>
        </p:sp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5648565" y="2920210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376</a:t>
              </a:r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5669203" y="3452022"/>
              <a:ext cx="1038299" cy="4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284</a:t>
              </a:r>
            </a:p>
          </p:txBody>
        </p:sp>
      </p:grpSp>
      <p:sp>
        <p:nvSpPr>
          <p:cNvPr id="93199" name="Text Box 3"/>
          <p:cNvSpPr txBox="1">
            <a:spLocks noChangeArrowheads="1"/>
          </p:cNvSpPr>
          <p:nvPr/>
        </p:nvSpPr>
        <p:spPr bwMode="auto">
          <a:xfrm>
            <a:off x="660400" y="4545803"/>
            <a:ext cx="301877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376最接近哪个整百数?   </a:t>
            </a:r>
          </a:p>
        </p:txBody>
      </p:sp>
      <p:sp>
        <p:nvSpPr>
          <p:cNvPr id="93200" name="Text Box 4"/>
          <p:cNvSpPr txBox="1">
            <a:spLocks noChangeArrowheads="1"/>
          </p:cNvSpPr>
          <p:nvPr/>
        </p:nvSpPr>
        <p:spPr bwMode="auto">
          <a:xfrm>
            <a:off x="660400" y="5472903"/>
            <a:ext cx="301877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284最接近哪个整百数?   </a:t>
            </a:r>
          </a:p>
        </p:txBody>
      </p:sp>
      <p:sp>
        <p:nvSpPr>
          <p:cNvPr id="93201" name="Text Box 5"/>
          <p:cNvSpPr txBox="1">
            <a:spLocks noChangeArrowheads="1"/>
          </p:cNvSpPr>
          <p:nvPr/>
        </p:nvSpPr>
        <p:spPr bwMode="auto">
          <a:xfrm>
            <a:off x="3541711" y="4602953"/>
            <a:ext cx="80502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3202" name="Text Box 6"/>
          <p:cNvSpPr txBox="1">
            <a:spLocks noChangeArrowheads="1"/>
          </p:cNvSpPr>
          <p:nvPr/>
        </p:nvSpPr>
        <p:spPr bwMode="auto">
          <a:xfrm>
            <a:off x="3517899" y="5472903"/>
            <a:ext cx="80502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3203" name="Text Box 8"/>
          <p:cNvSpPr txBox="1">
            <a:spLocks noChangeArrowheads="1"/>
          </p:cNvSpPr>
          <p:nvPr/>
        </p:nvSpPr>
        <p:spPr bwMode="auto">
          <a:xfrm>
            <a:off x="1363661" y="2855117"/>
            <a:ext cx="18557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 + 284</a:t>
            </a:r>
          </a:p>
        </p:txBody>
      </p:sp>
      <p:sp>
        <p:nvSpPr>
          <p:cNvPr id="93204" name="Text Box 9"/>
          <p:cNvSpPr txBox="1">
            <a:spLocks noChangeArrowheads="1"/>
          </p:cNvSpPr>
          <p:nvPr/>
        </p:nvSpPr>
        <p:spPr bwMode="auto">
          <a:xfrm>
            <a:off x="660400" y="3540917"/>
            <a:ext cx="343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同学们，你能估算一下吗？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60400" y="2066991"/>
            <a:ext cx="37893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爬行类和两栖类一共有多少种</a:t>
            </a:r>
            <a:r>
              <a:rPr lang="zh-CN" altLang="zh-CN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660400" y="1348760"/>
            <a:ext cx="1023938" cy="505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试一试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/>
      <p:bldP spid="93200" grpId="0"/>
      <p:bldP spid="93201" grpId="0"/>
      <p:bldP spid="93202" grpId="0"/>
      <p:bldP spid="93203" grpId="0"/>
      <p:bldP spid="93204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750835" y="1028700"/>
            <a:ext cx="10858500" cy="45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、让学生经历探索三位数加两、三位数笔算方法的过程，并能熟练地进行万以内连续进位加法的计算。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、使学生比较透彻地理解万以内笔算加法的计算法则，进一步掌握加法的计算法则，提高学生的计算水平。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、培养学生知识迁移的思想，帮助学生形成认真细心地进行计算的习惯。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、培养学生独立探究、合作交流的学习习惯，激发学习数学的兴趣。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3236249" y="2504070"/>
            <a:ext cx="25923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376+284=</a:t>
            </a:r>
          </a:p>
        </p:txBody>
      </p:sp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4085562" y="3043820"/>
            <a:ext cx="894797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3  7  6</a:t>
            </a: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2982250" y="3413709"/>
            <a:ext cx="30003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＋　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2  8  4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3021938" y="3655009"/>
            <a:ext cx="3005951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———————————</a:t>
            </a:r>
          </a:p>
        </p:txBody>
      </p:sp>
      <p:pic>
        <p:nvPicPr>
          <p:cNvPr id="942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50" y="2576253"/>
            <a:ext cx="2428875" cy="1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9" grpId="0"/>
      <p:bldP spid="94210" grpId="0"/>
      <p:bldP spid="94211" grpId="0"/>
      <p:bldP spid="942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3294123" y="2342025"/>
            <a:ext cx="25923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376+284=</a:t>
            </a:r>
          </a:p>
        </p:txBody>
      </p:sp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4143436" y="2881775"/>
            <a:ext cx="894797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3  7  6</a:t>
            </a:r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3040124" y="3251664"/>
            <a:ext cx="30003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＋　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2  8  4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3079812" y="3492964"/>
            <a:ext cx="3005951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———————————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4527611" y="3380250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4216461" y="3386600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5239" name="Text Box 10"/>
          <p:cNvSpPr txBox="1">
            <a:spLocks noChangeArrowheads="1"/>
          </p:cNvSpPr>
          <p:nvPr/>
        </p:nvSpPr>
        <p:spPr bwMode="auto">
          <a:xfrm>
            <a:off x="4765737" y="3808875"/>
            <a:ext cx="6429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95240" name="Text Box 11"/>
          <p:cNvSpPr txBox="1">
            <a:spLocks noChangeArrowheads="1"/>
          </p:cNvSpPr>
          <p:nvPr/>
        </p:nvSpPr>
        <p:spPr bwMode="auto">
          <a:xfrm>
            <a:off x="4143437" y="3799350"/>
            <a:ext cx="384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5241" name="Text Box 12"/>
          <p:cNvSpPr txBox="1">
            <a:spLocks noChangeArrowheads="1"/>
          </p:cNvSpPr>
          <p:nvPr/>
        </p:nvSpPr>
        <p:spPr bwMode="auto">
          <a:xfrm>
            <a:off x="4457762" y="3805700"/>
            <a:ext cx="2762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5242" name="Text Box 13"/>
          <p:cNvSpPr txBox="1">
            <a:spLocks noChangeArrowheads="1"/>
          </p:cNvSpPr>
          <p:nvPr/>
        </p:nvSpPr>
        <p:spPr bwMode="auto">
          <a:xfrm>
            <a:off x="4665723" y="2340439"/>
            <a:ext cx="23749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660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（种)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50" y="2576253"/>
            <a:ext cx="2428875" cy="1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  <p:bldP spid="95234" grpId="0"/>
      <p:bldP spid="95235" grpId="0"/>
      <p:bldP spid="95236" grpId="0"/>
      <p:bldP spid="95237" grpId="0"/>
      <p:bldP spid="95238" grpId="0"/>
      <p:bldP spid="95239" grpId="0"/>
      <p:bldP spid="95240" grpId="0"/>
      <p:bldP spid="95241" grpId="0"/>
      <p:bldP spid="95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3178376" y="2168405"/>
            <a:ext cx="25923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376+284=</a:t>
            </a:r>
          </a:p>
        </p:txBody>
      </p:sp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4027689" y="2708155"/>
            <a:ext cx="894797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3  7  6</a:t>
            </a: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2924377" y="3078044"/>
            <a:ext cx="30003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＋　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2  8  4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2964065" y="3319344"/>
            <a:ext cx="3005951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———————————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4411864" y="3206630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4100714" y="3212980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4649990" y="3635255"/>
            <a:ext cx="6429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96264" name="Text Box 11"/>
          <p:cNvSpPr txBox="1">
            <a:spLocks noChangeArrowheads="1"/>
          </p:cNvSpPr>
          <p:nvPr/>
        </p:nvSpPr>
        <p:spPr bwMode="auto">
          <a:xfrm>
            <a:off x="4027690" y="3625730"/>
            <a:ext cx="384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6265" name="Text Box 12"/>
          <p:cNvSpPr txBox="1">
            <a:spLocks noChangeArrowheads="1"/>
          </p:cNvSpPr>
          <p:nvPr/>
        </p:nvSpPr>
        <p:spPr bwMode="auto">
          <a:xfrm>
            <a:off x="4342015" y="3632080"/>
            <a:ext cx="2762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6266" name="Text Box 13"/>
          <p:cNvSpPr txBox="1">
            <a:spLocks noChangeArrowheads="1"/>
          </p:cNvSpPr>
          <p:nvPr/>
        </p:nvSpPr>
        <p:spPr bwMode="auto">
          <a:xfrm>
            <a:off x="4549976" y="2166819"/>
            <a:ext cx="23749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660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（种)</a:t>
            </a:r>
          </a:p>
        </p:txBody>
      </p:sp>
      <p:sp>
        <p:nvSpPr>
          <p:cNvPr id="96267" name="矩形 18"/>
          <p:cNvSpPr>
            <a:spLocks noChangeArrowheads="1"/>
          </p:cNvSpPr>
          <p:nvPr/>
        </p:nvSpPr>
        <p:spPr bwMode="auto">
          <a:xfrm>
            <a:off x="2473616" y="4206755"/>
            <a:ext cx="4544834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三位数加三位数进位加法的计算方法：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50" y="2576253"/>
            <a:ext cx="2428875" cy="1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" grpId="0"/>
      <p:bldP spid="96258" grpId="0"/>
      <p:bldP spid="96259" grpId="0"/>
      <p:bldP spid="96260" grpId="0"/>
      <p:bldP spid="96261" grpId="0"/>
      <p:bldP spid="96262" grpId="0"/>
      <p:bldP spid="96263" grpId="0"/>
      <p:bldP spid="96264" grpId="0"/>
      <p:bldP spid="96265" grpId="0"/>
      <p:bldP spid="96266" grpId="0"/>
      <p:bldP spid="96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3213100" y="1416050"/>
            <a:ext cx="25923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376+284=</a:t>
            </a:r>
          </a:p>
        </p:txBody>
      </p:sp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4062413" y="1955800"/>
            <a:ext cx="894797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3  7  6</a:t>
            </a:r>
          </a:p>
        </p:txBody>
      </p: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959101" y="2325689"/>
            <a:ext cx="30003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＋　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2  8  4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2998789" y="2566989"/>
            <a:ext cx="3005951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———————————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4446588" y="2454275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4135438" y="2460625"/>
            <a:ext cx="4127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4684714" y="2882900"/>
            <a:ext cx="6429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97288" name="Text Box 11"/>
          <p:cNvSpPr txBox="1">
            <a:spLocks noChangeArrowheads="1"/>
          </p:cNvSpPr>
          <p:nvPr/>
        </p:nvSpPr>
        <p:spPr bwMode="auto">
          <a:xfrm>
            <a:off x="4062414" y="2873375"/>
            <a:ext cx="384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7289" name="Text Box 12"/>
          <p:cNvSpPr txBox="1">
            <a:spLocks noChangeArrowheads="1"/>
          </p:cNvSpPr>
          <p:nvPr/>
        </p:nvSpPr>
        <p:spPr bwMode="auto">
          <a:xfrm>
            <a:off x="4376739" y="2879725"/>
            <a:ext cx="2762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7290" name="Text Box 13"/>
          <p:cNvSpPr txBox="1">
            <a:spLocks noChangeArrowheads="1"/>
          </p:cNvSpPr>
          <p:nvPr/>
        </p:nvSpPr>
        <p:spPr bwMode="auto">
          <a:xfrm>
            <a:off x="4584700" y="1414464"/>
            <a:ext cx="23749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660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（种)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8662" y="4228745"/>
            <a:ext cx="4968875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相同数位对齐。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从个位加起。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哪一位上的数相加满十就向前一位进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7292" name="矩形 18"/>
          <p:cNvSpPr>
            <a:spLocks noChangeArrowheads="1"/>
          </p:cNvSpPr>
          <p:nvPr/>
        </p:nvSpPr>
        <p:spPr bwMode="auto">
          <a:xfrm>
            <a:off x="2508340" y="3454400"/>
            <a:ext cx="4544834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三位数加三位数进位加法的计算方法：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50" y="2576253"/>
            <a:ext cx="2428875" cy="16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/>
      <p:bldP spid="97282" grpId="0"/>
      <p:bldP spid="97283" grpId="0"/>
      <p:bldP spid="97284" grpId="0"/>
      <p:bldP spid="97285" grpId="0"/>
      <p:bldP spid="97286" grpId="0"/>
      <p:bldP spid="97287" grpId="0"/>
      <p:bldP spid="97288" grpId="0"/>
      <p:bldP spid="97289" grpId="0"/>
      <p:bldP spid="97290" grpId="0"/>
      <p:bldP spid="15" grpId="0" animBg="1"/>
      <p:bldP spid="972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41910" y="4294331"/>
            <a:ext cx="2016125" cy="541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94445" y="4308626"/>
            <a:ext cx="2016125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3247" y="4312685"/>
            <a:ext cx="2089150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47621" y="2673591"/>
            <a:ext cx="1943100" cy="485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697+235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841910" y="2672004"/>
            <a:ext cx="1944687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310" name="Text Box 9"/>
          <p:cNvSpPr txBox="1">
            <a:spLocks noChangeArrowheads="1"/>
          </p:cNvSpPr>
          <p:nvPr/>
        </p:nvSpPr>
        <p:spPr bwMode="auto">
          <a:xfrm>
            <a:off x="8211363" y="2621558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475+126</a:t>
            </a:r>
          </a:p>
        </p:txBody>
      </p:sp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2774932" y="4294331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532+407</a:t>
            </a: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5351632" y="4256238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169+450</a:t>
            </a:r>
          </a:p>
        </p:txBody>
      </p:sp>
      <p:sp>
        <p:nvSpPr>
          <p:cNvPr id="98313" name="Text Box 12"/>
          <p:cNvSpPr txBox="1">
            <a:spLocks noChangeArrowheads="1"/>
          </p:cNvSpPr>
          <p:nvPr/>
        </p:nvSpPr>
        <p:spPr bwMode="auto">
          <a:xfrm>
            <a:off x="8180048" y="4241942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986+114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429660" y="2673591"/>
            <a:ext cx="1944687" cy="499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638+93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0400" y="1385771"/>
            <a:ext cx="1330325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牛刀小试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8310" grpId="0"/>
      <p:bldP spid="98311" grpId="0"/>
      <p:bldP spid="98312" grpId="0"/>
      <p:bldP spid="98313" grpId="0"/>
      <p:bldP spid="1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49775" y="5067029"/>
            <a:ext cx="2016125" cy="541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16377" y="5094812"/>
            <a:ext cx="2016125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08364" y="5095702"/>
            <a:ext cx="2089150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18804" y="3045349"/>
            <a:ext cx="1943100" cy="485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697+235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530205" y="3062084"/>
            <a:ext cx="1944687" cy="487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7774680" y="3047796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475+126</a:t>
            </a: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2894115" y="5056014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532+407</a:t>
            </a:r>
          </a:p>
        </p:txBody>
      </p:sp>
      <p:sp>
        <p:nvSpPr>
          <p:cNvPr id="99336" name="Text Box 11"/>
          <p:cNvSpPr txBox="1">
            <a:spLocks noChangeArrowheads="1"/>
          </p:cNvSpPr>
          <p:nvPr/>
        </p:nvSpPr>
        <p:spPr bwMode="auto">
          <a:xfrm>
            <a:off x="5473564" y="5042424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169+450</a:t>
            </a:r>
          </a:p>
        </p:txBody>
      </p:sp>
      <p:sp>
        <p:nvSpPr>
          <p:cNvPr id="99337" name="Text Box 12"/>
          <p:cNvSpPr txBox="1">
            <a:spLocks noChangeArrowheads="1"/>
          </p:cNvSpPr>
          <p:nvPr/>
        </p:nvSpPr>
        <p:spPr bwMode="auto">
          <a:xfrm>
            <a:off x="7887913" y="5014640"/>
            <a:ext cx="120577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986+114</a:t>
            </a:r>
          </a:p>
        </p:txBody>
      </p:sp>
      <p:grpSp>
        <p:nvGrpSpPr>
          <p:cNvPr id="99338" name="Group 13"/>
          <p:cNvGrpSpPr/>
          <p:nvPr/>
        </p:nvGrpSpPr>
        <p:grpSpPr bwMode="auto">
          <a:xfrm>
            <a:off x="3222547" y="1787446"/>
            <a:ext cx="1368425" cy="1241425"/>
            <a:chOff x="0" y="0"/>
            <a:chExt cx="862" cy="1043"/>
          </a:xfrm>
        </p:grpSpPr>
        <p:grpSp>
          <p:nvGrpSpPr>
            <p:cNvPr id="99339" name="Group 14"/>
            <p:cNvGrpSpPr/>
            <p:nvPr/>
          </p:nvGrpSpPr>
          <p:grpSpPr bwMode="auto">
            <a:xfrm>
              <a:off x="0" y="0"/>
              <a:ext cx="862" cy="1043"/>
              <a:chOff x="0" y="0"/>
              <a:chExt cx="1089" cy="1452"/>
            </a:xfrm>
          </p:grpSpPr>
          <p:sp>
            <p:nvSpPr>
              <p:cNvPr id="99340" name="AutoShape 15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104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41" name="Line 16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42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43" name="Text Box 18"/>
            <p:cNvSpPr txBox="1">
              <a:spLocks noChangeArrowheads="1"/>
            </p:cNvSpPr>
            <p:nvPr/>
          </p:nvSpPr>
          <p:spPr bwMode="auto">
            <a:xfrm>
              <a:off x="45" y="45"/>
              <a:ext cx="726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731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789160" y="3054270"/>
            <a:ext cx="1944687" cy="499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638+93</a:t>
            </a:r>
          </a:p>
        </p:txBody>
      </p:sp>
      <p:grpSp>
        <p:nvGrpSpPr>
          <p:cNvPr id="99345" name="Group 20"/>
          <p:cNvGrpSpPr/>
          <p:nvPr/>
        </p:nvGrpSpPr>
        <p:grpSpPr bwMode="auto">
          <a:xfrm>
            <a:off x="8126037" y="3817666"/>
            <a:ext cx="1327150" cy="1243013"/>
            <a:chOff x="0" y="0"/>
            <a:chExt cx="711" cy="1043"/>
          </a:xfrm>
        </p:grpSpPr>
        <p:grpSp>
          <p:nvGrpSpPr>
            <p:cNvPr id="99346" name="Group 21"/>
            <p:cNvGrpSpPr/>
            <p:nvPr/>
          </p:nvGrpSpPr>
          <p:grpSpPr bwMode="auto">
            <a:xfrm>
              <a:off x="0" y="0"/>
              <a:ext cx="711" cy="1043"/>
              <a:chOff x="0" y="0"/>
              <a:chExt cx="899" cy="1452"/>
            </a:xfrm>
          </p:grpSpPr>
          <p:sp>
            <p:nvSpPr>
              <p:cNvPr id="99347" name="AutoShape 22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85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48" name="Line 23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49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50" name="Text Box 25"/>
            <p:cNvSpPr txBox="1">
              <a:spLocks noChangeArrowheads="1"/>
            </p:cNvSpPr>
            <p:nvPr/>
          </p:nvSpPr>
          <p:spPr bwMode="auto">
            <a:xfrm>
              <a:off x="136" y="12"/>
              <a:ext cx="41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1100</a:t>
              </a:r>
            </a:p>
          </p:txBody>
        </p:sp>
      </p:grpSp>
      <p:grpSp>
        <p:nvGrpSpPr>
          <p:cNvPr id="99351" name="Group 26"/>
          <p:cNvGrpSpPr/>
          <p:nvPr/>
        </p:nvGrpSpPr>
        <p:grpSpPr bwMode="auto">
          <a:xfrm>
            <a:off x="5691052" y="3831162"/>
            <a:ext cx="1368425" cy="1244600"/>
            <a:chOff x="0" y="0"/>
            <a:chExt cx="862" cy="1045"/>
          </a:xfrm>
        </p:grpSpPr>
        <p:grpSp>
          <p:nvGrpSpPr>
            <p:cNvPr id="99352" name="Group 27"/>
            <p:cNvGrpSpPr/>
            <p:nvPr/>
          </p:nvGrpSpPr>
          <p:grpSpPr bwMode="auto">
            <a:xfrm>
              <a:off x="0" y="2"/>
              <a:ext cx="862" cy="1043"/>
              <a:chOff x="0" y="0"/>
              <a:chExt cx="1089" cy="1452"/>
            </a:xfrm>
          </p:grpSpPr>
          <p:sp>
            <p:nvSpPr>
              <p:cNvPr id="99353" name="AutoShape 28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104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54" name="Line 29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55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56" name="Text Box 31"/>
            <p:cNvSpPr txBox="1">
              <a:spLocks noChangeArrowheads="1"/>
            </p:cNvSpPr>
            <p:nvPr/>
          </p:nvSpPr>
          <p:spPr bwMode="auto">
            <a:xfrm>
              <a:off x="136" y="0"/>
              <a:ext cx="39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619</a:t>
              </a:r>
            </a:p>
          </p:txBody>
        </p:sp>
      </p:grpSp>
      <p:grpSp>
        <p:nvGrpSpPr>
          <p:cNvPr id="99357" name="Group 32"/>
          <p:cNvGrpSpPr/>
          <p:nvPr/>
        </p:nvGrpSpPr>
        <p:grpSpPr bwMode="auto">
          <a:xfrm>
            <a:off x="3184628" y="3846339"/>
            <a:ext cx="1368425" cy="1244600"/>
            <a:chOff x="0" y="0"/>
            <a:chExt cx="862" cy="1045"/>
          </a:xfrm>
        </p:grpSpPr>
        <p:grpSp>
          <p:nvGrpSpPr>
            <p:cNvPr id="99358" name="Group 33"/>
            <p:cNvGrpSpPr/>
            <p:nvPr/>
          </p:nvGrpSpPr>
          <p:grpSpPr bwMode="auto">
            <a:xfrm>
              <a:off x="0" y="2"/>
              <a:ext cx="862" cy="1043"/>
              <a:chOff x="0" y="0"/>
              <a:chExt cx="1089" cy="1452"/>
            </a:xfrm>
          </p:grpSpPr>
          <p:sp>
            <p:nvSpPr>
              <p:cNvPr id="99359" name="AutoShape 34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104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60" name="Line 35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61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62" name="Text Box 37"/>
            <p:cNvSpPr txBox="1">
              <a:spLocks noChangeArrowheads="1"/>
            </p:cNvSpPr>
            <p:nvPr/>
          </p:nvSpPr>
          <p:spPr bwMode="auto">
            <a:xfrm>
              <a:off x="136" y="0"/>
              <a:ext cx="39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939</a:t>
              </a:r>
            </a:p>
          </p:txBody>
        </p:sp>
      </p:grpSp>
      <p:grpSp>
        <p:nvGrpSpPr>
          <p:cNvPr id="99363" name="Group 38"/>
          <p:cNvGrpSpPr/>
          <p:nvPr/>
        </p:nvGrpSpPr>
        <p:grpSpPr bwMode="auto">
          <a:xfrm>
            <a:off x="8106467" y="1747634"/>
            <a:ext cx="1368425" cy="1300162"/>
            <a:chOff x="0" y="0"/>
            <a:chExt cx="862" cy="1091"/>
          </a:xfrm>
        </p:grpSpPr>
        <p:grpSp>
          <p:nvGrpSpPr>
            <p:cNvPr id="99364" name="Group 39"/>
            <p:cNvGrpSpPr/>
            <p:nvPr/>
          </p:nvGrpSpPr>
          <p:grpSpPr bwMode="auto">
            <a:xfrm>
              <a:off x="0" y="48"/>
              <a:ext cx="862" cy="1043"/>
              <a:chOff x="0" y="0"/>
              <a:chExt cx="1089" cy="1452"/>
            </a:xfrm>
          </p:grpSpPr>
          <p:sp>
            <p:nvSpPr>
              <p:cNvPr id="99365" name="AutoShape 40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104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66" name="Line 41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67" name="Oval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68" name="Text Box 43"/>
            <p:cNvSpPr txBox="1">
              <a:spLocks noChangeArrowheads="1"/>
            </p:cNvSpPr>
            <p:nvPr/>
          </p:nvSpPr>
          <p:spPr bwMode="auto">
            <a:xfrm>
              <a:off x="181" y="0"/>
              <a:ext cx="39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601</a:t>
              </a:r>
            </a:p>
          </p:txBody>
        </p:sp>
      </p:grpSp>
      <p:grpSp>
        <p:nvGrpSpPr>
          <p:cNvPr id="99369" name="Group 44"/>
          <p:cNvGrpSpPr/>
          <p:nvPr/>
        </p:nvGrpSpPr>
        <p:grpSpPr bwMode="auto">
          <a:xfrm>
            <a:off x="6126867" y="1800749"/>
            <a:ext cx="1368425" cy="1243013"/>
            <a:chOff x="0" y="0"/>
            <a:chExt cx="862" cy="1045"/>
          </a:xfrm>
        </p:grpSpPr>
        <p:grpSp>
          <p:nvGrpSpPr>
            <p:cNvPr id="99370" name="Group 45"/>
            <p:cNvGrpSpPr/>
            <p:nvPr/>
          </p:nvGrpSpPr>
          <p:grpSpPr bwMode="auto">
            <a:xfrm>
              <a:off x="0" y="2"/>
              <a:ext cx="862" cy="1043"/>
              <a:chOff x="0" y="0"/>
              <a:chExt cx="1089" cy="1452"/>
            </a:xfrm>
          </p:grpSpPr>
          <p:sp>
            <p:nvSpPr>
              <p:cNvPr id="99371" name="AutoShape 46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1044" cy="771"/>
              </a:xfrm>
              <a:prstGeom prst="wave">
                <a:avLst>
                  <a:gd name="adj1" fmla="val 13005"/>
                  <a:gd name="adj2" fmla="val 861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72" name="Line 47"/>
              <p:cNvSpPr>
                <a:spLocks noChangeShapeType="1"/>
              </p:cNvSpPr>
              <p:nvPr/>
            </p:nvSpPr>
            <p:spPr bwMode="auto">
              <a:xfrm>
                <a:off x="45" y="91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373" name="Oval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374" name="Text Box 49"/>
            <p:cNvSpPr txBox="1">
              <a:spLocks noChangeArrowheads="1"/>
            </p:cNvSpPr>
            <p:nvPr/>
          </p:nvSpPr>
          <p:spPr bwMode="auto">
            <a:xfrm>
              <a:off x="181" y="0"/>
              <a:ext cx="39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932</a:t>
              </a:r>
            </a:p>
          </p:txBody>
        </p:sp>
      </p:grpSp>
      <p:sp>
        <p:nvSpPr>
          <p:cNvPr id="50" name="TextBox 48"/>
          <p:cNvSpPr txBox="1"/>
          <p:nvPr/>
        </p:nvSpPr>
        <p:spPr>
          <a:xfrm>
            <a:off x="660400" y="1385771"/>
            <a:ext cx="1330325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牛刀小试</a:t>
            </a:r>
          </a:p>
        </p:txBody>
      </p: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9334" grpId="0"/>
      <p:bldP spid="99335" grpId="0"/>
      <p:bldP spid="99336" grpId="0"/>
      <p:bldP spid="99337" grpId="0"/>
      <p:bldP spid="18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98307"/>
          <p:cNvSpPr>
            <a:spLocks noChangeArrowheads="1"/>
          </p:cNvSpPr>
          <p:nvPr/>
        </p:nvSpPr>
        <p:spPr bwMode="auto">
          <a:xfrm>
            <a:off x="660400" y="1130300"/>
            <a:ext cx="110879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在〇里填上“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”、“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”或“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347+52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108+741       538+121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542+98      500+128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300+128     356+47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86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660399" y="2761516"/>
            <a:ext cx="10404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&gt;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&gt;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根据三位数加两、三位数笔算的计算方法计算圆圈左边和右边，再比较大小。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矩形 1"/>
          <p:cNvSpPr>
            <a:spLocks noChangeArrowheads="1"/>
          </p:cNvSpPr>
          <p:nvPr/>
        </p:nvSpPr>
        <p:spPr bwMode="auto">
          <a:xfrm>
            <a:off x="660400" y="1174750"/>
            <a:ext cx="81454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数学诊所。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１８７　　　　　　　　  ４７　　　　　　　　　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  ４１６　　　　　　　＋  ３０９　　　　　　　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５９３　　　　　　　　  ７７９　　　　　　　　　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)                            (         )              </a:t>
            </a: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90588" y="2589213"/>
            <a:ext cx="136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54451" y="2592388"/>
            <a:ext cx="136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04838" y="3720307"/>
            <a:ext cx="7861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356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第一题忘记进一了，第二题数位不对齐。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745263" y="1329664"/>
            <a:ext cx="7400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　　　　　　　　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algn="just" eaLnBrk="0" hangingPunct="0"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925+456 =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　　　　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807+118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709544" y="3268001"/>
            <a:ext cx="10809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1381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925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本题考查“笔算三位数加三位数”，笔算加减法时要注意，相同数位要对齐，从个位算起。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1"/>
          <p:cNvSpPr>
            <a:spLocks noChangeArrowheads="1"/>
          </p:cNvSpPr>
          <p:nvPr/>
        </p:nvSpPr>
        <p:spPr bwMode="auto">
          <a:xfrm>
            <a:off x="660400" y="1130300"/>
            <a:ext cx="108585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）养殖场养了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只公鸡，母鸡比公鸡多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只，一共养了多少只鸡？正确算式是（   ）。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120+40        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120+40+120         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120-40</a:t>
            </a: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　）比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78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374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464</a:t>
            </a: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78916" y="3920604"/>
            <a:ext cx="109399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求一共养了多少只鸡，用公鸡的只数加上母鸡的只数，公鸡已知，母鸡未知需要先计算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120+40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，再用结果加上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，因此选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；计算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即可。</a:t>
            </a:r>
          </a:p>
          <a:p>
            <a:pPr algn="just" eaLnBrk="0" hangingPunct="0">
              <a:lnSpc>
                <a:spcPct val="150000"/>
              </a:lnSpc>
            </a:pP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60400" y="1238796"/>
            <a:ext cx="10998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学习重点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能应用加法法则准确地计算三位数加两、三位数进位和不进位的加法题；能应用法则准确地计算三位数连续进位的加法题。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学习难点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理解笔算加法的算理；掌握三位数连续进位加法的计算法则。</a:t>
            </a:r>
          </a:p>
          <a:p>
            <a:pPr>
              <a:lnSpc>
                <a:spcPct val="2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学习重难点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矩形 2"/>
          <p:cNvSpPr>
            <a:spLocks noChangeArrowheads="1"/>
          </p:cNvSpPr>
          <p:nvPr/>
        </p:nvSpPr>
        <p:spPr bwMode="auto">
          <a:xfrm>
            <a:off x="660400" y="1130300"/>
            <a:ext cx="72056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三年级有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人，四年级有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人，三、四年级一共有多少人？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578914" y="1744563"/>
            <a:ext cx="1079899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203+275=478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答：三、四年级一共有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478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根据题意，三年级有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人，四年级有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人，三、四年级一共有多少人用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11971" y="1753349"/>
            <a:ext cx="7128792" cy="3633402"/>
            <a:chOff x="2547077" y="1191395"/>
            <a:chExt cx="1529564" cy="1732841"/>
          </a:xfrm>
          <a:solidFill>
            <a:srgbClr val="00B0F0"/>
          </a:solidFill>
        </p:grpSpPr>
        <p:sp>
          <p:nvSpPr>
            <p:cNvPr id="33" name="任意多边形 32"/>
            <p:cNvSpPr/>
            <p:nvPr/>
          </p:nvSpPr>
          <p:spPr>
            <a:xfrm>
              <a:off x="3089032" y="1191395"/>
              <a:ext cx="445654" cy="556205"/>
            </a:xfrm>
            <a:custGeom>
              <a:avLst/>
              <a:gdLst>
                <a:gd name="connsiteX0" fmla="*/ 0 w 445654"/>
                <a:gd name="connsiteY0" fmla="*/ 222827 h 445654"/>
                <a:gd name="connsiteX1" fmla="*/ 222827 w 445654"/>
                <a:gd name="connsiteY1" fmla="*/ 0 h 445654"/>
                <a:gd name="connsiteX2" fmla="*/ 445654 w 445654"/>
                <a:gd name="connsiteY2" fmla="*/ 222827 h 445654"/>
                <a:gd name="connsiteX3" fmla="*/ 222827 w 445654"/>
                <a:gd name="connsiteY3" fmla="*/ 445654 h 445654"/>
                <a:gd name="connsiteX4" fmla="*/ 0 w 445654"/>
                <a:gd name="connsiteY4" fmla="*/ 222827 h 4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54" h="445654">
                  <a:moveTo>
                    <a:pt x="0" y="222827"/>
                  </a:moveTo>
                  <a:cubicBezTo>
                    <a:pt x="0" y="99763"/>
                    <a:pt x="99763" y="0"/>
                    <a:pt x="222827" y="0"/>
                  </a:cubicBezTo>
                  <a:cubicBezTo>
                    <a:pt x="345891" y="0"/>
                    <a:pt x="445654" y="99763"/>
                    <a:pt x="445654" y="222827"/>
                  </a:cubicBezTo>
                  <a:cubicBezTo>
                    <a:pt x="445654" y="345891"/>
                    <a:pt x="345891" y="445654"/>
                    <a:pt x="222827" y="445654"/>
                  </a:cubicBezTo>
                  <a:cubicBezTo>
                    <a:pt x="99763" y="445654"/>
                    <a:pt x="0" y="345891"/>
                    <a:pt x="0" y="22282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885" tIns="72885" rIns="72885" bIns="72885" spcCol="1270" anchor="ctr"/>
            <a:lstStyle/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相同的数位要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对齐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 rot="2160000">
              <a:off x="3520693" y="1618535"/>
              <a:ext cx="118846" cy="150408"/>
            </a:xfrm>
            <a:custGeom>
              <a:avLst/>
              <a:gdLst>
                <a:gd name="connsiteX0" fmla="*/ 0 w 118846"/>
                <a:gd name="connsiteY0" fmla="*/ 30082 h 150408"/>
                <a:gd name="connsiteX1" fmla="*/ 59423 w 118846"/>
                <a:gd name="connsiteY1" fmla="*/ 30082 h 150408"/>
                <a:gd name="connsiteX2" fmla="*/ 59423 w 118846"/>
                <a:gd name="connsiteY2" fmla="*/ 0 h 150408"/>
                <a:gd name="connsiteX3" fmla="*/ 118846 w 118846"/>
                <a:gd name="connsiteY3" fmla="*/ 75204 h 150408"/>
                <a:gd name="connsiteX4" fmla="*/ 59423 w 118846"/>
                <a:gd name="connsiteY4" fmla="*/ 150408 h 150408"/>
                <a:gd name="connsiteX5" fmla="*/ 59423 w 118846"/>
                <a:gd name="connsiteY5" fmla="*/ 120326 h 150408"/>
                <a:gd name="connsiteX6" fmla="*/ 0 w 118846"/>
                <a:gd name="connsiteY6" fmla="*/ 120326 h 150408"/>
                <a:gd name="connsiteX7" fmla="*/ 0 w 118846"/>
                <a:gd name="connsiteY7" fmla="*/ 30082 h 1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46" h="150408">
                  <a:moveTo>
                    <a:pt x="0" y="30082"/>
                  </a:moveTo>
                  <a:lnTo>
                    <a:pt x="59423" y="30082"/>
                  </a:lnTo>
                  <a:lnTo>
                    <a:pt x="59423" y="0"/>
                  </a:lnTo>
                  <a:lnTo>
                    <a:pt x="118846" y="75204"/>
                  </a:lnTo>
                  <a:lnTo>
                    <a:pt x="59423" y="150408"/>
                  </a:lnTo>
                  <a:lnTo>
                    <a:pt x="59423" y="120326"/>
                  </a:lnTo>
                  <a:lnTo>
                    <a:pt x="0" y="120326"/>
                  </a:lnTo>
                  <a:lnTo>
                    <a:pt x="0" y="30082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0082" rIns="35653" bIns="30081" spcCol="1270" anchor="ctr"/>
            <a:lstStyle/>
            <a:p>
              <a:pPr algn="ctr" defTabSz="222250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630987" y="1669766"/>
              <a:ext cx="445654" cy="445654"/>
            </a:xfrm>
            <a:custGeom>
              <a:avLst/>
              <a:gdLst>
                <a:gd name="connsiteX0" fmla="*/ 0 w 445654"/>
                <a:gd name="connsiteY0" fmla="*/ 222827 h 445654"/>
                <a:gd name="connsiteX1" fmla="*/ 222827 w 445654"/>
                <a:gd name="connsiteY1" fmla="*/ 0 h 445654"/>
                <a:gd name="connsiteX2" fmla="*/ 445654 w 445654"/>
                <a:gd name="connsiteY2" fmla="*/ 222827 h 445654"/>
                <a:gd name="connsiteX3" fmla="*/ 222827 w 445654"/>
                <a:gd name="connsiteY3" fmla="*/ 445654 h 445654"/>
                <a:gd name="connsiteX4" fmla="*/ 0 w 445654"/>
                <a:gd name="connsiteY4" fmla="*/ 222827 h 4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54" h="445654">
                  <a:moveTo>
                    <a:pt x="0" y="222827"/>
                  </a:moveTo>
                  <a:cubicBezTo>
                    <a:pt x="0" y="99763"/>
                    <a:pt x="99763" y="0"/>
                    <a:pt x="222827" y="0"/>
                  </a:cubicBezTo>
                  <a:cubicBezTo>
                    <a:pt x="345891" y="0"/>
                    <a:pt x="445654" y="99763"/>
                    <a:pt x="445654" y="222827"/>
                  </a:cubicBezTo>
                  <a:cubicBezTo>
                    <a:pt x="445654" y="345891"/>
                    <a:pt x="345891" y="445654"/>
                    <a:pt x="222827" y="445654"/>
                  </a:cubicBezTo>
                  <a:cubicBezTo>
                    <a:pt x="99763" y="445654"/>
                    <a:pt x="0" y="345891"/>
                    <a:pt x="0" y="22282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885" tIns="72885" rIns="72885" bIns="72885" spcCol="1270" anchor="ctr"/>
            <a:lstStyle/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从个位算起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 rot="17280000">
              <a:off x="3691926" y="2132743"/>
              <a:ext cx="118846" cy="150409"/>
            </a:xfrm>
            <a:custGeom>
              <a:avLst/>
              <a:gdLst>
                <a:gd name="connsiteX0" fmla="*/ 0 w 118846"/>
                <a:gd name="connsiteY0" fmla="*/ 30082 h 150408"/>
                <a:gd name="connsiteX1" fmla="*/ 59423 w 118846"/>
                <a:gd name="connsiteY1" fmla="*/ 30082 h 150408"/>
                <a:gd name="connsiteX2" fmla="*/ 59423 w 118846"/>
                <a:gd name="connsiteY2" fmla="*/ 0 h 150408"/>
                <a:gd name="connsiteX3" fmla="*/ 118846 w 118846"/>
                <a:gd name="connsiteY3" fmla="*/ 75204 h 150408"/>
                <a:gd name="connsiteX4" fmla="*/ 59423 w 118846"/>
                <a:gd name="connsiteY4" fmla="*/ 150408 h 150408"/>
                <a:gd name="connsiteX5" fmla="*/ 59423 w 118846"/>
                <a:gd name="connsiteY5" fmla="*/ 120326 h 150408"/>
                <a:gd name="connsiteX6" fmla="*/ 0 w 118846"/>
                <a:gd name="connsiteY6" fmla="*/ 120326 h 150408"/>
                <a:gd name="connsiteX7" fmla="*/ 0 w 118846"/>
                <a:gd name="connsiteY7" fmla="*/ 30082 h 1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46" h="150408">
                  <a:moveTo>
                    <a:pt x="118846" y="120326"/>
                  </a:moveTo>
                  <a:lnTo>
                    <a:pt x="59423" y="120326"/>
                  </a:lnTo>
                  <a:lnTo>
                    <a:pt x="59423" y="150408"/>
                  </a:lnTo>
                  <a:lnTo>
                    <a:pt x="0" y="75204"/>
                  </a:lnTo>
                  <a:lnTo>
                    <a:pt x="59423" y="0"/>
                  </a:lnTo>
                  <a:lnTo>
                    <a:pt x="59423" y="30082"/>
                  </a:lnTo>
                  <a:lnTo>
                    <a:pt x="118846" y="30082"/>
                  </a:lnTo>
                  <a:lnTo>
                    <a:pt x="118846" y="12032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53" tIns="30082" rIns="0" bIns="30082" spcCol="1270" anchor="ctr"/>
            <a:lstStyle/>
            <a:p>
              <a:pPr algn="ctr" defTabSz="222250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423978" y="2270896"/>
              <a:ext cx="445654" cy="653340"/>
            </a:xfrm>
            <a:custGeom>
              <a:avLst/>
              <a:gdLst>
                <a:gd name="connsiteX0" fmla="*/ 0 w 445654"/>
                <a:gd name="connsiteY0" fmla="*/ 222827 h 445654"/>
                <a:gd name="connsiteX1" fmla="*/ 222827 w 445654"/>
                <a:gd name="connsiteY1" fmla="*/ 0 h 445654"/>
                <a:gd name="connsiteX2" fmla="*/ 445654 w 445654"/>
                <a:gd name="connsiteY2" fmla="*/ 222827 h 445654"/>
                <a:gd name="connsiteX3" fmla="*/ 222827 w 445654"/>
                <a:gd name="connsiteY3" fmla="*/ 445654 h 445654"/>
                <a:gd name="connsiteX4" fmla="*/ 0 w 445654"/>
                <a:gd name="connsiteY4" fmla="*/ 222827 h 4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54" h="445654">
                  <a:moveTo>
                    <a:pt x="0" y="222827"/>
                  </a:moveTo>
                  <a:cubicBezTo>
                    <a:pt x="0" y="99763"/>
                    <a:pt x="99763" y="0"/>
                    <a:pt x="222827" y="0"/>
                  </a:cubicBezTo>
                  <a:cubicBezTo>
                    <a:pt x="345891" y="0"/>
                    <a:pt x="445654" y="99763"/>
                    <a:pt x="445654" y="222827"/>
                  </a:cubicBezTo>
                  <a:cubicBezTo>
                    <a:pt x="445654" y="345891"/>
                    <a:pt x="345891" y="445654"/>
                    <a:pt x="222827" y="445654"/>
                  </a:cubicBezTo>
                  <a:cubicBezTo>
                    <a:pt x="99763" y="445654"/>
                    <a:pt x="0" y="345891"/>
                    <a:pt x="0" y="22282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885" tIns="72885" rIns="72885" bIns="72885" spcCol="1270" anchor="ctr"/>
            <a:lstStyle/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个位相加等和的个位</a:t>
              </a:r>
            </a:p>
          </p:txBody>
        </p:sp>
        <p:sp>
          <p:nvSpPr>
            <p:cNvPr id="38" name="任意多边形 37"/>
            <p:cNvSpPr/>
            <p:nvPr/>
          </p:nvSpPr>
          <p:spPr>
            <a:xfrm rot="21600000">
              <a:off x="3255800" y="2454494"/>
              <a:ext cx="118846" cy="150409"/>
            </a:xfrm>
            <a:custGeom>
              <a:avLst/>
              <a:gdLst>
                <a:gd name="connsiteX0" fmla="*/ 0 w 118846"/>
                <a:gd name="connsiteY0" fmla="*/ 30082 h 150408"/>
                <a:gd name="connsiteX1" fmla="*/ 59423 w 118846"/>
                <a:gd name="connsiteY1" fmla="*/ 30082 h 150408"/>
                <a:gd name="connsiteX2" fmla="*/ 59423 w 118846"/>
                <a:gd name="connsiteY2" fmla="*/ 0 h 150408"/>
                <a:gd name="connsiteX3" fmla="*/ 118846 w 118846"/>
                <a:gd name="connsiteY3" fmla="*/ 75204 h 150408"/>
                <a:gd name="connsiteX4" fmla="*/ 59423 w 118846"/>
                <a:gd name="connsiteY4" fmla="*/ 150408 h 150408"/>
                <a:gd name="connsiteX5" fmla="*/ 59423 w 118846"/>
                <a:gd name="connsiteY5" fmla="*/ 120326 h 150408"/>
                <a:gd name="connsiteX6" fmla="*/ 0 w 118846"/>
                <a:gd name="connsiteY6" fmla="*/ 120326 h 150408"/>
                <a:gd name="connsiteX7" fmla="*/ 0 w 118846"/>
                <a:gd name="connsiteY7" fmla="*/ 30082 h 1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46" h="150408">
                  <a:moveTo>
                    <a:pt x="118846" y="120326"/>
                  </a:moveTo>
                  <a:lnTo>
                    <a:pt x="59423" y="120326"/>
                  </a:lnTo>
                  <a:lnTo>
                    <a:pt x="59423" y="150408"/>
                  </a:lnTo>
                  <a:lnTo>
                    <a:pt x="0" y="75204"/>
                  </a:lnTo>
                  <a:lnTo>
                    <a:pt x="59423" y="0"/>
                  </a:lnTo>
                  <a:lnTo>
                    <a:pt x="59423" y="30082"/>
                  </a:lnTo>
                  <a:lnTo>
                    <a:pt x="118846" y="30082"/>
                  </a:lnTo>
                  <a:lnTo>
                    <a:pt x="118846" y="12032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54" tIns="30083" rIns="0" bIns="30082" spcCol="1270" anchor="ctr"/>
            <a:lstStyle/>
            <a:p>
              <a:pPr algn="ctr" defTabSz="222250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2747373" y="2270896"/>
              <a:ext cx="445654" cy="653340"/>
            </a:xfrm>
            <a:custGeom>
              <a:avLst/>
              <a:gdLst>
                <a:gd name="connsiteX0" fmla="*/ 0 w 445654"/>
                <a:gd name="connsiteY0" fmla="*/ 222827 h 445654"/>
                <a:gd name="connsiteX1" fmla="*/ 222827 w 445654"/>
                <a:gd name="connsiteY1" fmla="*/ 0 h 445654"/>
                <a:gd name="connsiteX2" fmla="*/ 445654 w 445654"/>
                <a:gd name="connsiteY2" fmla="*/ 222827 h 445654"/>
                <a:gd name="connsiteX3" fmla="*/ 222827 w 445654"/>
                <a:gd name="connsiteY3" fmla="*/ 445654 h 445654"/>
                <a:gd name="connsiteX4" fmla="*/ 0 w 445654"/>
                <a:gd name="connsiteY4" fmla="*/ 222827 h 4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54" h="445654">
                  <a:moveTo>
                    <a:pt x="0" y="222827"/>
                  </a:moveTo>
                  <a:cubicBezTo>
                    <a:pt x="0" y="99763"/>
                    <a:pt x="99763" y="0"/>
                    <a:pt x="222827" y="0"/>
                  </a:cubicBezTo>
                  <a:cubicBezTo>
                    <a:pt x="345891" y="0"/>
                    <a:pt x="445654" y="99763"/>
                    <a:pt x="445654" y="222827"/>
                  </a:cubicBezTo>
                  <a:cubicBezTo>
                    <a:pt x="445654" y="345891"/>
                    <a:pt x="345891" y="445654"/>
                    <a:pt x="222827" y="445654"/>
                  </a:cubicBezTo>
                  <a:cubicBezTo>
                    <a:pt x="99763" y="445654"/>
                    <a:pt x="0" y="345891"/>
                    <a:pt x="0" y="22282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885" tIns="72885" rIns="72885" bIns="72885" spcCol="1270" anchor="ctr"/>
            <a:lstStyle/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十位相加等和的十位</a:t>
              </a:r>
            </a:p>
          </p:txBody>
        </p:sp>
        <p:sp>
          <p:nvSpPr>
            <p:cNvPr id="40" name="任意多边形 39"/>
            <p:cNvSpPr/>
            <p:nvPr/>
          </p:nvSpPr>
          <p:spPr>
            <a:xfrm rot="25920000">
              <a:off x="2815025" y="2139141"/>
              <a:ext cx="118847" cy="150408"/>
            </a:xfrm>
            <a:custGeom>
              <a:avLst/>
              <a:gdLst>
                <a:gd name="connsiteX0" fmla="*/ 0 w 118846"/>
                <a:gd name="connsiteY0" fmla="*/ 30082 h 150408"/>
                <a:gd name="connsiteX1" fmla="*/ 59423 w 118846"/>
                <a:gd name="connsiteY1" fmla="*/ 30082 h 150408"/>
                <a:gd name="connsiteX2" fmla="*/ 59423 w 118846"/>
                <a:gd name="connsiteY2" fmla="*/ 0 h 150408"/>
                <a:gd name="connsiteX3" fmla="*/ 118846 w 118846"/>
                <a:gd name="connsiteY3" fmla="*/ 75204 h 150408"/>
                <a:gd name="connsiteX4" fmla="*/ 59423 w 118846"/>
                <a:gd name="connsiteY4" fmla="*/ 150408 h 150408"/>
                <a:gd name="connsiteX5" fmla="*/ 59423 w 118846"/>
                <a:gd name="connsiteY5" fmla="*/ 120326 h 150408"/>
                <a:gd name="connsiteX6" fmla="*/ 0 w 118846"/>
                <a:gd name="connsiteY6" fmla="*/ 120326 h 150408"/>
                <a:gd name="connsiteX7" fmla="*/ 0 w 118846"/>
                <a:gd name="connsiteY7" fmla="*/ 30082 h 1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46" h="150408">
                  <a:moveTo>
                    <a:pt x="118846" y="120326"/>
                  </a:moveTo>
                  <a:lnTo>
                    <a:pt x="59423" y="120326"/>
                  </a:lnTo>
                  <a:lnTo>
                    <a:pt x="59423" y="150408"/>
                  </a:lnTo>
                  <a:lnTo>
                    <a:pt x="0" y="75204"/>
                  </a:lnTo>
                  <a:lnTo>
                    <a:pt x="59423" y="0"/>
                  </a:lnTo>
                  <a:lnTo>
                    <a:pt x="59423" y="30082"/>
                  </a:lnTo>
                  <a:lnTo>
                    <a:pt x="118846" y="30082"/>
                  </a:lnTo>
                  <a:lnTo>
                    <a:pt x="118846" y="12032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653" tIns="30081" rIns="1" bIns="30082" spcCol="1270" anchor="ctr"/>
            <a:lstStyle/>
            <a:p>
              <a:pPr algn="ctr" defTabSz="222250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547077" y="1559215"/>
              <a:ext cx="445654" cy="556205"/>
            </a:xfrm>
            <a:custGeom>
              <a:avLst/>
              <a:gdLst>
                <a:gd name="connsiteX0" fmla="*/ 0 w 445654"/>
                <a:gd name="connsiteY0" fmla="*/ 222827 h 445654"/>
                <a:gd name="connsiteX1" fmla="*/ 222827 w 445654"/>
                <a:gd name="connsiteY1" fmla="*/ 0 h 445654"/>
                <a:gd name="connsiteX2" fmla="*/ 445654 w 445654"/>
                <a:gd name="connsiteY2" fmla="*/ 222827 h 445654"/>
                <a:gd name="connsiteX3" fmla="*/ 222827 w 445654"/>
                <a:gd name="connsiteY3" fmla="*/ 445654 h 445654"/>
                <a:gd name="connsiteX4" fmla="*/ 0 w 445654"/>
                <a:gd name="connsiteY4" fmla="*/ 222827 h 44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54" h="445654">
                  <a:moveTo>
                    <a:pt x="0" y="222827"/>
                  </a:moveTo>
                  <a:cubicBezTo>
                    <a:pt x="0" y="99763"/>
                    <a:pt x="99763" y="0"/>
                    <a:pt x="222827" y="0"/>
                  </a:cubicBezTo>
                  <a:cubicBezTo>
                    <a:pt x="345891" y="0"/>
                    <a:pt x="445654" y="99763"/>
                    <a:pt x="445654" y="222827"/>
                  </a:cubicBezTo>
                  <a:cubicBezTo>
                    <a:pt x="445654" y="345891"/>
                    <a:pt x="345891" y="445654"/>
                    <a:pt x="222827" y="445654"/>
                  </a:cubicBezTo>
                  <a:cubicBezTo>
                    <a:pt x="99763" y="445654"/>
                    <a:pt x="0" y="345891"/>
                    <a:pt x="0" y="222827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885" tIns="72885" rIns="72885" bIns="72885" spcCol="1270" anchor="ctr"/>
            <a:lstStyle/>
            <a:p>
              <a:pPr algn="ctr" defTabSz="2667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百位相加等和的百位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rot="19440000">
              <a:off x="2978738" y="1622489"/>
              <a:ext cx="118846" cy="150408"/>
            </a:xfrm>
            <a:custGeom>
              <a:avLst/>
              <a:gdLst>
                <a:gd name="connsiteX0" fmla="*/ 0 w 118846"/>
                <a:gd name="connsiteY0" fmla="*/ 30082 h 150408"/>
                <a:gd name="connsiteX1" fmla="*/ 59423 w 118846"/>
                <a:gd name="connsiteY1" fmla="*/ 30082 h 150408"/>
                <a:gd name="connsiteX2" fmla="*/ 59423 w 118846"/>
                <a:gd name="connsiteY2" fmla="*/ 0 h 150408"/>
                <a:gd name="connsiteX3" fmla="*/ 118846 w 118846"/>
                <a:gd name="connsiteY3" fmla="*/ 75204 h 150408"/>
                <a:gd name="connsiteX4" fmla="*/ 59423 w 118846"/>
                <a:gd name="connsiteY4" fmla="*/ 150408 h 150408"/>
                <a:gd name="connsiteX5" fmla="*/ 59423 w 118846"/>
                <a:gd name="connsiteY5" fmla="*/ 120326 h 150408"/>
                <a:gd name="connsiteX6" fmla="*/ 0 w 118846"/>
                <a:gd name="connsiteY6" fmla="*/ 120326 h 150408"/>
                <a:gd name="connsiteX7" fmla="*/ 0 w 118846"/>
                <a:gd name="connsiteY7" fmla="*/ 30082 h 15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46" h="150408">
                  <a:moveTo>
                    <a:pt x="0" y="30082"/>
                  </a:moveTo>
                  <a:lnTo>
                    <a:pt x="59423" y="30082"/>
                  </a:lnTo>
                  <a:lnTo>
                    <a:pt x="59423" y="0"/>
                  </a:lnTo>
                  <a:lnTo>
                    <a:pt x="118846" y="75204"/>
                  </a:lnTo>
                  <a:lnTo>
                    <a:pt x="59423" y="150408"/>
                  </a:lnTo>
                  <a:lnTo>
                    <a:pt x="59423" y="120326"/>
                  </a:lnTo>
                  <a:lnTo>
                    <a:pt x="0" y="120326"/>
                  </a:lnTo>
                  <a:lnTo>
                    <a:pt x="0" y="30082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0081" rIns="35653" bIns="30082" spcCol="1270" anchor="ctr"/>
            <a:lstStyle/>
            <a:p>
              <a:pPr algn="ctr" defTabSz="222250">
                <a:lnSpc>
                  <a:spcPct val="150000"/>
                </a:lnSpc>
                <a:spcAft>
                  <a:spcPct val="3500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1620" name="圆角矩形 35"/>
          <p:cNvSpPr>
            <a:spLocks noChangeArrowheads="1"/>
          </p:cNvSpPr>
          <p:nvPr/>
        </p:nvSpPr>
        <p:spPr bwMode="auto">
          <a:xfrm>
            <a:off x="4588539" y="3010243"/>
            <a:ext cx="2819400" cy="1006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三位数加三位数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（不进位）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组合 14"/>
          <p:cNvGrpSpPr/>
          <p:nvPr/>
        </p:nvGrpSpPr>
        <p:grpSpPr bwMode="auto">
          <a:xfrm>
            <a:off x="2330451" y="1603376"/>
            <a:ext cx="7129463" cy="3578225"/>
            <a:chOff x="806400" y="1494380"/>
            <a:chExt cx="7128792" cy="3578810"/>
          </a:xfrm>
        </p:grpSpPr>
        <p:grpSp>
          <p:nvGrpSpPr>
            <p:cNvPr id="2" name="组合 1"/>
            <p:cNvGrpSpPr/>
            <p:nvPr/>
          </p:nvGrpSpPr>
          <p:grpSpPr>
            <a:xfrm>
              <a:off x="806400" y="1494380"/>
              <a:ext cx="7128792" cy="3578810"/>
              <a:chOff x="2547077" y="1217431"/>
              <a:chExt cx="1529564" cy="1706805"/>
            </a:xfrm>
            <a:solidFill>
              <a:srgbClr val="92D050"/>
            </a:solidFill>
          </p:grpSpPr>
          <p:sp>
            <p:nvSpPr>
              <p:cNvPr id="3" name="任意多边形 2"/>
              <p:cNvSpPr/>
              <p:nvPr/>
            </p:nvSpPr>
            <p:spPr>
              <a:xfrm>
                <a:off x="3089032" y="1217431"/>
                <a:ext cx="445654" cy="556205"/>
              </a:xfrm>
              <a:custGeom>
                <a:avLst/>
                <a:gdLst>
                  <a:gd name="connsiteX0" fmla="*/ 0 w 445654"/>
                  <a:gd name="connsiteY0" fmla="*/ 222827 h 445654"/>
                  <a:gd name="connsiteX1" fmla="*/ 222827 w 445654"/>
                  <a:gd name="connsiteY1" fmla="*/ 0 h 445654"/>
                  <a:gd name="connsiteX2" fmla="*/ 445654 w 445654"/>
                  <a:gd name="connsiteY2" fmla="*/ 222827 h 445654"/>
                  <a:gd name="connsiteX3" fmla="*/ 222827 w 445654"/>
                  <a:gd name="connsiteY3" fmla="*/ 445654 h 445654"/>
                  <a:gd name="connsiteX4" fmla="*/ 0 w 445654"/>
                  <a:gd name="connsiteY4" fmla="*/ 222827 h 4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54" h="445654">
                    <a:moveTo>
                      <a:pt x="0" y="222827"/>
                    </a:moveTo>
                    <a:cubicBezTo>
                      <a:pt x="0" y="99763"/>
                      <a:pt x="99763" y="0"/>
                      <a:pt x="222827" y="0"/>
                    </a:cubicBezTo>
                    <a:cubicBezTo>
                      <a:pt x="345891" y="0"/>
                      <a:pt x="445654" y="99763"/>
                      <a:pt x="445654" y="222827"/>
                    </a:cubicBezTo>
                    <a:cubicBezTo>
                      <a:pt x="445654" y="345891"/>
                      <a:pt x="345891" y="445654"/>
                      <a:pt x="222827" y="445654"/>
                    </a:cubicBezTo>
                    <a:cubicBezTo>
                      <a:pt x="99763" y="445654"/>
                      <a:pt x="0" y="345891"/>
                      <a:pt x="0" y="22282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2885" tIns="72885" rIns="72885" bIns="72885" spcCol="1270" anchor="ctr"/>
              <a:lstStyle/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相同的数位要</a:t>
                </a:r>
                <a:endPara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对齐</a:t>
                </a:r>
              </a:p>
            </p:txBody>
          </p:sp>
          <p:sp>
            <p:nvSpPr>
              <p:cNvPr id="4" name="任意多边形 3"/>
              <p:cNvSpPr/>
              <p:nvPr/>
            </p:nvSpPr>
            <p:spPr>
              <a:xfrm rot="2160000">
                <a:off x="3520693" y="1618535"/>
                <a:ext cx="118846" cy="150408"/>
              </a:xfrm>
              <a:custGeom>
                <a:avLst/>
                <a:gdLst>
                  <a:gd name="connsiteX0" fmla="*/ 0 w 118846"/>
                  <a:gd name="connsiteY0" fmla="*/ 30082 h 150408"/>
                  <a:gd name="connsiteX1" fmla="*/ 59423 w 118846"/>
                  <a:gd name="connsiteY1" fmla="*/ 30082 h 150408"/>
                  <a:gd name="connsiteX2" fmla="*/ 59423 w 118846"/>
                  <a:gd name="connsiteY2" fmla="*/ 0 h 150408"/>
                  <a:gd name="connsiteX3" fmla="*/ 118846 w 118846"/>
                  <a:gd name="connsiteY3" fmla="*/ 75204 h 150408"/>
                  <a:gd name="connsiteX4" fmla="*/ 59423 w 118846"/>
                  <a:gd name="connsiteY4" fmla="*/ 150408 h 150408"/>
                  <a:gd name="connsiteX5" fmla="*/ 59423 w 118846"/>
                  <a:gd name="connsiteY5" fmla="*/ 120326 h 150408"/>
                  <a:gd name="connsiteX6" fmla="*/ 0 w 118846"/>
                  <a:gd name="connsiteY6" fmla="*/ 120326 h 150408"/>
                  <a:gd name="connsiteX7" fmla="*/ 0 w 118846"/>
                  <a:gd name="connsiteY7" fmla="*/ 30082 h 15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846" h="150408">
                    <a:moveTo>
                      <a:pt x="0" y="30082"/>
                    </a:moveTo>
                    <a:lnTo>
                      <a:pt x="59423" y="30082"/>
                    </a:lnTo>
                    <a:lnTo>
                      <a:pt x="59423" y="0"/>
                    </a:lnTo>
                    <a:lnTo>
                      <a:pt x="118846" y="75204"/>
                    </a:lnTo>
                    <a:lnTo>
                      <a:pt x="59423" y="150408"/>
                    </a:lnTo>
                    <a:lnTo>
                      <a:pt x="59423" y="120326"/>
                    </a:lnTo>
                    <a:lnTo>
                      <a:pt x="0" y="120326"/>
                    </a:lnTo>
                    <a:lnTo>
                      <a:pt x="0" y="30082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30082" rIns="35653" bIns="30081" spcCol="1270" anchor="ctr"/>
              <a:lstStyle/>
              <a:p>
                <a:pPr algn="ctr" defTabSz="222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3630987" y="1669766"/>
                <a:ext cx="445654" cy="445654"/>
              </a:xfrm>
              <a:custGeom>
                <a:avLst/>
                <a:gdLst>
                  <a:gd name="connsiteX0" fmla="*/ 0 w 445654"/>
                  <a:gd name="connsiteY0" fmla="*/ 222827 h 445654"/>
                  <a:gd name="connsiteX1" fmla="*/ 222827 w 445654"/>
                  <a:gd name="connsiteY1" fmla="*/ 0 h 445654"/>
                  <a:gd name="connsiteX2" fmla="*/ 445654 w 445654"/>
                  <a:gd name="connsiteY2" fmla="*/ 222827 h 445654"/>
                  <a:gd name="connsiteX3" fmla="*/ 222827 w 445654"/>
                  <a:gd name="connsiteY3" fmla="*/ 445654 h 445654"/>
                  <a:gd name="connsiteX4" fmla="*/ 0 w 445654"/>
                  <a:gd name="connsiteY4" fmla="*/ 222827 h 4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54" h="445654">
                    <a:moveTo>
                      <a:pt x="0" y="222827"/>
                    </a:moveTo>
                    <a:cubicBezTo>
                      <a:pt x="0" y="99763"/>
                      <a:pt x="99763" y="0"/>
                      <a:pt x="222827" y="0"/>
                    </a:cubicBezTo>
                    <a:cubicBezTo>
                      <a:pt x="345891" y="0"/>
                      <a:pt x="445654" y="99763"/>
                      <a:pt x="445654" y="222827"/>
                    </a:cubicBezTo>
                    <a:cubicBezTo>
                      <a:pt x="445654" y="345891"/>
                      <a:pt x="345891" y="445654"/>
                      <a:pt x="222827" y="445654"/>
                    </a:cubicBezTo>
                    <a:cubicBezTo>
                      <a:pt x="99763" y="445654"/>
                      <a:pt x="0" y="345891"/>
                      <a:pt x="0" y="22282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2885" tIns="72885" rIns="72885" bIns="72885" spcCol="1270" anchor="ctr"/>
              <a:lstStyle/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从个位算起</a:t>
                </a: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 rot="17280000">
                <a:off x="3691926" y="2132743"/>
                <a:ext cx="118846" cy="150409"/>
              </a:xfrm>
              <a:custGeom>
                <a:avLst/>
                <a:gdLst>
                  <a:gd name="connsiteX0" fmla="*/ 0 w 118846"/>
                  <a:gd name="connsiteY0" fmla="*/ 30082 h 150408"/>
                  <a:gd name="connsiteX1" fmla="*/ 59423 w 118846"/>
                  <a:gd name="connsiteY1" fmla="*/ 30082 h 150408"/>
                  <a:gd name="connsiteX2" fmla="*/ 59423 w 118846"/>
                  <a:gd name="connsiteY2" fmla="*/ 0 h 150408"/>
                  <a:gd name="connsiteX3" fmla="*/ 118846 w 118846"/>
                  <a:gd name="connsiteY3" fmla="*/ 75204 h 150408"/>
                  <a:gd name="connsiteX4" fmla="*/ 59423 w 118846"/>
                  <a:gd name="connsiteY4" fmla="*/ 150408 h 150408"/>
                  <a:gd name="connsiteX5" fmla="*/ 59423 w 118846"/>
                  <a:gd name="connsiteY5" fmla="*/ 120326 h 150408"/>
                  <a:gd name="connsiteX6" fmla="*/ 0 w 118846"/>
                  <a:gd name="connsiteY6" fmla="*/ 120326 h 150408"/>
                  <a:gd name="connsiteX7" fmla="*/ 0 w 118846"/>
                  <a:gd name="connsiteY7" fmla="*/ 30082 h 15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846" h="150408">
                    <a:moveTo>
                      <a:pt x="118846" y="120326"/>
                    </a:moveTo>
                    <a:lnTo>
                      <a:pt x="59423" y="120326"/>
                    </a:lnTo>
                    <a:lnTo>
                      <a:pt x="59423" y="150408"/>
                    </a:lnTo>
                    <a:lnTo>
                      <a:pt x="0" y="75204"/>
                    </a:lnTo>
                    <a:lnTo>
                      <a:pt x="59423" y="0"/>
                    </a:lnTo>
                    <a:lnTo>
                      <a:pt x="59423" y="30082"/>
                    </a:lnTo>
                    <a:lnTo>
                      <a:pt x="118846" y="30082"/>
                    </a:lnTo>
                    <a:lnTo>
                      <a:pt x="118846" y="120326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5653" tIns="30082" rIns="0" bIns="30082" spcCol="1270" anchor="ctr"/>
              <a:lstStyle/>
              <a:p>
                <a:pPr algn="ctr" defTabSz="222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3423978" y="2270896"/>
                <a:ext cx="445654" cy="653340"/>
              </a:xfrm>
              <a:custGeom>
                <a:avLst/>
                <a:gdLst>
                  <a:gd name="connsiteX0" fmla="*/ 0 w 445654"/>
                  <a:gd name="connsiteY0" fmla="*/ 222827 h 445654"/>
                  <a:gd name="connsiteX1" fmla="*/ 222827 w 445654"/>
                  <a:gd name="connsiteY1" fmla="*/ 0 h 445654"/>
                  <a:gd name="connsiteX2" fmla="*/ 445654 w 445654"/>
                  <a:gd name="connsiteY2" fmla="*/ 222827 h 445654"/>
                  <a:gd name="connsiteX3" fmla="*/ 222827 w 445654"/>
                  <a:gd name="connsiteY3" fmla="*/ 445654 h 445654"/>
                  <a:gd name="connsiteX4" fmla="*/ 0 w 445654"/>
                  <a:gd name="connsiteY4" fmla="*/ 222827 h 4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54" h="445654">
                    <a:moveTo>
                      <a:pt x="0" y="222827"/>
                    </a:moveTo>
                    <a:cubicBezTo>
                      <a:pt x="0" y="99763"/>
                      <a:pt x="99763" y="0"/>
                      <a:pt x="222827" y="0"/>
                    </a:cubicBezTo>
                    <a:cubicBezTo>
                      <a:pt x="345891" y="0"/>
                      <a:pt x="445654" y="99763"/>
                      <a:pt x="445654" y="222827"/>
                    </a:cubicBezTo>
                    <a:cubicBezTo>
                      <a:pt x="445654" y="345891"/>
                      <a:pt x="345891" y="445654"/>
                      <a:pt x="222827" y="445654"/>
                    </a:cubicBezTo>
                    <a:cubicBezTo>
                      <a:pt x="99763" y="445654"/>
                      <a:pt x="0" y="345891"/>
                      <a:pt x="0" y="22282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2885" tIns="72885" rIns="72885" bIns="72885" spcCol="1270" anchor="ctr"/>
              <a:lstStyle/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同位相加</a:t>
                </a: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 rot="21600000">
                <a:off x="3255800" y="2454494"/>
                <a:ext cx="118846" cy="150409"/>
              </a:xfrm>
              <a:custGeom>
                <a:avLst/>
                <a:gdLst>
                  <a:gd name="connsiteX0" fmla="*/ 0 w 118846"/>
                  <a:gd name="connsiteY0" fmla="*/ 30082 h 150408"/>
                  <a:gd name="connsiteX1" fmla="*/ 59423 w 118846"/>
                  <a:gd name="connsiteY1" fmla="*/ 30082 h 150408"/>
                  <a:gd name="connsiteX2" fmla="*/ 59423 w 118846"/>
                  <a:gd name="connsiteY2" fmla="*/ 0 h 150408"/>
                  <a:gd name="connsiteX3" fmla="*/ 118846 w 118846"/>
                  <a:gd name="connsiteY3" fmla="*/ 75204 h 150408"/>
                  <a:gd name="connsiteX4" fmla="*/ 59423 w 118846"/>
                  <a:gd name="connsiteY4" fmla="*/ 150408 h 150408"/>
                  <a:gd name="connsiteX5" fmla="*/ 59423 w 118846"/>
                  <a:gd name="connsiteY5" fmla="*/ 120326 h 150408"/>
                  <a:gd name="connsiteX6" fmla="*/ 0 w 118846"/>
                  <a:gd name="connsiteY6" fmla="*/ 120326 h 150408"/>
                  <a:gd name="connsiteX7" fmla="*/ 0 w 118846"/>
                  <a:gd name="connsiteY7" fmla="*/ 30082 h 15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846" h="150408">
                    <a:moveTo>
                      <a:pt x="118846" y="120326"/>
                    </a:moveTo>
                    <a:lnTo>
                      <a:pt x="59423" y="120326"/>
                    </a:lnTo>
                    <a:lnTo>
                      <a:pt x="59423" y="150408"/>
                    </a:lnTo>
                    <a:lnTo>
                      <a:pt x="0" y="75204"/>
                    </a:lnTo>
                    <a:lnTo>
                      <a:pt x="59423" y="0"/>
                    </a:lnTo>
                    <a:lnTo>
                      <a:pt x="59423" y="30082"/>
                    </a:lnTo>
                    <a:lnTo>
                      <a:pt x="118846" y="30082"/>
                    </a:lnTo>
                    <a:lnTo>
                      <a:pt x="118846" y="120326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5654" tIns="30083" rIns="0" bIns="30082" spcCol="1270" anchor="ctr"/>
              <a:lstStyle/>
              <a:p>
                <a:pPr algn="ctr" defTabSz="222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2747373" y="2270896"/>
                <a:ext cx="445654" cy="544578"/>
              </a:xfrm>
              <a:custGeom>
                <a:avLst/>
                <a:gdLst>
                  <a:gd name="connsiteX0" fmla="*/ 0 w 445654"/>
                  <a:gd name="connsiteY0" fmla="*/ 222827 h 445654"/>
                  <a:gd name="connsiteX1" fmla="*/ 222827 w 445654"/>
                  <a:gd name="connsiteY1" fmla="*/ 0 h 445654"/>
                  <a:gd name="connsiteX2" fmla="*/ 445654 w 445654"/>
                  <a:gd name="connsiteY2" fmla="*/ 222827 h 445654"/>
                  <a:gd name="connsiteX3" fmla="*/ 222827 w 445654"/>
                  <a:gd name="connsiteY3" fmla="*/ 445654 h 445654"/>
                  <a:gd name="connsiteX4" fmla="*/ 0 w 445654"/>
                  <a:gd name="connsiteY4" fmla="*/ 222827 h 4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54" h="445654">
                    <a:moveTo>
                      <a:pt x="0" y="222827"/>
                    </a:moveTo>
                    <a:cubicBezTo>
                      <a:pt x="0" y="99763"/>
                      <a:pt x="99763" y="0"/>
                      <a:pt x="222827" y="0"/>
                    </a:cubicBezTo>
                    <a:cubicBezTo>
                      <a:pt x="345891" y="0"/>
                      <a:pt x="445654" y="99763"/>
                      <a:pt x="445654" y="222827"/>
                    </a:cubicBezTo>
                    <a:cubicBezTo>
                      <a:pt x="445654" y="345891"/>
                      <a:pt x="345891" y="445654"/>
                      <a:pt x="222827" y="445654"/>
                    </a:cubicBezTo>
                    <a:cubicBezTo>
                      <a:pt x="99763" y="445654"/>
                      <a:pt x="0" y="345891"/>
                      <a:pt x="0" y="22282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2885" tIns="72885" rIns="72885" bIns="72885" spcCol="1270" anchor="ctr"/>
              <a:lstStyle/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满十要进一</a:t>
                </a: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25920000">
                <a:off x="2815025" y="2139141"/>
                <a:ext cx="118847" cy="150408"/>
              </a:xfrm>
              <a:custGeom>
                <a:avLst/>
                <a:gdLst>
                  <a:gd name="connsiteX0" fmla="*/ 0 w 118846"/>
                  <a:gd name="connsiteY0" fmla="*/ 30082 h 150408"/>
                  <a:gd name="connsiteX1" fmla="*/ 59423 w 118846"/>
                  <a:gd name="connsiteY1" fmla="*/ 30082 h 150408"/>
                  <a:gd name="connsiteX2" fmla="*/ 59423 w 118846"/>
                  <a:gd name="connsiteY2" fmla="*/ 0 h 150408"/>
                  <a:gd name="connsiteX3" fmla="*/ 118846 w 118846"/>
                  <a:gd name="connsiteY3" fmla="*/ 75204 h 150408"/>
                  <a:gd name="connsiteX4" fmla="*/ 59423 w 118846"/>
                  <a:gd name="connsiteY4" fmla="*/ 150408 h 150408"/>
                  <a:gd name="connsiteX5" fmla="*/ 59423 w 118846"/>
                  <a:gd name="connsiteY5" fmla="*/ 120326 h 150408"/>
                  <a:gd name="connsiteX6" fmla="*/ 0 w 118846"/>
                  <a:gd name="connsiteY6" fmla="*/ 120326 h 150408"/>
                  <a:gd name="connsiteX7" fmla="*/ 0 w 118846"/>
                  <a:gd name="connsiteY7" fmla="*/ 30082 h 15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846" h="150408">
                    <a:moveTo>
                      <a:pt x="118846" y="120326"/>
                    </a:moveTo>
                    <a:lnTo>
                      <a:pt x="59423" y="120326"/>
                    </a:lnTo>
                    <a:lnTo>
                      <a:pt x="59423" y="150408"/>
                    </a:lnTo>
                    <a:lnTo>
                      <a:pt x="0" y="75204"/>
                    </a:lnTo>
                    <a:lnTo>
                      <a:pt x="59423" y="0"/>
                    </a:lnTo>
                    <a:lnTo>
                      <a:pt x="59423" y="30082"/>
                    </a:lnTo>
                    <a:lnTo>
                      <a:pt x="118846" y="30082"/>
                    </a:lnTo>
                    <a:lnTo>
                      <a:pt x="118846" y="120326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5653" tIns="30081" rIns="1" bIns="30082" spcCol="1270" anchor="ctr"/>
              <a:lstStyle/>
              <a:p>
                <a:pPr algn="ctr" defTabSz="222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2547077" y="1559215"/>
                <a:ext cx="445654" cy="556205"/>
              </a:xfrm>
              <a:custGeom>
                <a:avLst/>
                <a:gdLst>
                  <a:gd name="connsiteX0" fmla="*/ 0 w 445654"/>
                  <a:gd name="connsiteY0" fmla="*/ 222827 h 445654"/>
                  <a:gd name="connsiteX1" fmla="*/ 222827 w 445654"/>
                  <a:gd name="connsiteY1" fmla="*/ 0 h 445654"/>
                  <a:gd name="connsiteX2" fmla="*/ 445654 w 445654"/>
                  <a:gd name="connsiteY2" fmla="*/ 222827 h 445654"/>
                  <a:gd name="connsiteX3" fmla="*/ 222827 w 445654"/>
                  <a:gd name="connsiteY3" fmla="*/ 445654 h 445654"/>
                  <a:gd name="connsiteX4" fmla="*/ 0 w 445654"/>
                  <a:gd name="connsiteY4" fmla="*/ 222827 h 44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654" h="445654">
                    <a:moveTo>
                      <a:pt x="0" y="222827"/>
                    </a:moveTo>
                    <a:cubicBezTo>
                      <a:pt x="0" y="99763"/>
                      <a:pt x="99763" y="0"/>
                      <a:pt x="222827" y="0"/>
                    </a:cubicBezTo>
                    <a:cubicBezTo>
                      <a:pt x="345891" y="0"/>
                      <a:pt x="445654" y="99763"/>
                      <a:pt x="445654" y="222827"/>
                    </a:cubicBezTo>
                    <a:cubicBezTo>
                      <a:pt x="445654" y="345891"/>
                      <a:pt x="345891" y="445654"/>
                      <a:pt x="222827" y="445654"/>
                    </a:cubicBezTo>
                    <a:cubicBezTo>
                      <a:pt x="99763" y="445654"/>
                      <a:pt x="0" y="345891"/>
                      <a:pt x="0" y="222827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2885" tIns="72885" rIns="72885" bIns="72885" spcCol="1270" anchor="ctr"/>
              <a:lstStyle/>
              <a:p>
                <a:pPr algn="ctr" defTabSz="26670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验算换位置</a:t>
                </a: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9440000">
                <a:off x="2978738" y="1622489"/>
                <a:ext cx="118846" cy="150408"/>
              </a:xfrm>
              <a:custGeom>
                <a:avLst/>
                <a:gdLst>
                  <a:gd name="connsiteX0" fmla="*/ 0 w 118846"/>
                  <a:gd name="connsiteY0" fmla="*/ 30082 h 150408"/>
                  <a:gd name="connsiteX1" fmla="*/ 59423 w 118846"/>
                  <a:gd name="connsiteY1" fmla="*/ 30082 h 150408"/>
                  <a:gd name="connsiteX2" fmla="*/ 59423 w 118846"/>
                  <a:gd name="connsiteY2" fmla="*/ 0 h 150408"/>
                  <a:gd name="connsiteX3" fmla="*/ 118846 w 118846"/>
                  <a:gd name="connsiteY3" fmla="*/ 75204 h 150408"/>
                  <a:gd name="connsiteX4" fmla="*/ 59423 w 118846"/>
                  <a:gd name="connsiteY4" fmla="*/ 150408 h 150408"/>
                  <a:gd name="connsiteX5" fmla="*/ 59423 w 118846"/>
                  <a:gd name="connsiteY5" fmla="*/ 120326 h 150408"/>
                  <a:gd name="connsiteX6" fmla="*/ 0 w 118846"/>
                  <a:gd name="connsiteY6" fmla="*/ 120326 h 150408"/>
                  <a:gd name="connsiteX7" fmla="*/ 0 w 118846"/>
                  <a:gd name="connsiteY7" fmla="*/ 30082 h 15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846" h="150408">
                    <a:moveTo>
                      <a:pt x="0" y="30082"/>
                    </a:moveTo>
                    <a:lnTo>
                      <a:pt x="59423" y="30082"/>
                    </a:lnTo>
                    <a:lnTo>
                      <a:pt x="59423" y="0"/>
                    </a:lnTo>
                    <a:lnTo>
                      <a:pt x="118846" y="75204"/>
                    </a:lnTo>
                    <a:lnTo>
                      <a:pt x="59423" y="150408"/>
                    </a:lnTo>
                    <a:lnTo>
                      <a:pt x="59423" y="120326"/>
                    </a:lnTo>
                    <a:lnTo>
                      <a:pt x="0" y="120326"/>
                    </a:lnTo>
                    <a:lnTo>
                      <a:pt x="0" y="30082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30081" rIns="35653" bIns="30082" spcCol="1270" anchor="ctr"/>
              <a:lstStyle/>
              <a:p>
                <a:pPr algn="ctr" defTabSz="222250">
                  <a:lnSpc>
                    <a:spcPct val="150000"/>
                  </a:lnSpc>
                  <a:spcAft>
                    <a:spcPct val="3500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643" name="圆角矩形 35"/>
            <p:cNvSpPr>
              <a:spLocks noChangeArrowheads="1"/>
            </p:cNvSpPr>
            <p:nvPr/>
          </p:nvSpPr>
          <p:spPr bwMode="auto">
            <a:xfrm>
              <a:off x="2883495" y="2697050"/>
              <a:ext cx="2819400" cy="100647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三位数加三位数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（进位）</a:t>
              </a: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矩形 2"/>
          <p:cNvSpPr>
            <a:spLocks noChangeArrowheads="1"/>
          </p:cNvSpPr>
          <p:nvPr/>
        </p:nvSpPr>
        <p:spPr bwMode="auto">
          <a:xfrm>
            <a:off x="556780" y="1314490"/>
            <a:ext cx="8971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水果店上午卖出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千克荔枝，下午卖出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千克，一共卖出多少千克？</a:t>
            </a: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667" name="AutoShape 7" descr="data:image/jpeg;base64,/9j/4AAQSkZJRgABAQAAAQABAAD/2wBDAAgGBgcGBQgHBwcJCQgKDBQNDAsLDBkSEw8UHRofHh0aHBwgJC4nICIsIxwcKDcpLDAxNDQ0Hyc5PTgyPC4zNDL/2wBDAQkJCQwLDBgNDRgyIRwhMjIyMjIyMjIyMjIyMjIyMjIyMjIyMjIyMjIyMjIyMjIyMjIyMjIyMjIyMjIyMjIyMjL/wAARCADcAFUDASIAAhEBAxEB/8QAHAAAAgMAAwEAAAAAAAAAAAAAAAcEBQYBAgMI/8QAQBAAAQMDAQUECAMFBwUAAAAAAQACAwQFEQYSEyExQQdRYXEUIjKBkbHB0RVCoSNScrLhMzQ2YoKSonTC4vDx/8QAGgEAAgMBAQAAAAAAAAAAAAAAAAQCAwUGAf/EAC8RAAICAgEDAQUHBQAAAAAAAAABAgMEERIhMUFRMjNhgbEFEyIjcaHwFJHB0eH/2gAMAwEAAhEDEQA/AH+qTU98kstAx1NC2armfsQsecNGBkud4AD5K7WF17Wsp3ZdxMVOA0eMj8fJirtlxg2V2y4xbKS3dplxpbgIrxFBNTF2HPgYWuZ4gZ4jwTRgnjqYI54XtfFI0OY5pyHA8ivm6peX1D/A4W20VrxtlgbbLmHuowf2crRkxZ6EdW+XEJOjJafGbFacjT1NjfQo1FcKS404qKOpjniP5o3ZH9FJWgnvsPb2CEIQAIQhAAhCEACT3aDXGtudS2HLooJGtkcOQIBDR8d4fcmzWR1MsDo6WZsEjhjeFm0W+IHLPmlxr21Uli0vR0VIHHeVJkkkecvlfsnLnHqeKVytuD9BfJ24MW7Rt1H+rKlOjY/m3j3qtoq+Oa41FOzBMUe0XeOeITgq9P2mC2QxR0kbmmNp3hHruJGc55rNVUpt/AQjW5bKXR2nbZdmmWjulwoLjCP2rIpBxH7w4cvA8kz6Cklo6cRTVs9W4fnmDdr/AIgJLk1Om7vFW0bzhjstz1HVrvAhOW03OC8WyGtpz6kjeR5tPUHxBT2HOLXF90OY0l7PkmoQhPDYIQhAAhCEACWHbTI5lipdhxa4bxwI8mj6pnpW9tI2rVSNzgFkvH/YqMj3b+X1Kr/Y/t9RP6XttZvpbhu9ml2DHtH8xJHL3p9sm9I0/b5c52qZn6Nx9Fk209vh0eKeFhE7WcMcsD/4r2yTb7SVHx4xh0fwcfusrFyfvpzYu1xl+qKS5xtla5jhwKk6BvbrXeHWyofinqnYbnk2Toffy+C8a/2is/VtIeJGkhzTnI5jxXrm4TU14F+ThJSQ/kKm0veBfLDBVOI3wG7mHc8c/jwPvVytmMlJKSNSLUltAhCFI9BCEIAEr+2dubVS927m/wC1NBLXtiZtWalPhMP+I+yoyfdv5fUpv92/55FVYtYFsLLdVwTSvI2GOibtF3mO9MnSc23YaiE84pyceYH2KyfZfp2mrIKm4zvY2Ti1hd3Du/8Ae5aWwH0e53Wjzw9oe4/YrHrdcMlqC1v6lEotcZfqFf7RVFPxJV7X+0VRT8ypWdxWZouzy7eg3x9vkdiGrGG56SDl8RkfBNhfPbZZKeojqIXbMsbg9pHQg5CfFqr47pa6atj9maMPx3HqPcchPYNm4uD8DeJPacfQmIQhPjgIQhAAl92sxben6d3dI9vxYfsmCsZ2mRbzSwOPYqG/qHD6qjJ90yq/3bE1ojUEVJE+3TSiNxdtRknAdnp5rX0Eu71O054TxlufHH9EprdaJrxcmUcPDPF7sZ2R9+5Mllobpx1AY9vDXjaL3FxJGOp8Fh3V1VZSmn1fgWnvhv0L2v8AaKop+ZV7cPbKop+ZV1vcWmQnpk9mVz3tDU2x7vWgdvYx/ldz/X5pbPI2sZGcZwrjSFy/DNT0krnYilduZPJ3D54KMezhamFE+FiY7kIHJC3TXBCEIAFm9dw73R9aerNh/wAHBaRVeo6f0rTdyh6up348wM/RV2rcGvgQsW4NCM7OYoIbvVPlAy2Yt+AOPmVuNbPpqq2sdTtAMbwfofmlFT3l1h1DUSYcYZH5eG8x1BHxW1i1BQ3mjkjp6hsjyzi1p4jzB4jiuayo2xs5pbi9dSiMk6nH1LR8u/o4ZermAnzwqercWMe8N2iASG957lMt0u8toaecbiPdzUWo5lNye0mIye+pnKSwwU9SK6ofJNcHHafMXkAE9AP3emFYTR72Ms25GZ/NG8tcPIjktLZ7ZYKy6x2i5XwQXaZocyjibksyMtD3EbIcRx2c5XW76Vls97p6Oonb6LO71aojADB7RPcQOKnOq7SnJEp129JMZejKmrqtKUEtbVelT7BaZyMOeASAXD97ofEZ6q+WP0HLTx0tTQ0tWKqjBbU0k44byGQc8eDmuB8VsFsVtuKb7mnBtxW+4IQhTJguksYlhfG7k9paffwXdCAPknVNK6C8yRbJ2uDcd5BLfomtoXRjKOzNl2AZn+s92OZ6n6BZDtJpG2/WD5XNxGyr2j/C4h/1KZNjvQhtkbGOBAbjgudzZqMYwn7PXfyFsdLen4MoyI0N0rqJ3DZece4/YrtSwtqLrSQyexJOxrs9xcMrvfJB+PtqukoG18vsoz5HQztlZ7bHBw8wcrymalBMTsSjNr0ZjtNHUj+1mrssEs8T6q7CW4xho4simMm04kZAAHA8M5A6p9dodpN30nPAwtbMXBkbncMF/qc+71ld2urobjTsuVOItudg23AAO4dCefBZXtB1DFHanUFMXPldI0ve0eq3ZO1jPU5A5LetklW5GjZJKDZF0pQ3PTTNL097lL7hU088FS5z9s7ZdvGjI545JipQXrXEV5ktE8MMkM9DLvZNrGCeHLHTgU3Y3tlja9py1wBB8CoU2KUpJfzoRqmpOWjshCEwXAhCEAJbtntuakVLW/2kAfnxYcH9CEutP6vrLc6OhdA+qYSGRhh9cdw48CE9u0+3iq0/DUEZ3Muy7+F4wf1wlD2aWBlXqKeSoaCadxjAPf1+nxKyctQSmrFtd18/+iuvzHFGjuUdRNQx1MsWwGkcOvFR3SCWMOHPAymLfbIx1qmYMbT4zs+fRKeWp9E3U7ziHaEUp/dDj6rvc7gf4lm40JQ3XJaZTk1cZr4lvR3autu0KWcsa7iWEBzSe/BUStraqvGKicvG0XchwycnHvXV/NeRV7snrjvoKcpa1s82RtjBAHPmSnlpGs9O0rb5ScubEI3ebfV+iSCaXZlV7yyVVKTxhnyPJwz8wUzgy1br1GcSWp6NwhCFsGkCEIQBXX6g/E7FW0eMulicG/xcx+oCRemriyz6onikOx6U0Stz1IGHDz4A/FfQq+cu1Szutt2qZIcs3Uwnic3gQx/Hh5H5LPzqVYkn56f6F7vwzjNDLqLu6aIDayOiX9ypI31VXSSNBhnDmkHucqDR991Dd7g2haY5Ym8ZJXNIcB0HDgSfuthfbfLSCGZ7i5x9VxPfzH1WCq7Me/jOW2yGQ3OHLXYXtk1O2nJtl2k2JYHGNs7uRwcYd3HxWifX0ccW9fVwCPntbwY+axmpbQ06kLt5uo6xu8Y7GRt8iPr71XVenpqSifUO2tpmMgswDk9Ct7+khclOL1sZq+yLMqp5Fa/D57eO5uaC6Mu1RIaUE0kJwZSMbx/cPAfZMvsxqdi8VtMTgSwB4Hi13/klxZ6AW21U9Nj1mty/xceJWx0LUej6vo8nhIHxn3tP1ASdUoxvXHtsy65JXLj2HOhCFuGsCEIQAJddq1lbWW2Gs2eABp5T/ld7J9x+aYqhXe3x3W01NDJ7M0ZaD3HofccFVXQ5wcSFkeUWhI9kEEFE2ofUNG9Er2uz3ggfL5rb6rEFdRyshAzjab5jilJUXeo0bqOXfRP9HqHHeNbzjlb6rsDrnhkLRQa8tFc5kcVVtzPOGxhrtonywuay4ZDblGO03srhYnXp+Snudrp7xQ+jz5aWnaY9vNh7wqyGxXJxp4bhepqqhpnh8dOc4yOWclaSdm7qXDZLQ71gD3FeRTVeROMNRfRiEb7ak4RlpM4VhYpvRtQ26bOA2pZnyJx9VXrtE8xzRyDmx4d8DlVxemmUxemmfRAQurHB7A4ciMoXSG4dkIQgAQhCAEf21aZJLrhBHkTDejA5SNHrD3t4+5UvZJpJtXRS3VzA6V/BhI5Nz9cE/BPLU9nbfLFUUmAZcbcJPR45fHl70pNC3+PTstTY5DupGEljHcCWEkjzxktPdhZGenGLj14vr0/f99C6SjZp9mTdTW4wBsoHFh2XeR/qs4VsrpVxVrJA97dl4wTlY0gtcWnmDhY2JPcXH0FcyKU+S8nC4d7J8lyuDyKbFD6Btr97a6ST96Fjvi0IXhYH7enba7vpo/5QhdHF7imbkXtIsUIQpHoIQhAAkF24aTdTztvlIwtDiXuLeBB/N9Hf7k/VV6hs0V+stRQShv7RuWE/lcOR+nkSq7Y8ltd0QsjtdO4h+yTTNRfYpbncKueZjCWwxySuLRjrgnzV/qi2ihrmvYBsPGycdCP6fJVWkLu3SNVVacq3+jSxSOMIecbTSTw8wcg+QKvrtVx18D2mRrnn1m44nK5jKtayN8X/AI0U2KE6viZlCFweR8lcZY9tN/4Ztn/Sx/yhC9bEzd6ftzO6mj/lCF0UF+FG3H2UWCEKuprzS1U87I3gsiDcPz7WeHAd2eGV7KcYtRb6slssUKOK2nJwJOPLkVz6ZBgHbzk45dVID3JwFGkeQcg4XeSeMDG8b8VDknjPJ7fig9Qpe2PR34vSfi1LGDUN9vA/NyHxHDzAUTsi0nBNps10n94mJc4u5gDOB7vumtVCCohkgm2HxvaWuaTzCXsstXoueeJsc0lE79o2SKIv9UnmQOOQTgrK+0K5cNJbTfVIpaUJbfZlRe6H8Pu88A9nO00+BUBrDK9sbRlzyGjzPBSLjfKW61EW6375XZO1uHhuPEkYCtdJ219XqS3mSMiAP3pcRwIb/XA96z6IWSUYyi0/iZ9lf5ul2Y56eIQU0UI5RsDfgMIXqhdKaoKvp7PSU23uw/DxjBeTsjJOB3DJVghRcItptdUGiL6BBw4Hh4rkUMI5bWe/KkoUgIstDFJx2QTjHEqHJbtnOItryKtkIAzstM1p4xEeYKi1cQqaaSBz3sDxjaYcOHiCtYujo43e0xp8wouO1pnu0+jPnTV+i9UQSie1V09RCwlzYg71eYPAdOIHA8O4ph9nNHX1FOamqgkpThrHRPZsluPWOe/iefcmPuIQeETB/pC7tAAwAB5KpUrkm32KlWlJP0OUIQryw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671" name="AutoShape 10" descr="data:image/jpeg;base64,/9j/4AAQSkZJRgABAQAAAQABAAD/2wBDAAgGBgcGBQgHBwcJCQgKDBQNDAsLDBkSEw8UHRofHh0aHBwgJC4nICIsIxwcKDcpLDAxNDQ0Hyc5PTgyPC4zNDL/2wBDAQkJCQwLDBgNDRgyIRwhMjIyMjIyMjIyMjIyMjIyMjIyMjIyMjIyMjIyMjIyMjIyMjIyMjIyMjIyMjIyMjIyMjL/wAARCADcANwDASIAAhEBAxEB/8QAHAABAAEFAQEAAAAAAAAAAAAAAAcCBAUGCAMB/8QAQRAAAQMDAgMHAQQIBAUFAAAAAQACAwQFERIhBjFBBxMiUWFxgZEUMqGxFSMzQlJiwdEkcoLhJZLS8PE0Q2Oiwv/EABsBAQACAwEBAAAAAAAAAAAAAAAEBQECAwYH/8QANREAAgEDAgIIBQMEAwEAAAAAAAECAwQRITEFEhMiQVFhcdHwBqGxweEUMpEjQoHxFiUzUv/aAAwDAQACEQMRAD8An9ERAEREAREQBERAEWNvd+tvD1G2rulSIIXvEbTpLtTiCcAAehVVmvVFfqD7bQPc+DWWZc0tORz2KxzLOO025JcvPjTvMgiIsmoREQBERAEREAREQBERAEREAREQBERAEREAREQBERAEREBEvbtXuisdso2PaO8qDKW9TpGBj/mKq7C6upns10jkcTAyZjowTyJaQ742CxfbRZb1X3KO6CmYLPQQMYZTIMufI8g4b6HTn36rY+xmjjg4ZrJm51SVWk77eFjcfmVHz/Xx4Fpj/r8p51+f+iSURFIKsIiIAiIgCIiAIiIAiIgCIiAIiIAiIgCIiAIiIAiIgCIiA1PtLjZJ2eXcPBLRGxxwcHZ7SsX2Ry95wxVA5yKs5J/yNWQ7UTKOzm7mIA4Ywuz/AA625UW8GdpsfCVmqKaa2S1Uj5A9ndyNYOWDkn29VFqS5a8W9sFjBpcPm32SX2OgkUC1nb5d+8IpbBSRM/8Almc8/gAvtP293NwxNaKUH+Uux+a6utFFS60ETyiiG39uMEjg2strBl3OObTt7OGCflbTQ9qnC9Y4NfUzUpJwDPFgH5GQsKvTfb9gq1N9puqLEU/FFhqsdzd6JxPId8AfxV/FX0c37Kqgk2z4ZAf6rqmnsdE09i4RfAQeRX1ZMhERAEREAREQBERAEREAREQBERAEREAREQFhe6P9IWKvoyAe/p3x4IzzaQoA7KbZS3LieFlU1zmNZJqY8Nc15A+6QRjGx5bro47hc/8AAzha+0yahOWuhuEsTQTjwkuaB6/e/wB1Hr7xfiWFmualVg+43ziDse4furXyW/XbZzy7vxRk+rTy+CFD3EnAl24VqNNbTh0DjiOoj3Y/56H0K6lXjV0lPXUslNVQsmgkGl7HjIISrbxkuroymqW0ZLq6M5GbTMfnbBXoymljB7txAPRSXxp2aSWd8lfbA6Wgzlzeboffzb6/VaRGwxvDHhU1Zzpy5ZFZNSg+WRi3VUkR/WsI6aox+OFfUdxlLdYfqjHNzRy9/L5VzPSMlGAOatpbQ6MiWIujkH7zTj/yuXSU5LD0ZjQ2ShuLSA7vyflZ+ku7WkBsjx7PI/qou7+Snn0zAsOd5GjA+R/ZZilrhFpLycHdrgcg+xUWtbT3jJnWNSUSXaG/StxitqGHoDJqH0dlbRbb8ZZGQ1ZaC/ZkoGkE+RHn5Hr6KFKe9sBBa7dZeG/uMehxyw8wtLe8u7aay3KPcyZC6WNSckWr8I8Ssu0H2OokBrIhsSd5Wefv5/VbQvYU6kasFOD0ZLjJSWUERFuZCIiAIiIAiIgCIiAIiIAiIgC5/wCJ2foPtpmmYDpllgqR7nGfxBXQCgrtogFLxlbK0bGakLc+rHn/AKgo9z/557iw4a/6/K+1NE6osXw7dY73w9Q3CN4f30LS4jo/GHD4OVlF3TysogSi4txe6PhAcCHAEHYgqOeLuzaOrL62zMbHLzdTcgf8vl7KR0XKtQhWjyzOVSlGosSOanUk9HVdzURuY9hw5rhggrLtjimp2gjfqplvnDNtv0f+JiDZwPDMzZw/uPdRlfOGK+wOLnDXT58MzBsfQ+RXmr+xq0estV3+pXTt5Utd0arPZGzte/T6DZa9U089u1xMw+B5y6J33SfMeR9QpJoWskpg1zck9AsVdrYySQHTzUGheuMuWWxq6b5cxI/eHsw6lL3DTl0b/vM/6h6j6K+oaupIaenusxdbK3RlgLXgZDm7ELV/tT4ap0U8gjkJ8Mh2a4+vkfXkrSE414dU5uL2wbrb6yoieyRjnMewgte12CD5gqSrHx/II2Q3SLvMDHfRfe/1N6+4+ig6G7SQv7uQOa4c2nYrK0l4cHDxLnTncWzzT27uw6UqzpnR9FdqC4AfZaqOR2M6M4cPg7q9UF267sfpyAfzHst+sXEE7fA6V9RC1uSx+7wP5T19j8KdbcZjOap1o8r7+wsKdeM9DdkVEM0dRC2WJ4fG8Za4HYqtXZ3CIiAIiIAipkkZDG6SR7WMaMuc44AHmSoe457TJKkzWyxyGOADElUMhz/MN8h681pUqRgsyJdnZVrup0dJeb7F5m/Xvjzh+wudHU1olnbzhgGtw9+g+StLuXbI/H/DbW0N/jqJN/8AlH91EOtzzhpOemTz9V75jAaIwdZGHat9/PKgu7nLbQ9lb/DlpTSdTMn/AAvl6m9x9pPFFZO8ivpqeNrS7HcNGceWcq5oe0ziHBmfPTVEYI/VvY1rgM46Yz8LSo36nxipAdDE4a4w7QJG8/vc1eMmnqqVlHFG1tMyQvbljh3h83OPPHIY2+q6wqN9upKqcMs9uiWPfbvkmC1do9vqsMuMElFJr0avvxn1zjb6KOO2DiCkvt4oqShImgt8Mj5ahv3S9+MNB6405+fdVSQOpomksL4DEHOZWAQl224Ds5xnGP6LDV/2d9sZDWRkySt74O6776T68t/MbjK3qSly4kVC4PT51UttH3br1Lvgjiq7cBQUxutO+Wz3ACSGWN4fE/z0nk143BafLcdVPFnvluv1GKq3VLJo9tQGzmHycOYK0fg1nDvEXA0fCNREHiCnDXxvGlzxz71vk7JzkcitJs90m7JuMJ7VXxyzwSAMaWgN7+InLZB5uHiBB9d9gsp8mq/b9Ckr0ZVJyp1I4qL5r18SfkVpbrnSXWkbU0kwkjI3HItPkRzBWrcR8YyU1dJb7WA6WAgTzkBwY4jIYAevmeQ/LerXhShzyehVS6n7jdFRLFHPE6KVjXxvGHNcMgha5wrxM68y1VDVBja2lwXhgwCD1x03/wDAWzLNOpGrDmjszCaa0I74h4WdaSau3tLqPm+MneP29Fi6ajFW+NzhnJUrkBzS0gEHYgrV5LD+jq5ssLv8KXD73JnnqPPHqvOcS4O3NVKGz3Xd4nLo+V6bGoXGzh7T4TjGMKMuKbDzIbvldDTUEc9OXBudsgDng8iQo/4hsTxKA5mxcM7KtjTr2FROW3ec7ql/fEiQ0clNSxsqWvlia3DT+9F7eY9PormmFONJJBB3a5p2cPRblebW0QlujAx5KOqzvbZPINJfA45c3yPmPI/mrG3rfql4le4tvD3N2t1TTxluANlu1ovMML2ubkY3y12FDsEswDHxu7yNwy146j+6ztvuE4IBDlEr2soy54vVCFXo3sTvZ7xTsrGQNIENTu3fZsvl/q/MHzWzKELdXyOaG6nN3BBHNpHIj1Cljh67/pa3B0mkVMXglA6no4eh5/XyV1wm+dZOlU/cvmvwWlGsqiMuiIrk7BEWPvt0jstjrLjJjTTxF4B6noPk4RvBmKcnhbkY9rXFp7wcO0cuGjD6pwPXmG/1Pwol1ZjwdOfPqcqusrZ6+tmq6p5knmcXSPPUnmvIkGMDAz781SVqrqTyfS+HWkbO3VJb9vmVMwyQCQHA546L2kcwThuQGEgu0jln+y8GFwAeCSR90c8Kpj2vB1gucTnJK0TwsE9asyE9RT9zTgsBczU5zsbkZGkeuME/K2i03ySljljgm+0sLclgDiJNtmhpG+SdO45ZK04xQvkw18m/IFucDGyv3VklpYY4iGudh7XAEBzfncHmFPt6zg3KTwiPXoxqw5Gsmdm4gZboYKaiiYxrGN1P0+Iu3Di7Iz5e2FaS18U9wjq5afws6Dwlx38R/myQf9IzusbNVxVrZ6ycyslLgIm5DgeZOrI8WNvqrB1TKQ9rZHNjdjU0HIdjkta9zLKw9Oz/AEYpW0Ette1/kykN+noq5tTTaYqiJ4fHLGScY58+h8vcKYe4tHatwODVQRtqQ0s1AeOmnA5tPPB2PqDgrn85e4hvyVeQV9VR009NBV1EcUpaXsY8tDyM4Jx5ZK40rpwfW1RC4lwyF5GPJ1ZJ6P37yWtu4tvPD1TJDTy1NHWwuME7mgg5BxoLTsMHz322x1sqPjWphrZJalsk8r3OJkJJe4lxOcnOOZzgbglZFrXS7acuLSM53J8z5lfIYe8laB4gCPlYlUpzXK46eZV1/hnpsOdXXy/JufZ1xpQWb7ZdrhDM2STTTw07B4g3GovI2buQ0eexznrsFV2wXY1pbT2ukhhyWjv3OcQc4ySMA/AUe2yjFWXuDXF2cta0ZH0xjksnR2WolaYnHSxru8ly77rd/FnoNufoulOVRxUaSwiVQ4FYWscVOt5v0/JtlN2uXqF8MVVRUM3i8UjNTe8bnHh8vdbhQdp1kqqltLWxVNBKdnGoaNDT5Eg/0UY2e1R3aLwh8lRjLZZDpYf5T1I5AEYAJ2zgqqroaYiBkRe6qLNWkjDQ8jJaGncgYIJJPVdYzrxjzPVGlfhnD6kuRRcWu739icW0rHN+0W6WPTJgkDxMcPQjl8Kzro4Kkx09TEIH6stc4bOPkCoZtPE1RwvWCe2yHuZHB0tM8kMc3qNPn/MCpztdypL9ao6uEB8Ugw5jxu09QR5hY6KnXi4LTvW69+XzPN8R4XUs8SesXs/szQeJLb3Yf+rAGeg2UWX2gEgcNO5XR1ZZ2VEDoo5C1pGNDt2/HUf97KI+MeGqu2kvfGe7J2eB4T8/0VFUsqtnV5kuq+3uPO3dP+9EZ6ZLWHN0l9M8hz2DmD/E31/NZSiuUcbm5c14Iy1w5OHmF4V51xlrhuPNayJzSTmNx/UudnIG7T5hTIUv1EddyHBOa8SXLTcqZ4a1wHNbpZa2Olnjqqd5y3wyM6PZ1HuOY/3UI0M9REW4cD1BB5jzC221XSVpGokYVW6U7WqqtN6o6Ua/I9UdCNc17A5pBa4ZBHUL6sPwvVfbOHKOTVqIZoP+kkf0WYXs4SU4qS7S1TyshRp20XCSn4bo6JjsCqqPHg8w0Zx9SFJah/twif8A8Gl1nu/1rdPr4Tlc7htUpYLLhMVK9pqXf9FkiJu7+fr7KrVjfzOxVDSCfZCMuweipj6KpaFYyzBb9V7N7trW40u2z93kfJeIcdOknIGN1U9ulocAcHdYN0yqJ8lPIHtxuCNwHf8AZV82ok0t8Qlke3T4gHENJ5b9Tz81Zd4x4OG6fDtk53H915Py0+XqCilJLCMtxPeolEjQQwNeDh2NtXlsrchxw3OOpPkhccZ5L7E92ouJJyNAyeiNt6s1bTeEVnU1nIY2+FSN25G5AzyK+OLQcdPqvrcZcd9PUZ3IWEg5F/Y7XdeIq80tnoZKuSMB5cXBsbIznBc4nAORjHM7q9vXDV84ZIfd7a+np3v0tnY8SQlx5AuHI9BqAysDS8f3Wjp6Dh/hapjt/fyNdVVZDWumqHncucfusbkN9m5Uo9nHGlTxfVXjgfi401fKxkkffR4LZ2A6XbjY42IcPforj9HTccdp4L/kd5CrzLWGdn7z8zUBTT0jY6mAEdy0SvicCRpIznHUdSPle9JeTPPDRPo56icvce5ijdI6UYyDpbkuYSBnp6qyhpLhaai5U/eSPdb5pYHyNd4naHadXPONJycfllUWjtFdwjBTUHDVthrr3X6DPNLqfo1H9XTxgHOGgjr94lc7eliTT0LjivFHSo06lLD59V39j+/f+M3XV32SvZDpqaWQBrjT10Ba4aRt4XButoHl+PNWtS6S6h32XXMNIdO+QhrQ49SScb4BG/mt44b4opO1i2XLhq/2/wDR96ojkgDLontOBIzO7XNdsR8bgrR3XR4pZaKpijjqGS93VtjYGgTxEsLhjo4A+XRbVqais509+9jHB+KO6fRyj119PfieP2prLeIpYS6dutsjHbbk5B8sb/gt27KeIjT3H9CyE9zV6nxDOQyRo3A9CB+AUb1E5qqoBsTIGvLWgBxLQeWcnKydpmZZL1Q1jXDVTza9nfew7Bz7jP1UGnUcZpl3e2ka9tOlJavLXnuvn8jpdeVRTw1cD4KiJksTxhzHjIIVUM0dRBHNE8PjkaHNcORB3BVauNGj5k12MgvtJ4EkszXXK3sdJQOPjHMwn19PI/ChuZuupaHctW67Sq6SCupZaWqibLBK0tex4yHA9FAnaN2VT2p8l0skT5qADU+MHU+Hz9S316KG7dUnmC0+hCnQ5Jc0NiNKareyoFHnw6swnyJ/d9j+aztFcnxuDTkHyK1aJuqpAkGOhW0U1QKiAicNdI3AeSOfQO+evr7qBdQj3EStFInvsvr/ALbws9ud4qhzfggH+pW6qIexu4hlbcbbq8L42zMB8wcH8CFLytLV5ox8voWVvLNJBRX23Rk2i1S4OGzvaT7t/wBlKi0/tNtX6V4HrdLS6WmxUMwP4ef4EretHmptFnw6qqV3Tm9s/g5w5b4VenWRg7429VR19FUCQf6qkPo59BC+jDSCc6fTmqMY5csoQc4Q2Ung9MlwAGAPbC+Yy3crza9x2OSByXw6j1OPLKYMc+mx8kec7BVx47oe685CBgdVWwkxjzCy1oc4vrvJUMEHPNVxjOdgensvPOd/qqHyRxSRhzgDIcNz1PkiTb0NnOMVmXvJpdxpXUdfNC5pGHZHt0U4dj1VwtFRVvEs9kfa5rRBpnrm1D3Qylw3Aa4/eOB4RncjHMKP7hboK9rTMD3jeTxz+fMLImvq5qGmoJpWCgpna4aSCJsUQf8Axlo+871cSrOF7BQy9zxlf4buJXHJTxyZ3zsvI9zdJamqra6bWyasqJJ3R9AHuLiCfMDA+FG07JrdcXta98U0EmWvaSHNIOQQeh5FSC90bj+za04A8JO56ncrGXDh8XibvYXxxzNaS7U4NDwPU9fz9Vwt7jE3zvct+L8KlUtaaorWGnmtPQkbsWtnD015n4jorzXmrpqZxr4KyMAN17l3eDYjLSc8/PC1h11mnvdbeohJGKupnqInYI2kLtP/ANSF8jrZ6Tho8P0NJDbrfI8PqxHK6WesOOUj8ABn8oH9VbSTGVzGSBrNLQMNGDjzI6n1W91cRklGHYcPh/hVW3lKvcLGdEnuVmQVDw46y1oAdk/veQKpYP12l2zQcuBC83u0ktjzoJ1AZyR5fKb6SSTrJ39VXyeT1sTpTgWYz8FWtzj4mxd2f9JI/otiWq9m8Jg4BtYLcFzHPPy4lbUr2n+xeR8quklXmltl/UIRkYKItyORV2g9ktNdWS3SwQsgrx4n0zdmTe38LvwKhNnfUsropo3xzwktkjeMEjkWkLsFRt2l9njb7C682uLF0ibmSNo/9Q0dP8w6efJRbigprK3ItehzLMdyNOCbh+g+OLVUmX/Czyd0Xnqx+wJ+cfRdKLk2mDmxOgJLZIiXxZ2IwckfB3XT9hukd2sFBXiVjjNC1ziD+9jxD4OQuVhPRwfYaWctHEyapexskbmPaHNcCCD1CqRTyacwcacOycNcSVNCWnuCe8gef3mHl9OXwtfzgZ8l0tx1whDxXZjG0NbXwZdTyHz/AIT6Fc41tHPQ1c1JUxOinicWvY4bgqouaPRyytme94Rfq7o8rfXjv4+Pr4lufEEwMdVSMglBl245KOWuSo7Kh3uqiM+6pyA7CIxIpeScEhVQuOS0+eV8JJK+NBY4Hrn6rbswc08Sye5xlYjiJh/RzHt2LJQc/BWYexzHOa9rmuHMOGCPhWtZTiro5ICd3t2J6Hos0ZclRNnPiFF1rWdOO7Wn1MRa+IA0CKtyQNhLz+v91sUb4pWCSJ7Xt82nI+qtbVYLXUU7HdxrcRv3jiSD1B+Vn5eA446ds9PE6MuHOF5afzXaq6UpPlTRGsIX9CjHpZRkntq8/wA4x73MSxw7zxk464GSvRzu48UuGgDPiOAraSxVcVRiW41YiH7u2r6/7LJwWaxGHNRC+aQfvSyOcfxK48tNby+XqWEZXrT5aWPNr7Z+xrlfxLBAwtpf1s4Oz8+Ef3Xlw/LU1c1XVTuMj5C1pc49dysjd7JZWUkszI3Qlo2MZ5noMFedrpHUNvZG7AefE/3KkOdJUXyLcqI0L6XEYu6ksRTeFsuxe33MyJOl7Tn1yjXEvaGjxZ6dV5tO255jC2jgCzC98X0VM9mYI3d9J/lbvg+5wPlRIR5pKKLytcKjSlVlsk2dCWKj/R9hoKTGDDTsYR6gDKyCIr8+VttvLCIiGAiIgId7UeC/sUx4mtcXh1ZqomjZpO2seh5H6rWLXxheLZboaSicPszMlmegcS7+q6FngiqqeSCZgfFI0te1w2IPMKGbn2UXmG5TstEsZoNWYe9f4gDuQfYkj4Vfc0ail0lHd7kKvSkpc9MmpERWBNC1fingS0cUtMtRH3Nbp0tqoh4vQOH7wW0IsSipLDOlKrOlJTpvDXcc8Xzss4itL9VPTi4Q/wAdN975ad/plafNb6uAOEtLPHg76oyMH1XW6pcxrxhzQ4eRGVElZQb6rwXtH4jrxjipFS8dvx8jkQQyvGrQ7T0OCvWC31VQNVPTTSj+Rhd+S6zFNABgQx48tAVccbIm6Y2NY3yaMBafoV/9HZ/ErxpS18/wc0W3s84ouZaYrTLFG7/3KjEYA+d/wUv8MdltlsE1PWzmStr4vEJJNmNd5tb6dM5W9Iu9O2hDXcrrrjNzcLlzyrwIr7V+CxVU0nEVC3E0LR9qja39owfv+46+g9FCh2O4XXzmhzS1wBBGCD1UGdpfALLHJ+mLVHpoZX4lhaP2Lj1H8p/A+6j3Vvr0kf8AJa8E4omla1nr/a/t6fwRgyWaiqDUU7S9p3kiHN3qPX81vVg4zopYAxz2vDdiw7Ob7jmtKLfNW1TRU9S4OljBf0eDhw+QosJrt/kvatGpFYgk13PT+Hrjyw15am93mto65rjE0N8lqlRUw0ozLIG55DqfYcysU22sGxqavHl35wveClgp3ZijDXHm47uPyd1rONNvLef8HehdXMIckIKPi3n5JLP8oYlq5mzTtMcbDmOI8wf4nevkOi9snG52Xw8yUYMuyR9FrJ5M04Yby8t7vv8AfYivxYPqp37I+Gza7A661DMVNdjRkbtiHL68/otP7Oez996njut0iLbcx2WRuGO/I/8Az+anVrWsYGtaGtAwABgAKfaUGuvL/B5jj/EozX6Wk897+3qfURFPPLBERAEREAREQBERAEREAREQBERAEREAVL2MlY5kjWuY4YLXDIIVSICMeKeyGjr3uqrHIyjnJy6B+TG726t/JRhduBeI7K0uq7bKYwf2kQ7xv1C6dRRqlrTnrsy4teN3VBKLfMvH1/2cjS0k8J/WQSs/zMIXl3bpHZAJxzx0XXckMUoxJGx4/maCreO12+EkxUNMwk5OmFoz+C4/oVnSRYr4leNaXz/BzHaeFL3eiz7BbaiVj3YEmjDB7uO2FLPC3ZHSW6WGtvMwqp2eL7OwfqgfU83fkpNa1rGhrQA0cgBsvq7U7WEHl6sr7vjlzcLkj1Y+Hr6YPjWtY0NaA1oGAAMABfURSSm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660400" y="2109526"/>
            <a:ext cx="1122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318+276=594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答：一共卖出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594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千克。</a:t>
            </a:r>
          </a:p>
          <a:p>
            <a:pPr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根据题意，求一共卖出多少千克，用上午卖出的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千克荔枝加上下午卖出的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千克，列式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318+276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4"/>
          <p:cNvSpPr txBox="1">
            <a:spLocks noChangeArrowheads="1"/>
          </p:cNvSpPr>
          <p:nvPr/>
        </p:nvSpPr>
        <p:spPr bwMode="auto">
          <a:xfrm>
            <a:off x="660400" y="1241626"/>
            <a:ext cx="74025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二年级有男生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人，女生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人。二年级有多少人？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46112" y="1987632"/>
            <a:ext cx="108727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447+551=998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答：二年级有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根据题意，二年级有男生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人，女生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人。二年级总人数用男生人数加上女生人数。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矩形 2"/>
          <p:cNvSpPr>
            <a:spLocks noChangeArrowheads="1"/>
          </p:cNvSpPr>
          <p:nvPr/>
        </p:nvSpPr>
        <p:spPr bwMode="auto">
          <a:xfrm>
            <a:off x="660400" y="1149430"/>
            <a:ext cx="1085850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学校买来一批图书，借给同学们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本后，还剩下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本，后来又买来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本，学校两次共买来多少本图书？　　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752998" y="2488427"/>
            <a:ext cx="1119207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348+152+560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=500+560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=1060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（本）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答：学校两次共买来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本图书。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先计算出第一次买来的图书的本数，即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348+152=500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本，再据加法的意义，即可得解。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矩形 1"/>
          <p:cNvSpPr>
            <a:spLocks noChangeArrowheads="1"/>
          </p:cNvSpPr>
          <p:nvPr/>
        </p:nvSpPr>
        <p:spPr bwMode="auto">
          <a:xfrm>
            <a:off x="660399" y="1319595"/>
            <a:ext cx="1128467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）买一条裤子和一件衣服共花多少钱？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）一部电话和一个凳子共多少钱？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）买一辆自行车和一部电话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元钱够吗？若不够，还差多少钱？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9810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90" y="1238572"/>
            <a:ext cx="4543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矩形 1"/>
          <p:cNvSpPr>
            <a:spLocks noChangeArrowheads="1"/>
          </p:cNvSpPr>
          <p:nvPr/>
        </p:nvSpPr>
        <p:spPr bwMode="auto">
          <a:xfrm>
            <a:off x="660400" y="1210271"/>
            <a:ext cx="11076330" cy="50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128+273=401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答：买一条裤子和一件衣服共花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278+62=340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答：一部电话和一个凳子共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456+278=734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734&gt;600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，不够，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734-600=134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答：买一辆自行车和一部电话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元钱不够，还差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根据题意，本题根据所给图上的价格进行计算买一条裤子和一件衣服共花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128+273=401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（元）；一部电话和一个凳子共</a:t>
            </a:r>
          </a:p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278+62=340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（元）；买一辆自行车和一部电话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456+278=734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734&gt;600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，所以不够。</a:t>
            </a:r>
            <a:endParaRPr lang="zh-CN" altLang="en-US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矩形 1"/>
          <p:cNvSpPr>
            <a:spLocks noChangeArrowheads="1"/>
          </p:cNvSpPr>
          <p:nvPr/>
        </p:nvSpPr>
        <p:spPr bwMode="auto">
          <a:xfrm>
            <a:off x="546242" y="1141624"/>
            <a:ext cx="73850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看下图，从西村到东村有几条路，走哪条路最近，近多少米？</a:t>
            </a:r>
          </a:p>
        </p:txBody>
      </p:sp>
      <p:pic>
        <p:nvPicPr>
          <p:cNvPr id="122883" name="Picture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76" y="2170414"/>
            <a:ext cx="25574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文本框 2"/>
          <p:cNvSpPr txBox="1">
            <a:spLocks noChangeArrowheads="1"/>
          </p:cNvSpPr>
          <p:nvPr/>
        </p:nvSpPr>
        <p:spPr bwMode="auto">
          <a:xfrm>
            <a:off x="579377" y="1130300"/>
            <a:ext cx="10613342" cy="54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西村经北村到东村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280+590=870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西村经南村到到东村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485+150=635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870&gt;635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870-635=235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答：从西村到东村有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条，西村经北村到东村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米，西村经南村到到东村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870&gt;635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，所以走西村经南村到到东村近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米。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根据题意，从西村到东村有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条：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）西村经北村到东村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280+590=870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endParaRPr lang="en-US" altLang="zh-CN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）西村经南村到到东村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485+150=635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870&gt;635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，所以走西村经南村到到东村近，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870-635=235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（米），西村经南村到到东村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485+150=635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870&gt;635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，所以走西村经南村到到东村近，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870-635=235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（米），近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235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米。</a:t>
            </a:r>
          </a:p>
          <a:p>
            <a:pPr eaLnBrk="0" hangingPunct="0">
              <a:lnSpc>
                <a:spcPct val="150000"/>
              </a:lnSpc>
            </a:pPr>
            <a:endParaRPr lang="zh-CN" altLang="en-US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660400" y="1364476"/>
            <a:ext cx="10350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7827" name="Group 47"/>
          <p:cNvGrpSpPr/>
          <p:nvPr/>
        </p:nvGrpSpPr>
        <p:grpSpPr bwMode="auto">
          <a:xfrm>
            <a:off x="4470628" y="2149920"/>
            <a:ext cx="2682875" cy="1109663"/>
            <a:chOff x="1235" y="2160"/>
            <a:chExt cx="1690" cy="699"/>
          </a:xfrm>
        </p:grpSpPr>
        <p:sp>
          <p:nvSpPr>
            <p:cNvPr id="77828" name="Rectangle 51"/>
            <p:cNvSpPr>
              <a:spLocks noChangeArrowheads="1"/>
            </p:cNvSpPr>
            <p:nvPr/>
          </p:nvSpPr>
          <p:spPr bwMode="auto">
            <a:xfrm>
              <a:off x="1235" y="2160"/>
              <a:ext cx="169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3 8 0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5 5 0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266" y="2859"/>
              <a:ext cx="9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30" name="Rectangle 26"/>
          <p:cNvSpPr>
            <a:spLocks noChangeArrowheads="1"/>
          </p:cNvSpPr>
          <p:nvPr/>
        </p:nvSpPr>
        <p:spPr bwMode="auto">
          <a:xfrm>
            <a:off x="2332039" y="30067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78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万以内加法和减法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47"/>
          <p:cNvGrpSpPr/>
          <p:nvPr/>
        </p:nvGrpSpPr>
        <p:grpSpPr bwMode="auto">
          <a:xfrm>
            <a:off x="3033714" y="2378076"/>
            <a:ext cx="2682875" cy="1109663"/>
            <a:chOff x="1235" y="2160"/>
            <a:chExt cx="1690" cy="699"/>
          </a:xfrm>
        </p:grpSpPr>
        <p:sp>
          <p:nvSpPr>
            <p:cNvPr id="78852" name="Rectangle 51"/>
            <p:cNvSpPr>
              <a:spLocks noChangeArrowheads="1"/>
            </p:cNvSpPr>
            <p:nvPr/>
          </p:nvSpPr>
          <p:spPr bwMode="auto">
            <a:xfrm>
              <a:off x="1235" y="2160"/>
              <a:ext cx="169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3 8 0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5 5 0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266" y="2859"/>
              <a:ext cx="9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4" name="Rectangle 51"/>
          <p:cNvSpPr>
            <a:spLocks noChangeArrowheads="1"/>
          </p:cNvSpPr>
          <p:nvPr/>
        </p:nvSpPr>
        <p:spPr bwMode="auto">
          <a:xfrm>
            <a:off x="398780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8855" name="Rectangle 51"/>
          <p:cNvSpPr>
            <a:spLocks noChangeArrowheads="1"/>
          </p:cNvSpPr>
          <p:nvPr/>
        </p:nvSpPr>
        <p:spPr bwMode="auto">
          <a:xfrm>
            <a:off x="3741738" y="3497264"/>
            <a:ext cx="576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8856" name="Rectangle 51"/>
          <p:cNvSpPr>
            <a:spLocks noChangeArrowheads="1"/>
          </p:cNvSpPr>
          <p:nvPr/>
        </p:nvSpPr>
        <p:spPr bwMode="auto">
          <a:xfrm>
            <a:off x="352425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78857" name="Rectangle 51"/>
          <p:cNvSpPr>
            <a:spLocks noChangeArrowheads="1"/>
          </p:cNvSpPr>
          <p:nvPr/>
        </p:nvSpPr>
        <p:spPr bwMode="auto">
          <a:xfrm>
            <a:off x="3600451" y="3022600"/>
            <a:ext cx="5746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788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9638" y="4618376"/>
            <a:ext cx="950912" cy="12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176" y="21336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AutoShape 27"/>
          <p:cNvSpPr>
            <a:spLocks noChangeArrowheads="1"/>
          </p:cNvSpPr>
          <p:nvPr/>
        </p:nvSpPr>
        <p:spPr bwMode="auto">
          <a:xfrm>
            <a:off x="5214939" y="1741489"/>
            <a:ext cx="2916237" cy="1144587"/>
          </a:xfrm>
          <a:prstGeom prst="wedgeRoundRectCallout">
            <a:avLst>
              <a:gd name="adj1" fmla="val 55718"/>
              <a:gd name="adj2" fmla="val 3709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几百几十加几百几十怎样笔算？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1" name="Rectangle 26"/>
          <p:cNvSpPr>
            <a:spLocks noChangeArrowheads="1"/>
          </p:cNvSpPr>
          <p:nvPr/>
        </p:nvSpPr>
        <p:spPr bwMode="auto">
          <a:xfrm>
            <a:off x="2332039" y="30067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2" name="Rectangle 27"/>
          <p:cNvSpPr>
            <a:spLocks noChangeArrowheads="1"/>
          </p:cNvSpPr>
          <p:nvPr/>
        </p:nvSpPr>
        <p:spPr bwMode="auto">
          <a:xfrm>
            <a:off x="2547939" y="32226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660400" y="1364476"/>
            <a:ext cx="10350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5" grpId="0"/>
      <p:bldP spid="78856" grpId="0"/>
      <p:bldP spid="78857" grpId="0"/>
      <p:bldP spid="78860" grpId="0" animBg="1"/>
      <p:bldP spid="78861" grpId="0"/>
      <p:bldP spid="7886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5" name="Group 47"/>
          <p:cNvGrpSpPr/>
          <p:nvPr/>
        </p:nvGrpSpPr>
        <p:grpSpPr bwMode="auto">
          <a:xfrm>
            <a:off x="3033714" y="2378076"/>
            <a:ext cx="2682875" cy="1109663"/>
            <a:chOff x="1235" y="2160"/>
            <a:chExt cx="1690" cy="699"/>
          </a:xfrm>
        </p:grpSpPr>
        <p:sp>
          <p:nvSpPr>
            <p:cNvPr id="79876" name="Rectangle 51"/>
            <p:cNvSpPr>
              <a:spLocks noChangeArrowheads="1"/>
            </p:cNvSpPr>
            <p:nvPr/>
          </p:nvSpPr>
          <p:spPr bwMode="auto">
            <a:xfrm>
              <a:off x="1235" y="2160"/>
              <a:ext cx="169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3 8 0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5 5 0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266" y="2859"/>
              <a:ext cx="9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78" name="Rectangle 51"/>
          <p:cNvSpPr>
            <a:spLocks noChangeArrowheads="1"/>
          </p:cNvSpPr>
          <p:nvPr/>
        </p:nvSpPr>
        <p:spPr bwMode="auto">
          <a:xfrm>
            <a:off x="398780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9879" name="Rectangle 51"/>
          <p:cNvSpPr>
            <a:spLocks noChangeArrowheads="1"/>
          </p:cNvSpPr>
          <p:nvPr/>
        </p:nvSpPr>
        <p:spPr bwMode="auto">
          <a:xfrm>
            <a:off x="3741738" y="3497264"/>
            <a:ext cx="576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9880" name="Rectangle 51"/>
          <p:cNvSpPr>
            <a:spLocks noChangeArrowheads="1"/>
          </p:cNvSpPr>
          <p:nvPr/>
        </p:nvSpPr>
        <p:spPr bwMode="auto">
          <a:xfrm>
            <a:off x="352425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79881" name="Rectangle 51"/>
          <p:cNvSpPr>
            <a:spLocks noChangeArrowheads="1"/>
          </p:cNvSpPr>
          <p:nvPr/>
        </p:nvSpPr>
        <p:spPr bwMode="auto">
          <a:xfrm>
            <a:off x="3600451" y="3022600"/>
            <a:ext cx="5746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grpSp>
        <p:nvGrpSpPr>
          <p:cNvPr id="79882" name="Group 39"/>
          <p:cNvGrpSpPr/>
          <p:nvPr/>
        </p:nvGrpSpPr>
        <p:grpSpPr bwMode="auto">
          <a:xfrm>
            <a:off x="4665664" y="4618038"/>
            <a:ext cx="3544887" cy="1247775"/>
            <a:chOff x="3016" y="2863"/>
            <a:chExt cx="2233" cy="786"/>
          </a:xfrm>
        </p:grpSpPr>
        <p:pic>
          <p:nvPicPr>
            <p:cNvPr id="7988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0" y="2863"/>
              <a:ext cx="59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4" name="AutoShape 27"/>
            <p:cNvSpPr>
              <a:spLocks noChangeArrowheads="1"/>
            </p:cNvSpPr>
            <p:nvPr/>
          </p:nvSpPr>
          <p:spPr bwMode="auto">
            <a:xfrm>
              <a:off x="3016" y="2945"/>
              <a:ext cx="1395" cy="674"/>
            </a:xfrm>
            <a:prstGeom prst="wedgeRoundRectCallout">
              <a:avLst>
                <a:gd name="adj1" fmla="val 63907"/>
                <a:gd name="adj2" fmla="val -371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相同数位对齐，从个位加起。</a:t>
              </a:r>
              <a:endParaRPr lang="en-US" altLang="zh-CN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9885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176" y="21336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AutoShape 27"/>
          <p:cNvSpPr>
            <a:spLocks noChangeArrowheads="1"/>
          </p:cNvSpPr>
          <p:nvPr/>
        </p:nvSpPr>
        <p:spPr bwMode="auto">
          <a:xfrm>
            <a:off x="5214939" y="1741489"/>
            <a:ext cx="2916237" cy="1144587"/>
          </a:xfrm>
          <a:prstGeom prst="wedgeRoundRectCallout">
            <a:avLst>
              <a:gd name="adj1" fmla="val 55718"/>
              <a:gd name="adj2" fmla="val 3709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几百几十加几百几十怎样笔算？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87" name="Rectangle 26"/>
          <p:cNvSpPr>
            <a:spLocks noChangeArrowheads="1"/>
          </p:cNvSpPr>
          <p:nvPr/>
        </p:nvSpPr>
        <p:spPr bwMode="auto">
          <a:xfrm>
            <a:off x="2332039" y="30067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88" name="Rectangle 27"/>
          <p:cNvSpPr>
            <a:spLocks noChangeArrowheads="1"/>
          </p:cNvSpPr>
          <p:nvPr/>
        </p:nvSpPr>
        <p:spPr bwMode="auto">
          <a:xfrm>
            <a:off x="2547939" y="32226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660400" y="1364476"/>
            <a:ext cx="10350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  <p:bldP spid="79880" grpId="0"/>
      <p:bldP spid="79881" grpId="0"/>
      <p:bldP spid="79886" grpId="0" animBg="1"/>
      <p:bldP spid="79887" grpId="0"/>
      <p:bldP spid="79888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47"/>
          <p:cNvGrpSpPr/>
          <p:nvPr/>
        </p:nvGrpSpPr>
        <p:grpSpPr bwMode="auto">
          <a:xfrm>
            <a:off x="3033714" y="2378076"/>
            <a:ext cx="2682875" cy="1109663"/>
            <a:chOff x="1235" y="2160"/>
            <a:chExt cx="1690" cy="699"/>
          </a:xfrm>
        </p:grpSpPr>
        <p:sp>
          <p:nvSpPr>
            <p:cNvPr id="80900" name="Rectangle 51"/>
            <p:cNvSpPr>
              <a:spLocks noChangeArrowheads="1"/>
            </p:cNvSpPr>
            <p:nvPr/>
          </p:nvSpPr>
          <p:spPr bwMode="auto">
            <a:xfrm>
              <a:off x="1235" y="2160"/>
              <a:ext cx="169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3 8 0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5 5 0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266" y="2859"/>
              <a:ext cx="9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2" name="Rectangle 51"/>
          <p:cNvSpPr>
            <a:spLocks noChangeArrowheads="1"/>
          </p:cNvSpPr>
          <p:nvPr/>
        </p:nvSpPr>
        <p:spPr bwMode="auto">
          <a:xfrm>
            <a:off x="398780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0903" name="Rectangle 51"/>
          <p:cNvSpPr>
            <a:spLocks noChangeArrowheads="1"/>
          </p:cNvSpPr>
          <p:nvPr/>
        </p:nvSpPr>
        <p:spPr bwMode="auto">
          <a:xfrm>
            <a:off x="3741738" y="3497264"/>
            <a:ext cx="576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0904" name="Rectangle 51"/>
          <p:cNvSpPr>
            <a:spLocks noChangeArrowheads="1"/>
          </p:cNvSpPr>
          <p:nvPr/>
        </p:nvSpPr>
        <p:spPr bwMode="auto">
          <a:xfrm>
            <a:off x="352425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80905" name="Group 43"/>
          <p:cNvGrpSpPr/>
          <p:nvPr/>
        </p:nvGrpSpPr>
        <p:grpSpPr bwMode="auto">
          <a:xfrm>
            <a:off x="5375276" y="2133601"/>
            <a:ext cx="4175125" cy="1800225"/>
            <a:chOff x="2699" y="935"/>
            <a:chExt cx="2630" cy="1134"/>
          </a:xfrm>
        </p:grpSpPr>
        <p:sp>
          <p:nvSpPr>
            <p:cNvPr id="80906" name="AutoShape 27"/>
            <p:cNvSpPr>
              <a:spLocks noChangeArrowheads="1"/>
            </p:cNvSpPr>
            <p:nvPr/>
          </p:nvSpPr>
          <p:spPr bwMode="auto">
            <a:xfrm>
              <a:off x="2699" y="1117"/>
              <a:ext cx="1837" cy="344"/>
            </a:xfrm>
            <a:prstGeom prst="wedgeRoundRectCallout">
              <a:avLst>
                <a:gd name="adj1" fmla="val 56370"/>
                <a:gd name="adj2" fmla="val 404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为什么百位上不是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</a:t>
              </a:r>
            </a:p>
            <a:p>
              <a:pPr algn="ctr">
                <a:lnSpc>
                  <a:spcPct val="150000"/>
                </a:lnSpc>
              </a:pPr>
              <a:endPara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80907" name="Picture 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935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5326" y="4275097"/>
            <a:ext cx="950913" cy="14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Rectangle 26"/>
          <p:cNvSpPr>
            <a:spLocks noChangeArrowheads="1"/>
          </p:cNvSpPr>
          <p:nvPr/>
        </p:nvSpPr>
        <p:spPr bwMode="auto">
          <a:xfrm>
            <a:off x="2332039" y="30067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0" name="Rectangle 27"/>
          <p:cNvSpPr>
            <a:spLocks noChangeArrowheads="1"/>
          </p:cNvSpPr>
          <p:nvPr/>
        </p:nvSpPr>
        <p:spPr bwMode="auto">
          <a:xfrm>
            <a:off x="2547939" y="32226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1" name="Rectangle 51"/>
          <p:cNvSpPr>
            <a:spLocks noChangeArrowheads="1"/>
          </p:cNvSpPr>
          <p:nvPr/>
        </p:nvSpPr>
        <p:spPr bwMode="auto">
          <a:xfrm>
            <a:off x="3600451" y="3022600"/>
            <a:ext cx="5746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60400" y="1364476"/>
            <a:ext cx="10350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3" name="Group 47"/>
          <p:cNvGrpSpPr/>
          <p:nvPr/>
        </p:nvGrpSpPr>
        <p:grpSpPr bwMode="auto">
          <a:xfrm>
            <a:off x="3033714" y="2378076"/>
            <a:ext cx="2682875" cy="1109663"/>
            <a:chOff x="1235" y="2160"/>
            <a:chExt cx="1690" cy="699"/>
          </a:xfrm>
        </p:grpSpPr>
        <p:sp>
          <p:nvSpPr>
            <p:cNvPr id="81924" name="Rectangle 51"/>
            <p:cNvSpPr>
              <a:spLocks noChangeArrowheads="1"/>
            </p:cNvSpPr>
            <p:nvPr/>
          </p:nvSpPr>
          <p:spPr bwMode="auto">
            <a:xfrm>
              <a:off x="1235" y="2160"/>
              <a:ext cx="1690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3 8 0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5 5 0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266" y="2859"/>
              <a:ext cx="9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26" name="Rectangle 51"/>
          <p:cNvSpPr>
            <a:spLocks noChangeArrowheads="1"/>
          </p:cNvSpPr>
          <p:nvPr/>
        </p:nvSpPr>
        <p:spPr bwMode="auto">
          <a:xfrm>
            <a:off x="398780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1927" name="Rectangle 51"/>
          <p:cNvSpPr>
            <a:spLocks noChangeArrowheads="1"/>
          </p:cNvSpPr>
          <p:nvPr/>
        </p:nvSpPr>
        <p:spPr bwMode="auto">
          <a:xfrm>
            <a:off x="3741738" y="3497264"/>
            <a:ext cx="576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1928" name="Rectangle 51"/>
          <p:cNvSpPr>
            <a:spLocks noChangeArrowheads="1"/>
          </p:cNvSpPr>
          <p:nvPr/>
        </p:nvSpPr>
        <p:spPr bwMode="auto">
          <a:xfrm>
            <a:off x="3524251" y="3497264"/>
            <a:ext cx="576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81929" name="Group 43"/>
          <p:cNvGrpSpPr/>
          <p:nvPr/>
        </p:nvGrpSpPr>
        <p:grpSpPr bwMode="auto">
          <a:xfrm>
            <a:off x="5375276" y="2133601"/>
            <a:ext cx="4175125" cy="1800225"/>
            <a:chOff x="2699" y="935"/>
            <a:chExt cx="2630" cy="1134"/>
          </a:xfrm>
        </p:grpSpPr>
        <p:sp>
          <p:nvSpPr>
            <p:cNvPr id="81930" name="AutoShape 27"/>
            <p:cNvSpPr>
              <a:spLocks noChangeArrowheads="1"/>
            </p:cNvSpPr>
            <p:nvPr/>
          </p:nvSpPr>
          <p:spPr bwMode="auto">
            <a:xfrm>
              <a:off x="2699" y="1117"/>
              <a:ext cx="1837" cy="344"/>
            </a:xfrm>
            <a:prstGeom prst="wedgeRoundRectCallout">
              <a:avLst>
                <a:gd name="adj1" fmla="val 56370"/>
                <a:gd name="adj2" fmla="val 404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为什么百位上不是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</a:t>
              </a:r>
            </a:p>
            <a:p>
              <a:pPr algn="ctr">
                <a:lnSpc>
                  <a:spcPct val="150000"/>
                </a:lnSpc>
              </a:pPr>
              <a:endPara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81931" name="Picture 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5" y="935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5326" y="4275097"/>
            <a:ext cx="950913" cy="14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AutoShape 27"/>
          <p:cNvSpPr>
            <a:spLocks noChangeArrowheads="1"/>
          </p:cNvSpPr>
          <p:nvPr/>
        </p:nvSpPr>
        <p:spPr bwMode="auto">
          <a:xfrm>
            <a:off x="4425951" y="4117975"/>
            <a:ext cx="3509963" cy="1070294"/>
          </a:xfrm>
          <a:prstGeom prst="wedgeRoundRectCallout">
            <a:avLst>
              <a:gd name="adj1" fmla="val 58773"/>
              <a:gd name="adj2" fmla="val -3708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十位相加满十向百位进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，百位上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＋进位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34" name="Rectangle 26"/>
          <p:cNvSpPr>
            <a:spLocks noChangeArrowheads="1"/>
          </p:cNvSpPr>
          <p:nvPr/>
        </p:nvSpPr>
        <p:spPr bwMode="auto">
          <a:xfrm>
            <a:off x="2332039" y="30067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35" name="Rectangle 27"/>
          <p:cNvSpPr>
            <a:spLocks noChangeArrowheads="1"/>
          </p:cNvSpPr>
          <p:nvPr/>
        </p:nvSpPr>
        <p:spPr bwMode="auto">
          <a:xfrm>
            <a:off x="2547939" y="3222625"/>
            <a:ext cx="18473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36" name="Rectangle 51"/>
          <p:cNvSpPr>
            <a:spLocks noChangeArrowheads="1"/>
          </p:cNvSpPr>
          <p:nvPr/>
        </p:nvSpPr>
        <p:spPr bwMode="auto">
          <a:xfrm>
            <a:off x="3600451" y="3022600"/>
            <a:ext cx="5746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660400" y="1364476"/>
            <a:ext cx="10350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81928" grpId="0"/>
      <p:bldP spid="81933" grpId="0" animBg="1"/>
      <p:bldP spid="81934" grpId="0"/>
      <p:bldP spid="81935" grpId="0"/>
      <p:bldP spid="81936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Group 6"/>
          <p:cNvGrpSpPr/>
          <p:nvPr/>
        </p:nvGrpSpPr>
        <p:grpSpPr bwMode="auto">
          <a:xfrm>
            <a:off x="510739" y="3284905"/>
            <a:ext cx="5713412" cy="582613"/>
            <a:chOff x="98" y="10"/>
            <a:chExt cx="2900" cy="491"/>
          </a:xfrm>
        </p:grpSpPr>
        <p:sp>
          <p:nvSpPr>
            <p:cNvPr id="82946" name="Text Box 11"/>
            <p:cNvSpPr txBox="1">
              <a:spLocks noChangeArrowheads="1"/>
            </p:cNvSpPr>
            <p:nvPr/>
          </p:nvSpPr>
          <p:spPr bwMode="auto">
            <a:xfrm>
              <a:off x="98" y="35"/>
              <a:ext cx="29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）一队和二队一共有多少只           ？</a:t>
              </a:r>
            </a:p>
          </p:txBody>
        </p:sp>
        <p:pic>
          <p:nvPicPr>
            <p:cNvPr id="82947" name="Picture 14" descr="二下_页面_0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3EDFA"/>
                </a:clrFrom>
                <a:clrTo>
                  <a:srgbClr val="D3ED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10172" r="42392" b="86301"/>
            <a:stretch>
              <a:fillRect/>
            </a:stretch>
          </p:blipFill>
          <p:spPr bwMode="auto">
            <a:xfrm>
              <a:off x="1921" y="10"/>
              <a:ext cx="42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660400" y="1344061"/>
            <a:ext cx="1062038" cy="476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动动脑</a:t>
            </a:r>
          </a:p>
        </p:txBody>
      </p:sp>
      <p:sp>
        <p:nvSpPr>
          <p:cNvPr id="82949" name="Text Box 24"/>
          <p:cNvSpPr txBox="1">
            <a:spLocks noChangeArrowheads="1"/>
          </p:cNvSpPr>
          <p:nvPr/>
        </p:nvSpPr>
        <p:spPr bwMode="auto">
          <a:xfrm>
            <a:off x="1155264" y="4156443"/>
            <a:ext cx="4978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320 + 210 =       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82950" name="Rectangle 36"/>
          <p:cNvSpPr>
            <a:spLocks noChangeArrowheads="1"/>
          </p:cNvSpPr>
          <p:nvPr/>
        </p:nvSpPr>
        <p:spPr bwMode="auto">
          <a:xfrm>
            <a:off x="2745939" y="4247376"/>
            <a:ext cx="898525" cy="323850"/>
          </a:xfrm>
          <a:prstGeom prst="rect">
            <a:avLst/>
          </a:prstGeom>
          <a:solidFill>
            <a:srgbClr val="FFFF00">
              <a:alpha val="0"/>
            </a:srgbClr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951" name="Group 48"/>
          <p:cNvGrpSpPr/>
          <p:nvPr/>
        </p:nvGrpSpPr>
        <p:grpSpPr bwMode="auto">
          <a:xfrm>
            <a:off x="4202811" y="1746617"/>
            <a:ext cx="4527550" cy="1393825"/>
            <a:chOff x="3878" y="1071"/>
            <a:chExt cx="1724" cy="635"/>
          </a:xfrm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3878" y="1071"/>
              <a:ext cx="1678" cy="63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2953" name="Group 42"/>
            <p:cNvGrpSpPr/>
            <p:nvPr/>
          </p:nvGrpSpPr>
          <p:grpSpPr bwMode="auto">
            <a:xfrm>
              <a:off x="3969" y="1108"/>
              <a:ext cx="1633" cy="332"/>
              <a:chOff x="3568" y="1879"/>
              <a:chExt cx="1633" cy="332"/>
            </a:xfrm>
          </p:grpSpPr>
          <p:sp>
            <p:nvSpPr>
              <p:cNvPr id="82954" name="Text Box 6"/>
              <p:cNvSpPr txBox="1">
                <a:spLocks noChangeArrowheads="1"/>
              </p:cNvSpPr>
              <p:nvPr/>
            </p:nvSpPr>
            <p:spPr bwMode="auto">
              <a:xfrm>
                <a:off x="3568" y="1981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一队有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320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2955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246" y="1879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56" name="Group 45"/>
            <p:cNvGrpSpPr/>
            <p:nvPr/>
          </p:nvGrpSpPr>
          <p:grpSpPr bwMode="auto">
            <a:xfrm>
              <a:off x="3969" y="1368"/>
              <a:ext cx="1633" cy="283"/>
              <a:chOff x="3568" y="1867"/>
              <a:chExt cx="1633" cy="283"/>
            </a:xfrm>
          </p:grpSpPr>
          <p:sp>
            <p:nvSpPr>
              <p:cNvPr id="82957" name="Text Box 6"/>
              <p:cNvSpPr txBox="1">
                <a:spLocks noChangeArrowheads="1"/>
              </p:cNvSpPr>
              <p:nvPr/>
            </p:nvSpPr>
            <p:spPr bwMode="auto">
              <a:xfrm>
                <a:off x="3568" y="1897"/>
                <a:ext cx="163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二队有</a:t>
                </a:r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210</a:t>
                </a:r>
                <a:r>
                  <a:rPr lang="zh-CN" altLang="en-US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只   </a:t>
                </a:r>
              </a:p>
            </p:txBody>
          </p:sp>
          <p:pic>
            <p:nvPicPr>
              <p:cNvPr id="82958" name="Picture 65" descr="二下_页面_05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3EDFA"/>
                  </a:clrFrom>
                  <a:clrTo>
                    <a:srgbClr val="D3ED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730" t="10172" r="42392" b="86301"/>
              <a:stretch>
                <a:fillRect/>
              </a:stretch>
            </p:blipFill>
            <p:spPr bwMode="auto">
              <a:xfrm>
                <a:off x="4416" y="1867"/>
                <a:ext cx="28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2949" grpId="0"/>
      <p:bldP spid="829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Microsoft Office PowerPoint</Application>
  <PresentationFormat>宽屏</PresentationFormat>
  <Paragraphs>428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2020-06-23T01:33:00Z</dcterms:created>
  <dcterms:modified xsi:type="dcterms:W3CDTF">2023-01-17T01:36:38Z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3530AF265E844CC5980789E921F86786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