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86" r:id="rId11"/>
    <p:sldId id="287" r:id="rId12"/>
    <p:sldId id="288" r:id="rId13"/>
    <p:sldId id="289" r:id="rId14"/>
    <p:sldId id="290" r:id="rId15"/>
    <p:sldId id="292" r:id="rId16"/>
    <p:sldId id="293" r:id="rId17"/>
    <p:sldId id="296" r:id="rId18"/>
    <p:sldId id="297" r:id="rId19"/>
    <p:sldId id="294" r:id="rId20"/>
    <p:sldId id="298" r:id="rId21"/>
    <p:sldId id="299" r:id="rId22"/>
    <p:sldId id="300" r:id="rId23"/>
    <p:sldId id="301" r:id="rId24"/>
    <p:sldId id="303" r:id="rId25"/>
    <p:sldId id="30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0366"/>
    <a:srgbClr val="8D0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781D7-CEBE-4382-8213-12566774BCC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E3160-C956-4FF7-B462-0EF5A27436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E3160-C956-4FF7-B462-0EF5A27436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A9F76AB-5EA8-4AFE-A047-CAA6BE3AB59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B73F60-BFB5-4D45-9004-91ABA6897B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F76AB-5EA8-4AFE-A047-CAA6BE3AB59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73F60-BFB5-4D45-9004-91ABA6897B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 name="组合 2"/>
          <p:cNvGrpSpPr/>
          <p:nvPr/>
        </p:nvGrpSpPr>
        <p:grpSpPr>
          <a:xfrm>
            <a:off x="3791586" y="1155426"/>
            <a:ext cx="1046460" cy="1046460"/>
            <a:chOff x="1677608" y="2996952"/>
            <a:chExt cx="1395643" cy="1395643"/>
          </a:xfrm>
        </p:grpSpPr>
        <p:sp>
          <p:nvSpPr>
            <p:cNvPr id="4"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5"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6" name="TextBox 11"/>
          <p:cNvSpPr txBox="1"/>
          <p:nvPr/>
        </p:nvSpPr>
        <p:spPr>
          <a:xfrm flipH="1">
            <a:off x="4182326" y="1291406"/>
            <a:ext cx="269960" cy="769441"/>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2</a:t>
            </a:r>
            <a:endParaRPr lang="id-ID" sz="4400" b="1" dirty="0">
              <a:solidFill>
                <a:schemeClr val="bg1"/>
              </a:solidFill>
              <a:latin typeface="Agency FB" panose="020B0503020202020204" pitchFamily="34" charset="0"/>
            </a:endParaRPr>
          </a:p>
        </p:txBody>
      </p:sp>
      <p:grpSp>
        <p:nvGrpSpPr>
          <p:cNvPr id="7" name="组合 6"/>
          <p:cNvGrpSpPr/>
          <p:nvPr/>
        </p:nvGrpSpPr>
        <p:grpSpPr>
          <a:xfrm>
            <a:off x="4981216" y="1165748"/>
            <a:ext cx="1046460" cy="1046460"/>
            <a:chOff x="1677608" y="2996952"/>
            <a:chExt cx="1395643" cy="1395643"/>
          </a:xfrm>
        </p:grpSpPr>
        <p:sp>
          <p:nvSpPr>
            <p:cNvPr id="8"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9"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10" name="TextBox 15"/>
          <p:cNvSpPr txBox="1"/>
          <p:nvPr/>
        </p:nvSpPr>
        <p:spPr>
          <a:xfrm flipH="1">
            <a:off x="5375751" y="1303098"/>
            <a:ext cx="269960" cy="769441"/>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0</a:t>
            </a:r>
            <a:endParaRPr lang="id-ID" sz="4400" b="1" dirty="0">
              <a:solidFill>
                <a:schemeClr val="bg1"/>
              </a:solidFill>
              <a:latin typeface="Agency FB" panose="020B0503020202020204" pitchFamily="34" charset="0"/>
            </a:endParaRPr>
          </a:p>
        </p:txBody>
      </p:sp>
      <p:grpSp>
        <p:nvGrpSpPr>
          <p:cNvPr id="11" name="组合 10"/>
          <p:cNvGrpSpPr/>
          <p:nvPr/>
        </p:nvGrpSpPr>
        <p:grpSpPr>
          <a:xfrm>
            <a:off x="6170846" y="1155426"/>
            <a:ext cx="1046460" cy="1046460"/>
            <a:chOff x="1677608" y="2996952"/>
            <a:chExt cx="1395643" cy="1395643"/>
          </a:xfrm>
        </p:grpSpPr>
        <p:sp>
          <p:nvSpPr>
            <p:cNvPr id="12"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13"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14" name="TextBox 19"/>
          <p:cNvSpPr txBox="1"/>
          <p:nvPr/>
        </p:nvSpPr>
        <p:spPr>
          <a:xfrm flipH="1">
            <a:off x="6559096" y="1303099"/>
            <a:ext cx="269960" cy="768350"/>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X</a:t>
            </a:r>
            <a:endParaRPr lang="id-ID" sz="4400" b="1" dirty="0">
              <a:solidFill>
                <a:schemeClr val="bg1"/>
              </a:solidFill>
              <a:latin typeface="Agency FB" panose="020B0503020202020204" pitchFamily="34" charset="0"/>
            </a:endParaRPr>
          </a:p>
        </p:txBody>
      </p:sp>
      <p:grpSp>
        <p:nvGrpSpPr>
          <p:cNvPr id="15" name="组合 14"/>
          <p:cNvGrpSpPr/>
          <p:nvPr/>
        </p:nvGrpSpPr>
        <p:grpSpPr>
          <a:xfrm>
            <a:off x="7360476" y="1145761"/>
            <a:ext cx="1046460" cy="1046460"/>
            <a:chOff x="1677608" y="2996952"/>
            <a:chExt cx="1395643" cy="1395643"/>
          </a:xfrm>
        </p:grpSpPr>
        <p:sp>
          <p:nvSpPr>
            <p:cNvPr id="16"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17"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18" name="TextBox 23"/>
          <p:cNvSpPr txBox="1"/>
          <p:nvPr/>
        </p:nvSpPr>
        <p:spPr>
          <a:xfrm flipH="1">
            <a:off x="7743888" y="1291406"/>
            <a:ext cx="269960" cy="768350"/>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X</a:t>
            </a:r>
            <a:endParaRPr lang="id-ID" sz="4400" b="1" dirty="0">
              <a:solidFill>
                <a:schemeClr val="bg1"/>
              </a:solidFill>
              <a:latin typeface="Agency FB" panose="020B0503020202020204" pitchFamily="34" charset="0"/>
            </a:endParaRPr>
          </a:p>
        </p:txBody>
      </p:sp>
      <p:sp>
        <p:nvSpPr>
          <p:cNvPr id="19" name="5"/>
          <p:cNvSpPr>
            <a:spLocks noChangeArrowheads="1"/>
          </p:cNvSpPr>
          <p:nvPr/>
        </p:nvSpPr>
        <p:spPr bwMode="auto">
          <a:xfrm>
            <a:off x="1862168" y="2416317"/>
            <a:ext cx="8504252" cy="1107996"/>
          </a:xfrm>
          <a:prstGeom prst="rect">
            <a:avLst/>
          </a:prstGeom>
          <a:noFill/>
          <a:effectLst/>
        </p:spPr>
        <p:txBody>
          <a:bodyPr wrap="none" rtlCol="0">
            <a:spAutoFit/>
          </a:bodyPr>
          <a:lstStyle/>
          <a:p>
            <a:pPr algn="ctr"/>
            <a:r>
              <a:rPr lang="zh-CN" altLang="en-US" sz="6600" dirty="0" smtClean="0">
                <a:ln>
                  <a:solidFill>
                    <a:schemeClr val="bg1"/>
                  </a:solidFill>
                </a:ln>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销售技巧培训</a:t>
            </a:r>
            <a:r>
              <a:rPr lang="en-US" altLang="zh-CN" sz="6600" dirty="0" smtClean="0">
                <a:ln>
                  <a:solidFill>
                    <a:schemeClr val="bg1"/>
                  </a:solidFill>
                </a:ln>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PPT</a:t>
            </a:r>
            <a:r>
              <a:rPr lang="zh-CN" altLang="en-US" sz="6600" dirty="0" smtClean="0">
                <a:ln>
                  <a:solidFill>
                    <a:schemeClr val="bg1"/>
                  </a:solidFill>
                </a:ln>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模板</a:t>
            </a:r>
            <a:endParaRPr lang="en-US" altLang="zh-CN" sz="6600" dirty="0">
              <a:ln>
                <a:solidFill>
                  <a:schemeClr val="bg1"/>
                </a:solidFill>
              </a:ln>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20" name="TextBox 7"/>
          <p:cNvSpPr>
            <a:spLocks noChangeArrowheads="1"/>
          </p:cNvSpPr>
          <p:nvPr/>
        </p:nvSpPr>
        <p:spPr bwMode="auto">
          <a:xfrm>
            <a:off x="2611141" y="3594853"/>
            <a:ext cx="7006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适合</a:t>
            </a:r>
            <a:r>
              <a:rPr lang="zh-CN" altLang="en-US" sz="2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总结</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汇报</a:t>
            </a:r>
            <a:r>
              <a:rPr lang="en-US" altLang="zh-CN"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商业计划</a:t>
            </a:r>
            <a:r>
              <a:rPr lang="en-US" altLang="zh-CN"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公司企业介绍</a:t>
            </a:r>
            <a:r>
              <a:rPr lang="en-US" altLang="zh-CN"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竞聘竞岗等</a:t>
            </a:r>
            <a:endParaRPr lang="zh-CN" altLang="en-US" sz="2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4342029" y="4276500"/>
            <a:ext cx="563884" cy="563961"/>
            <a:chOff x="2766872" y="3684983"/>
            <a:chExt cx="563884" cy="563961"/>
          </a:xfrm>
        </p:grpSpPr>
        <p:sp>
          <p:nvSpPr>
            <p:cNvPr id="22" name="椭圆 21"/>
            <p:cNvSpPr/>
            <p:nvPr/>
          </p:nvSpPr>
          <p:spPr>
            <a:xfrm>
              <a:off x="2766872"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3" name="组合 22"/>
            <p:cNvGrpSpPr/>
            <p:nvPr/>
          </p:nvGrpSpPr>
          <p:grpSpPr>
            <a:xfrm>
              <a:off x="2923439" y="3799245"/>
              <a:ext cx="270585" cy="272453"/>
              <a:chOff x="5042691" y="2273920"/>
              <a:chExt cx="702937" cy="707692"/>
            </a:xfrm>
            <a:solidFill>
              <a:schemeClr val="bg1"/>
            </a:solidFill>
          </p:grpSpPr>
          <p:sp>
            <p:nvSpPr>
              <p:cNvPr id="2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25"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26" name="组合 25"/>
          <p:cNvGrpSpPr/>
          <p:nvPr/>
        </p:nvGrpSpPr>
        <p:grpSpPr>
          <a:xfrm>
            <a:off x="5358016" y="4276500"/>
            <a:ext cx="563884" cy="563961"/>
            <a:chOff x="3782859" y="3684983"/>
            <a:chExt cx="563884" cy="563961"/>
          </a:xfrm>
        </p:grpSpPr>
        <p:sp>
          <p:nvSpPr>
            <p:cNvPr id="27" name="椭圆 26"/>
            <p:cNvSpPr/>
            <p:nvPr/>
          </p:nvSpPr>
          <p:spPr>
            <a:xfrm>
              <a:off x="3782859"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8" name="组合 27"/>
            <p:cNvGrpSpPr/>
            <p:nvPr/>
          </p:nvGrpSpPr>
          <p:grpSpPr>
            <a:xfrm>
              <a:off x="3936848" y="3834339"/>
              <a:ext cx="282468" cy="240378"/>
              <a:chOff x="7909299" y="3772690"/>
              <a:chExt cx="667095" cy="567616"/>
            </a:xfrm>
            <a:solidFill>
              <a:schemeClr val="bg1"/>
            </a:solidFill>
          </p:grpSpPr>
          <p:sp>
            <p:nvSpPr>
              <p:cNvPr id="29"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30"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31" name="组合 30"/>
          <p:cNvGrpSpPr/>
          <p:nvPr/>
        </p:nvGrpSpPr>
        <p:grpSpPr>
          <a:xfrm>
            <a:off x="6374003" y="4276500"/>
            <a:ext cx="563884" cy="563961"/>
            <a:chOff x="4798846" y="3684983"/>
            <a:chExt cx="563884" cy="563961"/>
          </a:xfrm>
        </p:grpSpPr>
        <p:sp>
          <p:nvSpPr>
            <p:cNvPr id="32" name="椭圆 31"/>
            <p:cNvSpPr/>
            <p:nvPr/>
          </p:nvSpPr>
          <p:spPr>
            <a:xfrm>
              <a:off x="4798846"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3" name="组合 32"/>
            <p:cNvGrpSpPr/>
            <p:nvPr/>
          </p:nvGrpSpPr>
          <p:grpSpPr>
            <a:xfrm>
              <a:off x="4986263" y="3800231"/>
              <a:ext cx="203290" cy="270481"/>
              <a:chOff x="7976594" y="2279040"/>
              <a:chExt cx="528116" cy="702571"/>
            </a:xfrm>
            <a:solidFill>
              <a:schemeClr val="bg1"/>
            </a:solidFill>
          </p:grpSpPr>
          <p:sp>
            <p:nvSpPr>
              <p:cNvPr id="34"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35"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36" name="组合 35"/>
          <p:cNvGrpSpPr/>
          <p:nvPr/>
        </p:nvGrpSpPr>
        <p:grpSpPr>
          <a:xfrm>
            <a:off x="7389991" y="4276500"/>
            <a:ext cx="563884" cy="563961"/>
            <a:chOff x="5814834" y="3684983"/>
            <a:chExt cx="563884" cy="563961"/>
          </a:xfrm>
        </p:grpSpPr>
        <p:sp>
          <p:nvSpPr>
            <p:cNvPr id="37" name="椭圆 36"/>
            <p:cNvSpPr/>
            <p:nvPr/>
          </p:nvSpPr>
          <p:spPr>
            <a:xfrm>
              <a:off x="5814834"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8" name="组合 37"/>
            <p:cNvGrpSpPr/>
            <p:nvPr/>
          </p:nvGrpSpPr>
          <p:grpSpPr>
            <a:xfrm>
              <a:off x="5961456" y="3800091"/>
              <a:ext cx="272556" cy="270762"/>
              <a:chOff x="6463926" y="2278309"/>
              <a:chExt cx="708057" cy="703302"/>
            </a:xfrm>
            <a:solidFill>
              <a:schemeClr val="bg1"/>
            </a:solidFill>
          </p:grpSpPr>
          <p:sp>
            <p:nvSpPr>
              <p:cNvPr id="39"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0"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1"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2"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accel="60000" fill="hold" nodeType="withEffect" p14:presetBounceEnd="60000">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accel="60000" fill="hold" nodeType="withEffect" p14:presetBounceEnd="60000">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2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accel="60000" fill="hold" nodeType="withEffect" p14:presetBounceEnd="60000">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125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accel="60000" fill="hold" nodeType="withEffect" p14:presetBounceEnd="60000">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14:bounceEnd="60000">
                                          <p:cBhvr additive="base">
                                            <p:cTn id="23" dur="125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24" dur="1250" fill="hold"/>
                                            <p:tgtEl>
                                              <p:spTgt spid="15"/>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56" presetClass="entr" presetSubtype="0" fill="hold" grpId="0" nodeType="withEffect">
                                      <p:stCondLst>
                                        <p:cond delay="1400"/>
                                      </p:stCondLst>
                                      <p:iterate type="lt">
                                        <p:tmPct val="6667"/>
                                      </p:iterate>
                                      <p:childTnLst>
                                        <p:set>
                                          <p:cBhvr>
                                            <p:cTn id="46" dur="1" fill="hold">
                                              <p:stCondLst>
                                                <p:cond delay="0"/>
                                              </p:stCondLst>
                                            </p:cTn>
                                            <p:tgtEl>
                                              <p:spTgt spid="19"/>
                                            </p:tgtEl>
                                            <p:attrNameLst>
                                              <p:attrName>style.visibility</p:attrName>
                                            </p:attrNameLst>
                                          </p:cBhvr>
                                          <p:to>
                                            <p:strVal val="visible"/>
                                          </p:to>
                                        </p:set>
                                        <p:anim by="(-#ppt_w*2)" calcmode="lin" valueType="num">
                                          <p:cBhvr rctx="PPT">
                                            <p:cTn id="47" dur="375" autoRev="1" fill="hold">
                                              <p:stCondLst>
                                                <p:cond delay="0"/>
                                              </p:stCondLst>
                                            </p:cTn>
                                            <p:tgtEl>
                                              <p:spTgt spid="19"/>
                                            </p:tgtEl>
                                            <p:attrNameLst>
                                              <p:attrName>ppt_w</p:attrName>
                                            </p:attrNameLst>
                                          </p:cBhvr>
                                        </p:anim>
                                        <p:anim by="(#ppt_w*0.50)" calcmode="lin" valueType="num">
                                          <p:cBhvr>
                                            <p:cTn id="48" dur="375" decel="50000" autoRev="1" fill="hold">
                                              <p:stCondLst>
                                                <p:cond delay="0"/>
                                              </p:stCondLst>
                                            </p:cTn>
                                            <p:tgtEl>
                                              <p:spTgt spid="19"/>
                                            </p:tgtEl>
                                            <p:attrNameLst>
                                              <p:attrName>ppt_x</p:attrName>
                                            </p:attrNameLst>
                                          </p:cBhvr>
                                        </p:anim>
                                        <p:anim from="(-#ppt_h/2)" to="(#ppt_y)" calcmode="lin" valueType="num">
                                          <p:cBhvr>
                                            <p:cTn id="49" dur="750" fill="hold">
                                              <p:stCondLst>
                                                <p:cond delay="0"/>
                                              </p:stCondLst>
                                            </p:cTn>
                                            <p:tgtEl>
                                              <p:spTgt spid="19"/>
                                            </p:tgtEl>
                                            <p:attrNameLst>
                                              <p:attrName>ppt_y</p:attrName>
                                            </p:attrNameLst>
                                          </p:cBhvr>
                                        </p:anim>
                                        <p:animRot by="21600000">
                                          <p:cBhvr>
                                            <p:cTn id="50" dur="750" fill="hold">
                                              <p:stCondLst>
                                                <p:cond delay="0"/>
                                              </p:stCondLst>
                                            </p:cTn>
                                            <p:tgtEl>
                                              <p:spTgt spid="19"/>
                                            </p:tgtEl>
                                            <p:attrNameLst>
                                              <p:attrName>r</p:attrName>
                                            </p:attrNameLst>
                                          </p:cBhvr>
                                        </p:animRot>
                                      </p:childTnLst>
                                    </p:cTn>
                                  </p:par>
                                  <p:par>
                                    <p:cTn id="51" presetID="53" presetClass="entr" presetSubtype="16" fill="hold" grpId="0" nodeType="withEffect">
                                      <p:stCondLst>
                                        <p:cond delay="2200"/>
                                      </p:stCondLst>
                                      <p:iterate type="lt">
                                        <p:tmPct val="10000"/>
                                      </p:iterate>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3849"/>
                                </p:stCondLst>
                                <p:childTnLst>
                                  <p:par>
                                    <p:cTn id="57" presetID="42"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strVal val="#ppt_x"/>
                                              </p:val>
                                            </p:tav>
                                            <p:tav tm="100000">
                                              <p:val>
                                                <p:strVal val="#ppt_x"/>
                                              </p:val>
                                            </p:tav>
                                          </p:tavLst>
                                        </p:anim>
                                        <p:anim calcmode="lin" valueType="num">
                                          <p:cBhvr>
                                            <p:cTn id="71" dur="5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75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accel="6000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ppt_x"/>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accel="6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ppt_x"/>
                                              </p:val>
                                            </p:tav>
                                            <p:tav tm="100000">
                                              <p:val>
                                                <p:strVal val="#ppt_x"/>
                                              </p:val>
                                            </p:tav>
                                          </p:tavLst>
                                        </p:anim>
                                        <p:anim calcmode="lin" valueType="num">
                                          <p:cBhvr additive="base">
                                            <p:cTn id="16" dur="12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accel="60000"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ppt_x"/>
                                              </p:val>
                                            </p:tav>
                                            <p:tav tm="100000">
                                              <p:val>
                                                <p:strVal val="#ppt_x"/>
                                              </p:val>
                                            </p:tav>
                                          </p:tavLst>
                                        </p:anim>
                                        <p:anim calcmode="lin" valueType="num">
                                          <p:cBhvr additive="base">
                                            <p:cTn id="20" dur="125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accel="60000" fill="hold"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250" fill="hold"/>
                                            <p:tgtEl>
                                              <p:spTgt spid="15"/>
                                            </p:tgtEl>
                                            <p:attrNameLst>
                                              <p:attrName>ppt_x</p:attrName>
                                            </p:attrNameLst>
                                          </p:cBhvr>
                                          <p:tavLst>
                                            <p:tav tm="0">
                                              <p:val>
                                                <p:strVal val="#ppt_x"/>
                                              </p:val>
                                            </p:tav>
                                            <p:tav tm="100000">
                                              <p:val>
                                                <p:strVal val="#ppt_x"/>
                                              </p:val>
                                            </p:tav>
                                          </p:tavLst>
                                        </p:anim>
                                        <p:anim calcmode="lin" valueType="num">
                                          <p:cBhvr additive="base">
                                            <p:cTn id="24" dur="1250" fill="hold"/>
                                            <p:tgtEl>
                                              <p:spTgt spid="15"/>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56" presetClass="entr" presetSubtype="0" fill="hold" grpId="0" nodeType="withEffect">
                                      <p:stCondLst>
                                        <p:cond delay="1400"/>
                                      </p:stCondLst>
                                      <p:iterate type="lt">
                                        <p:tmPct val="6667"/>
                                      </p:iterate>
                                      <p:childTnLst>
                                        <p:set>
                                          <p:cBhvr>
                                            <p:cTn id="46" dur="1" fill="hold">
                                              <p:stCondLst>
                                                <p:cond delay="0"/>
                                              </p:stCondLst>
                                            </p:cTn>
                                            <p:tgtEl>
                                              <p:spTgt spid="19"/>
                                            </p:tgtEl>
                                            <p:attrNameLst>
                                              <p:attrName>style.visibility</p:attrName>
                                            </p:attrNameLst>
                                          </p:cBhvr>
                                          <p:to>
                                            <p:strVal val="visible"/>
                                          </p:to>
                                        </p:set>
                                        <p:anim by="(-#ppt_w*2)" calcmode="lin" valueType="num">
                                          <p:cBhvr rctx="PPT">
                                            <p:cTn id="47" dur="375" autoRev="1" fill="hold">
                                              <p:stCondLst>
                                                <p:cond delay="0"/>
                                              </p:stCondLst>
                                            </p:cTn>
                                            <p:tgtEl>
                                              <p:spTgt spid="19"/>
                                            </p:tgtEl>
                                            <p:attrNameLst>
                                              <p:attrName>ppt_w</p:attrName>
                                            </p:attrNameLst>
                                          </p:cBhvr>
                                        </p:anim>
                                        <p:anim by="(#ppt_w*0.50)" calcmode="lin" valueType="num">
                                          <p:cBhvr>
                                            <p:cTn id="48" dur="375" decel="50000" autoRev="1" fill="hold">
                                              <p:stCondLst>
                                                <p:cond delay="0"/>
                                              </p:stCondLst>
                                            </p:cTn>
                                            <p:tgtEl>
                                              <p:spTgt spid="19"/>
                                            </p:tgtEl>
                                            <p:attrNameLst>
                                              <p:attrName>ppt_x</p:attrName>
                                            </p:attrNameLst>
                                          </p:cBhvr>
                                        </p:anim>
                                        <p:anim from="(-#ppt_h/2)" to="(#ppt_y)" calcmode="lin" valueType="num">
                                          <p:cBhvr>
                                            <p:cTn id="49" dur="750" fill="hold">
                                              <p:stCondLst>
                                                <p:cond delay="0"/>
                                              </p:stCondLst>
                                            </p:cTn>
                                            <p:tgtEl>
                                              <p:spTgt spid="19"/>
                                            </p:tgtEl>
                                            <p:attrNameLst>
                                              <p:attrName>ppt_y</p:attrName>
                                            </p:attrNameLst>
                                          </p:cBhvr>
                                        </p:anim>
                                        <p:animRot by="21600000">
                                          <p:cBhvr>
                                            <p:cTn id="50" dur="750" fill="hold">
                                              <p:stCondLst>
                                                <p:cond delay="0"/>
                                              </p:stCondLst>
                                            </p:cTn>
                                            <p:tgtEl>
                                              <p:spTgt spid="19"/>
                                            </p:tgtEl>
                                            <p:attrNameLst>
                                              <p:attrName>r</p:attrName>
                                            </p:attrNameLst>
                                          </p:cBhvr>
                                        </p:animRot>
                                      </p:childTnLst>
                                    </p:cTn>
                                  </p:par>
                                  <p:par>
                                    <p:cTn id="51" presetID="53" presetClass="entr" presetSubtype="16" fill="hold" grpId="0" nodeType="withEffect">
                                      <p:stCondLst>
                                        <p:cond delay="2200"/>
                                      </p:stCondLst>
                                      <p:iterate type="lt">
                                        <p:tmPct val="10000"/>
                                      </p:iterate>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3849"/>
                                </p:stCondLst>
                                <p:childTnLst>
                                  <p:par>
                                    <p:cTn id="57" presetID="42"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strVal val="#ppt_x"/>
                                              </p:val>
                                            </p:tav>
                                            <p:tav tm="100000">
                                              <p:val>
                                                <p:strVal val="#ppt_x"/>
                                              </p:val>
                                            </p:tav>
                                          </p:tavLst>
                                        </p:anim>
                                        <p:anim calcmode="lin" valueType="num">
                                          <p:cBhvr>
                                            <p:cTn id="71" dur="5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75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19"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2" name="淘宝网Chenying0907出品 3"/>
          <p:cNvGrpSpPr/>
          <p:nvPr/>
        </p:nvGrpSpPr>
        <p:grpSpPr>
          <a:xfrm>
            <a:off x="3209013" y="3337560"/>
            <a:ext cx="624170" cy="639264"/>
            <a:chOff x="3140117" y="2482369"/>
            <a:chExt cx="468272" cy="479596"/>
          </a:xfrm>
        </p:grpSpPr>
        <p:sp>
          <p:nvSpPr>
            <p:cNvPr id="33" name="淘宝网Chenying0907出品 84"/>
            <p:cNvSpPr/>
            <p:nvPr/>
          </p:nvSpPr>
          <p:spPr>
            <a:xfrm>
              <a:off x="3140117" y="2482369"/>
              <a:ext cx="468272" cy="479596"/>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淘宝网Chenying0907出品 21"/>
            <p:cNvSpPr>
              <a:spLocks noEditPoints="1"/>
            </p:cNvSpPr>
            <p:nvPr/>
          </p:nvSpPr>
          <p:spPr bwMode="auto">
            <a:xfrm>
              <a:off x="3240205" y="2603234"/>
              <a:ext cx="268096" cy="254816"/>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8D0C73"/>
            </a:solidFill>
            <a:ln>
              <a:noFill/>
            </a:ln>
          </p:spPr>
          <p:txBody>
            <a:bodyPr vert="horz" wrap="square" lIns="121882" tIns="60941" rIns="121882" bIns="60941" numCol="1" anchor="t" anchorCtr="0" compatLnSpc="1"/>
            <a:lstStyle/>
            <a:p>
              <a:endParaRPr lang="zh-CN" altLang="en-US" sz="2400" dirty="0">
                <a:latin typeface="方正正纤黑简体" panose="02000000000000000000" pitchFamily="2" charset="-122"/>
              </a:endParaRPr>
            </a:p>
          </p:txBody>
        </p:sp>
      </p:grpSp>
      <p:grpSp>
        <p:nvGrpSpPr>
          <p:cNvPr id="35" name="淘宝网Chenying0907出品 78"/>
          <p:cNvGrpSpPr/>
          <p:nvPr/>
        </p:nvGrpSpPr>
        <p:grpSpPr>
          <a:xfrm>
            <a:off x="1326162" y="1751932"/>
            <a:ext cx="2207881" cy="2199764"/>
            <a:chOff x="3881858" y="5509627"/>
            <a:chExt cx="1016511" cy="1016511"/>
          </a:xfrm>
        </p:grpSpPr>
        <p:sp>
          <p:nvSpPr>
            <p:cNvPr id="36" name="淘宝网Chenying0907出品 79"/>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淘宝网Chenying0907出品 80"/>
            <p:cNvSpPr/>
            <p:nvPr/>
          </p:nvSpPr>
          <p:spPr>
            <a:xfrm>
              <a:off x="4034463" y="5662232"/>
              <a:ext cx="711301" cy="711301"/>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淘宝网Chenying0907出品 22"/>
            <p:cNvSpPr txBox="1"/>
            <p:nvPr/>
          </p:nvSpPr>
          <p:spPr>
            <a:xfrm>
              <a:off x="4074743" y="5748937"/>
              <a:ext cx="596725" cy="554524"/>
            </a:xfrm>
            <a:prstGeom prst="rect">
              <a:avLst/>
            </a:prstGeom>
            <a:noFill/>
          </p:spPr>
          <p:txBody>
            <a:bodyPr wrap="square" rtlCol="0">
              <a:spAutoFit/>
            </a:bodyPr>
            <a:lstStyle/>
            <a:p>
              <a:pPr algn="ctr"/>
              <a:r>
                <a:rPr lang="en-US" altLang="zh-CN" sz="7200" dirty="0" smtClean="0">
                  <a:solidFill>
                    <a:schemeClr val="bg1"/>
                  </a:solidFill>
                  <a:latin typeface="Agency FB" panose="020B0503020202020204" pitchFamily="34" charset="0"/>
                  <a:ea typeface="等线" panose="02010600030101010101" pitchFamily="2" charset="-122"/>
                </a:rPr>
                <a:t>02</a:t>
              </a:r>
              <a:endParaRPr lang="zh-CN" altLang="en-US" sz="5330" dirty="0">
                <a:solidFill>
                  <a:schemeClr val="bg1"/>
                </a:solidFill>
                <a:latin typeface="Agency FB" panose="020B0503020202020204" pitchFamily="34" charset="0"/>
                <a:ea typeface="等线" panose="02010600030101010101" pitchFamily="2" charset="-122"/>
              </a:endParaRPr>
            </a:p>
          </p:txBody>
        </p:sp>
      </p:grpSp>
      <p:sp>
        <p:nvSpPr>
          <p:cNvPr id="39" name="矩形 38"/>
          <p:cNvSpPr/>
          <p:nvPr/>
        </p:nvSpPr>
        <p:spPr>
          <a:xfrm>
            <a:off x="4224721" y="2239327"/>
            <a:ext cx="3262432" cy="1015663"/>
          </a:xfrm>
          <a:prstGeom prst="rect">
            <a:avLst/>
          </a:prstGeom>
          <a:noFill/>
        </p:spPr>
        <p:txBody>
          <a:bodyPr wrap="none" rtlCol="0">
            <a:spAutoFit/>
          </a:bodyPr>
          <a:lstStyle/>
          <a:p>
            <a:r>
              <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产品销售</a:t>
            </a:r>
          </a:p>
        </p:txBody>
      </p:sp>
      <p:sp>
        <p:nvSpPr>
          <p:cNvPr id="40" name="矩形 39"/>
          <p:cNvSpPr/>
          <p:nvPr/>
        </p:nvSpPr>
        <p:spPr>
          <a:xfrm>
            <a:off x="4295841" y="3258783"/>
            <a:ext cx="6884630" cy="904863"/>
          </a:xfrm>
          <a:prstGeom prst="rect">
            <a:avLst/>
          </a:prstGeom>
        </p:spPr>
        <p:txBody>
          <a:bodyPr wrap="square">
            <a:spAutoFit/>
          </a:bodyPr>
          <a:lstStyle/>
          <a:p>
            <a:pPr>
              <a:lnSpc>
                <a:spcPct val="110000"/>
              </a:lnSpc>
            </a:pPr>
            <a:r>
              <a:rPr lang="en-US" altLang="zh-CN" sz="16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14:presetBounceEnd="66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66000">
                                          <p:cBhvr additive="base">
                                            <p:cTn id="11" dur="20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二、产品销售</a:t>
            </a:r>
          </a:p>
        </p:txBody>
      </p:sp>
      <p:grpSp>
        <p:nvGrpSpPr>
          <p:cNvPr id="25" name="组合 24"/>
          <p:cNvGrpSpPr/>
          <p:nvPr/>
        </p:nvGrpSpPr>
        <p:grpSpPr>
          <a:xfrm>
            <a:off x="1674980" y="1450538"/>
            <a:ext cx="2652606" cy="5165435"/>
            <a:chOff x="5720606" y="953978"/>
            <a:chExt cx="2681287" cy="5221287"/>
          </a:xfrm>
        </p:grpSpPr>
        <p:grpSp>
          <p:nvGrpSpPr>
            <p:cNvPr id="26" name="Group 240"/>
            <p:cNvGrpSpPr/>
            <p:nvPr/>
          </p:nvGrpSpPr>
          <p:grpSpPr bwMode="auto">
            <a:xfrm flipH="1">
              <a:off x="5720606" y="953978"/>
              <a:ext cx="1430337" cy="4703762"/>
              <a:chOff x="7897842" y="1905789"/>
              <a:chExt cx="1293649" cy="4252686"/>
            </a:xfrm>
          </p:grpSpPr>
          <p:sp>
            <p:nvSpPr>
              <p:cNvPr id="38" name="Freeform 241"/>
              <p:cNvSpPr/>
              <p:nvPr/>
            </p:nvSpPr>
            <p:spPr bwMode="auto">
              <a:xfrm>
                <a:off x="8543949" y="1920142"/>
                <a:ext cx="647542" cy="4238333"/>
              </a:xfrm>
              <a:custGeom>
                <a:avLst/>
                <a:gdLst>
                  <a:gd name="connsiteX0" fmla="*/ 498130 w 646825"/>
                  <a:gd name="connsiteY0" fmla="*/ 907041 h 4237816"/>
                  <a:gd name="connsiteX1" fmla="*/ 483260 w 646825"/>
                  <a:gd name="connsiteY1" fmla="*/ 936780 h 4237816"/>
                  <a:gd name="connsiteX2" fmla="*/ 468391 w 646825"/>
                  <a:gd name="connsiteY2" fmla="*/ 981389 h 4237816"/>
                  <a:gd name="connsiteX3" fmla="*/ 455872 w 646825"/>
                  <a:gd name="connsiteY3" fmla="*/ 1031477 h 4237816"/>
                  <a:gd name="connsiteX4" fmla="*/ 453521 w 646825"/>
                  <a:gd name="connsiteY4" fmla="*/ 1085476 h 4237816"/>
                  <a:gd name="connsiteX5" fmla="*/ 438652 w 646825"/>
                  <a:gd name="connsiteY5" fmla="*/ 1085476 h 4237816"/>
                  <a:gd name="connsiteX6" fmla="*/ 423782 w 646825"/>
                  <a:gd name="connsiteY6" fmla="*/ 1144954 h 4237816"/>
                  <a:gd name="connsiteX7" fmla="*/ 394043 w 646825"/>
                  <a:gd name="connsiteY7" fmla="*/ 1234171 h 4237816"/>
                  <a:gd name="connsiteX8" fmla="*/ 364304 w 646825"/>
                  <a:gd name="connsiteY8" fmla="*/ 1353127 h 4237816"/>
                  <a:gd name="connsiteX9" fmla="*/ 394043 w 646825"/>
                  <a:gd name="connsiteY9" fmla="*/ 1724865 h 4237816"/>
                  <a:gd name="connsiteX10" fmla="*/ 394043 w 646825"/>
                  <a:gd name="connsiteY10" fmla="*/ 2066865 h 4237816"/>
                  <a:gd name="connsiteX11" fmla="*/ 408912 w 646825"/>
                  <a:gd name="connsiteY11" fmla="*/ 2081734 h 4237816"/>
                  <a:gd name="connsiteX12" fmla="*/ 423782 w 646825"/>
                  <a:gd name="connsiteY12" fmla="*/ 2126343 h 4237816"/>
                  <a:gd name="connsiteX13" fmla="*/ 438652 w 646825"/>
                  <a:gd name="connsiteY13" fmla="*/ 1784343 h 4237816"/>
                  <a:gd name="connsiteX14" fmla="*/ 319695 w 646825"/>
                  <a:gd name="connsiteY14" fmla="*/ 728607 h 4237816"/>
                  <a:gd name="connsiteX15" fmla="*/ 334565 w 646825"/>
                  <a:gd name="connsiteY15" fmla="*/ 788085 h 4237816"/>
                  <a:gd name="connsiteX16" fmla="*/ 349434 w 646825"/>
                  <a:gd name="connsiteY16" fmla="*/ 788085 h 4237816"/>
                  <a:gd name="connsiteX17" fmla="*/ 334565 w 646825"/>
                  <a:gd name="connsiteY17" fmla="*/ 802954 h 4237816"/>
                  <a:gd name="connsiteX18" fmla="*/ 289956 w 646825"/>
                  <a:gd name="connsiteY18" fmla="*/ 802954 h 4237816"/>
                  <a:gd name="connsiteX19" fmla="*/ 319695 w 646825"/>
                  <a:gd name="connsiteY19" fmla="*/ 847563 h 4237816"/>
                  <a:gd name="connsiteX20" fmla="*/ 364304 w 646825"/>
                  <a:gd name="connsiteY20" fmla="*/ 892172 h 4237816"/>
                  <a:gd name="connsiteX21" fmla="*/ 304826 w 646825"/>
                  <a:gd name="connsiteY21" fmla="*/ 966519 h 4237816"/>
                  <a:gd name="connsiteX22" fmla="*/ 141261 w 646825"/>
                  <a:gd name="connsiteY22" fmla="*/ 1204432 h 4237816"/>
                  <a:gd name="connsiteX23" fmla="*/ 185870 w 646825"/>
                  <a:gd name="connsiteY23" fmla="*/ 1159823 h 4237816"/>
                  <a:gd name="connsiteX24" fmla="*/ 275087 w 646825"/>
                  <a:gd name="connsiteY24" fmla="*/ 1070606 h 4237816"/>
                  <a:gd name="connsiteX25" fmla="*/ 394043 w 646825"/>
                  <a:gd name="connsiteY25" fmla="*/ 921911 h 4237816"/>
                  <a:gd name="connsiteX26" fmla="*/ 364304 w 646825"/>
                  <a:gd name="connsiteY26" fmla="*/ 832693 h 4237816"/>
                  <a:gd name="connsiteX27" fmla="*/ 394043 w 646825"/>
                  <a:gd name="connsiteY27" fmla="*/ 788085 h 4237816"/>
                  <a:gd name="connsiteX28" fmla="*/ 349434 w 646825"/>
                  <a:gd name="connsiteY28" fmla="*/ 743476 h 4237816"/>
                  <a:gd name="connsiteX29" fmla="*/ 141261 w 646825"/>
                  <a:gd name="connsiteY29" fmla="*/ 594781 h 4237816"/>
                  <a:gd name="connsiteX30" fmla="*/ 126392 w 646825"/>
                  <a:gd name="connsiteY30" fmla="*/ 624520 h 4237816"/>
                  <a:gd name="connsiteX31" fmla="*/ 81783 w 646825"/>
                  <a:gd name="connsiteY31" fmla="*/ 654259 h 4237816"/>
                  <a:gd name="connsiteX32" fmla="*/ 37174 w 646825"/>
                  <a:gd name="connsiteY32" fmla="*/ 698868 h 4237816"/>
                  <a:gd name="connsiteX33" fmla="*/ 96652 w 646825"/>
                  <a:gd name="connsiteY33" fmla="*/ 788085 h 4237816"/>
                  <a:gd name="connsiteX34" fmla="*/ 66913 w 646825"/>
                  <a:gd name="connsiteY34" fmla="*/ 1293649 h 4237816"/>
                  <a:gd name="connsiteX35" fmla="*/ 96652 w 646825"/>
                  <a:gd name="connsiteY35" fmla="*/ 1501822 h 4237816"/>
                  <a:gd name="connsiteX36" fmla="*/ 126392 w 646825"/>
                  <a:gd name="connsiteY36" fmla="*/ 1739735 h 4237816"/>
                  <a:gd name="connsiteX37" fmla="*/ 126392 w 646825"/>
                  <a:gd name="connsiteY37" fmla="*/ 1799213 h 4237816"/>
                  <a:gd name="connsiteX38" fmla="*/ 185870 w 646825"/>
                  <a:gd name="connsiteY38" fmla="*/ 2215560 h 4237816"/>
                  <a:gd name="connsiteX39" fmla="*/ 275087 w 646825"/>
                  <a:gd name="connsiteY39" fmla="*/ 2334516 h 4237816"/>
                  <a:gd name="connsiteX40" fmla="*/ 245348 w 646825"/>
                  <a:gd name="connsiteY40" fmla="*/ 2230429 h 4237816"/>
                  <a:gd name="connsiteX41" fmla="*/ 200739 w 646825"/>
                  <a:gd name="connsiteY41" fmla="*/ 2037126 h 4237816"/>
                  <a:gd name="connsiteX42" fmla="*/ 171000 w 646825"/>
                  <a:gd name="connsiteY42" fmla="*/ 1769474 h 4237816"/>
                  <a:gd name="connsiteX43" fmla="*/ 156131 w 646825"/>
                  <a:gd name="connsiteY43" fmla="*/ 1650518 h 4237816"/>
                  <a:gd name="connsiteX44" fmla="*/ 141261 w 646825"/>
                  <a:gd name="connsiteY44" fmla="*/ 1472083 h 4237816"/>
                  <a:gd name="connsiteX45" fmla="*/ 111522 w 646825"/>
                  <a:gd name="connsiteY45" fmla="*/ 1308518 h 4237816"/>
                  <a:gd name="connsiteX46" fmla="*/ 111522 w 646825"/>
                  <a:gd name="connsiteY46" fmla="*/ 1144954 h 4237816"/>
                  <a:gd name="connsiteX47" fmla="*/ 111522 w 646825"/>
                  <a:gd name="connsiteY47" fmla="*/ 907041 h 4237816"/>
                  <a:gd name="connsiteX48" fmla="*/ 0 w 646825"/>
                  <a:gd name="connsiteY48" fmla="*/ 0 h 4237816"/>
                  <a:gd name="connsiteX49" fmla="*/ 7435 w 646825"/>
                  <a:gd name="connsiteY49" fmla="*/ 0 h 4237816"/>
                  <a:gd name="connsiteX50" fmla="*/ 52044 w 646825"/>
                  <a:gd name="connsiteY50" fmla="*/ 29739 h 4237816"/>
                  <a:gd name="connsiteX51" fmla="*/ 111522 w 646825"/>
                  <a:gd name="connsiteY51" fmla="*/ 89217 h 4237816"/>
                  <a:gd name="connsiteX52" fmla="*/ 141261 w 646825"/>
                  <a:gd name="connsiteY52" fmla="*/ 237912 h 4237816"/>
                  <a:gd name="connsiteX53" fmla="*/ 141261 w 646825"/>
                  <a:gd name="connsiteY53" fmla="*/ 282521 h 4237816"/>
                  <a:gd name="connsiteX54" fmla="*/ 156131 w 646825"/>
                  <a:gd name="connsiteY54" fmla="*/ 282521 h 4237816"/>
                  <a:gd name="connsiteX55" fmla="*/ 156131 w 646825"/>
                  <a:gd name="connsiteY55" fmla="*/ 297390 h 4237816"/>
                  <a:gd name="connsiteX56" fmla="*/ 156131 w 646825"/>
                  <a:gd name="connsiteY56" fmla="*/ 356868 h 4237816"/>
                  <a:gd name="connsiteX57" fmla="*/ 156131 w 646825"/>
                  <a:gd name="connsiteY57" fmla="*/ 401477 h 4237816"/>
                  <a:gd name="connsiteX58" fmla="*/ 141261 w 646825"/>
                  <a:gd name="connsiteY58" fmla="*/ 416347 h 4237816"/>
                  <a:gd name="connsiteX59" fmla="*/ 111522 w 646825"/>
                  <a:gd name="connsiteY59" fmla="*/ 431216 h 4237816"/>
                  <a:gd name="connsiteX60" fmla="*/ 111522 w 646825"/>
                  <a:gd name="connsiteY60" fmla="*/ 490694 h 4237816"/>
                  <a:gd name="connsiteX61" fmla="*/ 111522 w 646825"/>
                  <a:gd name="connsiteY61" fmla="*/ 550172 h 4237816"/>
                  <a:gd name="connsiteX62" fmla="*/ 141261 w 646825"/>
                  <a:gd name="connsiteY62" fmla="*/ 565042 h 4237816"/>
                  <a:gd name="connsiteX63" fmla="*/ 275087 w 646825"/>
                  <a:gd name="connsiteY63" fmla="*/ 669129 h 4237816"/>
                  <a:gd name="connsiteX64" fmla="*/ 364304 w 646825"/>
                  <a:gd name="connsiteY64" fmla="*/ 698868 h 4237816"/>
                  <a:gd name="connsiteX65" fmla="*/ 468391 w 646825"/>
                  <a:gd name="connsiteY65" fmla="*/ 743476 h 4237816"/>
                  <a:gd name="connsiteX66" fmla="*/ 572477 w 646825"/>
                  <a:gd name="connsiteY66" fmla="*/ 788085 h 4237816"/>
                  <a:gd name="connsiteX67" fmla="*/ 572477 w 646825"/>
                  <a:gd name="connsiteY67" fmla="*/ 1011128 h 4237816"/>
                  <a:gd name="connsiteX68" fmla="*/ 602216 w 646825"/>
                  <a:gd name="connsiteY68" fmla="*/ 1040867 h 4237816"/>
                  <a:gd name="connsiteX69" fmla="*/ 617086 w 646825"/>
                  <a:gd name="connsiteY69" fmla="*/ 1353127 h 4237816"/>
                  <a:gd name="connsiteX70" fmla="*/ 646825 w 646825"/>
                  <a:gd name="connsiteY70" fmla="*/ 1665387 h 4237816"/>
                  <a:gd name="connsiteX71" fmla="*/ 646825 w 646825"/>
                  <a:gd name="connsiteY71" fmla="*/ 2170951 h 4237816"/>
                  <a:gd name="connsiteX72" fmla="*/ 602216 w 646825"/>
                  <a:gd name="connsiteY72" fmla="*/ 2170951 h 4237816"/>
                  <a:gd name="connsiteX73" fmla="*/ 557608 w 646825"/>
                  <a:gd name="connsiteY73" fmla="*/ 2215560 h 4237816"/>
                  <a:gd name="connsiteX74" fmla="*/ 557608 w 646825"/>
                  <a:gd name="connsiteY74" fmla="*/ 2260168 h 4237816"/>
                  <a:gd name="connsiteX75" fmla="*/ 542738 w 646825"/>
                  <a:gd name="connsiteY75" fmla="*/ 2304777 h 4237816"/>
                  <a:gd name="connsiteX76" fmla="*/ 527869 w 646825"/>
                  <a:gd name="connsiteY76" fmla="*/ 2334516 h 4237816"/>
                  <a:gd name="connsiteX77" fmla="*/ 498130 w 646825"/>
                  <a:gd name="connsiteY77" fmla="*/ 2379125 h 4237816"/>
                  <a:gd name="connsiteX78" fmla="*/ 468391 w 646825"/>
                  <a:gd name="connsiteY78" fmla="*/ 2393994 h 4237816"/>
                  <a:gd name="connsiteX79" fmla="*/ 438652 w 646825"/>
                  <a:gd name="connsiteY79" fmla="*/ 2393994 h 4237816"/>
                  <a:gd name="connsiteX80" fmla="*/ 394043 w 646825"/>
                  <a:gd name="connsiteY80" fmla="*/ 2393994 h 4237816"/>
                  <a:gd name="connsiteX81" fmla="*/ 349434 w 646825"/>
                  <a:gd name="connsiteY81" fmla="*/ 2453472 h 4237816"/>
                  <a:gd name="connsiteX82" fmla="*/ 349434 w 646825"/>
                  <a:gd name="connsiteY82" fmla="*/ 2617037 h 4237816"/>
                  <a:gd name="connsiteX83" fmla="*/ 304826 w 646825"/>
                  <a:gd name="connsiteY83" fmla="*/ 2914428 h 4237816"/>
                  <a:gd name="connsiteX84" fmla="*/ 260217 w 646825"/>
                  <a:gd name="connsiteY84" fmla="*/ 3315905 h 4237816"/>
                  <a:gd name="connsiteX85" fmla="*/ 245348 w 646825"/>
                  <a:gd name="connsiteY85" fmla="*/ 3330775 h 4237816"/>
                  <a:gd name="connsiteX86" fmla="*/ 230478 w 646825"/>
                  <a:gd name="connsiteY86" fmla="*/ 3419992 h 4237816"/>
                  <a:gd name="connsiteX87" fmla="*/ 215609 w 646825"/>
                  <a:gd name="connsiteY87" fmla="*/ 3613296 h 4237816"/>
                  <a:gd name="connsiteX88" fmla="*/ 200739 w 646825"/>
                  <a:gd name="connsiteY88" fmla="*/ 3866078 h 4237816"/>
                  <a:gd name="connsiteX89" fmla="*/ 141261 w 646825"/>
                  <a:gd name="connsiteY89" fmla="*/ 4059382 h 4237816"/>
                  <a:gd name="connsiteX90" fmla="*/ 96652 w 646825"/>
                  <a:gd name="connsiteY90" fmla="*/ 4089121 h 4237816"/>
                  <a:gd name="connsiteX91" fmla="*/ 126392 w 646825"/>
                  <a:gd name="connsiteY91" fmla="*/ 4193208 h 4237816"/>
                  <a:gd name="connsiteX92" fmla="*/ 66913 w 646825"/>
                  <a:gd name="connsiteY92" fmla="*/ 4237816 h 4237816"/>
                  <a:gd name="connsiteX93" fmla="*/ 0 w 646825"/>
                  <a:gd name="connsiteY93" fmla="*/ 4237816 h 4237816"/>
                  <a:gd name="connsiteX94" fmla="*/ 0 w 646825"/>
                  <a:gd name="connsiteY94" fmla="*/ 2743429 h 4237816"/>
                  <a:gd name="connsiteX95" fmla="*/ 7435 w 646825"/>
                  <a:gd name="connsiteY95" fmla="*/ 2721124 h 4237816"/>
                  <a:gd name="connsiteX96" fmla="*/ 22305 w 646825"/>
                  <a:gd name="connsiteY96" fmla="*/ 2631907 h 4237816"/>
                  <a:gd name="connsiteX97" fmla="*/ 22305 w 646825"/>
                  <a:gd name="connsiteY97" fmla="*/ 2527820 h 4237816"/>
                  <a:gd name="connsiteX98" fmla="*/ 7435 w 646825"/>
                  <a:gd name="connsiteY98" fmla="*/ 2349386 h 4237816"/>
                  <a:gd name="connsiteX99" fmla="*/ 7435 w 646825"/>
                  <a:gd name="connsiteY99" fmla="*/ 2304777 h 4237816"/>
                  <a:gd name="connsiteX100" fmla="*/ 22305 w 646825"/>
                  <a:gd name="connsiteY100" fmla="*/ 2289908 h 4237816"/>
                  <a:gd name="connsiteX101" fmla="*/ 52044 w 646825"/>
                  <a:gd name="connsiteY101" fmla="*/ 2260168 h 4237816"/>
                  <a:gd name="connsiteX102" fmla="*/ 81783 w 646825"/>
                  <a:gd name="connsiteY102" fmla="*/ 2245299 h 4237816"/>
                  <a:gd name="connsiteX103" fmla="*/ 96652 w 646825"/>
                  <a:gd name="connsiteY103" fmla="*/ 2260168 h 4237816"/>
                  <a:gd name="connsiteX104" fmla="*/ 171000 w 646825"/>
                  <a:gd name="connsiteY104" fmla="*/ 2260168 h 4237816"/>
                  <a:gd name="connsiteX105" fmla="*/ 171000 w 646825"/>
                  <a:gd name="connsiteY105" fmla="*/ 2230429 h 4237816"/>
                  <a:gd name="connsiteX106" fmla="*/ 156131 w 646825"/>
                  <a:gd name="connsiteY106" fmla="*/ 2215560 h 4237816"/>
                  <a:gd name="connsiteX107" fmla="*/ 126392 w 646825"/>
                  <a:gd name="connsiteY107" fmla="*/ 2200690 h 4237816"/>
                  <a:gd name="connsiteX108" fmla="*/ 37174 w 646825"/>
                  <a:gd name="connsiteY108" fmla="*/ 2230429 h 4237816"/>
                  <a:gd name="connsiteX109" fmla="*/ 0 w 646825"/>
                  <a:gd name="connsiteY109" fmla="*/ 2249016 h 4237816"/>
                  <a:gd name="connsiteX110" fmla="*/ 0 w 646825"/>
                  <a:gd name="connsiteY110" fmla="*/ 669129 h 4237816"/>
                  <a:gd name="connsiteX111" fmla="*/ 7435 w 646825"/>
                  <a:gd name="connsiteY111" fmla="*/ 669129 h 4237816"/>
                  <a:gd name="connsiteX112" fmla="*/ 37174 w 646825"/>
                  <a:gd name="connsiteY112" fmla="*/ 639390 h 4237816"/>
                  <a:gd name="connsiteX113" fmla="*/ 66913 w 646825"/>
                  <a:gd name="connsiteY113" fmla="*/ 609650 h 4237816"/>
                  <a:gd name="connsiteX114" fmla="*/ 96652 w 646825"/>
                  <a:gd name="connsiteY114" fmla="*/ 579911 h 4237816"/>
                  <a:gd name="connsiteX115" fmla="*/ 66913 w 646825"/>
                  <a:gd name="connsiteY115" fmla="*/ 535303 h 4237816"/>
                  <a:gd name="connsiteX116" fmla="*/ 52044 w 646825"/>
                  <a:gd name="connsiteY116" fmla="*/ 565042 h 4237816"/>
                  <a:gd name="connsiteX117" fmla="*/ 22305 w 646825"/>
                  <a:gd name="connsiteY117" fmla="*/ 594781 h 4237816"/>
                  <a:gd name="connsiteX118" fmla="*/ 0 w 646825"/>
                  <a:gd name="connsiteY118" fmla="*/ 605933 h 423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46825" h="4237816">
                    <a:moveTo>
                      <a:pt x="498130" y="907041"/>
                    </a:moveTo>
                    <a:lnTo>
                      <a:pt x="483260" y="936780"/>
                    </a:lnTo>
                    <a:lnTo>
                      <a:pt x="468391" y="981389"/>
                    </a:lnTo>
                    <a:lnTo>
                      <a:pt x="455872" y="1031477"/>
                    </a:lnTo>
                    <a:lnTo>
                      <a:pt x="453521" y="1085476"/>
                    </a:lnTo>
                    <a:lnTo>
                      <a:pt x="438652" y="1085476"/>
                    </a:lnTo>
                    <a:lnTo>
                      <a:pt x="423782" y="1144954"/>
                    </a:lnTo>
                    <a:lnTo>
                      <a:pt x="394043" y="1234171"/>
                    </a:lnTo>
                    <a:lnTo>
                      <a:pt x="364304" y="1353127"/>
                    </a:lnTo>
                    <a:lnTo>
                      <a:pt x="394043" y="1724865"/>
                    </a:lnTo>
                    <a:lnTo>
                      <a:pt x="394043" y="2066865"/>
                    </a:lnTo>
                    <a:lnTo>
                      <a:pt x="408912" y="2081734"/>
                    </a:lnTo>
                    <a:lnTo>
                      <a:pt x="423782" y="2126343"/>
                    </a:lnTo>
                    <a:lnTo>
                      <a:pt x="438652" y="1784343"/>
                    </a:lnTo>
                    <a:close/>
                    <a:moveTo>
                      <a:pt x="319695" y="728607"/>
                    </a:moveTo>
                    <a:lnTo>
                      <a:pt x="334565" y="788085"/>
                    </a:lnTo>
                    <a:lnTo>
                      <a:pt x="349434" y="788085"/>
                    </a:lnTo>
                    <a:lnTo>
                      <a:pt x="334565" y="802954"/>
                    </a:lnTo>
                    <a:lnTo>
                      <a:pt x="289956" y="802954"/>
                    </a:lnTo>
                    <a:lnTo>
                      <a:pt x="319695" y="847563"/>
                    </a:lnTo>
                    <a:lnTo>
                      <a:pt x="364304" y="892172"/>
                    </a:lnTo>
                    <a:lnTo>
                      <a:pt x="304826" y="966519"/>
                    </a:lnTo>
                    <a:lnTo>
                      <a:pt x="141261" y="1204432"/>
                    </a:lnTo>
                    <a:lnTo>
                      <a:pt x="185870" y="1159823"/>
                    </a:lnTo>
                    <a:lnTo>
                      <a:pt x="275087" y="1070606"/>
                    </a:lnTo>
                    <a:lnTo>
                      <a:pt x="394043" y="921911"/>
                    </a:lnTo>
                    <a:lnTo>
                      <a:pt x="364304" y="832693"/>
                    </a:lnTo>
                    <a:lnTo>
                      <a:pt x="394043" y="788085"/>
                    </a:lnTo>
                    <a:lnTo>
                      <a:pt x="349434" y="743476"/>
                    </a:lnTo>
                    <a:close/>
                    <a:moveTo>
                      <a:pt x="141261" y="594781"/>
                    </a:moveTo>
                    <a:lnTo>
                      <a:pt x="126392" y="624520"/>
                    </a:lnTo>
                    <a:lnTo>
                      <a:pt x="81783" y="654259"/>
                    </a:lnTo>
                    <a:lnTo>
                      <a:pt x="37174" y="698868"/>
                    </a:lnTo>
                    <a:lnTo>
                      <a:pt x="96652" y="788085"/>
                    </a:lnTo>
                    <a:lnTo>
                      <a:pt x="66913" y="1293649"/>
                    </a:lnTo>
                    <a:lnTo>
                      <a:pt x="96652" y="1501822"/>
                    </a:lnTo>
                    <a:lnTo>
                      <a:pt x="126392" y="1739735"/>
                    </a:lnTo>
                    <a:lnTo>
                      <a:pt x="126392" y="1799213"/>
                    </a:lnTo>
                    <a:lnTo>
                      <a:pt x="185870" y="2215560"/>
                    </a:lnTo>
                    <a:lnTo>
                      <a:pt x="275087" y="2334516"/>
                    </a:lnTo>
                    <a:lnTo>
                      <a:pt x="245348" y="2230429"/>
                    </a:lnTo>
                    <a:lnTo>
                      <a:pt x="200739" y="2037126"/>
                    </a:lnTo>
                    <a:lnTo>
                      <a:pt x="171000" y="1769474"/>
                    </a:lnTo>
                    <a:lnTo>
                      <a:pt x="156131" y="1650518"/>
                    </a:lnTo>
                    <a:lnTo>
                      <a:pt x="141261" y="1472083"/>
                    </a:lnTo>
                    <a:lnTo>
                      <a:pt x="111522" y="1308518"/>
                    </a:lnTo>
                    <a:lnTo>
                      <a:pt x="111522" y="1144954"/>
                    </a:lnTo>
                    <a:lnTo>
                      <a:pt x="111522" y="907041"/>
                    </a:lnTo>
                    <a:close/>
                    <a:moveTo>
                      <a:pt x="0" y="0"/>
                    </a:moveTo>
                    <a:lnTo>
                      <a:pt x="7435" y="0"/>
                    </a:lnTo>
                    <a:lnTo>
                      <a:pt x="52044" y="29739"/>
                    </a:lnTo>
                    <a:lnTo>
                      <a:pt x="111522" y="89217"/>
                    </a:lnTo>
                    <a:lnTo>
                      <a:pt x="141261" y="237912"/>
                    </a:lnTo>
                    <a:lnTo>
                      <a:pt x="141261" y="282521"/>
                    </a:lnTo>
                    <a:lnTo>
                      <a:pt x="156131" y="282521"/>
                    </a:lnTo>
                    <a:lnTo>
                      <a:pt x="156131" y="297390"/>
                    </a:lnTo>
                    <a:lnTo>
                      <a:pt x="156131" y="356868"/>
                    </a:lnTo>
                    <a:lnTo>
                      <a:pt x="156131" y="401477"/>
                    </a:lnTo>
                    <a:lnTo>
                      <a:pt x="141261" y="416347"/>
                    </a:lnTo>
                    <a:lnTo>
                      <a:pt x="111522" y="431216"/>
                    </a:lnTo>
                    <a:lnTo>
                      <a:pt x="111522" y="490694"/>
                    </a:lnTo>
                    <a:lnTo>
                      <a:pt x="111522" y="550172"/>
                    </a:lnTo>
                    <a:lnTo>
                      <a:pt x="141261" y="565042"/>
                    </a:lnTo>
                    <a:lnTo>
                      <a:pt x="275087" y="669129"/>
                    </a:lnTo>
                    <a:lnTo>
                      <a:pt x="364304" y="698868"/>
                    </a:lnTo>
                    <a:lnTo>
                      <a:pt x="468391" y="743476"/>
                    </a:lnTo>
                    <a:lnTo>
                      <a:pt x="572477" y="788085"/>
                    </a:lnTo>
                    <a:lnTo>
                      <a:pt x="572477" y="1011128"/>
                    </a:lnTo>
                    <a:lnTo>
                      <a:pt x="602216" y="1040867"/>
                    </a:lnTo>
                    <a:lnTo>
                      <a:pt x="617086" y="1353127"/>
                    </a:lnTo>
                    <a:lnTo>
                      <a:pt x="646825" y="1665387"/>
                    </a:lnTo>
                    <a:lnTo>
                      <a:pt x="646825" y="2170951"/>
                    </a:lnTo>
                    <a:lnTo>
                      <a:pt x="602216" y="2170951"/>
                    </a:lnTo>
                    <a:lnTo>
                      <a:pt x="557608" y="2215560"/>
                    </a:lnTo>
                    <a:lnTo>
                      <a:pt x="557608" y="2260168"/>
                    </a:lnTo>
                    <a:lnTo>
                      <a:pt x="542738" y="2304777"/>
                    </a:lnTo>
                    <a:lnTo>
                      <a:pt x="527869" y="2334516"/>
                    </a:lnTo>
                    <a:lnTo>
                      <a:pt x="498130" y="2379125"/>
                    </a:lnTo>
                    <a:lnTo>
                      <a:pt x="468391" y="2393994"/>
                    </a:lnTo>
                    <a:lnTo>
                      <a:pt x="438652" y="2393994"/>
                    </a:lnTo>
                    <a:lnTo>
                      <a:pt x="394043" y="2393994"/>
                    </a:lnTo>
                    <a:lnTo>
                      <a:pt x="349434" y="2453472"/>
                    </a:lnTo>
                    <a:lnTo>
                      <a:pt x="349434" y="2617037"/>
                    </a:lnTo>
                    <a:lnTo>
                      <a:pt x="304826" y="2914428"/>
                    </a:lnTo>
                    <a:lnTo>
                      <a:pt x="260217" y="3315905"/>
                    </a:lnTo>
                    <a:lnTo>
                      <a:pt x="245348" y="3330775"/>
                    </a:lnTo>
                    <a:lnTo>
                      <a:pt x="230478" y="3419992"/>
                    </a:lnTo>
                    <a:lnTo>
                      <a:pt x="215609" y="3613296"/>
                    </a:lnTo>
                    <a:lnTo>
                      <a:pt x="200739" y="3866078"/>
                    </a:lnTo>
                    <a:lnTo>
                      <a:pt x="141261" y="4059382"/>
                    </a:lnTo>
                    <a:lnTo>
                      <a:pt x="96652" y="4089121"/>
                    </a:lnTo>
                    <a:lnTo>
                      <a:pt x="126392" y="4193208"/>
                    </a:lnTo>
                    <a:lnTo>
                      <a:pt x="66913" y="4237816"/>
                    </a:lnTo>
                    <a:lnTo>
                      <a:pt x="0" y="4237816"/>
                    </a:lnTo>
                    <a:lnTo>
                      <a:pt x="0" y="2743429"/>
                    </a:lnTo>
                    <a:lnTo>
                      <a:pt x="7435" y="2721124"/>
                    </a:lnTo>
                    <a:lnTo>
                      <a:pt x="22305" y="2631907"/>
                    </a:lnTo>
                    <a:lnTo>
                      <a:pt x="22305" y="2527820"/>
                    </a:lnTo>
                    <a:lnTo>
                      <a:pt x="7435" y="2349386"/>
                    </a:lnTo>
                    <a:lnTo>
                      <a:pt x="7435" y="2304777"/>
                    </a:lnTo>
                    <a:lnTo>
                      <a:pt x="22305" y="2289908"/>
                    </a:lnTo>
                    <a:lnTo>
                      <a:pt x="52044" y="2260168"/>
                    </a:lnTo>
                    <a:lnTo>
                      <a:pt x="81783" y="2245299"/>
                    </a:lnTo>
                    <a:lnTo>
                      <a:pt x="96652" y="2260168"/>
                    </a:lnTo>
                    <a:lnTo>
                      <a:pt x="171000" y="2260168"/>
                    </a:lnTo>
                    <a:lnTo>
                      <a:pt x="171000" y="2230429"/>
                    </a:lnTo>
                    <a:lnTo>
                      <a:pt x="156131" y="2215560"/>
                    </a:lnTo>
                    <a:lnTo>
                      <a:pt x="126392" y="2200690"/>
                    </a:lnTo>
                    <a:lnTo>
                      <a:pt x="37174" y="2230429"/>
                    </a:lnTo>
                    <a:lnTo>
                      <a:pt x="0" y="2249016"/>
                    </a:lnTo>
                    <a:lnTo>
                      <a:pt x="0" y="669129"/>
                    </a:lnTo>
                    <a:lnTo>
                      <a:pt x="7435" y="669129"/>
                    </a:lnTo>
                    <a:lnTo>
                      <a:pt x="37174" y="639390"/>
                    </a:lnTo>
                    <a:lnTo>
                      <a:pt x="66913" y="609650"/>
                    </a:lnTo>
                    <a:lnTo>
                      <a:pt x="96652" y="579911"/>
                    </a:lnTo>
                    <a:lnTo>
                      <a:pt x="66913" y="535303"/>
                    </a:lnTo>
                    <a:lnTo>
                      <a:pt x="52044" y="565042"/>
                    </a:lnTo>
                    <a:lnTo>
                      <a:pt x="22305" y="594781"/>
                    </a:lnTo>
                    <a:lnTo>
                      <a:pt x="0" y="605933"/>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lstStyle/>
              <a:p>
                <a:pPr>
                  <a:defRPr/>
                </a:pPr>
                <a:endParaRPr lang="en-AU" kern="0">
                  <a:solidFill>
                    <a:prstClr val="black"/>
                  </a:solidFill>
                  <a:latin typeface="Roboto Lt"/>
                </a:endParaRPr>
              </a:p>
            </p:txBody>
          </p:sp>
          <p:sp>
            <p:nvSpPr>
              <p:cNvPr id="39" name="Freeform 242"/>
              <p:cNvSpPr/>
              <p:nvPr/>
            </p:nvSpPr>
            <p:spPr bwMode="auto">
              <a:xfrm>
                <a:off x="7897842" y="1905789"/>
                <a:ext cx="646107" cy="4252686"/>
              </a:xfrm>
              <a:custGeom>
                <a:avLst/>
                <a:gdLst>
                  <a:gd name="connsiteX0" fmla="*/ 208174 w 646824"/>
                  <a:gd name="connsiteY0" fmla="*/ 1070606 h 4252686"/>
                  <a:gd name="connsiteX1" fmla="*/ 193304 w 646824"/>
                  <a:gd name="connsiteY1" fmla="*/ 1427475 h 4252686"/>
                  <a:gd name="connsiteX2" fmla="*/ 133826 w 646824"/>
                  <a:gd name="connsiteY2" fmla="*/ 1486953 h 4252686"/>
                  <a:gd name="connsiteX3" fmla="*/ 193304 w 646824"/>
                  <a:gd name="connsiteY3" fmla="*/ 1561301 h 4252686"/>
                  <a:gd name="connsiteX4" fmla="*/ 208174 w 646824"/>
                  <a:gd name="connsiteY4" fmla="*/ 1605910 h 4252686"/>
                  <a:gd name="connsiteX5" fmla="*/ 223043 w 646824"/>
                  <a:gd name="connsiteY5" fmla="*/ 1620779 h 4252686"/>
                  <a:gd name="connsiteX6" fmla="*/ 223043 w 646824"/>
                  <a:gd name="connsiteY6" fmla="*/ 1605910 h 4252686"/>
                  <a:gd name="connsiteX7" fmla="*/ 237913 w 646824"/>
                  <a:gd name="connsiteY7" fmla="*/ 1546431 h 4252686"/>
                  <a:gd name="connsiteX8" fmla="*/ 237913 w 646824"/>
                  <a:gd name="connsiteY8" fmla="*/ 1472084 h 4252686"/>
                  <a:gd name="connsiteX9" fmla="*/ 223043 w 646824"/>
                  <a:gd name="connsiteY9" fmla="*/ 1204432 h 4252686"/>
                  <a:gd name="connsiteX10" fmla="*/ 446086 w 646824"/>
                  <a:gd name="connsiteY10" fmla="*/ 654260 h 4252686"/>
                  <a:gd name="connsiteX11" fmla="*/ 297391 w 646824"/>
                  <a:gd name="connsiteY11" fmla="*/ 802955 h 4252686"/>
                  <a:gd name="connsiteX12" fmla="*/ 371738 w 646824"/>
                  <a:gd name="connsiteY12" fmla="*/ 847563 h 4252686"/>
                  <a:gd name="connsiteX13" fmla="*/ 297391 w 646824"/>
                  <a:gd name="connsiteY13" fmla="*/ 907042 h 4252686"/>
                  <a:gd name="connsiteX14" fmla="*/ 401478 w 646824"/>
                  <a:gd name="connsiteY14" fmla="*/ 1115215 h 4252686"/>
                  <a:gd name="connsiteX15" fmla="*/ 505564 w 646824"/>
                  <a:gd name="connsiteY15" fmla="*/ 1308519 h 4252686"/>
                  <a:gd name="connsiteX16" fmla="*/ 490695 w 646824"/>
                  <a:gd name="connsiteY16" fmla="*/ 1412606 h 4252686"/>
                  <a:gd name="connsiteX17" fmla="*/ 475825 w 646824"/>
                  <a:gd name="connsiteY17" fmla="*/ 1472084 h 4252686"/>
                  <a:gd name="connsiteX18" fmla="*/ 446086 w 646824"/>
                  <a:gd name="connsiteY18" fmla="*/ 1516692 h 4252686"/>
                  <a:gd name="connsiteX19" fmla="*/ 446086 w 646824"/>
                  <a:gd name="connsiteY19" fmla="*/ 1576171 h 4252686"/>
                  <a:gd name="connsiteX20" fmla="*/ 446086 w 646824"/>
                  <a:gd name="connsiteY20" fmla="*/ 1695127 h 4252686"/>
                  <a:gd name="connsiteX21" fmla="*/ 446086 w 646824"/>
                  <a:gd name="connsiteY21" fmla="*/ 1873561 h 4252686"/>
                  <a:gd name="connsiteX22" fmla="*/ 416347 w 646824"/>
                  <a:gd name="connsiteY22" fmla="*/ 1947909 h 4252686"/>
                  <a:gd name="connsiteX23" fmla="*/ 401478 w 646824"/>
                  <a:gd name="connsiteY23" fmla="*/ 2037126 h 4252686"/>
                  <a:gd name="connsiteX24" fmla="*/ 401478 w 646824"/>
                  <a:gd name="connsiteY24" fmla="*/ 2141213 h 4252686"/>
                  <a:gd name="connsiteX25" fmla="*/ 386608 w 646824"/>
                  <a:gd name="connsiteY25" fmla="*/ 2245299 h 4252686"/>
                  <a:gd name="connsiteX26" fmla="*/ 297391 w 646824"/>
                  <a:gd name="connsiteY26" fmla="*/ 2438603 h 4252686"/>
                  <a:gd name="connsiteX27" fmla="*/ 356869 w 646824"/>
                  <a:gd name="connsiteY27" fmla="*/ 2408864 h 4252686"/>
                  <a:gd name="connsiteX28" fmla="*/ 371738 w 646824"/>
                  <a:gd name="connsiteY28" fmla="*/ 2393995 h 4252686"/>
                  <a:gd name="connsiteX29" fmla="*/ 386608 w 646824"/>
                  <a:gd name="connsiteY29" fmla="*/ 2364256 h 4252686"/>
                  <a:gd name="connsiteX30" fmla="*/ 416347 w 646824"/>
                  <a:gd name="connsiteY30" fmla="*/ 2245299 h 4252686"/>
                  <a:gd name="connsiteX31" fmla="*/ 475825 w 646824"/>
                  <a:gd name="connsiteY31" fmla="*/ 1888431 h 4252686"/>
                  <a:gd name="connsiteX32" fmla="*/ 520434 w 646824"/>
                  <a:gd name="connsiteY32" fmla="*/ 1397736 h 4252686"/>
                  <a:gd name="connsiteX33" fmla="*/ 565042 w 646824"/>
                  <a:gd name="connsiteY33" fmla="*/ 817824 h 4252686"/>
                  <a:gd name="connsiteX34" fmla="*/ 594781 w 646824"/>
                  <a:gd name="connsiteY34" fmla="*/ 713738 h 4252686"/>
                  <a:gd name="connsiteX35" fmla="*/ 520434 w 646824"/>
                  <a:gd name="connsiteY35" fmla="*/ 669129 h 4252686"/>
                  <a:gd name="connsiteX36" fmla="*/ 550173 w 646824"/>
                  <a:gd name="connsiteY36" fmla="*/ 758346 h 4252686"/>
                  <a:gd name="connsiteX37" fmla="*/ 535303 w 646824"/>
                  <a:gd name="connsiteY37" fmla="*/ 847563 h 4252686"/>
                  <a:gd name="connsiteX38" fmla="*/ 520434 w 646824"/>
                  <a:gd name="connsiteY38" fmla="*/ 981389 h 4252686"/>
                  <a:gd name="connsiteX39" fmla="*/ 520434 w 646824"/>
                  <a:gd name="connsiteY39" fmla="*/ 1040867 h 4252686"/>
                  <a:gd name="connsiteX40" fmla="*/ 520434 w 646824"/>
                  <a:gd name="connsiteY40" fmla="*/ 1115215 h 4252686"/>
                  <a:gd name="connsiteX41" fmla="*/ 505564 w 646824"/>
                  <a:gd name="connsiteY41" fmla="*/ 1219302 h 4252686"/>
                  <a:gd name="connsiteX42" fmla="*/ 431217 w 646824"/>
                  <a:gd name="connsiteY42" fmla="*/ 1070606 h 4252686"/>
                  <a:gd name="connsiteX43" fmla="*/ 356869 w 646824"/>
                  <a:gd name="connsiteY43" fmla="*/ 921911 h 4252686"/>
                  <a:gd name="connsiteX44" fmla="*/ 386608 w 646824"/>
                  <a:gd name="connsiteY44" fmla="*/ 877303 h 4252686"/>
                  <a:gd name="connsiteX45" fmla="*/ 416347 w 646824"/>
                  <a:gd name="connsiteY45" fmla="*/ 847563 h 4252686"/>
                  <a:gd name="connsiteX46" fmla="*/ 416347 w 646824"/>
                  <a:gd name="connsiteY46" fmla="*/ 832694 h 4252686"/>
                  <a:gd name="connsiteX47" fmla="*/ 386608 w 646824"/>
                  <a:gd name="connsiteY47" fmla="*/ 802955 h 4252686"/>
                  <a:gd name="connsiteX48" fmla="*/ 371738 w 646824"/>
                  <a:gd name="connsiteY48" fmla="*/ 773216 h 4252686"/>
                  <a:gd name="connsiteX49" fmla="*/ 520434 w 646824"/>
                  <a:gd name="connsiteY49" fmla="*/ 0 h 4252686"/>
                  <a:gd name="connsiteX50" fmla="*/ 550173 w 646824"/>
                  <a:gd name="connsiteY50" fmla="*/ 0 h 4252686"/>
                  <a:gd name="connsiteX51" fmla="*/ 609651 w 646824"/>
                  <a:gd name="connsiteY51" fmla="*/ 14870 h 4252686"/>
                  <a:gd name="connsiteX52" fmla="*/ 646824 w 646824"/>
                  <a:gd name="connsiteY52" fmla="*/ 14870 h 4252686"/>
                  <a:gd name="connsiteX53" fmla="*/ 646824 w 646824"/>
                  <a:gd name="connsiteY53" fmla="*/ 620803 h 4252686"/>
                  <a:gd name="connsiteX54" fmla="*/ 639390 w 646824"/>
                  <a:gd name="connsiteY54" fmla="*/ 624520 h 4252686"/>
                  <a:gd name="connsiteX55" fmla="*/ 579912 w 646824"/>
                  <a:gd name="connsiteY55" fmla="*/ 639390 h 4252686"/>
                  <a:gd name="connsiteX56" fmla="*/ 550173 w 646824"/>
                  <a:gd name="connsiteY56" fmla="*/ 639390 h 4252686"/>
                  <a:gd name="connsiteX57" fmla="*/ 505564 w 646824"/>
                  <a:gd name="connsiteY57" fmla="*/ 609651 h 4252686"/>
                  <a:gd name="connsiteX58" fmla="*/ 550173 w 646824"/>
                  <a:gd name="connsiteY58" fmla="*/ 654260 h 4252686"/>
                  <a:gd name="connsiteX59" fmla="*/ 579912 w 646824"/>
                  <a:gd name="connsiteY59" fmla="*/ 669129 h 4252686"/>
                  <a:gd name="connsiteX60" fmla="*/ 609651 w 646824"/>
                  <a:gd name="connsiteY60" fmla="*/ 683999 h 4252686"/>
                  <a:gd name="connsiteX61" fmla="*/ 646824 w 646824"/>
                  <a:gd name="connsiteY61" fmla="*/ 683999 h 4252686"/>
                  <a:gd name="connsiteX62" fmla="*/ 646824 w 646824"/>
                  <a:gd name="connsiteY62" fmla="*/ 2263886 h 4252686"/>
                  <a:gd name="connsiteX63" fmla="*/ 624520 w 646824"/>
                  <a:gd name="connsiteY63" fmla="*/ 2275038 h 4252686"/>
                  <a:gd name="connsiteX64" fmla="*/ 550173 w 646824"/>
                  <a:gd name="connsiteY64" fmla="*/ 2230430 h 4252686"/>
                  <a:gd name="connsiteX65" fmla="*/ 609651 w 646824"/>
                  <a:gd name="connsiteY65" fmla="*/ 2334517 h 4252686"/>
                  <a:gd name="connsiteX66" fmla="*/ 609651 w 646824"/>
                  <a:gd name="connsiteY66" fmla="*/ 2572429 h 4252686"/>
                  <a:gd name="connsiteX67" fmla="*/ 609651 w 646824"/>
                  <a:gd name="connsiteY67" fmla="*/ 2587299 h 4252686"/>
                  <a:gd name="connsiteX68" fmla="*/ 609651 w 646824"/>
                  <a:gd name="connsiteY68" fmla="*/ 2631907 h 4252686"/>
                  <a:gd name="connsiteX69" fmla="*/ 594781 w 646824"/>
                  <a:gd name="connsiteY69" fmla="*/ 2691385 h 4252686"/>
                  <a:gd name="connsiteX70" fmla="*/ 565042 w 646824"/>
                  <a:gd name="connsiteY70" fmla="*/ 2750863 h 4252686"/>
                  <a:gd name="connsiteX71" fmla="*/ 535303 w 646824"/>
                  <a:gd name="connsiteY71" fmla="*/ 2780603 h 4252686"/>
                  <a:gd name="connsiteX72" fmla="*/ 535303 w 646824"/>
                  <a:gd name="connsiteY72" fmla="*/ 2825211 h 4252686"/>
                  <a:gd name="connsiteX73" fmla="*/ 535303 w 646824"/>
                  <a:gd name="connsiteY73" fmla="*/ 2884689 h 4252686"/>
                  <a:gd name="connsiteX74" fmla="*/ 535303 w 646824"/>
                  <a:gd name="connsiteY74" fmla="*/ 2914428 h 4252686"/>
                  <a:gd name="connsiteX75" fmla="*/ 579912 w 646824"/>
                  <a:gd name="connsiteY75" fmla="*/ 3048254 h 4252686"/>
                  <a:gd name="connsiteX76" fmla="*/ 579912 w 646824"/>
                  <a:gd name="connsiteY76" fmla="*/ 3137471 h 4252686"/>
                  <a:gd name="connsiteX77" fmla="*/ 579912 w 646824"/>
                  <a:gd name="connsiteY77" fmla="*/ 3286167 h 4252686"/>
                  <a:gd name="connsiteX78" fmla="*/ 550173 w 646824"/>
                  <a:gd name="connsiteY78" fmla="*/ 3449731 h 4252686"/>
                  <a:gd name="connsiteX79" fmla="*/ 639390 w 646824"/>
                  <a:gd name="connsiteY79" fmla="*/ 3196949 h 4252686"/>
                  <a:gd name="connsiteX80" fmla="*/ 624520 w 646824"/>
                  <a:gd name="connsiteY80" fmla="*/ 3018515 h 4252686"/>
                  <a:gd name="connsiteX81" fmla="*/ 624520 w 646824"/>
                  <a:gd name="connsiteY81" fmla="*/ 2914428 h 4252686"/>
                  <a:gd name="connsiteX82" fmla="*/ 624520 w 646824"/>
                  <a:gd name="connsiteY82" fmla="*/ 2825211 h 4252686"/>
                  <a:gd name="connsiteX83" fmla="*/ 646824 w 646824"/>
                  <a:gd name="connsiteY83" fmla="*/ 2758299 h 4252686"/>
                  <a:gd name="connsiteX84" fmla="*/ 646824 w 646824"/>
                  <a:gd name="connsiteY84" fmla="*/ 4252686 h 4252686"/>
                  <a:gd name="connsiteX85" fmla="*/ 624520 w 646824"/>
                  <a:gd name="connsiteY85" fmla="*/ 4252686 h 4252686"/>
                  <a:gd name="connsiteX86" fmla="*/ 565042 w 646824"/>
                  <a:gd name="connsiteY86" fmla="*/ 4237817 h 4252686"/>
                  <a:gd name="connsiteX87" fmla="*/ 520434 w 646824"/>
                  <a:gd name="connsiteY87" fmla="*/ 4222947 h 4252686"/>
                  <a:gd name="connsiteX88" fmla="*/ 505564 w 646824"/>
                  <a:gd name="connsiteY88" fmla="*/ 4208078 h 4252686"/>
                  <a:gd name="connsiteX89" fmla="*/ 535303 w 646824"/>
                  <a:gd name="connsiteY89" fmla="*/ 4133730 h 4252686"/>
                  <a:gd name="connsiteX90" fmla="*/ 535303 w 646824"/>
                  <a:gd name="connsiteY90" fmla="*/ 4089121 h 4252686"/>
                  <a:gd name="connsiteX91" fmla="*/ 535303 w 646824"/>
                  <a:gd name="connsiteY91" fmla="*/ 4074252 h 4252686"/>
                  <a:gd name="connsiteX92" fmla="*/ 520434 w 646824"/>
                  <a:gd name="connsiteY92" fmla="*/ 4044513 h 4252686"/>
                  <a:gd name="connsiteX93" fmla="*/ 490695 w 646824"/>
                  <a:gd name="connsiteY93" fmla="*/ 3970165 h 4252686"/>
                  <a:gd name="connsiteX94" fmla="*/ 475825 w 646824"/>
                  <a:gd name="connsiteY94" fmla="*/ 3895817 h 4252686"/>
                  <a:gd name="connsiteX95" fmla="*/ 520434 w 646824"/>
                  <a:gd name="connsiteY95" fmla="*/ 3643035 h 4252686"/>
                  <a:gd name="connsiteX96" fmla="*/ 490695 w 646824"/>
                  <a:gd name="connsiteY96" fmla="*/ 3568688 h 4252686"/>
                  <a:gd name="connsiteX97" fmla="*/ 475825 w 646824"/>
                  <a:gd name="connsiteY97" fmla="*/ 3449731 h 4252686"/>
                  <a:gd name="connsiteX98" fmla="*/ 446086 w 646824"/>
                  <a:gd name="connsiteY98" fmla="*/ 3390253 h 4252686"/>
                  <a:gd name="connsiteX99" fmla="*/ 401478 w 646824"/>
                  <a:gd name="connsiteY99" fmla="*/ 3286167 h 4252686"/>
                  <a:gd name="connsiteX100" fmla="*/ 371738 w 646824"/>
                  <a:gd name="connsiteY100" fmla="*/ 3167210 h 4252686"/>
                  <a:gd name="connsiteX101" fmla="*/ 341999 w 646824"/>
                  <a:gd name="connsiteY101" fmla="*/ 3063124 h 4252686"/>
                  <a:gd name="connsiteX102" fmla="*/ 312260 w 646824"/>
                  <a:gd name="connsiteY102" fmla="*/ 3003645 h 4252686"/>
                  <a:gd name="connsiteX103" fmla="*/ 297391 w 646824"/>
                  <a:gd name="connsiteY103" fmla="*/ 2988776 h 4252686"/>
                  <a:gd name="connsiteX104" fmla="*/ 282521 w 646824"/>
                  <a:gd name="connsiteY104" fmla="*/ 2944167 h 4252686"/>
                  <a:gd name="connsiteX105" fmla="*/ 267652 w 646824"/>
                  <a:gd name="connsiteY105" fmla="*/ 2825211 h 4252686"/>
                  <a:gd name="connsiteX106" fmla="*/ 267652 w 646824"/>
                  <a:gd name="connsiteY106" fmla="*/ 2676516 h 4252686"/>
                  <a:gd name="connsiteX107" fmla="*/ 223043 w 646824"/>
                  <a:gd name="connsiteY107" fmla="*/ 2423734 h 4252686"/>
                  <a:gd name="connsiteX108" fmla="*/ 223043 w 646824"/>
                  <a:gd name="connsiteY108" fmla="*/ 2408864 h 4252686"/>
                  <a:gd name="connsiteX109" fmla="*/ 148696 w 646824"/>
                  <a:gd name="connsiteY109" fmla="*/ 2364256 h 4252686"/>
                  <a:gd name="connsiteX110" fmla="*/ 118956 w 646824"/>
                  <a:gd name="connsiteY110" fmla="*/ 2319647 h 4252686"/>
                  <a:gd name="connsiteX111" fmla="*/ 89217 w 646824"/>
                  <a:gd name="connsiteY111" fmla="*/ 2275038 h 4252686"/>
                  <a:gd name="connsiteX112" fmla="*/ 89217 w 646824"/>
                  <a:gd name="connsiteY112" fmla="*/ 2200691 h 4252686"/>
                  <a:gd name="connsiteX113" fmla="*/ 44609 w 646824"/>
                  <a:gd name="connsiteY113" fmla="*/ 2200691 h 4252686"/>
                  <a:gd name="connsiteX114" fmla="*/ 29739 w 646824"/>
                  <a:gd name="connsiteY114" fmla="*/ 1918170 h 4252686"/>
                  <a:gd name="connsiteX115" fmla="*/ 0 w 646824"/>
                  <a:gd name="connsiteY115" fmla="*/ 1680257 h 4252686"/>
                  <a:gd name="connsiteX116" fmla="*/ 14870 w 646824"/>
                  <a:gd name="connsiteY116" fmla="*/ 1620779 h 4252686"/>
                  <a:gd name="connsiteX117" fmla="*/ 29739 w 646824"/>
                  <a:gd name="connsiteY117" fmla="*/ 1531562 h 4252686"/>
                  <a:gd name="connsiteX118" fmla="*/ 14870 w 646824"/>
                  <a:gd name="connsiteY118" fmla="*/ 1412606 h 4252686"/>
                  <a:gd name="connsiteX119" fmla="*/ 14870 w 646824"/>
                  <a:gd name="connsiteY119" fmla="*/ 1338258 h 4252686"/>
                  <a:gd name="connsiteX120" fmla="*/ 14870 w 646824"/>
                  <a:gd name="connsiteY120" fmla="*/ 1249041 h 4252686"/>
                  <a:gd name="connsiteX121" fmla="*/ 44609 w 646824"/>
                  <a:gd name="connsiteY121" fmla="*/ 1040867 h 4252686"/>
                  <a:gd name="connsiteX122" fmla="*/ 74348 w 646824"/>
                  <a:gd name="connsiteY122" fmla="*/ 788085 h 4252686"/>
                  <a:gd name="connsiteX123" fmla="*/ 386608 w 646824"/>
                  <a:gd name="connsiteY123" fmla="*/ 669129 h 4252686"/>
                  <a:gd name="connsiteX124" fmla="*/ 490695 w 646824"/>
                  <a:gd name="connsiteY124" fmla="*/ 594781 h 4252686"/>
                  <a:gd name="connsiteX125" fmla="*/ 490695 w 646824"/>
                  <a:gd name="connsiteY125" fmla="*/ 579912 h 4252686"/>
                  <a:gd name="connsiteX126" fmla="*/ 490695 w 646824"/>
                  <a:gd name="connsiteY126" fmla="*/ 565042 h 4252686"/>
                  <a:gd name="connsiteX127" fmla="*/ 460956 w 646824"/>
                  <a:gd name="connsiteY127" fmla="*/ 520434 h 4252686"/>
                  <a:gd name="connsiteX128" fmla="*/ 431217 w 646824"/>
                  <a:gd name="connsiteY128" fmla="*/ 475825 h 4252686"/>
                  <a:gd name="connsiteX129" fmla="*/ 416347 w 646824"/>
                  <a:gd name="connsiteY129" fmla="*/ 460956 h 4252686"/>
                  <a:gd name="connsiteX130" fmla="*/ 401478 w 646824"/>
                  <a:gd name="connsiteY130" fmla="*/ 460956 h 4252686"/>
                  <a:gd name="connsiteX131" fmla="*/ 386608 w 646824"/>
                  <a:gd name="connsiteY131" fmla="*/ 416347 h 4252686"/>
                  <a:gd name="connsiteX132" fmla="*/ 356869 w 646824"/>
                  <a:gd name="connsiteY132" fmla="*/ 356869 h 4252686"/>
                  <a:gd name="connsiteX133" fmla="*/ 386608 w 646824"/>
                  <a:gd name="connsiteY133" fmla="*/ 341999 h 4252686"/>
                  <a:gd name="connsiteX134" fmla="*/ 401478 w 646824"/>
                  <a:gd name="connsiteY134" fmla="*/ 341999 h 4252686"/>
                  <a:gd name="connsiteX135" fmla="*/ 386608 w 646824"/>
                  <a:gd name="connsiteY135" fmla="*/ 327130 h 4252686"/>
                  <a:gd name="connsiteX136" fmla="*/ 371738 w 646824"/>
                  <a:gd name="connsiteY136" fmla="*/ 327130 h 4252686"/>
                  <a:gd name="connsiteX137" fmla="*/ 371738 w 646824"/>
                  <a:gd name="connsiteY137" fmla="*/ 297391 h 4252686"/>
                  <a:gd name="connsiteX138" fmla="*/ 371738 w 646824"/>
                  <a:gd name="connsiteY138" fmla="*/ 223043 h 4252686"/>
                  <a:gd name="connsiteX139" fmla="*/ 371738 w 646824"/>
                  <a:gd name="connsiteY139" fmla="*/ 133826 h 4252686"/>
                  <a:gd name="connsiteX140" fmla="*/ 416347 w 646824"/>
                  <a:gd name="connsiteY140" fmla="*/ 74348 h 4252686"/>
                  <a:gd name="connsiteX141" fmla="*/ 490695 w 646824"/>
                  <a:gd name="connsiteY141" fmla="*/ 14870 h 42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46824" h="4252686">
                    <a:moveTo>
                      <a:pt x="208174" y="1070606"/>
                    </a:moveTo>
                    <a:lnTo>
                      <a:pt x="193304" y="1427475"/>
                    </a:lnTo>
                    <a:lnTo>
                      <a:pt x="133826" y="1486953"/>
                    </a:lnTo>
                    <a:lnTo>
                      <a:pt x="193304" y="1561301"/>
                    </a:lnTo>
                    <a:lnTo>
                      <a:pt x="208174" y="1605910"/>
                    </a:lnTo>
                    <a:lnTo>
                      <a:pt x="223043" y="1620779"/>
                    </a:lnTo>
                    <a:lnTo>
                      <a:pt x="223043" y="1605910"/>
                    </a:lnTo>
                    <a:lnTo>
                      <a:pt x="237913" y="1546431"/>
                    </a:lnTo>
                    <a:lnTo>
                      <a:pt x="237913" y="1472084"/>
                    </a:lnTo>
                    <a:lnTo>
                      <a:pt x="223043" y="1204432"/>
                    </a:lnTo>
                    <a:close/>
                    <a:moveTo>
                      <a:pt x="446086" y="654260"/>
                    </a:moveTo>
                    <a:lnTo>
                      <a:pt x="297391" y="802955"/>
                    </a:lnTo>
                    <a:lnTo>
                      <a:pt x="371738" y="847563"/>
                    </a:lnTo>
                    <a:lnTo>
                      <a:pt x="297391" y="907042"/>
                    </a:lnTo>
                    <a:lnTo>
                      <a:pt x="401478" y="1115215"/>
                    </a:lnTo>
                    <a:lnTo>
                      <a:pt x="505564" y="1308519"/>
                    </a:lnTo>
                    <a:lnTo>
                      <a:pt x="490695" y="1412606"/>
                    </a:lnTo>
                    <a:lnTo>
                      <a:pt x="475825" y="1472084"/>
                    </a:lnTo>
                    <a:lnTo>
                      <a:pt x="446086" y="1516692"/>
                    </a:lnTo>
                    <a:lnTo>
                      <a:pt x="446086" y="1576171"/>
                    </a:lnTo>
                    <a:lnTo>
                      <a:pt x="446086" y="1695127"/>
                    </a:lnTo>
                    <a:lnTo>
                      <a:pt x="446086" y="1873561"/>
                    </a:lnTo>
                    <a:lnTo>
                      <a:pt x="416347" y="1947909"/>
                    </a:lnTo>
                    <a:lnTo>
                      <a:pt x="401478" y="2037126"/>
                    </a:lnTo>
                    <a:lnTo>
                      <a:pt x="401478" y="2141213"/>
                    </a:lnTo>
                    <a:lnTo>
                      <a:pt x="386608" y="2245299"/>
                    </a:lnTo>
                    <a:lnTo>
                      <a:pt x="297391" y="2438603"/>
                    </a:lnTo>
                    <a:lnTo>
                      <a:pt x="356869" y="2408864"/>
                    </a:lnTo>
                    <a:lnTo>
                      <a:pt x="371738" y="2393995"/>
                    </a:lnTo>
                    <a:lnTo>
                      <a:pt x="386608" y="2364256"/>
                    </a:lnTo>
                    <a:lnTo>
                      <a:pt x="416347" y="2245299"/>
                    </a:lnTo>
                    <a:lnTo>
                      <a:pt x="475825" y="1888431"/>
                    </a:lnTo>
                    <a:lnTo>
                      <a:pt x="520434" y="1397736"/>
                    </a:lnTo>
                    <a:lnTo>
                      <a:pt x="565042" y="817824"/>
                    </a:lnTo>
                    <a:lnTo>
                      <a:pt x="594781" y="713738"/>
                    </a:lnTo>
                    <a:lnTo>
                      <a:pt x="520434" y="669129"/>
                    </a:lnTo>
                    <a:lnTo>
                      <a:pt x="550173" y="758346"/>
                    </a:lnTo>
                    <a:lnTo>
                      <a:pt x="535303" y="847563"/>
                    </a:lnTo>
                    <a:lnTo>
                      <a:pt x="520434" y="981389"/>
                    </a:lnTo>
                    <a:lnTo>
                      <a:pt x="520434" y="1040867"/>
                    </a:lnTo>
                    <a:lnTo>
                      <a:pt x="520434" y="1115215"/>
                    </a:lnTo>
                    <a:lnTo>
                      <a:pt x="505564" y="1219302"/>
                    </a:lnTo>
                    <a:lnTo>
                      <a:pt x="431217" y="1070606"/>
                    </a:lnTo>
                    <a:lnTo>
                      <a:pt x="356869" y="921911"/>
                    </a:lnTo>
                    <a:lnTo>
                      <a:pt x="386608" y="877303"/>
                    </a:lnTo>
                    <a:lnTo>
                      <a:pt x="416347" y="847563"/>
                    </a:lnTo>
                    <a:lnTo>
                      <a:pt x="416347" y="832694"/>
                    </a:lnTo>
                    <a:lnTo>
                      <a:pt x="386608" y="802955"/>
                    </a:lnTo>
                    <a:lnTo>
                      <a:pt x="371738" y="773216"/>
                    </a:lnTo>
                    <a:close/>
                    <a:moveTo>
                      <a:pt x="520434" y="0"/>
                    </a:moveTo>
                    <a:lnTo>
                      <a:pt x="550173" y="0"/>
                    </a:lnTo>
                    <a:lnTo>
                      <a:pt x="609651" y="14870"/>
                    </a:lnTo>
                    <a:lnTo>
                      <a:pt x="646824" y="14870"/>
                    </a:lnTo>
                    <a:lnTo>
                      <a:pt x="646824" y="620803"/>
                    </a:lnTo>
                    <a:lnTo>
                      <a:pt x="639390" y="624520"/>
                    </a:lnTo>
                    <a:lnTo>
                      <a:pt x="579912" y="639390"/>
                    </a:lnTo>
                    <a:lnTo>
                      <a:pt x="550173" y="639390"/>
                    </a:lnTo>
                    <a:lnTo>
                      <a:pt x="505564" y="609651"/>
                    </a:lnTo>
                    <a:lnTo>
                      <a:pt x="550173" y="654260"/>
                    </a:lnTo>
                    <a:lnTo>
                      <a:pt x="579912" y="669129"/>
                    </a:lnTo>
                    <a:lnTo>
                      <a:pt x="609651" y="683999"/>
                    </a:lnTo>
                    <a:lnTo>
                      <a:pt x="646824" y="683999"/>
                    </a:lnTo>
                    <a:lnTo>
                      <a:pt x="646824" y="2263886"/>
                    </a:lnTo>
                    <a:lnTo>
                      <a:pt x="624520" y="2275038"/>
                    </a:lnTo>
                    <a:lnTo>
                      <a:pt x="550173" y="2230430"/>
                    </a:lnTo>
                    <a:lnTo>
                      <a:pt x="609651" y="2334517"/>
                    </a:lnTo>
                    <a:lnTo>
                      <a:pt x="609651" y="2572429"/>
                    </a:lnTo>
                    <a:lnTo>
                      <a:pt x="609651" y="2587299"/>
                    </a:lnTo>
                    <a:lnTo>
                      <a:pt x="609651" y="2631907"/>
                    </a:lnTo>
                    <a:lnTo>
                      <a:pt x="594781" y="2691385"/>
                    </a:lnTo>
                    <a:lnTo>
                      <a:pt x="565042" y="2750863"/>
                    </a:lnTo>
                    <a:lnTo>
                      <a:pt x="535303" y="2780603"/>
                    </a:lnTo>
                    <a:lnTo>
                      <a:pt x="535303" y="2825211"/>
                    </a:lnTo>
                    <a:lnTo>
                      <a:pt x="535303" y="2884689"/>
                    </a:lnTo>
                    <a:lnTo>
                      <a:pt x="535303" y="2914428"/>
                    </a:lnTo>
                    <a:lnTo>
                      <a:pt x="579912" y="3048254"/>
                    </a:lnTo>
                    <a:lnTo>
                      <a:pt x="579912" y="3137471"/>
                    </a:lnTo>
                    <a:lnTo>
                      <a:pt x="579912" y="3286167"/>
                    </a:lnTo>
                    <a:lnTo>
                      <a:pt x="550173" y="3449731"/>
                    </a:lnTo>
                    <a:lnTo>
                      <a:pt x="639390" y="3196949"/>
                    </a:lnTo>
                    <a:lnTo>
                      <a:pt x="624520" y="3018515"/>
                    </a:lnTo>
                    <a:lnTo>
                      <a:pt x="624520" y="2914428"/>
                    </a:lnTo>
                    <a:lnTo>
                      <a:pt x="624520" y="2825211"/>
                    </a:lnTo>
                    <a:lnTo>
                      <a:pt x="646824" y="2758299"/>
                    </a:lnTo>
                    <a:lnTo>
                      <a:pt x="646824" y="4252686"/>
                    </a:lnTo>
                    <a:lnTo>
                      <a:pt x="624520" y="4252686"/>
                    </a:lnTo>
                    <a:lnTo>
                      <a:pt x="565042" y="4237817"/>
                    </a:lnTo>
                    <a:lnTo>
                      <a:pt x="520434" y="4222947"/>
                    </a:lnTo>
                    <a:lnTo>
                      <a:pt x="505564" y="4208078"/>
                    </a:lnTo>
                    <a:lnTo>
                      <a:pt x="535303" y="4133730"/>
                    </a:lnTo>
                    <a:lnTo>
                      <a:pt x="535303" y="4089121"/>
                    </a:lnTo>
                    <a:lnTo>
                      <a:pt x="535303" y="4074252"/>
                    </a:lnTo>
                    <a:lnTo>
                      <a:pt x="520434" y="4044513"/>
                    </a:lnTo>
                    <a:lnTo>
                      <a:pt x="490695" y="3970165"/>
                    </a:lnTo>
                    <a:lnTo>
                      <a:pt x="475825" y="3895817"/>
                    </a:lnTo>
                    <a:lnTo>
                      <a:pt x="520434" y="3643035"/>
                    </a:lnTo>
                    <a:lnTo>
                      <a:pt x="490695" y="3568688"/>
                    </a:lnTo>
                    <a:lnTo>
                      <a:pt x="475825" y="3449731"/>
                    </a:lnTo>
                    <a:lnTo>
                      <a:pt x="446086" y="3390253"/>
                    </a:lnTo>
                    <a:lnTo>
                      <a:pt x="401478" y="3286167"/>
                    </a:lnTo>
                    <a:lnTo>
                      <a:pt x="371738" y="3167210"/>
                    </a:lnTo>
                    <a:lnTo>
                      <a:pt x="341999" y="3063124"/>
                    </a:lnTo>
                    <a:lnTo>
                      <a:pt x="312260" y="3003645"/>
                    </a:lnTo>
                    <a:lnTo>
                      <a:pt x="297391" y="2988776"/>
                    </a:lnTo>
                    <a:lnTo>
                      <a:pt x="282521" y="2944167"/>
                    </a:lnTo>
                    <a:lnTo>
                      <a:pt x="267652" y="2825211"/>
                    </a:lnTo>
                    <a:lnTo>
                      <a:pt x="267652" y="2676516"/>
                    </a:lnTo>
                    <a:lnTo>
                      <a:pt x="223043" y="2423734"/>
                    </a:lnTo>
                    <a:lnTo>
                      <a:pt x="223043" y="2408864"/>
                    </a:lnTo>
                    <a:lnTo>
                      <a:pt x="148696" y="2364256"/>
                    </a:lnTo>
                    <a:lnTo>
                      <a:pt x="118956" y="2319647"/>
                    </a:lnTo>
                    <a:lnTo>
                      <a:pt x="89217" y="2275038"/>
                    </a:lnTo>
                    <a:lnTo>
                      <a:pt x="89217" y="2200691"/>
                    </a:lnTo>
                    <a:lnTo>
                      <a:pt x="44609" y="2200691"/>
                    </a:lnTo>
                    <a:lnTo>
                      <a:pt x="29739" y="1918170"/>
                    </a:lnTo>
                    <a:lnTo>
                      <a:pt x="0" y="1680257"/>
                    </a:lnTo>
                    <a:lnTo>
                      <a:pt x="14870" y="1620779"/>
                    </a:lnTo>
                    <a:lnTo>
                      <a:pt x="29739" y="1531562"/>
                    </a:lnTo>
                    <a:lnTo>
                      <a:pt x="14870" y="1412606"/>
                    </a:lnTo>
                    <a:lnTo>
                      <a:pt x="14870" y="1338258"/>
                    </a:lnTo>
                    <a:lnTo>
                      <a:pt x="14870" y="1249041"/>
                    </a:lnTo>
                    <a:lnTo>
                      <a:pt x="44609" y="1040867"/>
                    </a:lnTo>
                    <a:lnTo>
                      <a:pt x="74348" y="788085"/>
                    </a:lnTo>
                    <a:lnTo>
                      <a:pt x="386608" y="669129"/>
                    </a:lnTo>
                    <a:lnTo>
                      <a:pt x="490695" y="594781"/>
                    </a:lnTo>
                    <a:lnTo>
                      <a:pt x="490695" y="579912"/>
                    </a:lnTo>
                    <a:lnTo>
                      <a:pt x="490695" y="565042"/>
                    </a:lnTo>
                    <a:lnTo>
                      <a:pt x="460956" y="520434"/>
                    </a:lnTo>
                    <a:lnTo>
                      <a:pt x="431217" y="475825"/>
                    </a:lnTo>
                    <a:lnTo>
                      <a:pt x="416347" y="460956"/>
                    </a:lnTo>
                    <a:lnTo>
                      <a:pt x="401478" y="460956"/>
                    </a:lnTo>
                    <a:lnTo>
                      <a:pt x="386608" y="416347"/>
                    </a:lnTo>
                    <a:lnTo>
                      <a:pt x="356869" y="356869"/>
                    </a:lnTo>
                    <a:lnTo>
                      <a:pt x="386608" y="341999"/>
                    </a:lnTo>
                    <a:lnTo>
                      <a:pt x="401478" y="341999"/>
                    </a:lnTo>
                    <a:lnTo>
                      <a:pt x="386608" y="327130"/>
                    </a:lnTo>
                    <a:lnTo>
                      <a:pt x="371738" y="327130"/>
                    </a:lnTo>
                    <a:lnTo>
                      <a:pt x="371738" y="297391"/>
                    </a:lnTo>
                    <a:lnTo>
                      <a:pt x="371738" y="223043"/>
                    </a:lnTo>
                    <a:lnTo>
                      <a:pt x="371738" y="133826"/>
                    </a:lnTo>
                    <a:lnTo>
                      <a:pt x="416347" y="74348"/>
                    </a:lnTo>
                    <a:lnTo>
                      <a:pt x="490695" y="14870"/>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lstStyle/>
              <a:p>
                <a:pPr>
                  <a:defRPr/>
                </a:pPr>
                <a:endParaRPr lang="en-AU" kern="0">
                  <a:solidFill>
                    <a:prstClr val="black"/>
                  </a:solidFill>
                  <a:latin typeface="Roboto Lt"/>
                </a:endParaRPr>
              </a:p>
            </p:txBody>
          </p:sp>
        </p:grpSp>
        <p:grpSp>
          <p:nvGrpSpPr>
            <p:cNvPr id="27" name="Group 272"/>
            <p:cNvGrpSpPr/>
            <p:nvPr/>
          </p:nvGrpSpPr>
          <p:grpSpPr bwMode="auto">
            <a:xfrm>
              <a:off x="5768231" y="1881078"/>
              <a:ext cx="2633662" cy="4294187"/>
              <a:chOff x="262677" y="3281664"/>
              <a:chExt cx="2632515" cy="4293386"/>
            </a:xfrm>
          </p:grpSpPr>
          <p:grpSp>
            <p:nvGrpSpPr>
              <p:cNvPr id="28" name="Group 245"/>
              <p:cNvGrpSpPr/>
              <p:nvPr/>
            </p:nvGrpSpPr>
            <p:grpSpPr bwMode="auto">
              <a:xfrm>
                <a:off x="1705752" y="3281664"/>
                <a:ext cx="574343" cy="1040675"/>
                <a:chOff x="1978458" y="3265888"/>
                <a:chExt cx="574343" cy="1040675"/>
              </a:xfrm>
            </p:grpSpPr>
            <p:sp>
              <p:nvSpPr>
                <p:cNvPr id="36" name="Arc 244"/>
                <p:cNvSpPr/>
                <p:nvPr/>
              </p:nvSpPr>
              <p:spPr>
                <a:xfrm>
                  <a:off x="2076173" y="3424608"/>
                  <a:ext cx="476043" cy="882485"/>
                </a:xfrm>
                <a:prstGeom prst="arc">
                  <a:avLst>
                    <a:gd name="adj1" fmla="val 16164794"/>
                    <a:gd name="adj2" fmla="val 0"/>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black"/>
                    </a:solidFill>
                    <a:latin typeface="Roboto Lt"/>
                  </a:endParaRPr>
                </a:p>
              </p:txBody>
            </p:sp>
            <p:sp>
              <p:nvSpPr>
                <p:cNvPr id="37" name="Rounded Rectangle 243"/>
                <p:cNvSpPr/>
                <p:nvPr/>
              </p:nvSpPr>
              <p:spPr>
                <a:xfrm rot="1257214">
                  <a:off x="1977791" y="3265888"/>
                  <a:ext cx="431612" cy="204749"/>
                </a:xfrm>
                <a:prstGeom prst="roundRect">
                  <a:avLst>
                    <a:gd name="adj" fmla="val 33895"/>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Roboto Lt" pitchFamily="2" charset="0"/>
                    </a:defRPr>
                  </a:lvl1pPr>
                  <a:lvl2pPr marL="742950" indent="-285750">
                    <a:defRPr>
                      <a:solidFill>
                        <a:schemeClr val="tx1"/>
                      </a:solidFill>
                      <a:latin typeface="Roboto Lt" pitchFamily="2" charset="0"/>
                    </a:defRPr>
                  </a:lvl2pPr>
                  <a:lvl3pPr marL="1143000" indent="-228600">
                    <a:defRPr>
                      <a:solidFill>
                        <a:schemeClr val="tx1"/>
                      </a:solidFill>
                      <a:latin typeface="Roboto Lt" pitchFamily="2" charset="0"/>
                    </a:defRPr>
                  </a:lvl3pPr>
                  <a:lvl4pPr marL="1600200" indent="-228600">
                    <a:defRPr>
                      <a:solidFill>
                        <a:schemeClr val="tx1"/>
                      </a:solidFill>
                      <a:latin typeface="Roboto Lt" pitchFamily="2" charset="0"/>
                    </a:defRPr>
                  </a:lvl4pPr>
                  <a:lvl5pPr marL="2057400" indent="-228600">
                    <a:defRPr>
                      <a:solidFill>
                        <a:schemeClr val="tx1"/>
                      </a:solidFill>
                      <a:latin typeface="Roboto Lt" pitchFamily="2" charset="0"/>
                    </a:defRPr>
                  </a:lvl5pPr>
                  <a:lvl6pPr marL="2514600" indent="-228600" fontAlgn="base">
                    <a:spcBef>
                      <a:spcPct val="0"/>
                    </a:spcBef>
                    <a:spcAft>
                      <a:spcPct val="0"/>
                    </a:spcAft>
                    <a:defRPr>
                      <a:solidFill>
                        <a:schemeClr val="tx1"/>
                      </a:solidFill>
                      <a:latin typeface="Roboto Lt" pitchFamily="2" charset="0"/>
                    </a:defRPr>
                  </a:lvl6pPr>
                  <a:lvl7pPr marL="2971800" indent="-228600" fontAlgn="base">
                    <a:spcBef>
                      <a:spcPct val="0"/>
                    </a:spcBef>
                    <a:spcAft>
                      <a:spcPct val="0"/>
                    </a:spcAft>
                    <a:defRPr>
                      <a:solidFill>
                        <a:schemeClr val="tx1"/>
                      </a:solidFill>
                      <a:latin typeface="Roboto Lt" pitchFamily="2" charset="0"/>
                    </a:defRPr>
                  </a:lvl7pPr>
                  <a:lvl8pPr marL="3429000" indent="-228600" fontAlgn="base">
                    <a:spcBef>
                      <a:spcPct val="0"/>
                    </a:spcBef>
                    <a:spcAft>
                      <a:spcPct val="0"/>
                    </a:spcAft>
                    <a:defRPr>
                      <a:solidFill>
                        <a:schemeClr val="tx1"/>
                      </a:solidFill>
                      <a:latin typeface="Roboto Lt" pitchFamily="2" charset="0"/>
                    </a:defRPr>
                  </a:lvl8pPr>
                  <a:lvl9pPr marL="3886200" indent="-228600" fontAlgn="base">
                    <a:spcBef>
                      <a:spcPct val="0"/>
                    </a:spcBef>
                    <a:spcAft>
                      <a:spcPct val="0"/>
                    </a:spcAft>
                    <a:defRPr>
                      <a:solidFill>
                        <a:schemeClr val="tx1"/>
                      </a:solidFill>
                      <a:latin typeface="Roboto Lt" pitchFamily="2" charset="0"/>
                    </a:defRPr>
                  </a:lvl9pPr>
                </a:lstStyle>
                <a:p>
                  <a:pPr algn="ctr" fontAlgn="base">
                    <a:spcBef>
                      <a:spcPct val="0"/>
                    </a:spcBef>
                    <a:spcAft>
                      <a:spcPct val="0"/>
                    </a:spcAft>
                    <a:defRPr/>
                  </a:pPr>
                  <a:endParaRPr lang="en-AU" altLang="zh-CN" kern="0">
                    <a:solidFill>
                      <a:srgbClr val="FFFFFF"/>
                    </a:solidFill>
                  </a:endParaRPr>
                </a:p>
              </p:txBody>
            </p:sp>
          </p:grpSp>
          <p:grpSp>
            <p:nvGrpSpPr>
              <p:cNvPr id="29" name="Group 239"/>
              <p:cNvGrpSpPr/>
              <p:nvPr/>
            </p:nvGrpSpPr>
            <p:grpSpPr bwMode="auto">
              <a:xfrm>
                <a:off x="262677" y="3847108"/>
                <a:ext cx="2632515" cy="3727942"/>
                <a:chOff x="4762257" y="2643361"/>
                <a:chExt cx="1321745" cy="1871742"/>
              </a:xfrm>
            </p:grpSpPr>
            <p:sp>
              <p:nvSpPr>
                <p:cNvPr id="30" name="Freeform 218"/>
                <p:cNvSpPr/>
                <p:nvPr/>
              </p:nvSpPr>
              <p:spPr>
                <a:xfrm>
                  <a:off x="4998084" y="2833622"/>
                  <a:ext cx="975972" cy="1681481"/>
                </a:xfrm>
                <a:custGeom>
                  <a:avLst/>
                  <a:gdLst>
                    <a:gd name="connsiteX0" fmla="*/ 976179 w 976179"/>
                    <a:gd name="connsiteY0" fmla="*/ 0 h 1681612"/>
                    <a:gd name="connsiteX1" fmla="*/ 976179 w 976179"/>
                    <a:gd name="connsiteY1" fmla="*/ 1627927 h 1681612"/>
                    <a:gd name="connsiteX2" fmla="*/ 0 w 976179"/>
                    <a:gd name="connsiteY2" fmla="*/ 1681612 h 1681612"/>
                    <a:gd name="connsiteX3" fmla="*/ 0 w 976179"/>
                    <a:gd name="connsiteY3" fmla="*/ 76907 h 1681612"/>
                  </a:gdLst>
                  <a:ahLst/>
                  <a:cxnLst>
                    <a:cxn ang="0">
                      <a:pos x="connsiteX0" y="connsiteY0"/>
                    </a:cxn>
                    <a:cxn ang="0">
                      <a:pos x="connsiteX1" y="connsiteY1"/>
                    </a:cxn>
                    <a:cxn ang="0">
                      <a:pos x="connsiteX2" y="connsiteY2"/>
                    </a:cxn>
                    <a:cxn ang="0">
                      <a:pos x="connsiteX3" y="connsiteY3"/>
                    </a:cxn>
                  </a:cxnLst>
                  <a:rect l="l" t="t" r="r" b="b"/>
                  <a:pathLst>
                    <a:path w="976179" h="1681612">
                      <a:moveTo>
                        <a:pt x="976179" y="0"/>
                      </a:moveTo>
                      <a:lnTo>
                        <a:pt x="976179" y="1627927"/>
                      </a:lnTo>
                      <a:lnTo>
                        <a:pt x="0" y="1681612"/>
                      </a:lnTo>
                      <a:lnTo>
                        <a:pt x="0" y="76907"/>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white"/>
                    </a:solidFill>
                    <a:latin typeface="Roboto Lt"/>
                  </a:endParaRPr>
                </a:p>
              </p:txBody>
            </p:sp>
            <p:sp>
              <p:nvSpPr>
                <p:cNvPr id="31" name="Freeform 206"/>
                <p:cNvSpPr/>
                <p:nvPr/>
              </p:nvSpPr>
              <p:spPr>
                <a:xfrm rot="21411133">
                  <a:off x="4996490" y="2870280"/>
                  <a:ext cx="976769" cy="73316"/>
                </a:xfrm>
                <a:custGeom>
                  <a:avLst/>
                  <a:gdLst>
                    <a:gd name="connsiteX0" fmla="*/ 1478504 w 1478504"/>
                    <a:gd name="connsiteY0" fmla="*/ 0 h 60872"/>
                    <a:gd name="connsiteX1" fmla="*/ 1476233 w 1478504"/>
                    <a:gd name="connsiteY1" fmla="*/ 43543 h 60872"/>
                    <a:gd name="connsiteX2" fmla="*/ 0 w 1478504"/>
                    <a:gd name="connsiteY2" fmla="*/ 60872 h 60872"/>
                    <a:gd name="connsiteX3" fmla="*/ 3723 w 1478504"/>
                    <a:gd name="connsiteY3" fmla="*/ 10977 h 60872"/>
                  </a:gdLst>
                  <a:ahLst/>
                  <a:cxnLst>
                    <a:cxn ang="0">
                      <a:pos x="connsiteX0" y="connsiteY0"/>
                    </a:cxn>
                    <a:cxn ang="0">
                      <a:pos x="connsiteX1" y="connsiteY1"/>
                    </a:cxn>
                    <a:cxn ang="0">
                      <a:pos x="connsiteX2" y="connsiteY2"/>
                    </a:cxn>
                    <a:cxn ang="0">
                      <a:pos x="connsiteX3" y="connsiteY3"/>
                    </a:cxn>
                  </a:cxnLst>
                  <a:rect l="l" t="t" r="r" b="b"/>
                  <a:pathLst>
                    <a:path w="1478504" h="60872">
                      <a:moveTo>
                        <a:pt x="1478504" y="0"/>
                      </a:moveTo>
                      <a:lnTo>
                        <a:pt x="1476233" y="43543"/>
                      </a:lnTo>
                      <a:lnTo>
                        <a:pt x="0" y="60872"/>
                      </a:lnTo>
                      <a:lnTo>
                        <a:pt x="3723" y="10977"/>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white"/>
                    </a:solidFill>
                    <a:latin typeface="Roboto Lt"/>
                  </a:endParaRPr>
                </a:p>
              </p:txBody>
            </p:sp>
            <p:sp>
              <p:nvSpPr>
                <p:cNvPr id="32" name="Freeform 216"/>
                <p:cNvSpPr/>
                <p:nvPr/>
              </p:nvSpPr>
              <p:spPr>
                <a:xfrm>
                  <a:off x="4874593" y="2833622"/>
                  <a:ext cx="129067" cy="1681481"/>
                </a:xfrm>
                <a:custGeom>
                  <a:avLst/>
                  <a:gdLst>
                    <a:gd name="connsiteX0" fmla="*/ 0 w 128951"/>
                    <a:gd name="connsiteY0" fmla="*/ 0 h 1696750"/>
                    <a:gd name="connsiteX1" fmla="*/ 128951 w 128951"/>
                    <a:gd name="connsiteY1" fmla="*/ 0 h 1696750"/>
                    <a:gd name="connsiteX2" fmla="*/ 128951 w 128951"/>
                    <a:gd name="connsiteY2" fmla="*/ 1696750 h 1696750"/>
                    <a:gd name="connsiteX3" fmla="*/ 0 w 128951"/>
                    <a:gd name="connsiteY3" fmla="*/ 1672631 h 1696750"/>
                  </a:gdLst>
                  <a:ahLst/>
                  <a:cxnLst>
                    <a:cxn ang="0">
                      <a:pos x="connsiteX0" y="connsiteY0"/>
                    </a:cxn>
                    <a:cxn ang="0">
                      <a:pos x="connsiteX1" y="connsiteY1"/>
                    </a:cxn>
                    <a:cxn ang="0">
                      <a:pos x="connsiteX2" y="connsiteY2"/>
                    </a:cxn>
                    <a:cxn ang="0">
                      <a:pos x="connsiteX3" y="connsiteY3"/>
                    </a:cxn>
                  </a:cxnLst>
                  <a:rect l="l" t="t" r="r" b="b"/>
                  <a:pathLst>
                    <a:path w="128951" h="1696750">
                      <a:moveTo>
                        <a:pt x="0" y="0"/>
                      </a:moveTo>
                      <a:lnTo>
                        <a:pt x="128951" y="0"/>
                      </a:lnTo>
                      <a:lnTo>
                        <a:pt x="128951" y="1696750"/>
                      </a:lnTo>
                      <a:lnTo>
                        <a:pt x="0" y="1672631"/>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white"/>
                    </a:solidFill>
                    <a:latin typeface="Roboto Lt"/>
                  </a:endParaRPr>
                </a:p>
              </p:txBody>
            </p:sp>
            <p:sp>
              <p:nvSpPr>
                <p:cNvPr id="33" name="Freeform 199"/>
                <p:cNvSpPr/>
                <p:nvPr/>
              </p:nvSpPr>
              <p:spPr>
                <a:xfrm rot="21411133">
                  <a:off x="4994100" y="2643161"/>
                  <a:ext cx="1089902" cy="240667"/>
                </a:xfrm>
                <a:custGeom>
                  <a:avLst/>
                  <a:gdLst>
                    <a:gd name="connsiteX0" fmla="*/ 1096690 w 1105024"/>
                    <a:gd name="connsiteY0" fmla="*/ 0 h 262743"/>
                    <a:gd name="connsiteX1" fmla="*/ 1105024 w 1105024"/>
                    <a:gd name="connsiteY1" fmla="*/ 262743 h 262743"/>
                    <a:gd name="connsiteX2" fmla="*/ 0 w 1105024"/>
                    <a:gd name="connsiteY2" fmla="*/ 240983 h 262743"/>
                    <a:gd name="connsiteX3" fmla="*/ 13252 w 1105024"/>
                    <a:gd name="connsiteY3" fmla="*/ 0 h 262743"/>
                    <a:gd name="connsiteX0-1" fmla="*/ 1096690 w 1096690"/>
                    <a:gd name="connsiteY0-2" fmla="*/ 0 h 240983"/>
                    <a:gd name="connsiteX1-3" fmla="*/ 1088095 w 1096690"/>
                    <a:gd name="connsiteY1-4" fmla="*/ 223654 h 240983"/>
                    <a:gd name="connsiteX2-5" fmla="*/ 0 w 1096690"/>
                    <a:gd name="connsiteY2-6" fmla="*/ 240983 h 240983"/>
                    <a:gd name="connsiteX3-7" fmla="*/ 13252 w 1096690"/>
                    <a:gd name="connsiteY3-8" fmla="*/ 0 h 240983"/>
                    <a:gd name="connsiteX4" fmla="*/ 1096690 w 1096690"/>
                    <a:gd name="connsiteY4" fmla="*/ 0 h 240983"/>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096690" h="240983">
                      <a:moveTo>
                        <a:pt x="1096690" y="0"/>
                      </a:moveTo>
                      <a:lnTo>
                        <a:pt x="1088095" y="223654"/>
                      </a:lnTo>
                      <a:lnTo>
                        <a:pt x="0" y="240983"/>
                      </a:lnTo>
                      <a:lnTo>
                        <a:pt x="13252" y="0"/>
                      </a:lnTo>
                      <a:lnTo>
                        <a:pt x="1096690" y="0"/>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white"/>
                    </a:solidFill>
                    <a:latin typeface="Roboto Lt"/>
                  </a:endParaRPr>
                </a:p>
              </p:txBody>
            </p:sp>
            <p:sp>
              <p:nvSpPr>
                <p:cNvPr id="34" name="Freeform 219"/>
                <p:cNvSpPr/>
                <p:nvPr/>
              </p:nvSpPr>
              <p:spPr>
                <a:xfrm>
                  <a:off x="4873797" y="2914110"/>
                  <a:ext cx="126677" cy="55784"/>
                </a:xfrm>
                <a:custGeom>
                  <a:avLst/>
                  <a:gdLst>
                    <a:gd name="connsiteX0" fmla="*/ 0 w 128951"/>
                    <a:gd name="connsiteY0" fmla="*/ 0 h 1696750"/>
                    <a:gd name="connsiteX1" fmla="*/ 128951 w 128951"/>
                    <a:gd name="connsiteY1" fmla="*/ 0 h 1696750"/>
                    <a:gd name="connsiteX2" fmla="*/ 128951 w 128951"/>
                    <a:gd name="connsiteY2" fmla="*/ 1696750 h 1696750"/>
                    <a:gd name="connsiteX3" fmla="*/ 0 w 128951"/>
                    <a:gd name="connsiteY3" fmla="*/ 1672631 h 1696750"/>
                  </a:gdLst>
                  <a:ahLst/>
                  <a:cxnLst>
                    <a:cxn ang="0">
                      <a:pos x="connsiteX0" y="connsiteY0"/>
                    </a:cxn>
                    <a:cxn ang="0">
                      <a:pos x="connsiteX1" y="connsiteY1"/>
                    </a:cxn>
                    <a:cxn ang="0">
                      <a:pos x="connsiteX2" y="connsiteY2"/>
                    </a:cxn>
                    <a:cxn ang="0">
                      <a:pos x="connsiteX3" y="connsiteY3"/>
                    </a:cxn>
                  </a:cxnLst>
                  <a:rect l="l" t="t" r="r" b="b"/>
                  <a:pathLst>
                    <a:path w="128951" h="1696750">
                      <a:moveTo>
                        <a:pt x="0" y="0"/>
                      </a:moveTo>
                      <a:lnTo>
                        <a:pt x="128951" y="0"/>
                      </a:lnTo>
                      <a:lnTo>
                        <a:pt x="128951" y="1696750"/>
                      </a:lnTo>
                      <a:lnTo>
                        <a:pt x="0" y="1672631"/>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white"/>
                    </a:solidFill>
                    <a:latin typeface="Roboto Lt"/>
                  </a:endParaRPr>
                </a:p>
              </p:txBody>
            </p:sp>
            <p:sp>
              <p:nvSpPr>
                <p:cNvPr id="35" name="Freeform 201"/>
                <p:cNvSpPr/>
                <p:nvPr/>
              </p:nvSpPr>
              <p:spPr>
                <a:xfrm>
                  <a:off x="4762257" y="2673443"/>
                  <a:ext cx="241403" cy="241464"/>
                </a:xfrm>
                <a:custGeom>
                  <a:avLst/>
                  <a:gdLst>
                    <a:gd name="connsiteX0" fmla="*/ 339446 w 409575"/>
                    <a:gd name="connsiteY0" fmla="*/ 0 h 240822"/>
                    <a:gd name="connsiteX1" fmla="*/ 409575 w 409575"/>
                    <a:gd name="connsiteY1" fmla="*/ 0 h 240822"/>
                    <a:gd name="connsiteX2" fmla="*/ 409575 w 409575"/>
                    <a:gd name="connsiteY2" fmla="*/ 240822 h 240822"/>
                    <a:gd name="connsiteX3" fmla="*/ 0 w 409575"/>
                    <a:gd name="connsiteY3" fmla="*/ 240822 h 240822"/>
                    <a:gd name="connsiteX4" fmla="*/ 0 w 409575"/>
                    <a:gd name="connsiteY4" fmla="*/ 149711 h 240822"/>
                    <a:gd name="connsiteX0-1" fmla="*/ 0 w 409575"/>
                    <a:gd name="connsiteY0-2" fmla="*/ 149711 h 240822"/>
                    <a:gd name="connsiteX1-3" fmla="*/ 409575 w 409575"/>
                    <a:gd name="connsiteY1-4" fmla="*/ 0 h 240822"/>
                    <a:gd name="connsiteX2-5" fmla="*/ 409575 w 409575"/>
                    <a:gd name="connsiteY2-6" fmla="*/ 240822 h 240822"/>
                    <a:gd name="connsiteX3-7" fmla="*/ 0 w 409575"/>
                    <a:gd name="connsiteY3-8" fmla="*/ 240822 h 240822"/>
                    <a:gd name="connsiteX4-9" fmla="*/ 0 w 409575"/>
                    <a:gd name="connsiteY4-10" fmla="*/ 149711 h 240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575" h="240822">
                      <a:moveTo>
                        <a:pt x="0" y="149711"/>
                      </a:moveTo>
                      <a:lnTo>
                        <a:pt x="409575" y="0"/>
                      </a:lnTo>
                      <a:lnTo>
                        <a:pt x="409575" y="240822"/>
                      </a:lnTo>
                      <a:lnTo>
                        <a:pt x="0" y="240822"/>
                      </a:lnTo>
                      <a:lnTo>
                        <a:pt x="0" y="149711"/>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en-AU" kern="0">
                    <a:solidFill>
                      <a:prstClr val="white"/>
                    </a:solidFill>
                    <a:latin typeface="Roboto Lt"/>
                  </a:endParaRPr>
                </a:p>
              </p:txBody>
            </p:sp>
          </p:grpSp>
        </p:grpSp>
      </p:grpSp>
      <p:sp>
        <p:nvSpPr>
          <p:cNvPr id="40" name="TextBox 32"/>
          <p:cNvSpPr txBox="1"/>
          <p:nvPr/>
        </p:nvSpPr>
        <p:spPr>
          <a:xfrm>
            <a:off x="5891025" y="1900257"/>
            <a:ext cx="738203" cy="523220"/>
          </a:xfrm>
          <a:prstGeom prst="rect">
            <a:avLst/>
          </a:prstGeom>
          <a:noFill/>
        </p:spPr>
        <p:txBody>
          <a:bodyPr wrap="square" rtlCol="0">
            <a:spAutoFit/>
          </a:bodyPr>
          <a:lstStyle/>
          <a:p>
            <a:r>
              <a:rPr lang="en-US" altLang="zh-CN" sz="2800" dirty="0">
                <a:latin typeface="微软雅黑 Light" panose="020B0502040204020203" pitchFamily="34" charset="-122"/>
                <a:ea typeface="微软雅黑 Light" panose="020B0502040204020203" pitchFamily="34" charset="-122"/>
              </a:rPr>
              <a:t>01</a:t>
            </a:r>
          </a:p>
        </p:txBody>
      </p:sp>
      <p:grpSp>
        <p:nvGrpSpPr>
          <p:cNvPr id="41" name="Group 3"/>
          <p:cNvGrpSpPr/>
          <p:nvPr/>
        </p:nvGrpSpPr>
        <p:grpSpPr>
          <a:xfrm>
            <a:off x="6482921" y="1874417"/>
            <a:ext cx="4394778" cy="745921"/>
            <a:chOff x="8370955" y="2204864"/>
            <a:chExt cx="3754437" cy="745921"/>
          </a:xfrm>
        </p:grpSpPr>
        <p:sp>
          <p:nvSpPr>
            <p:cNvPr id="42" name="TextBox 34"/>
            <p:cNvSpPr txBox="1"/>
            <p:nvPr/>
          </p:nvSpPr>
          <p:spPr>
            <a:xfrm>
              <a:off x="8370955" y="2204864"/>
              <a:ext cx="2321270" cy="459293"/>
            </a:xfrm>
            <a:prstGeom prst="rect">
              <a:avLst/>
            </a:prstGeom>
            <a:noFill/>
          </p:spPr>
          <p:txBody>
            <a:bodyPr wrap="square"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对产品的态度</a:t>
              </a:r>
            </a:p>
          </p:txBody>
        </p:sp>
        <p:sp>
          <p:nvSpPr>
            <p:cNvPr id="43" name="TextBox 35"/>
            <p:cNvSpPr txBox="1"/>
            <p:nvPr/>
          </p:nvSpPr>
          <p:spPr>
            <a:xfrm>
              <a:off x="8370957" y="2535287"/>
              <a:ext cx="3754435"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
        <p:nvSpPr>
          <p:cNvPr id="44" name="TextBox 36"/>
          <p:cNvSpPr txBox="1"/>
          <p:nvPr/>
        </p:nvSpPr>
        <p:spPr>
          <a:xfrm>
            <a:off x="5891025" y="2836361"/>
            <a:ext cx="738203" cy="523220"/>
          </a:xfrm>
          <a:prstGeom prst="rect">
            <a:avLst/>
          </a:prstGeom>
          <a:noFill/>
        </p:spPr>
        <p:txBody>
          <a:bodyPr wrap="square" rtlCol="0">
            <a:spAutoFit/>
          </a:bodyPr>
          <a:lstStyle/>
          <a:p>
            <a:r>
              <a:rPr lang="en-US" altLang="zh-CN" sz="2800" dirty="0">
                <a:latin typeface="微软雅黑 Light" panose="020B0502040204020203" pitchFamily="34" charset="-122"/>
                <a:ea typeface="微软雅黑 Light" panose="020B0502040204020203" pitchFamily="34" charset="-122"/>
              </a:rPr>
              <a:t>02</a:t>
            </a:r>
          </a:p>
        </p:txBody>
      </p:sp>
      <p:grpSp>
        <p:nvGrpSpPr>
          <p:cNvPr id="45" name="Group 3"/>
          <p:cNvGrpSpPr/>
          <p:nvPr/>
        </p:nvGrpSpPr>
        <p:grpSpPr>
          <a:xfrm>
            <a:off x="6482921" y="2810521"/>
            <a:ext cx="4376656" cy="745921"/>
            <a:chOff x="8370955" y="2204864"/>
            <a:chExt cx="3738955" cy="745921"/>
          </a:xfrm>
        </p:grpSpPr>
        <p:sp>
          <p:nvSpPr>
            <p:cNvPr id="46" name="TextBox 38"/>
            <p:cNvSpPr txBox="1"/>
            <p:nvPr/>
          </p:nvSpPr>
          <p:spPr>
            <a:xfrm>
              <a:off x="8370955" y="2204864"/>
              <a:ext cx="2321270" cy="459293"/>
            </a:xfrm>
            <a:prstGeom prst="rect">
              <a:avLst/>
            </a:prstGeom>
            <a:noFill/>
          </p:spPr>
          <p:txBody>
            <a:bodyPr wrap="square"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对产品的态度</a:t>
              </a:r>
            </a:p>
          </p:txBody>
        </p:sp>
        <p:sp>
          <p:nvSpPr>
            <p:cNvPr id="47" name="TextBox 39"/>
            <p:cNvSpPr txBox="1"/>
            <p:nvPr/>
          </p:nvSpPr>
          <p:spPr>
            <a:xfrm>
              <a:off x="8370957" y="2535287"/>
              <a:ext cx="3738953"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
        <p:nvSpPr>
          <p:cNvPr id="48" name="TextBox 40"/>
          <p:cNvSpPr txBox="1"/>
          <p:nvPr/>
        </p:nvSpPr>
        <p:spPr>
          <a:xfrm>
            <a:off x="5891025" y="3772465"/>
            <a:ext cx="738203" cy="523220"/>
          </a:xfrm>
          <a:prstGeom prst="rect">
            <a:avLst/>
          </a:prstGeom>
          <a:noFill/>
        </p:spPr>
        <p:txBody>
          <a:bodyPr wrap="square" rtlCol="0">
            <a:spAutoFit/>
          </a:bodyPr>
          <a:lstStyle/>
          <a:p>
            <a:r>
              <a:rPr lang="en-US" altLang="zh-CN" sz="2800" dirty="0">
                <a:latin typeface="微软雅黑 Light" panose="020B0502040204020203" pitchFamily="34" charset="-122"/>
                <a:ea typeface="微软雅黑 Light" panose="020B0502040204020203" pitchFamily="34" charset="-122"/>
              </a:rPr>
              <a:t>03</a:t>
            </a:r>
          </a:p>
        </p:txBody>
      </p:sp>
      <p:grpSp>
        <p:nvGrpSpPr>
          <p:cNvPr id="49" name="Group 3"/>
          <p:cNvGrpSpPr/>
          <p:nvPr/>
        </p:nvGrpSpPr>
        <p:grpSpPr>
          <a:xfrm>
            <a:off x="6482921" y="3746625"/>
            <a:ext cx="4376656" cy="745921"/>
            <a:chOff x="8370955" y="2204864"/>
            <a:chExt cx="3738955" cy="745921"/>
          </a:xfrm>
        </p:grpSpPr>
        <p:sp>
          <p:nvSpPr>
            <p:cNvPr id="50" name="TextBox 42"/>
            <p:cNvSpPr txBox="1"/>
            <p:nvPr/>
          </p:nvSpPr>
          <p:spPr>
            <a:xfrm>
              <a:off x="8370955" y="2204864"/>
              <a:ext cx="2321270" cy="459293"/>
            </a:xfrm>
            <a:prstGeom prst="rect">
              <a:avLst/>
            </a:prstGeom>
            <a:noFill/>
          </p:spPr>
          <p:txBody>
            <a:bodyPr wrap="square"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对产品的态度</a:t>
              </a:r>
            </a:p>
          </p:txBody>
        </p:sp>
        <p:sp>
          <p:nvSpPr>
            <p:cNvPr id="51" name="TextBox 43"/>
            <p:cNvSpPr txBox="1"/>
            <p:nvPr/>
          </p:nvSpPr>
          <p:spPr>
            <a:xfrm>
              <a:off x="8370957" y="2535287"/>
              <a:ext cx="3738953"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
        <p:nvSpPr>
          <p:cNvPr id="52" name="TextBox 44"/>
          <p:cNvSpPr txBox="1"/>
          <p:nvPr/>
        </p:nvSpPr>
        <p:spPr>
          <a:xfrm>
            <a:off x="5891025" y="4708569"/>
            <a:ext cx="738203" cy="523220"/>
          </a:xfrm>
          <a:prstGeom prst="rect">
            <a:avLst/>
          </a:prstGeom>
          <a:noFill/>
        </p:spPr>
        <p:txBody>
          <a:bodyPr wrap="square" rtlCol="0">
            <a:spAutoFit/>
          </a:bodyPr>
          <a:lstStyle/>
          <a:p>
            <a:r>
              <a:rPr lang="en-US" altLang="zh-CN" sz="2800" dirty="0">
                <a:latin typeface="微软雅黑 Light" panose="020B0502040204020203" pitchFamily="34" charset="-122"/>
                <a:ea typeface="微软雅黑 Light" panose="020B0502040204020203" pitchFamily="34" charset="-122"/>
              </a:rPr>
              <a:t>04</a:t>
            </a:r>
          </a:p>
        </p:txBody>
      </p:sp>
      <p:grpSp>
        <p:nvGrpSpPr>
          <p:cNvPr id="53" name="Group 3"/>
          <p:cNvGrpSpPr/>
          <p:nvPr/>
        </p:nvGrpSpPr>
        <p:grpSpPr>
          <a:xfrm>
            <a:off x="6482921" y="4682729"/>
            <a:ext cx="4358532" cy="745921"/>
            <a:chOff x="8370955" y="2204864"/>
            <a:chExt cx="3723472" cy="745921"/>
          </a:xfrm>
        </p:grpSpPr>
        <p:sp>
          <p:nvSpPr>
            <p:cNvPr id="54" name="TextBox 46"/>
            <p:cNvSpPr txBox="1"/>
            <p:nvPr/>
          </p:nvSpPr>
          <p:spPr>
            <a:xfrm>
              <a:off x="8370955" y="2204864"/>
              <a:ext cx="2321270" cy="459293"/>
            </a:xfrm>
            <a:prstGeom prst="rect">
              <a:avLst/>
            </a:prstGeom>
            <a:noFill/>
          </p:spPr>
          <p:txBody>
            <a:bodyPr wrap="square"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对产品的态度</a:t>
              </a:r>
            </a:p>
          </p:txBody>
        </p:sp>
        <p:sp>
          <p:nvSpPr>
            <p:cNvPr id="55" name="TextBox 47"/>
            <p:cNvSpPr txBox="1"/>
            <p:nvPr/>
          </p:nvSpPr>
          <p:spPr>
            <a:xfrm>
              <a:off x="8370957" y="2535287"/>
              <a:ext cx="3723470"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
        <p:nvSpPr>
          <p:cNvPr id="56" name="TextBox 48"/>
          <p:cNvSpPr txBox="1"/>
          <p:nvPr/>
        </p:nvSpPr>
        <p:spPr>
          <a:xfrm>
            <a:off x="5891025" y="5644673"/>
            <a:ext cx="738203" cy="523220"/>
          </a:xfrm>
          <a:prstGeom prst="rect">
            <a:avLst/>
          </a:prstGeom>
          <a:noFill/>
        </p:spPr>
        <p:txBody>
          <a:bodyPr wrap="square" rtlCol="0">
            <a:spAutoFit/>
          </a:bodyPr>
          <a:lstStyle/>
          <a:p>
            <a:r>
              <a:rPr lang="en-US" altLang="zh-CN" sz="2800" dirty="0">
                <a:latin typeface="微软雅黑 Light" panose="020B0502040204020203" pitchFamily="34" charset="-122"/>
                <a:ea typeface="微软雅黑 Light" panose="020B0502040204020203" pitchFamily="34" charset="-122"/>
              </a:rPr>
              <a:t>05</a:t>
            </a:r>
          </a:p>
        </p:txBody>
      </p:sp>
      <p:grpSp>
        <p:nvGrpSpPr>
          <p:cNvPr id="57" name="Group 3"/>
          <p:cNvGrpSpPr/>
          <p:nvPr/>
        </p:nvGrpSpPr>
        <p:grpSpPr>
          <a:xfrm>
            <a:off x="6482921" y="5618833"/>
            <a:ext cx="4358532" cy="745921"/>
            <a:chOff x="8370955" y="2204864"/>
            <a:chExt cx="3723472" cy="745921"/>
          </a:xfrm>
        </p:grpSpPr>
        <p:sp>
          <p:nvSpPr>
            <p:cNvPr id="58" name="TextBox 50"/>
            <p:cNvSpPr txBox="1"/>
            <p:nvPr/>
          </p:nvSpPr>
          <p:spPr>
            <a:xfrm>
              <a:off x="8370955" y="2204864"/>
              <a:ext cx="2321270" cy="459293"/>
            </a:xfrm>
            <a:prstGeom prst="rect">
              <a:avLst/>
            </a:prstGeom>
            <a:noFill/>
          </p:spPr>
          <p:txBody>
            <a:bodyPr wrap="square"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对产品的态度</a:t>
              </a:r>
            </a:p>
          </p:txBody>
        </p:sp>
        <p:sp>
          <p:nvSpPr>
            <p:cNvPr id="59" name="TextBox 51"/>
            <p:cNvSpPr txBox="1"/>
            <p:nvPr/>
          </p:nvSpPr>
          <p:spPr>
            <a:xfrm>
              <a:off x="8370957" y="2535287"/>
              <a:ext cx="3723470"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42"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16" presetClass="entr" presetSubtype="21"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par>
                          <p:cTn id="35" fill="hold">
                            <p:stCondLst>
                              <p:cond delay="3100"/>
                            </p:stCondLst>
                            <p:childTnLst>
                              <p:par>
                                <p:cTn id="36" presetID="22" presetClass="entr" presetSubtype="8"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3600"/>
                            </p:stCondLst>
                            <p:childTnLst>
                              <p:par>
                                <p:cTn id="40" presetID="16" presetClass="entr" presetSubtype="21"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childTnLst>
                          </p:cTn>
                        </p:par>
                        <p:par>
                          <p:cTn id="43" fill="hold">
                            <p:stCondLst>
                              <p:cond delay="4100"/>
                            </p:stCondLst>
                            <p:childTnLst>
                              <p:par>
                                <p:cTn id="44" presetID="22" presetClass="entr" presetSubtype="8"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4600"/>
                            </p:stCondLst>
                            <p:childTnLst>
                              <p:par>
                                <p:cTn id="48" presetID="16" presetClass="entr" presetSubtype="21"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arn(inVertical)">
                                      <p:cBhvr>
                                        <p:cTn id="50" dur="500"/>
                                        <p:tgtEl>
                                          <p:spTgt spid="48"/>
                                        </p:tgtEl>
                                      </p:cBhvr>
                                    </p:animEffect>
                                  </p:childTnLst>
                                </p:cTn>
                              </p:par>
                            </p:childTnLst>
                          </p:cTn>
                        </p:par>
                        <p:par>
                          <p:cTn id="51" fill="hold">
                            <p:stCondLst>
                              <p:cond delay="5100"/>
                            </p:stCondLst>
                            <p:childTnLst>
                              <p:par>
                                <p:cTn id="52" presetID="22" presetClass="entr" presetSubtype="8"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par>
                          <p:cTn id="55" fill="hold">
                            <p:stCondLst>
                              <p:cond delay="5600"/>
                            </p:stCondLst>
                            <p:childTnLst>
                              <p:par>
                                <p:cTn id="56" presetID="16" presetClass="entr" presetSubtype="21"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inVertical)">
                                      <p:cBhvr>
                                        <p:cTn id="58" dur="500"/>
                                        <p:tgtEl>
                                          <p:spTgt spid="52"/>
                                        </p:tgtEl>
                                      </p:cBhvr>
                                    </p:animEffect>
                                  </p:childTnLst>
                                </p:cTn>
                              </p:par>
                            </p:childTnLst>
                          </p:cTn>
                        </p:par>
                        <p:par>
                          <p:cTn id="59" fill="hold">
                            <p:stCondLst>
                              <p:cond delay="6100"/>
                            </p:stCondLst>
                            <p:childTnLst>
                              <p:par>
                                <p:cTn id="60" presetID="22" presetClass="entr" presetSubtype="8"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500"/>
                                        <p:tgtEl>
                                          <p:spTgt spid="53"/>
                                        </p:tgtEl>
                                      </p:cBhvr>
                                    </p:animEffect>
                                  </p:childTnLst>
                                </p:cTn>
                              </p:par>
                            </p:childTnLst>
                          </p:cTn>
                        </p:par>
                        <p:par>
                          <p:cTn id="63" fill="hold">
                            <p:stCondLst>
                              <p:cond delay="6600"/>
                            </p:stCondLst>
                            <p:childTnLst>
                              <p:par>
                                <p:cTn id="64" presetID="16" presetClass="entr" presetSubtype="21"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childTnLst>
                          </p:cTn>
                        </p:par>
                        <p:par>
                          <p:cTn id="67" fill="hold">
                            <p:stCondLst>
                              <p:cond delay="7100"/>
                            </p:stCondLst>
                            <p:childTnLst>
                              <p:par>
                                <p:cTn id="68" presetID="22" presetClass="entr" presetSubtype="8"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40" grpId="0"/>
      <p:bldP spid="44" grpId="0"/>
      <p:bldP spid="48" grpId="0"/>
      <p:bldP spid="52"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二、产品销售</a:t>
            </a:r>
          </a:p>
        </p:txBody>
      </p:sp>
      <p:grpSp>
        <p:nvGrpSpPr>
          <p:cNvPr id="6" name="Group 14885"/>
          <p:cNvGrpSpPr/>
          <p:nvPr/>
        </p:nvGrpSpPr>
        <p:grpSpPr>
          <a:xfrm>
            <a:off x="1072700" y="2268598"/>
            <a:ext cx="6247436" cy="4760803"/>
            <a:chOff x="0" y="0"/>
            <a:chExt cx="13635577" cy="10390869"/>
          </a:xfrm>
        </p:grpSpPr>
        <p:sp>
          <p:nvSpPr>
            <p:cNvPr id="7" name="Shape 14879"/>
            <p:cNvSpPr/>
            <p:nvPr/>
          </p:nvSpPr>
          <p:spPr>
            <a:xfrm>
              <a:off x="-1" y="0"/>
              <a:ext cx="13635579" cy="10390871"/>
            </a:xfrm>
            <a:custGeom>
              <a:avLst/>
              <a:gdLst/>
              <a:ahLst/>
              <a:cxnLst>
                <a:cxn ang="0">
                  <a:pos x="wd2" y="hd2"/>
                </a:cxn>
                <a:cxn ang="5400000">
                  <a:pos x="wd2" y="hd2"/>
                </a:cxn>
                <a:cxn ang="10800000">
                  <a:pos x="wd2" y="hd2"/>
                </a:cxn>
                <a:cxn ang="16200000">
                  <a:pos x="wd2" y="hd2"/>
                </a:cxn>
              </a:cxnLst>
              <a:rect l="0" t="0" r="r" b="b"/>
              <a:pathLst>
                <a:path w="19350" h="21600" extrusionOk="0">
                  <a:moveTo>
                    <a:pt x="6993" y="0"/>
                  </a:moveTo>
                  <a:lnTo>
                    <a:pt x="3998" y="2061"/>
                  </a:lnTo>
                  <a:cubicBezTo>
                    <a:pt x="3998" y="2061"/>
                    <a:pt x="5088" y="3143"/>
                    <a:pt x="5112" y="3188"/>
                  </a:cubicBezTo>
                  <a:cubicBezTo>
                    <a:pt x="-2250" y="11372"/>
                    <a:pt x="417" y="20670"/>
                    <a:pt x="708" y="21600"/>
                  </a:cubicBezTo>
                  <a:lnTo>
                    <a:pt x="19350" y="21600"/>
                  </a:lnTo>
                  <a:cubicBezTo>
                    <a:pt x="10075" y="19597"/>
                    <a:pt x="6382" y="14889"/>
                    <a:pt x="5259" y="10983"/>
                  </a:cubicBezTo>
                  <a:cubicBezTo>
                    <a:pt x="4117" y="7009"/>
                    <a:pt x="5631" y="3866"/>
                    <a:pt x="5631" y="3866"/>
                  </a:cubicBezTo>
                  <a:lnTo>
                    <a:pt x="6724" y="4891"/>
                  </a:lnTo>
                  <a:lnTo>
                    <a:pt x="6993" y="0"/>
                  </a:lnTo>
                  <a:close/>
                </a:path>
              </a:pathLst>
            </a:custGeom>
            <a:solidFill>
              <a:srgbClr val="3D4247"/>
            </a:solidFill>
            <a:ln w="12700" cap="flat">
              <a:noFill/>
              <a:miter lim="400000"/>
            </a:ln>
            <a:effectLst>
              <a:outerShdw blurRad="88900" dist="458453" dir="2700000" rotWithShape="0">
                <a:srgbClr val="000000">
                  <a:alpha val="15000"/>
                </a:srgbClr>
              </a:outerShdw>
            </a:effectLst>
          </p:spPr>
          <p:txBody>
            <a:bodyPr wrap="square" lIns="0" tIns="0" rIns="0" bIns="0" numCol="1" anchor="ctr">
              <a:noAutofit/>
            </a:bodyPr>
            <a:lstStyle/>
            <a:p>
              <a:pPr algn="ctr" defTabSz="309880">
                <a:defRPr sz="3200"/>
              </a:pPr>
              <a:endParaRPr sz="3200" kern="0">
                <a:solidFill>
                  <a:sysClr val="windowText" lastClr="000000"/>
                </a:solidFill>
                <a:latin typeface="Helvetica Light"/>
                <a:sym typeface="Helvetica Light"/>
              </a:endParaRPr>
            </a:p>
          </p:txBody>
        </p:sp>
        <p:grpSp>
          <p:nvGrpSpPr>
            <p:cNvPr id="8" name="Group 14884"/>
            <p:cNvGrpSpPr/>
            <p:nvPr/>
          </p:nvGrpSpPr>
          <p:grpSpPr>
            <a:xfrm>
              <a:off x="0" y="0"/>
              <a:ext cx="13635578" cy="10390870"/>
              <a:chOff x="0" y="0"/>
              <a:chExt cx="13635577" cy="10390869"/>
            </a:xfrm>
          </p:grpSpPr>
          <p:sp>
            <p:nvSpPr>
              <p:cNvPr id="9" name="Shape 14880"/>
              <p:cNvSpPr/>
              <p:nvPr/>
            </p:nvSpPr>
            <p:spPr>
              <a:xfrm>
                <a:off x="-1" y="0"/>
                <a:ext cx="13635579" cy="10390870"/>
              </a:xfrm>
              <a:custGeom>
                <a:avLst/>
                <a:gdLst/>
                <a:ahLst/>
                <a:cxnLst>
                  <a:cxn ang="0">
                    <a:pos x="wd2" y="hd2"/>
                  </a:cxn>
                  <a:cxn ang="5400000">
                    <a:pos x="wd2" y="hd2"/>
                  </a:cxn>
                  <a:cxn ang="10800000">
                    <a:pos x="wd2" y="hd2"/>
                  </a:cxn>
                  <a:cxn ang="16200000">
                    <a:pos x="wd2" y="hd2"/>
                  </a:cxn>
                </a:cxnLst>
                <a:rect l="0" t="0" r="r" b="b"/>
                <a:pathLst>
                  <a:path w="19350" h="21600" extrusionOk="0">
                    <a:moveTo>
                      <a:pt x="6993" y="0"/>
                    </a:moveTo>
                    <a:lnTo>
                      <a:pt x="3998" y="2061"/>
                    </a:lnTo>
                    <a:cubicBezTo>
                      <a:pt x="3998" y="2061"/>
                      <a:pt x="5088" y="3143"/>
                      <a:pt x="5112" y="3188"/>
                    </a:cubicBezTo>
                    <a:cubicBezTo>
                      <a:pt x="-2250" y="11372"/>
                      <a:pt x="417" y="20670"/>
                      <a:pt x="708" y="21600"/>
                    </a:cubicBezTo>
                    <a:lnTo>
                      <a:pt x="19350" y="21600"/>
                    </a:lnTo>
                    <a:cubicBezTo>
                      <a:pt x="10075" y="19597"/>
                      <a:pt x="6382" y="14889"/>
                      <a:pt x="5259" y="10983"/>
                    </a:cubicBezTo>
                    <a:cubicBezTo>
                      <a:pt x="4117" y="7009"/>
                      <a:pt x="5631" y="3866"/>
                      <a:pt x="5631" y="3866"/>
                    </a:cubicBezTo>
                    <a:lnTo>
                      <a:pt x="6724" y="4891"/>
                    </a:lnTo>
                    <a:lnTo>
                      <a:pt x="6993" y="0"/>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wrap="square" lIns="0" tIns="0" rIns="0" bIns="0" numCol="1" anchor="ctr">
                <a:noAutofit/>
              </a:bodyPr>
              <a:lstStyle/>
              <a:p>
                <a:pPr algn="ctr" defTabSz="309880">
                  <a:defRPr sz="3200"/>
                </a:pPr>
                <a:endParaRPr sz="3200" kern="0">
                  <a:solidFill>
                    <a:sysClr val="windowText" lastClr="000000"/>
                  </a:solidFill>
                  <a:latin typeface="Helvetica Light"/>
                  <a:sym typeface="Helvetica Light"/>
                </a:endParaRPr>
              </a:p>
            </p:txBody>
          </p:sp>
          <p:sp>
            <p:nvSpPr>
              <p:cNvPr id="10" name="Shape 14881"/>
              <p:cNvSpPr/>
              <p:nvPr/>
            </p:nvSpPr>
            <p:spPr>
              <a:xfrm>
                <a:off x="2316860" y="1620385"/>
                <a:ext cx="4279549" cy="8770485"/>
              </a:xfrm>
              <a:custGeom>
                <a:avLst/>
                <a:gdLst/>
                <a:ahLst/>
                <a:cxnLst>
                  <a:cxn ang="0">
                    <a:pos x="wd2" y="hd2"/>
                  </a:cxn>
                  <a:cxn ang="5400000">
                    <a:pos x="wd2" y="hd2"/>
                  </a:cxn>
                  <a:cxn ang="10800000">
                    <a:pos x="wd2" y="hd2"/>
                  </a:cxn>
                  <a:cxn ang="16200000">
                    <a:pos x="wd2" y="hd2"/>
                  </a:cxn>
                </a:cxnLst>
                <a:rect l="0" t="0" r="r" b="b"/>
                <a:pathLst>
                  <a:path w="21511" h="21600" extrusionOk="0">
                    <a:moveTo>
                      <a:pt x="7322" y="0"/>
                    </a:moveTo>
                    <a:lnTo>
                      <a:pt x="6735" y="301"/>
                    </a:lnTo>
                    <a:lnTo>
                      <a:pt x="7081" y="355"/>
                    </a:lnTo>
                    <a:lnTo>
                      <a:pt x="7554" y="37"/>
                    </a:lnTo>
                    <a:lnTo>
                      <a:pt x="7322" y="0"/>
                    </a:lnTo>
                    <a:close/>
                    <a:moveTo>
                      <a:pt x="6257" y="574"/>
                    </a:moveTo>
                    <a:lnTo>
                      <a:pt x="5719" y="939"/>
                    </a:lnTo>
                    <a:lnTo>
                      <a:pt x="6202" y="998"/>
                    </a:lnTo>
                    <a:lnTo>
                      <a:pt x="6588" y="674"/>
                    </a:lnTo>
                    <a:lnTo>
                      <a:pt x="6257" y="574"/>
                    </a:lnTo>
                    <a:close/>
                    <a:moveTo>
                      <a:pt x="5199" y="1261"/>
                    </a:moveTo>
                    <a:lnTo>
                      <a:pt x="4405" y="1877"/>
                    </a:lnTo>
                    <a:lnTo>
                      <a:pt x="4983" y="1920"/>
                    </a:lnTo>
                    <a:lnTo>
                      <a:pt x="5513" y="1389"/>
                    </a:lnTo>
                    <a:lnTo>
                      <a:pt x="5199" y="1261"/>
                    </a:lnTo>
                    <a:close/>
                    <a:moveTo>
                      <a:pt x="3758" y="2358"/>
                    </a:moveTo>
                    <a:lnTo>
                      <a:pt x="2862" y="3161"/>
                    </a:lnTo>
                    <a:lnTo>
                      <a:pt x="3208" y="3365"/>
                    </a:lnTo>
                    <a:lnTo>
                      <a:pt x="4146" y="2559"/>
                    </a:lnTo>
                    <a:lnTo>
                      <a:pt x="3758" y="2358"/>
                    </a:lnTo>
                    <a:close/>
                    <a:moveTo>
                      <a:pt x="1831" y="4236"/>
                    </a:moveTo>
                    <a:lnTo>
                      <a:pt x="918" y="5569"/>
                    </a:lnTo>
                    <a:lnTo>
                      <a:pt x="1560" y="5767"/>
                    </a:lnTo>
                    <a:lnTo>
                      <a:pt x="2638" y="4321"/>
                    </a:lnTo>
                    <a:lnTo>
                      <a:pt x="1831" y="4236"/>
                    </a:lnTo>
                    <a:close/>
                    <a:moveTo>
                      <a:pt x="99" y="7592"/>
                    </a:moveTo>
                    <a:cubicBezTo>
                      <a:pt x="60" y="7594"/>
                      <a:pt x="33" y="7598"/>
                      <a:pt x="19" y="7605"/>
                    </a:cubicBezTo>
                    <a:cubicBezTo>
                      <a:pt x="-89" y="7658"/>
                      <a:pt x="303" y="10450"/>
                      <a:pt x="303" y="10450"/>
                    </a:cubicBezTo>
                    <a:cubicBezTo>
                      <a:pt x="303" y="10450"/>
                      <a:pt x="1872" y="10880"/>
                      <a:pt x="1754" y="10656"/>
                    </a:cubicBezTo>
                    <a:cubicBezTo>
                      <a:pt x="1636" y="10432"/>
                      <a:pt x="1182" y="7667"/>
                      <a:pt x="1182" y="7667"/>
                    </a:cubicBezTo>
                    <a:cubicBezTo>
                      <a:pt x="1182" y="7667"/>
                      <a:pt x="373" y="7579"/>
                      <a:pt x="99" y="7592"/>
                    </a:cubicBezTo>
                    <a:close/>
                    <a:moveTo>
                      <a:pt x="4552" y="15335"/>
                    </a:moveTo>
                    <a:cubicBezTo>
                      <a:pt x="7519" y="17999"/>
                      <a:pt x="15752" y="20959"/>
                      <a:pt x="17586" y="21600"/>
                    </a:cubicBezTo>
                    <a:lnTo>
                      <a:pt x="21511" y="21600"/>
                    </a:lnTo>
                    <a:cubicBezTo>
                      <a:pt x="11701" y="19000"/>
                      <a:pt x="6650" y="15397"/>
                      <a:pt x="6650" y="15397"/>
                    </a:cubicBezTo>
                    <a:cubicBezTo>
                      <a:pt x="6650" y="15397"/>
                      <a:pt x="6443" y="15365"/>
                      <a:pt x="4552" y="15335"/>
                    </a:cubicBezTo>
                    <a:close/>
                  </a:path>
                </a:pathLst>
              </a:custGeom>
              <a:solidFill>
                <a:srgbClr val="FFFFFF"/>
              </a:solidFill>
              <a:ln w="12700" cap="flat">
                <a:noFill/>
                <a:miter lim="400000"/>
              </a:ln>
              <a:effectLst/>
            </p:spPr>
            <p:txBody>
              <a:bodyPr wrap="square" lIns="0" tIns="0" rIns="0" bIns="0" numCol="1" anchor="ctr">
                <a:noAutofit/>
              </a:bodyPr>
              <a:lstStyle/>
              <a:p>
                <a:pPr algn="ctr" defTabSz="309880">
                  <a:defRPr sz="3200"/>
                </a:pPr>
                <a:endParaRPr sz="3200" kern="0">
                  <a:solidFill>
                    <a:sysClr val="windowText" lastClr="000000"/>
                  </a:solidFill>
                  <a:latin typeface="Helvetica Light"/>
                  <a:sym typeface="Helvetica Light"/>
                </a:endParaRPr>
              </a:p>
            </p:txBody>
          </p:sp>
          <p:sp>
            <p:nvSpPr>
              <p:cNvPr id="11" name="Shape 14882"/>
              <p:cNvSpPr/>
              <p:nvPr/>
            </p:nvSpPr>
            <p:spPr>
              <a:xfrm>
                <a:off x="321521" y="1510939"/>
                <a:ext cx="12225050" cy="8879931"/>
              </a:xfrm>
              <a:custGeom>
                <a:avLst/>
                <a:gdLst/>
                <a:ahLst/>
                <a:cxnLst>
                  <a:cxn ang="0">
                    <a:pos x="wd2" y="hd2"/>
                  </a:cxn>
                  <a:cxn ang="5400000">
                    <a:pos x="wd2" y="hd2"/>
                  </a:cxn>
                  <a:cxn ang="10800000">
                    <a:pos x="wd2" y="hd2"/>
                  </a:cxn>
                  <a:cxn ang="16200000">
                    <a:pos x="wd2" y="hd2"/>
                  </a:cxn>
                </a:cxnLst>
                <a:rect l="0" t="0" r="r" b="b"/>
                <a:pathLst>
                  <a:path w="21077" h="21600" extrusionOk="0">
                    <a:moveTo>
                      <a:pt x="5742" y="0"/>
                    </a:moveTo>
                    <a:cubicBezTo>
                      <a:pt x="2704" y="3080"/>
                      <a:pt x="1097" y="7214"/>
                      <a:pt x="228" y="11991"/>
                    </a:cubicBezTo>
                    <a:cubicBezTo>
                      <a:pt x="-523" y="16113"/>
                      <a:pt x="790" y="20476"/>
                      <a:pt x="1166" y="21600"/>
                    </a:cubicBezTo>
                    <a:lnTo>
                      <a:pt x="1979" y="21600"/>
                    </a:lnTo>
                    <a:cubicBezTo>
                      <a:pt x="1856" y="21254"/>
                      <a:pt x="1335" y="19776"/>
                      <a:pt x="1299" y="19588"/>
                    </a:cubicBezTo>
                    <a:cubicBezTo>
                      <a:pt x="1259" y="19379"/>
                      <a:pt x="648" y="16259"/>
                      <a:pt x="619" y="15897"/>
                    </a:cubicBezTo>
                    <a:cubicBezTo>
                      <a:pt x="-375" y="8455"/>
                      <a:pt x="4591" y="1505"/>
                      <a:pt x="5742" y="0"/>
                    </a:cubicBezTo>
                    <a:close/>
                    <a:moveTo>
                      <a:pt x="6298" y="596"/>
                    </a:moveTo>
                    <a:cubicBezTo>
                      <a:pt x="6298" y="596"/>
                      <a:pt x="5297" y="2934"/>
                      <a:pt x="5156" y="4661"/>
                    </a:cubicBezTo>
                    <a:cubicBezTo>
                      <a:pt x="5014" y="6387"/>
                      <a:pt x="5071" y="9633"/>
                      <a:pt x="7273" y="13095"/>
                    </a:cubicBezTo>
                    <a:cubicBezTo>
                      <a:pt x="9475" y="16558"/>
                      <a:pt x="14514" y="19610"/>
                      <a:pt x="14514" y="19610"/>
                    </a:cubicBezTo>
                    <a:lnTo>
                      <a:pt x="19376" y="21600"/>
                    </a:lnTo>
                    <a:lnTo>
                      <a:pt x="21077" y="21600"/>
                    </a:lnTo>
                    <a:lnTo>
                      <a:pt x="17589" y="20572"/>
                    </a:lnTo>
                    <a:lnTo>
                      <a:pt x="15973" y="19916"/>
                    </a:lnTo>
                    <a:lnTo>
                      <a:pt x="13350" y="18470"/>
                    </a:lnTo>
                    <a:lnTo>
                      <a:pt x="11774" y="17425"/>
                    </a:lnTo>
                    <a:lnTo>
                      <a:pt x="10057" y="15994"/>
                    </a:lnTo>
                    <a:lnTo>
                      <a:pt x="8724" y="14676"/>
                    </a:lnTo>
                    <a:lnTo>
                      <a:pt x="8101" y="13847"/>
                    </a:lnTo>
                    <a:lnTo>
                      <a:pt x="6974" y="12124"/>
                    </a:lnTo>
                    <a:lnTo>
                      <a:pt x="6092" y="10230"/>
                    </a:lnTo>
                    <a:lnTo>
                      <a:pt x="5713" y="9048"/>
                    </a:lnTo>
                    <a:lnTo>
                      <a:pt x="5460" y="8067"/>
                    </a:lnTo>
                    <a:lnTo>
                      <a:pt x="5272" y="6954"/>
                    </a:lnTo>
                    <a:cubicBezTo>
                      <a:pt x="5272" y="6954"/>
                      <a:pt x="5030" y="5429"/>
                      <a:pt x="5465" y="3252"/>
                    </a:cubicBezTo>
                    <a:cubicBezTo>
                      <a:pt x="5780" y="1970"/>
                      <a:pt x="6298" y="596"/>
                      <a:pt x="6298" y="596"/>
                    </a:cubicBezTo>
                    <a:close/>
                  </a:path>
                </a:pathLst>
              </a:custGeom>
              <a:solidFill>
                <a:srgbClr val="FFFFFF"/>
              </a:solidFill>
              <a:ln w="12700" cap="flat">
                <a:noFill/>
                <a:miter lim="400000"/>
              </a:ln>
              <a:effectLst/>
            </p:spPr>
            <p:txBody>
              <a:bodyPr wrap="square" lIns="0" tIns="0" rIns="0" bIns="0" numCol="1" anchor="ctr">
                <a:noAutofit/>
              </a:bodyPr>
              <a:lstStyle/>
              <a:p>
                <a:pPr algn="ctr" defTabSz="309880">
                  <a:defRPr sz="3200"/>
                </a:pPr>
                <a:endParaRPr sz="3200" kern="0">
                  <a:solidFill>
                    <a:sysClr val="windowText" lastClr="000000"/>
                  </a:solidFill>
                  <a:latin typeface="Helvetica Light"/>
                  <a:sym typeface="Helvetica Light"/>
                </a:endParaRPr>
              </a:p>
            </p:txBody>
          </p:sp>
          <p:sp>
            <p:nvSpPr>
              <p:cNvPr id="12" name="Shape 14883"/>
              <p:cNvSpPr/>
              <p:nvPr/>
            </p:nvSpPr>
            <p:spPr>
              <a:xfrm>
                <a:off x="2926817" y="112902"/>
                <a:ext cx="1920517" cy="2096507"/>
              </a:xfrm>
              <a:custGeom>
                <a:avLst/>
                <a:gdLst/>
                <a:ahLst/>
                <a:cxnLst>
                  <a:cxn ang="0">
                    <a:pos x="wd2" y="hd2"/>
                  </a:cxn>
                  <a:cxn ang="5400000">
                    <a:pos x="wd2" y="hd2"/>
                  </a:cxn>
                  <a:cxn ang="10800000">
                    <a:pos x="wd2" y="hd2"/>
                  </a:cxn>
                  <a:cxn ang="16200000">
                    <a:pos x="wd2" y="hd2"/>
                  </a:cxn>
                </a:cxnLst>
                <a:rect l="0" t="0" r="r" b="b"/>
                <a:pathLst>
                  <a:path w="21600" h="21600" extrusionOk="0">
                    <a:moveTo>
                      <a:pt x="8106" y="14579"/>
                    </a:moveTo>
                    <a:lnTo>
                      <a:pt x="0" y="9040"/>
                    </a:lnTo>
                    <a:lnTo>
                      <a:pt x="21600" y="0"/>
                    </a:lnTo>
                    <a:lnTo>
                      <a:pt x="19681" y="21600"/>
                    </a:lnTo>
                    <a:lnTo>
                      <a:pt x="11626" y="16667"/>
                    </a:lnTo>
                  </a:path>
                </a:pathLst>
              </a:custGeom>
              <a:noFill/>
              <a:ln w="25400" cap="flat">
                <a:solidFill>
                  <a:srgbClr val="FFFFFF"/>
                </a:solidFill>
                <a:prstDash val="solid"/>
                <a:miter lim="400000"/>
              </a:ln>
              <a:effectLst/>
            </p:spPr>
            <p:txBody>
              <a:bodyPr wrap="square" lIns="0" tIns="0" rIns="0" bIns="0" numCol="1" anchor="ctr">
                <a:noAutofit/>
              </a:bodyPr>
              <a:lstStyle/>
              <a:p>
                <a:pPr algn="ctr" defTabSz="309880">
                  <a:defRPr sz="3200"/>
                </a:pPr>
                <a:endParaRPr sz="3200" kern="0">
                  <a:solidFill>
                    <a:sysClr val="windowText" lastClr="000000"/>
                  </a:solidFill>
                  <a:latin typeface="Helvetica Light"/>
                  <a:sym typeface="Helvetica Light"/>
                </a:endParaRPr>
              </a:p>
            </p:txBody>
          </p:sp>
        </p:grpSp>
      </p:grpSp>
      <p:sp>
        <p:nvSpPr>
          <p:cNvPr id="13" name="Shape 14889"/>
          <p:cNvSpPr/>
          <p:nvPr/>
        </p:nvSpPr>
        <p:spPr>
          <a:xfrm>
            <a:off x="3863752" y="1702242"/>
            <a:ext cx="360040" cy="509902"/>
          </a:xfrm>
          <a:custGeom>
            <a:avLst/>
            <a:gdLst/>
            <a:ahLst/>
            <a:cxnLst>
              <a:cxn ang="0">
                <a:pos x="wd2" y="hd2"/>
              </a:cxn>
              <a:cxn ang="5400000">
                <a:pos x="wd2" y="hd2"/>
              </a:cxn>
              <a:cxn ang="10800000">
                <a:pos x="wd2" y="hd2"/>
              </a:cxn>
              <a:cxn ang="16200000">
                <a:pos x="wd2" y="hd2"/>
              </a:cxn>
            </a:cxnLst>
            <a:rect l="0" t="0" r="r" b="b"/>
            <a:pathLst>
              <a:path w="21600" h="21600" extrusionOk="0">
                <a:moveTo>
                  <a:pt x="10855" y="6503"/>
                </a:moveTo>
                <a:lnTo>
                  <a:pt x="11622" y="6581"/>
                </a:lnTo>
                <a:lnTo>
                  <a:pt x="12171" y="6890"/>
                </a:lnTo>
                <a:lnTo>
                  <a:pt x="12828" y="7123"/>
                </a:lnTo>
                <a:lnTo>
                  <a:pt x="13157" y="7665"/>
                </a:lnTo>
                <a:lnTo>
                  <a:pt x="13157" y="8748"/>
                </a:lnTo>
                <a:lnTo>
                  <a:pt x="12828" y="9290"/>
                </a:lnTo>
                <a:lnTo>
                  <a:pt x="12171" y="9600"/>
                </a:lnTo>
                <a:lnTo>
                  <a:pt x="11622" y="9832"/>
                </a:lnTo>
                <a:lnTo>
                  <a:pt x="10855" y="9987"/>
                </a:lnTo>
                <a:lnTo>
                  <a:pt x="9868" y="9832"/>
                </a:lnTo>
                <a:lnTo>
                  <a:pt x="9320" y="9600"/>
                </a:lnTo>
                <a:lnTo>
                  <a:pt x="8772" y="9290"/>
                </a:lnTo>
                <a:lnTo>
                  <a:pt x="8333" y="8748"/>
                </a:lnTo>
                <a:lnTo>
                  <a:pt x="8333" y="7665"/>
                </a:lnTo>
                <a:lnTo>
                  <a:pt x="8772" y="7123"/>
                </a:lnTo>
                <a:lnTo>
                  <a:pt x="9320" y="6890"/>
                </a:lnTo>
                <a:lnTo>
                  <a:pt x="9868" y="6581"/>
                </a:lnTo>
                <a:lnTo>
                  <a:pt x="10855" y="6503"/>
                </a:lnTo>
                <a:close/>
                <a:moveTo>
                  <a:pt x="10855" y="5110"/>
                </a:moveTo>
                <a:lnTo>
                  <a:pt x="8991" y="5419"/>
                </a:lnTo>
                <a:lnTo>
                  <a:pt x="7565" y="6039"/>
                </a:lnTo>
                <a:lnTo>
                  <a:pt x="6688" y="7045"/>
                </a:lnTo>
                <a:lnTo>
                  <a:pt x="6250" y="8206"/>
                </a:lnTo>
                <a:lnTo>
                  <a:pt x="6688" y="9445"/>
                </a:lnTo>
                <a:lnTo>
                  <a:pt x="7565" y="10374"/>
                </a:lnTo>
                <a:lnTo>
                  <a:pt x="8991" y="11071"/>
                </a:lnTo>
                <a:lnTo>
                  <a:pt x="10855" y="11303"/>
                </a:lnTo>
                <a:lnTo>
                  <a:pt x="12609" y="11071"/>
                </a:lnTo>
                <a:lnTo>
                  <a:pt x="13925" y="10374"/>
                </a:lnTo>
                <a:lnTo>
                  <a:pt x="14912" y="9445"/>
                </a:lnTo>
                <a:lnTo>
                  <a:pt x="15241" y="8206"/>
                </a:lnTo>
                <a:lnTo>
                  <a:pt x="14912" y="7045"/>
                </a:lnTo>
                <a:lnTo>
                  <a:pt x="13925" y="6039"/>
                </a:lnTo>
                <a:lnTo>
                  <a:pt x="12609" y="5419"/>
                </a:lnTo>
                <a:lnTo>
                  <a:pt x="10855" y="5110"/>
                </a:lnTo>
                <a:close/>
                <a:moveTo>
                  <a:pt x="11842" y="2555"/>
                </a:moveTo>
                <a:lnTo>
                  <a:pt x="11293" y="2555"/>
                </a:lnTo>
                <a:lnTo>
                  <a:pt x="10855" y="2787"/>
                </a:lnTo>
                <a:lnTo>
                  <a:pt x="10636" y="3097"/>
                </a:lnTo>
                <a:lnTo>
                  <a:pt x="10855" y="3484"/>
                </a:lnTo>
                <a:lnTo>
                  <a:pt x="11074" y="3639"/>
                </a:lnTo>
                <a:lnTo>
                  <a:pt x="11403" y="3794"/>
                </a:lnTo>
                <a:lnTo>
                  <a:pt x="13596" y="4335"/>
                </a:lnTo>
                <a:lnTo>
                  <a:pt x="15241" y="5265"/>
                </a:lnTo>
                <a:lnTo>
                  <a:pt x="16447" y="6581"/>
                </a:lnTo>
                <a:lnTo>
                  <a:pt x="16556" y="6890"/>
                </a:lnTo>
                <a:lnTo>
                  <a:pt x="16776" y="7045"/>
                </a:lnTo>
                <a:lnTo>
                  <a:pt x="17543" y="7045"/>
                </a:lnTo>
                <a:lnTo>
                  <a:pt x="17982" y="6890"/>
                </a:lnTo>
                <a:lnTo>
                  <a:pt x="18091" y="6735"/>
                </a:lnTo>
                <a:lnTo>
                  <a:pt x="18091" y="6194"/>
                </a:lnTo>
                <a:lnTo>
                  <a:pt x="16556" y="4413"/>
                </a:lnTo>
                <a:lnTo>
                  <a:pt x="14473" y="3097"/>
                </a:lnTo>
                <a:lnTo>
                  <a:pt x="11842" y="2555"/>
                </a:lnTo>
                <a:close/>
                <a:moveTo>
                  <a:pt x="10855" y="0"/>
                </a:moveTo>
                <a:lnTo>
                  <a:pt x="14144" y="387"/>
                </a:lnTo>
                <a:lnTo>
                  <a:pt x="17214" y="1471"/>
                </a:lnTo>
                <a:lnTo>
                  <a:pt x="19517" y="3097"/>
                </a:lnTo>
                <a:lnTo>
                  <a:pt x="21052" y="5110"/>
                </a:lnTo>
                <a:lnTo>
                  <a:pt x="21600" y="7587"/>
                </a:lnTo>
                <a:lnTo>
                  <a:pt x="21161" y="9058"/>
                </a:lnTo>
                <a:lnTo>
                  <a:pt x="20394" y="10761"/>
                </a:lnTo>
                <a:lnTo>
                  <a:pt x="19297" y="12542"/>
                </a:lnTo>
                <a:lnTo>
                  <a:pt x="17762" y="14477"/>
                </a:lnTo>
                <a:lnTo>
                  <a:pt x="16227" y="16335"/>
                </a:lnTo>
                <a:lnTo>
                  <a:pt x="14692" y="17961"/>
                </a:lnTo>
                <a:lnTo>
                  <a:pt x="13377" y="19432"/>
                </a:lnTo>
                <a:lnTo>
                  <a:pt x="12390" y="20361"/>
                </a:lnTo>
                <a:lnTo>
                  <a:pt x="11842" y="21058"/>
                </a:lnTo>
                <a:lnTo>
                  <a:pt x="11074" y="21600"/>
                </a:lnTo>
                <a:lnTo>
                  <a:pt x="10526" y="21600"/>
                </a:lnTo>
                <a:lnTo>
                  <a:pt x="10087" y="21368"/>
                </a:lnTo>
                <a:lnTo>
                  <a:pt x="9758" y="21058"/>
                </a:lnTo>
                <a:lnTo>
                  <a:pt x="8223" y="19432"/>
                </a:lnTo>
                <a:lnTo>
                  <a:pt x="6798" y="17961"/>
                </a:lnTo>
                <a:lnTo>
                  <a:pt x="5263" y="16335"/>
                </a:lnTo>
                <a:lnTo>
                  <a:pt x="3838" y="14477"/>
                </a:lnTo>
                <a:lnTo>
                  <a:pt x="2303" y="12542"/>
                </a:lnTo>
                <a:lnTo>
                  <a:pt x="1096" y="10761"/>
                </a:lnTo>
                <a:lnTo>
                  <a:pt x="329" y="9058"/>
                </a:lnTo>
                <a:lnTo>
                  <a:pt x="0" y="7587"/>
                </a:lnTo>
                <a:lnTo>
                  <a:pt x="548" y="5110"/>
                </a:lnTo>
                <a:lnTo>
                  <a:pt x="2083" y="3097"/>
                </a:lnTo>
                <a:lnTo>
                  <a:pt x="4386" y="1471"/>
                </a:lnTo>
                <a:lnTo>
                  <a:pt x="7456" y="387"/>
                </a:lnTo>
                <a:lnTo>
                  <a:pt x="10855" y="0"/>
                </a:lnTo>
                <a:close/>
              </a:path>
            </a:pathLst>
          </a:custGeom>
          <a:solidFill>
            <a:schemeClr val="tx1">
              <a:lumMod val="75000"/>
              <a:lumOff val="25000"/>
            </a:schemeClr>
          </a:solidFill>
          <a:ln w="12700">
            <a:miter lim="400000"/>
          </a:ln>
        </p:spPr>
        <p:txBody>
          <a:bodyPr lIns="17145" tIns="17145" rIns="17145" bIns="17145"/>
          <a:lstStyle/>
          <a:p>
            <a:pPr defTabSz="342900">
              <a:defRPr sz="1800">
                <a:latin typeface="Calibri" panose="020F0502020204030204"/>
                <a:ea typeface="Calibri" panose="020F0502020204030204"/>
                <a:cs typeface="Calibri" panose="020F0502020204030204"/>
                <a:sym typeface="Calibri" panose="020F0502020204030204"/>
              </a:defRPr>
            </a:pPr>
            <a:endParaRPr kern="0">
              <a:solidFill>
                <a:sysClr val="windowText" lastClr="000000"/>
              </a:solidFill>
              <a:latin typeface="Calibri" panose="020F0502020204030204"/>
              <a:ea typeface="Calibri" panose="020F0502020204030204"/>
              <a:cs typeface="Calibri" panose="020F0502020204030204"/>
              <a:sym typeface="Calibri" panose="020F0502020204030204"/>
            </a:endParaRPr>
          </a:p>
        </p:txBody>
      </p:sp>
      <p:sp>
        <p:nvSpPr>
          <p:cNvPr id="14" name="TextBox 59"/>
          <p:cNvSpPr>
            <a:spLocks noChangeArrowheads="1"/>
          </p:cNvSpPr>
          <p:nvPr/>
        </p:nvSpPr>
        <p:spPr bwMode="auto">
          <a:xfrm flipH="1">
            <a:off x="4799857" y="1540522"/>
            <a:ext cx="1879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对客户的态度</a:t>
            </a:r>
          </a:p>
        </p:txBody>
      </p:sp>
      <p:sp>
        <p:nvSpPr>
          <p:cNvPr id="15" name="圆角矩形 14"/>
          <p:cNvSpPr/>
          <p:nvPr/>
        </p:nvSpPr>
        <p:spPr>
          <a:xfrm>
            <a:off x="4439816" y="1940633"/>
            <a:ext cx="1008112"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6" name="TextBox 39"/>
          <p:cNvSpPr txBox="1"/>
          <p:nvPr/>
        </p:nvSpPr>
        <p:spPr>
          <a:xfrm>
            <a:off x="4797568" y="2060848"/>
            <a:ext cx="4394776"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17" name="Shape 14889"/>
          <p:cNvSpPr/>
          <p:nvPr/>
        </p:nvSpPr>
        <p:spPr>
          <a:xfrm>
            <a:off x="4439816" y="2870920"/>
            <a:ext cx="360040" cy="509902"/>
          </a:xfrm>
          <a:custGeom>
            <a:avLst/>
            <a:gdLst/>
            <a:ahLst/>
            <a:cxnLst>
              <a:cxn ang="0">
                <a:pos x="wd2" y="hd2"/>
              </a:cxn>
              <a:cxn ang="5400000">
                <a:pos x="wd2" y="hd2"/>
              </a:cxn>
              <a:cxn ang="10800000">
                <a:pos x="wd2" y="hd2"/>
              </a:cxn>
              <a:cxn ang="16200000">
                <a:pos x="wd2" y="hd2"/>
              </a:cxn>
            </a:cxnLst>
            <a:rect l="0" t="0" r="r" b="b"/>
            <a:pathLst>
              <a:path w="21600" h="21600" extrusionOk="0">
                <a:moveTo>
                  <a:pt x="10855" y="6503"/>
                </a:moveTo>
                <a:lnTo>
                  <a:pt x="11622" y="6581"/>
                </a:lnTo>
                <a:lnTo>
                  <a:pt x="12171" y="6890"/>
                </a:lnTo>
                <a:lnTo>
                  <a:pt x="12828" y="7123"/>
                </a:lnTo>
                <a:lnTo>
                  <a:pt x="13157" y="7665"/>
                </a:lnTo>
                <a:lnTo>
                  <a:pt x="13157" y="8748"/>
                </a:lnTo>
                <a:lnTo>
                  <a:pt x="12828" y="9290"/>
                </a:lnTo>
                <a:lnTo>
                  <a:pt x="12171" y="9600"/>
                </a:lnTo>
                <a:lnTo>
                  <a:pt x="11622" y="9832"/>
                </a:lnTo>
                <a:lnTo>
                  <a:pt x="10855" y="9987"/>
                </a:lnTo>
                <a:lnTo>
                  <a:pt x="9868" y="9832"/>
                </a:lnTo>
                <a:lnTo>
                  <a:pt x="9320" y="9600"/>
                </a:lnTo>
                <a:lnTo>
                  <a:pt x="8772" y="9290"/>
                </a:lnTo>
                <a:lnTo>
                  <a:pt x="8333" y="8748"/>
                </a:lnTo>
                <a:lnTo>
                  <a:pt x="8333" y="7665"/>
                </a:lnTo>
                <a:lnTo>
                  <a:pt x="8772" y="7123"/>
                </a:lnTo>
                <a:lnTo>
                  <a:pt x="9320" y="6890"/>
                </a:lnTo>
                <a:lnTo>
                  <a:pt x="9868" y="6581"/>
                </a:lnTo>
                <a:lnTo>
                  <a:pt x="10855" y="6503"/>
                </a:lnTo>
                <a:close/>
                <a:moveTo>
                  <a:pt x="10855" y="5110"/>
                </a:moveTo>
                <a:lnTo>
                  <a:pt x="8991" y="5419"/>
                </a:lnTo>
                <a:lnTo>
                  <a:pt x="7565" y="6039"/>
                </a:lnTo>
                <a:lnTo>
                  <a:pt x="6688" y="7045"/>
                </a:lnTo>
                <a:lnTo>
                  <a:pt x="6250" y="8206"/>
                </a:lnTo>
                <a:lnTo>
                  <a:pt x="6688" y="9445"/>
                </a:lnTo>
                <a:lnTo>
                  <a:pt x="7565" y="10374"/>
                </a:lnTo>
                <a:lnTo>
                  <a:pt x="8991" y="11071"/>
                </a:lnTo>
                <a:lnTo>
                  <a:pt x="10855" y="11303"/>
                </a:lnTo>
                <a:lnTo>
                  <a:pt x="12609" y="11071"/>
                </a:lnTo>
                <a:lnTo>
                  <a:pt x="13925" y="10374"/>
                </a:lnTo>
                <a:lnTo>
                  <a:pt x="14912" y="9445"/>
                </a:lnTo>
                <a:lnTo>
                  <a:pt x="15241" y="8206"/>
                </a:lnTo>
                <a:lnTo>
                  <a:pt x="14912" y="7045"/>
                </a:lnTo>
                <a:lnTo>
                  <a:pt x="13925" y="6039"/>
                </a:lnTo>
                <a:lnTo>
                  <a:pt x="12609" y="5419"/>
                </a:lnTo>
                <a:lnTo>
                  <a:pt x="10855" y="5110"/>
                </a:lnTo>
                <a:close/>
                <a:moveTo>
                  <a:pt x="11842" y="2555"/>
                </a:moveTo>
                <a:lnTo>
                  <a:pt x="11293" y="2555"/>
                </a:lnTo>
                <a:lnTo>
                  <a:pt x="10855" y="2787"/>
                </a:lnTo>
                <a:lnTo>
                  <a:pt x="10636" y="3097"/>
                </a:lnTo>
                <a:lnTo>
                  <a:pt x="10855" y="3484"/>
                </a:lnTo>
                <a:lnTo>
                  <a:pt x="11074" y="3639"/>
                </a:lnTo>
                <a:lnTo>
                  <a:pt x="11403" y="3794"/>
                </a:lnTo>
                <a:lnTo>
                  <a:pt x="13596" y="4335"/>
                </a:lnTo>
                <a:lnTo>
                  <a:pt x="15241" y="5265"/>
                </a:lnTo>
                <a:lnTo>
                  <a:pt x="16447" y="6581"/>
                </a:lnTo>
                <a:lnTo>
                  <a:pt x="16556" y="6890"/>
                </a:lnTo>
                <a:lnTo>
                  <a:pt x="16776" y="7045"/>
                </a:lnTo>
                <a:lnTo>
                  <a:pt x="17543" y="7045"/>
                </a:lnTo>
                <a:lnTo>
                  <a:pt x="17982" y="6890"/>
                </a:lnTo>
                <a:lnTo>
                  <a:pt x="18091" y="6735"/>
                </a:lnTo>
                <a:lnTo>
                  <a:pt x="18091" y="6194"/>
                </a:lnTo>
                <a:lnTo>
                  <a:pt x="16556" y="4413"/>
                </a:lnTo>
                <a:lnTo>
                  <a:pt x="14473" y="3097"/>
                </a:lnTo>
                <a:lnTo>
                  <a:pt x="11842" y="2555"/>
                </a:lnTo>
                <a:close/>
                <a:moveTo>
                  <a:pt x="10855" y="0"/>
                </a:moveTo>
                <a:lnTo>
                  <a:pt x="14144" y="387"/>
                </a:lnTo>
                <a:lnTo>
                  <a:pt x="17214" y="1471"/>
                </a:lnTo>
                <a:lnTo>
                  <a:pt x="19517" y="3097"/>
                </a:lnTo>
                <a:lnTo>
                  <a:pt x="21052" y="5110"/>
                </a:lnTo>
                <a:lnTo>
                  <a:pt x="21600" y="7587"/>
                </a:lnTo>
                <a:lnTo>
                  <a:pt x="21161" y="9058"/>
                </a:lnTo>
                <a:lnTo>
                  <a:pt x="20394" y="10761"/>
                </a:lnTo>
                <a:lnTo>
                  <a:pt x="19297" y="12542"/>
                </a:lnTo>
                <a:lnTo>
                  <a:pt x="17762" y="14477"/>
                </a:lnTo>
                <a:lnTo>
                  <a:pt x="16227" y="16335"/>
                </a:lnTo>
                <a:lnTo>
                  <a:pt x="14692" y="17961"/>
                </a:lnTo>
                <a:lnTo>
                  <a:pt x="13377" y="19432"/>
                </a:lnTo>
                <a:lnTo>
                  <a:pt x="12390" y="20361"/>
                </a:lnTo>
                <a:lnTo>
                  <a:pt x="11842" y="21058"/>
                </a:lnTo>
                <a:lnTo>
                  <a:pt x="11074" y="21600"/>
                </a:lnTo>
                <a:lnTo>
                  <a:pt x="10526" y="21600"/>
                </a:lnTo>
                <a:lnTo>
                  <a:pt x="10087" y="21368"/>
                </a:lnTo>
                <a:lnTo>
                  <a:pt x="9758" y="21058"/>
                </a:lnTo>
                <a:lnTo>
                  <a:pt x="8223" y="19432"/>
                </a:lnTo>
                <a:lnTo>
                  <a:pt x="6798" y="17961"/>
                </a:lnTo>
                <a:lnTo>
                  <a:pt x="5263" y="16335"/>
                </a:lnTo>
                <a:lnTo>
                  <a:pt x="3838" y="14477"/>
                </a:lnTo>
                <a:lnTo>
                  <a:pt x="2303" y="12542"/>
                </a:lnTo>
                <a:lnTo>
                  <a:pt x="1096" y="10761"/>
                </a:lnTo>
                <a:lnTo>
                  <a:pt x="329" y="9058"/>
                </a:lnTo>
                <a:lnTo>
                  <a:pt x="0" y="7587"/>
                </a:lnTo>
                <a:lnTo>
                  <a:pt x="548" y="5110"/>
                </a:lnTo>
                <a:lnTo>
                  <a:pt x="2083" y="3097"/>
                </a:lnTo>
                <a:lnTo>
                  <a:pt x="4386" y="1471"/>
                </a:lnTo>
                <a:lnTo>
                  <a:pt x="7456" y="387"/>
                </a:lnTo>
                <a:lnTo>
                  <a:pt x="10855" y="0"/>
                </a:lnTo>
                <a:close/>
              </a:path>
            </a:pathLst>
          </a:custGeom>
          <a:solidFill>
            <a:schemeClr val="tx1">
              <a:lumMod val="75000"/>
              <a:lumOff val="25000"/>
            </a:schemeClr>
          </a:solidFill>
          <a:ln w="12700">
            <a:miter lim="400000"/>
          </a:ln>
        </p:spPr>
        <p:txBody>
          <a:bodyPr lIns="17145" tIns="17145" rIns="17145" bIns="17145"/>
          <a:lstStyle/>
          <a:p>
            <a:pPr defTabSz="342900">
              <a:defRPr sz="1800">
                <a:latin typeface="Calibri" panose="020F0502020204030204"/>
                <a:ea typeface="Calibri" panose="020F0502020204030204"/>
                <a:cs typeface="Calibri" panose="020F0502020204030204"/>
                <a:sym typeface="Calibri" panose="020F0502020204030204"/>
              </a:defRPr>
            </a:pPr>
            <a:endParaRPr kern="0">
              <a:solidFill>
                <a:sysClr val="windowText" lastClr="000000"/>
              </a:solidFill>
              <a:latin typeface="Calibri" panose="020F0502020204030204"/>
              <a:ea typeface="Calibri" panose="020F0502020204030204"/>
              <a:cs typeface="Calibri" panose="020F0502020204030204"/>
              <a:sym typeface="Calibri" panose="020F0502020204030204"/>
            </a:endParaRPr>
          </a:p>
        </p:txBody>
      </p:sp>
      <p:sp>
        <p:nvSpPr>
          <p:cNvPr id="18" name="TextBox 59"/>
          <p:cNvSpPr>
            <a:spLocks noChangeArrowheads="1"/>
          </p:cNvSpPr>
          <p:nvPr/>
        </p:nvSpPr>
        <p:spPr bwMode="auto">
          <a:xfrm flipH="1">
            <a:off x="5375921" y="2709200"/>
            <a:ext cx="1879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对客户的态度</a:t>
            </a:r>
          </a:p>
        </p:txBody>
      </p:sp>
      <p:sp>
        <p:nvSpPr>
          <p:cNvPr id="19" name="圆角矩形 18"/>
          <p:cNvSpPr/>
          <p:nvPr/>
        </p:nvSpPr>
        <p:spPr>
          <a:xfrm>
            <a:off x="5015880" y="3109311"/>
            <a:ext cx="1008112"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0" name="TextBox 43"/>
          <p:cNvSpPr txBox="1"/>
          <p:nvPr/>
        </p:nvSpPr>
        <p:spPr>
          <a:xfrm>
            <a:off x="5373632" y="3229526"/>
            <a:ext cx="4394776"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21" name="Shape 14889"/>
          <p:cNvSpPr/>
          <p:nvPr/>
        </p:nvSpPr>
        <p:spPr>
          <a:xfrm>
            <a:off x="5087888" y="4095056"/>
            <a:ext cx="360040" cy="509902"/>
          </a:xfrm>
          <a:custGeom>
            <a:avLst/>
            <a:gdLst/>
            <a:ahLst/>
            <a:cxnLst>
              <a:cxn ang="0">
                <a:pos x="wd2" y="hd2"/>
              </a:cxn>
              <a:cxn ang="5400000">
                <a:pos x="wd2" y="hd2"/>
              </a:cxn>
              <a:cxn ang="10800000">
                <a:pos x="wd2" y="hd2"/>
              </a:cxn>
              <a:cxn ang="16200000">
                <a:pos x="wd2" y="hd2"/>
              </a:cxn>
            </a:cxnLst>
            <a:rect l="0" t="0" r="r" b="b"/>
            <a:pathLst>
              <a:path w="21600" h="21600" extrusionOk="0">
                <a:moveTo>
                  <a:pt x="10855" y="6503"/>
                </a:moveTo>
                <a:lnTo>
                  <a:pt x="11622" y="6581"/>
                </a:lnTo>
                <a:lnTo>
                  <a:pt x="12171" y="6890"/>
                </a:lnTo>
                <a:lnTo>
                  <a:pt x="12828" y="7123"/>
                </a:lnTo>
                <a:lnTo>
                  <a:pt x="13157" y="7665"/>
                </a:lnTo>
                <a:lnTo>
                  <a:pt x="13157" y="8748"/>
                </a:lnTo>
                <a:lnTo>
                  <a:pt x="12828" y="9290"/>
                </a:lnTo>
                <a:lnTo>
                  <a:pt x="12171" y="9600"/>
                </a:lnTo>
                <a:lnTo>
                  <a:pt x="11622" y="9832"/>
                </a:lnTo>
                <a:lnTo>
                  <a:pt x="10855" y="9987"/>
                </a:lnTo>
                <a:lnTo>
                  <a:pt x="9868" y="9832"/>
                </a:lnTo>
                <a:lnTo>
                  <a:pt x="9320" y="9600"/>
                </a:lnTo>
                <a:lnTo>
                  <a:pt x="8772" y="9290"/>
                </a:lnTo>
                <a:lnTo>
                  <a:pt x="8333" y="8748"/>
                </a:lnTo>
                <a:lnTo>
                  <a:pt x="8333" y="7665"/>
                </a:lnTo>
                <a:lnTo>
                  <a:pt x="8772" y="7123"/>
                </a:lnTo>
                <a:lnTo>
                  <a:pt x="9320" y="6890"/>
                </a:lnTo>
                <a:lnTo>
                  <a:pt x="9868" y="6581"/>
                </a:lnTo>
                <a:lnTo>
                  <a:pt x="10855" y="6503"/>
                </a:lnTo>
                <a:close/>
                <a:moveTo>
                  <a:pt x="10855" y="5110"/>
                </a:moveTo>
                <a:lnTo>
                  <a:pt x="8991" y="5419"/>
                </a:lnTo>
                <a:lnTo>
                  <a:pt x="7565" y="6039"/>
                </a:lnTo>
                <a:lnTo>
                  <a:pt x="6688" y="7045"/>
                </a:lnTo>
                <a:lnTo>
                  <a:pt x="6250" y="8206"/>
                </a:lnTo>
                <a:lnTo>
                  <a:pt x="6688" y="9445"/>
                </a:lnTo>
                <a:lnTo>
                  <a:pt x="7565" y="10374"/>
                </a:lnTo>
                <a:lnTo>
                  <a:pt x="8991" y="11071"/>
                </a:lnTo>
                <a:lnTo>
                  <a:pt x="10855" y="11303"/>
                </a:lnTo>
                <a:lnTo>
                  <a:pt x="12609" y="11071"/>
                </a:lnTo>
                <a:lnTo>
                  <a:pt x="13925" y="10374"/>
                </a:lnTo>
                <a:lnTo>
                  <a:pt x="14912" y="9445"/>
                </a:lnTo>
                <a:lnTo>
                  <a:pt x="15241" y="8206"/>
                </a:lnTo>
                <a:lnTo>
                  <a:pt x="14912" y="7045"/>
                </a:lnTo>
                <a:lnTo>
                  <a:pt x="13925" y="6039"/>
                </a:lnTo>
                <a:lnTo>
                  <a:pt x="12609" y="5419"/>
                </a:lnTo>
                <a:lnTo>
                  <a:pt x="10855" y="5110"/>
                </a:lnTo>
                <a:close/>
                <a:moveTo>
                  <a:pt x="11842" y="2555"/>
                </a:moveTo>
                <a:lnTo>
                  <a:pt x="11293" y="2555"/>
                </a:lnTo>
                <a:lnTo>
                  <a:pt x="10855" y="2787"/>
                </a:lnTo>
                <a:lnTo>
                  <a:pt x="10636" y="3097"/>
                </a:lnTo>
                <a:lnTo>
                  <a:pt x="10855" y="3484"/>
                </a:lnTo>
                <a:lnTo>
                  <a:pt x="11074" y="3639"/>
                </a:lnTo>
                <a:lnTo>
                  <a:pt x="11403" y="3794"/>
                </a:lnTo>
                <a:lnTo>
                  <a:pt x="13596" y="4335"/>
                </a:lnTo>
                <a:lnTo>
                  <a:pt x="15241" y="5265"/>
                </a:lnTo>
                <a:lnTo>
                  <a:pt x="16447" y="6581"/>
                </a:lnTo>
                <a:lnTo>
                  <a:pt x="16556" y="6890"/>
                </a:lnTo>
                <a:lnTo>
                  <a:pt x="16776" y="7045"/>
                </a:lnTo>
                <a:lnTo>
                  <a:pt x="17543" y="7045"/>
                </a:lnTo>
                <a:lnTo>
                  <a:pt x="17982" y="6890"/>
                </a:lnTo>
                <a:lnTo>
                  <a:pt x="18091" y="6735"/>
                </a:lnTo>
                <a:lnTo>
                  <a:pt x="18091" y="6194"/>
                </a:lnTo>
                <a:lnTo>
                  <a:pt x="16556" y="4413"/>
                </a:lnTo>
                <a:lnTo>
                  <a:pt x="14473" y="3097"/>
                </a:lnTo>
                <a:lnTo>
                  <a:pt x="11842" y="2555"/>
                </a:lnTo>
                <a:close/>
                <a:moveTo>
                  <a:pt x="10855" y="0"/>
                </a:moveTo>
                <a:lnTo>
                  <a:pt x="14144" y="387"/>
                </a:lnTo>
                <a:lnTo>
                  <a:pt x="17214" y="1471"/>
                </a:lnTo>
                <a:lnTo>
                  <a:pt x="19517" y="3097"/>
                </a:lnTo>
                <a:lnTo>
                  <a:pt x="21052" y="5110"/>
                </a:lnTo>
                <a:lnTo>
                  <a:pt x="21600" y="7587"/>
                </a:lnTo>
                <a:lnTo>
                  <a:pt x="21161" y="9058"/>
                </a:lnTo>
                <a:lnTo>
                  <a:pt x="20394" y="10761"/>
                </a:lnTo>
                <a:lnTo>
                  <a:pt x="19297" y="12542"/>
                </a:lnTo>
                <a:lnTo>
                  <a:pt x="17762" y="14477"/>
                </a:lnTo>
                <a:lnTo>
                  <a:pt x="16227" y="16335"/>
                </a:lnTo>
                <a:lnTo>
                  <a:pt x="14692" y="17961"/>
                </a:lnTo>
                <a:lnTo>
                  <a:pt x="13377" y="19432"/>
                </a:lnTo>
                <a:lnTo>
                  <a:pt x="12390" y="20361"/>
                </a:lnTo>
                <a:lnTo>
                  <a:pt x="11842" y="21058"/>
                </a:lnTo>
                <a:lnTo>
                  <a:pt x="11074" y="21600"/>
                </a:lnTo>
                <a:lnTo>
                  <a:pt x="10526" y="21600"/>
                </a:lnTo>
                <a:lnTo>
                  <a:pt x="10087" y="21368"/>
                </a:lnTo>
                <a:lnTo>
                  <a:pt x="9758" y="21058"/>
                </a:lnTo>
                <a:lnTo>
                  <a:pt x="8223" y="19432"/>
                </a:lnTo>
                <a:lnTo>
                  <a:pt x="6798" y="17961"/>
                </a:lnTo>
                <a:lnTo>
                  <a:pt x="5263" y="16335"/>
                </a:lnTo>
                <a:lnTo>
                  <a:pt x="3838" y="14477"/>
                </a:lnTo>
                <a:lnTo>
                  <a:pt x="2303" y="12542"/>
                </a:lnTo>
                <a:lnTo>
                  <a:pt x="1096" y="10761"/>
                </a:lnTo>
                <a:lnTo>
                  <a:pt x="329" y="9058"/>
                </a:lnTo>
                <a:lnTo>
                  <a:pt x="0" y="7587"/>
                </a:lnTo>
                <a:lnTo>
                  <a:pt x="548" y="5110"/>
                </a:lnTo>
                <a:lnTo>
                  <a:pt x="2083" y="3097"/>
                </a:lnTo>
                <a:lnTo>
                  <a:pt x="4386" y="1471"/>
                </a:lnTo>
                <a:lnTo>
                  <a:pt x="7456" y="387"/>
                </a:lnTo>
                <a:lnTo>
                  <a:pt x="10855" y="0"/>
                </a:lnTo>
                <a:close/>
              </a:path>
            </a:pathLst>
          </a:custGeom>
          <a:solidFill>
            <a:schemeClr val="tx1">
              <a:lumMod val="75000"/>
              <a:lumOff val="25000"/>
            </a:schemeClr>
          </a:solidFill>
          <a:ln w="12700">
            <a:miter lim="400000"/>
          </a:ln>
        </p:spPr>
        <p:txBody>
          <a:bodyPr lIns="17145" tIns="17145" rIns="17145" bIns="17145"/>
          <a:lstStyle/>
          <a:p>
            <a:pPr defTabSz="342900">
              <a:defRPr sz="1800">
                <a:latin typeface="Calibri" panose="020F0502020204030204"/>
                <a:ea typeface="Calibri" panose="020F0502020204030204"/>
                <a:cs typeface="Calibri" panose="020F0502020204030204"/>
                <a:sym typeface="Calibri" panose="020F0502020204030204"/>
              </a:defRPr>
            </a:pPr>
            <a:endParaRPr kern="0">
              <a:solidFill>
                <a:sysClr val="windowText" lastClr="000000"/>
              </a:solidFill>
              <a:latin typeface="Calibri" panose="020F0502020204030204"/>
              <a:ea typeface="Calibri" panose="020F0502020204030204"/>
              <a:cs typeface="Calibri" panose="020F0502020204030204"/>
              <a:sym typeface="Calibri" panose="020F0502020204030204"/>
            </a:endParaRPr>
          </a:p>
        </p:txBody>
      </p:sp>
      <p:sp>
        <p:nvSpPr>
          <p:cNvPr id="22" name="TextBox 59"/>
          <p:cNvSpPr>
            <a:spLocks noChangeArrowheads="1"/>
          </p:cNvSpPr>
          <p:nvPr/>
        </p:nvSpPr>
        <p:spPr bwMode="auto">
          <a:xfrm flipH="1">
            <a:off x="6023993" y="3933336"/>
            <a:ext cx="1879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对客户的态度</a:t>
            </a:r>
          </a:p>
        </p:txBody>
      </p:sp>
      <p:sp>
        <p:nvSpPr>
          <p:cNvPr id="23" name="圆角矩形 22"/>
          <p:cNvSpPr/>
          <p:nvPr/>
        </p:nvSpPr>
        <p:spPr>
          <a:xfrm>
            <a:off x="5663952" y="4333447"/>
            <a:ext cx="1008112"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4" name="TextBox 47"/>
          <p:cNvSpPr txBox="1"/>
          <p:nvPr/>
        </p:nvSpPr>
        <p:spPr>
          <a:xfrm>
            <a:off x="6021704" y="4453662"/>
            <a:ext cx="4394776"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25" name="Shape 14889"/>
          <p:cNvSpPr/>
          <p:nvPr/>
        </p:nvSpPr>
        <p:spPr>
          <a:xfrm>
            <a:off x="5663952" y="5319192"/>
            <a:ext cx="360040" cy="509902"/>
          </a:xfrm>
          <a:custGeom>
            <a:avLst/>
            <a:gdLst/>
            <a:ahLst/>
            <a:cxnLst>
              <a:cxn ang="0">
                <a:pos x="wd2" y="hd2"/>
              </a:cxn>
              <a:cxn ang="5400000">
                <a:pos x="wd2" y="hd2"/>
              </a:cxn>
              <a:cxn ang="10800000">
                <a:pos x="wd2" y="hd2"/>
              </a:cxn>
              <a:cxn ang="16200000">
                <a:pos x="wd2" y="hd2"/>
              </a:cxn>
            </a:cxnLst>
            <a:rect l="0" t="0" r="r" b="b"/>
            <a:pathLst>
              <a:path w="21600" h="21600" extrusionOk="0">
                <a:moveTo>
                  <a:pt x="10855" y="6503"/>
                </a:moveTo>
                <a:lnTo>
                  <a:pt x="11622" y="6581"/>
                </a:lnTo>
                <a:lnTo>
                  <a:pt x="12171" y="6890"/>
                </a:lnTo>
                <a:lnTo>
                  <a:pt x="12828" y="7123"/>
                </a:lnTo>
                <a:lnTo>
                  <a:pt x="13157" y="7665"/>
                </a:lnTo>
                <a:lnTo>
                  <a:pt x="13157" y="8748"/>
                </a:lnTo>
                <a:lnTo>
                  <a:pt x="12828" y="9290"/>
                </a:lnTo>
                <a:lnTo>
                  <a:pt x="12171" y="9600"/>
                </a:lnTo>
                <a:lnTo>
                  <a:pt x="11622" y="9832"/>
                </a:lnTo>
                <a:lnTo>
                  <a:pt x="10855" y="9987"/>
                </a:lnTo>
                <a:lnTo>
                  <a:pt x="9868" y="9832"/>
                </a:lnTo>
                <a:lnTo>
                  <a:pt x="9320" y="9600"/>
                </a:lnTo>
                <a:lnTo>
                  <a:pt x="8772" y="9290"/>
                </a:lnTo>
                <a:lnTo>
                  <a:pt x="8333" y="8748"/>
                </a:lnTo>
                <a:lnTo>
                  <a:pt x="8333" y="7665"/>
                </a:lnTo>
                <a:lnTo>
                  <a:pt x="8772" y="7123"/>
                </a:lnTo>
                <a:lnTo>
                  <a:pt x="9320" y="6890"/>
                </a:lnTo>
                <a:lnTo>
                  <a:pt x="9868" y="6581"/>
                </a:lnTo>
                <a:lnTo>
                  <a:pt x="10855" y="6503"/>
                </a:lnTo>
                <a:close/>
                <a:moveTo>
                  <a:pt x="10855" y="5110"/>
                </a:moveTo>
                <a:lnTo>
                  <a:pt x="8991" y="5419"/>
                </a:lnTo>
                <a:lnTo>
                  <a:pt x="7565" y="6039"/>
                </a:lnTo>
                <a:lnTo>
                  <a:pt x="6688" y="7045"/>
                </a:lnTo>
                <a:lnTo>
                  <a:pt x="6250" y="8206"/>
                </a:lnTo>
                <a:lnTo>
                  <a:pt x="6688" y="9445"/>
                </a:lnTo>
                <a:lnTo>
                  <a:pt x="7565" y="10374"/>
                </a:lnTo>
                <a:lnTo>
                  <a:pt x="8991" y="11071"/>
                </a:lnTo>
                <a:lnTo>
                  <a:pt x="10855" y="11303"/>
                </a:lnTo>
                <a:lnTo>
                  <a:pt x="12609" y="11071"/>
                </a:lnTo>
                <a:lnTo>
                  <a:pt x="13925" y="10374"/>
                </a:lnTo>
                <a:lnTo>
                  <a:pt x="14912" y="9445"/>
                </a:lnTo>
                <a:lnTo>
                  <a:pt x="15241" y="8206"/>
                </a:lnTo>
                <a:lnTo>
                  <a:pt x="14912" y="7045"/>
                </a:lnTo>
                <a:lnTo>
                  <a:pt x="13925" y="6039"/>
                </a:lnTo>
                <a:lnTo>
                  <a:pt x="12609" y="5419"/>
                </a:lnTo>
                <a:lnTo>
                  <a:pt x="10855" y="5110"/>
                </a:lnTo>
                <a:close/>
                <a:moveTo>
                  <a:pt x="11842" y="2555"/>
                </a:moveTo>
                <a:lnTo>
                  <a:pt x="11293" y="2555"/>
                </a:lnTo>
                <a:lnTo>
                  <a:pt x="10855" y="2787"/>
                </a:lnTo>
                <a:lnTo>
                  <a:pt x="10636" y="3097"/>
                </a:lnTo>
                <a:lnTo>
                  <a:pt x="10855" y="3484"/>
                </a:lnTo>
                <a:lnTo>
                  <a:pt x="11074" y="3639"/>
                </a:lnTo>
                <a:lnTo>
                  <a:pt x="11403" y="3794"/>
                </a:lnTo>
                <a:lnTo>
                  <a:pt x="13596" y="4335"/>
                </a:lnTo>
                <a:lnTo>
                  <a:pt x="15241" y="5265"/>
                </a:lnTo>
                <a:lnTo>
                  <a:pt x="16447" y="6581"/>
                </a:lnTo>
                <a:lnTo>
                  <a:pt x="16556" y="6890"/>
                </a:lnTo>
                <a:lnTo>
                  <a:pt x="16776" y="7045"/>
                </a:lnTo>
                <a:lnTo>
                  <a:pt x="17543" y="7045"/>
                </a:lnTo>
                <a:lnTo>
                  <a:pt x="17982" y="6890"/>
                </a:lnTo>
                <a:lnTo>
                  <a:pt x="18091" y="6735"/>
                </a:lnTo>
                <a:lnTo>
                  <a:pt x="18091" y="6194"/>
                </a:lnTo>
                <a:lnTo>
                  <a:pt x="16556" y="4413"/>
                </a:lnTo>
                <a:lnTo>
                  <a:pt x="14473" y="3097"/>
                </a:lnTo>
                <a:lnTo>
                  <a:pt x="11842" y="2555"/>
                </a:lnTo>
                <a:close/>
                <a:moveTo>
                  <a:pt x="10855" y="0"/>
                </a:moveTo>
                <a:lnTo>
                  <a:pt x="14144" y="387"/>
                </a:lnTo>
                <a:lnTo>
                  <a:pt x="17214" y="1471"/>
                </a:lnTo>
                <a:lnTo>
                  <a:pt x="19517" y="3097"/>
                </a:lnTo>
                <a:lnTo>
                  <a:pt x="21052" y="5110"/>
                </a:lnTo>
                <a:lnTo>
                  <a:pt x="21600" y="7587"/>
                </a:lnTo>
                <a:lnTo>
                  <a:pt x="21161" y="9058"/>
                </a:lnTo>
                <a:lnTo>
                  <a:pt x="20394" y="10761"/>
                </a:lnTo>
                <a:lnTo>
                  <a:pt x="19297" y="12542"/>
                </a:lnTo>
                <a:lnTo>
                  <a:pt x="17762" y="14477"/>
                </a:lnTo>
                <a:lnTo>
                  <a:pt x="16227" y="16335"/>
                </a:lnTo>
                <a:lnTo>
                  <a:pt x="14692" y="17961"/>
                </a:lnTo>
                <a:lnTo>
                  <a:pt x="13377" y="19432"/>
                </a:lnTo>
                <a:lnTo>
                  <a:pt x="12390" y="20361"/>
                </a:lnTo>
                <a:lnTo>
                  <a:pt x="11842" y="21058"/>
                </a:lnTo>
                <a:lnTo>
                  <a:pt x="11074" y="21600"/>
                </a:lnTo>
                <a:lnTo>
                  <a:pt x="10526" y="21600"/>
                </a:lnTo>
                <a:lnTo>
                  <a:pt x="10087" y="21368"/>
                </a:lnTo>
                <a:lnTo>
                  <a:pt x="9758" y="21058"/>
                </a:lnTo>
                <a:lnTo>
                  <a:pt x="8223" y="19432"/>
                </a:lnTo>
                <a:lnTo>
                  <a:pt x="6798" y="17961"/>
                </a:lnTo>
                <a:lnTo>
                  <a:pt x="5263" y="16335"/>
                </a:lnTo>
                <a:lnTo>
                  <a:pt x="3838" y="14477"/>
                </a:lnTo>
                <a:lnTo>
                  <a:pt x="2303" y="12542"/>
                </a:lnTo>
                <a:lnTo>
                  <a:pt x="1096" y="10761"/>
                </a:lnTo>
                <a:lnTo>
                  <a:pt x="329" y="9058"/>
                </a:lnTo>
                <a:lnTo>
                  <a:pt x="0" y="7587"/>
                </a:lnTo>
                <a:lnTo>
                  <a:pt x="548" y="5110"/>
                </a:lnTo>
                <a:lnTo>
                  <a:pt x="2083" y="3097"/>
                </a:lnTo>
                <a:lnTo>
                  <a:pt x="4386" y="1471"/>
                </a:lnTo>
                <a:lnTo>
                  <a:pt x="7456" y="387"/>
                </a:lnTo>
                <a:lnTo>
                  <a:pt x="10855" y="0"/>
                </a:lnTo>
                <a:close/>
              </a:path>
            </a:pathLst>
          </a:custGeom>
          <a:solidFill>
            <a:schemeClr val="tx1">
              <a:lumMod val="75000"/>
              <a:lumOff val="25000"/>
            </a:schemeClr>
          </a:solidFill>
          <a:ln w="12700">
            <a:miter lim="400000"/>
          </a:ln>
        </p:spPr>
        <p:txBody>
          <a:bodyPr lIns="17145" tIns="17145" rIns="17145" bIns="17145"/>
          <a:lstStyle/>
          <a:p>
            <a:pPr defTabSz="342900">
              <a:defRPr sz="1800">
                <a:latin typeface="Calibri" panose="020F0502020204030204"/>
                <a:ea typeface="Calibri" panose="020F0502020204030204"/>
                <a:cs typeface="Calibri" panose="020F0502020204030204"/>
                <a:sym typeface="Calibri" panose="020F0502020204030204"/>
              </a:defRPr>
            </a:pPr>
            <a:endParaRPr kern="0">
              <a:solidFill>
                <a:sysClr val="windowText" lastClr="000000"/>
              </a:solidFill>
              <a:latin typeface="Calibri" panose="020F0502020204030204"/>
              <a:ea typeface="Calibri" panose="020F0502020204030204"/>
              <a:cs typeface="Calibri" panose="020F0502020204030204"/>
              <a:sym typeface="Calibri" panose="020F0502020204030204"/>
            </a:endParaRPr>
          </a:p>
        </p:txBody>
      </p:sp>
      <p:sp>
        <p:nvSpPr>
          <p:cNvPr id="26" name="TextBox 59"/>
          <p:cNvSpPr>
            <a:spLocks noChangeArrowheads="1"/>
          </p:cNvSpPr>
          <p:nvPr/>
        </p:nvSpPr>
        <p:spPr bwMode="auto">
          <a:xfrm flipH="1">
            <a:off x="6600057" y="5157472"/>
            <a:ext cx="1879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对客户的态度</a:t>
            </a:r>
          </a:p>
        </p:txBody>
      </p:sp>
      <p:sp>
        <p:nvSpPr>
          <p:cNvPr id="27" name="圆角矩形 26"/>
          <p:cNvSpPr/>
          <p:nvPr/>
        </p:nvSpPr>
        <p:spPr>
          <a:xfrm>
            <a:off x="6240016" y="5557583"/>
            <a:ext cx="1008112"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8" name="TextBox 51"/>
          <p:cNvSpPr txBox="1"/>
          <p:nvPr/>
        </p:nvSpPr>
        <p:spPr>
          <a:xfrm>
            <a:off x="6597768" y="5677798"/>
            <a:ext cx="4394776" cy="415498"/>
          </a:xfrm>
          <a:prstGeom prst="rect">
            <a:avLst/>
          </a:prstGeom>
          <a:noFill/>
        </p:spPr>
        <p:txBody>
          <a:bodyPr wrap="square" rtlCol="0">
            <a:spAutoFit/>
          </a:bodyPr>
          <a:lstStyle/>
          <a:p>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22" presetClass="entr" presetSubtype="4" fill="hold" grpId="0" nodeType="afterEffect">
                                  <p:stCondLst>
                                    <p:cond delay="0"/>
                                  </p:stCondLst>
                                  <p:childTnLst>
                                    <p:set>
                                      <p:cBhvr>
                                        <p:cTn id="27" dur="indefinite" fill="hold"/>
                                        <p:tgtEl>
                                          <p:spTgt spid="6"/>
                                        </p:tgtEl>
                                        <p:attrNameLst>
                                          <p:attrName>style.visibility</p:attrName>
                                        </p:attrNameLst>
                                      </p:cBhvr>
                                      <p:to>
                                        <p:strVal val="visible"/>
                                      </p:to>
                                    </p:set>
                                    <p:animEffect transition="in" filter="wipe(down)">
                                      <p:cBhvr>
                                        <p:cTn id="28" dur="600"/>
                                        <p:tgtEl>
                                          <p:spTgt spid="6"/>
                                        </p:tgtEl>
                                      </p:cBhvr>
                                    </p:animEffect>
                                  </p:childTnLst>
                                </p:cTn>
                              </p:par>
                            </p:childTnLst>
                          </p:cTn>
                        </p:par>
                        <p:par>
                          <p:cTn id="29" fill="hold">
                            <p:stCondLst>
                              <p:cond delay="26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36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41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4600"/>
                            </p:stCondLst>
                            <p:childTnLst>
                              <p:par>
                                <p:cTn id="49" presetID="42"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par>
                          <p:cTn id="59" fill="hold">
                            <p:stCondLst>
                              <p:cond delay="56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par>
                          <p:cTn id="63" fill="hold">
                            <p:stCondLst>
                              <p:cond delay="61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66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par>
                          <p:cTn id="78" fill="hold">
                            <p:stCondLst>
                              <p:cond delay="7600"/>
                            </p:stCondLst>
                            <p:childTnLst>
                              <p:par>
                                <p:cTn id="79" presetID="10"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par>
                          <p:cTn id="82" fill="hold">
                            <p:stCondLst>
                              <p:cond delay="8100"/>
                            </p:stCondLst>
                            <p:childTnLst>
                              <p:par>
                                <p:cTn id="83" presetID="10"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par>
                          <p:cTn id="86" fill="hold">
                            <p:stCondLst>
                              <p:cond delay="8600"/>
                            </p:stCondLst>
                            <p:childTnLst>
                              <p:par>
                                <p:cTn id="87" presetID="42"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childTnLst>
                          </p:cTn>
                        </p:par>
                        <p:par>
                          <p:cTn id="97" fill="hold">
                            <p:stCondLst>
                              <p:cond delay="9600"/>
                            </p:stCondLst>
                            <p:childTnLst>
                              <p:par>
                                <p:cTn id="98" presetID="10"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par>
                          <p:cTn id="101" fill="hold">
                            <p:stCondLst>
                              <p:cond delay="10100"/>
                            </p:stCondLst>
                            <p:childTnLst>
                              <p:par>
                                <p:cTn id="102" presetID="10"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advAuto="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二、产品销售</a:t>
            </a:r>
          </a:p>
        </p:txBody>
      </p:sp>
      <p:grpSp>
        <p:nvGrpSpPr>
          <p:cNvPr id="6" name="组合 5"/>
          <p:cNvGrpSpPr/>
          <p:nvPr/>
        </p:nvGrpSpPr>
        <p:grpSpPr>
          <a:xfrm>
            <a:off x="4724755" y="1861804"/>
            <a:ext cx="2664949" cy="4231492"/>
            <a:chOff x="3638050" y="1545565"/>
            <a:chExt cx="1858011" cy="2950210"/>
          </a:xfrm>
          <a:solidFill>
            <a:schemeClr val="tx1">
              <a:lumMod val="85000"/>
              <a:lumOff val="15000"/>
            </a:schemeClr>
          </a:solidFill>
        </p:grpSpPr>
        <p:sp>
          <p:nvSpPr>
            <p:cNvPr id="7" name="Freeform 5"/>
            <p:cNvSpPr/>
            <p:nvPr/>
          </p:nvSpPr>
          <p:spPr bwMode="auto">
            <a:xfrm>
              <a:off x="3638050" y="2317028"/>
              <a:ext cx="373015" cy="754508"/>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 name="Freeform 6"/>
            <p:cNvSpPr/>
            <p:nvPr/>
          </p:nvSpPr>
          <p:spPr bwMode="auto">
            <a:xfrm>
              <a:off x="3664896" y="1545565"/>
              <a:ext cx="897215" cy="761573"/>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9" name="Freeform 7"/>
            <p:cNvSpPr/>
            <p:nvPr/>
          </p:nvSpPr>
          <p:spPr bwMode="auto">
            <a:xfrm>
              <a:off x="3847164" y="3081427"/>
              <a:ext cx="714946" cy="757334"/>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0" name="Freeform 8"/>
            <p:cNvSpPr/>
            <p:nvPr/>
          </p:nvSpPr>
          <p:spPr bwMode="auto">
            <a:xfrm>
              <a:off x="5123046" y="2317028"/>
              <a:ext cx="373015" cy="754508"/>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 name="Freeform 9"/>
            <p:cNvSpPr/>
            <p:nvPr/>
          </p:nvSpPr>
          <p:spPr bwMode="auto">
            <a:xfrm>
              <a:off x="4572001" y="1545565"/>
              <a:ext cx="897215" cy="761573"/>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2" name="Freeform 10"/>
            <p:cNvSpPr/>
            <p:nvPr/>
          </p:nvSpPr>
          <p:spPr bwMode="auto">
            <a:xfrm>
              <a:off x="4572001" y="3081427"/>
              <a:ext cx="717772" cy="757334"/>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3" name="Freeform 17"/>
            <p:cNvSpPr/>
            <p:nvPr/>
          </p:nvSpPr>
          <p:spPr bwMode="auto">
            <a:xfrm>
              <a:off x="4165075" y="3924949"/>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4" name="Freeform 18"/>
            <p:cNvSpPr/>
            <p:nvPr/>
          </p:nvSpPr>
          <p:spPr bwMode="auto">
            <a:xfrm>
              <a:off x="4165075" y="4035158"/>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5" name="Freeform 19"/>
            <p:cNvSpPr/>
            <p:nvPr/>
          </p:nvSpPr>
          <p:spPr bwMode="auto">
            <a:xfrm>
              <a:off x="4165075" y="4148193"/>
              <a:ext cx="803961" cy="67821"/>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6" name="Freeform 20"/>
            <p:cNvSpPr/>
            <p:nvPr/>
          </p:nvSpPr>
          <p:spPr bwMode="auto">
            <a:xfrm>
              <a:off x="4165075" y="4258402"/>
              <a:ext cx="803961" cy="237373"/>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sp>
        <p:nvSpPr>
          <p:cNvPr id="17" name="Freeform 21"/>
          <p:cNvSpPr>
            <a:spLocks noEditPoints="1"/>
          </p:cNvSpPr>
          <p:nvPr/>
        </p:nvSpPr>
        <p:spPr bwMode="auto">
          <a:xfrm>
            <a:off x="3944832" y="4422343"/>
            <a:ext cx="350968" cy="336496"/>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8" name="Freeform 22"/>
          <p:cNvSpPr>
            <a:spLocks noEditPoints="1"/>
          </p:cNvSpPr>
          <p:nvPr/>
        </p:nvSpPr>
        <p:spPr bwMode="auto">
          <a:xfrm>
            <a:off x="7824192" y="4444972"/>
            <a:ext cx="350968" cy="319608"/>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9" name="Freeform 23"/>
          <p:cNvSpPr>
            <a:spLocks noEditPoints="1"/>
          </p:cNvSpPr>
          <p:nvPr/>
        </p:nvSpPr>
        <p:spPr bwMode="auto">
          <a:xfrm>
            <a:off x="3948450" y="3334508"/>
            <a:ext cx="343733" cy="343730"/>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20" name="Freeform 24"/>
          <p:cNvSpPr>
            <a:spLocks noEditPoints="1"/>
          </p:cNvSpPr>
          <p:nvPr/>
        </p:nvSpPr>
        <p:spPr bwMode="auto">
          <a:xfrm>
            <a:off x="7878466" y="2233691"/>
            <a:ext cx="242423" cy="348555"/>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21" name="Freeform 25"/>
          <p:cNvSpPr>
            <a:spLocks noEditPoints="1"/>
          </p:cNvSpPr>
          <p:nvPr/>
        </p:nvSpPr>
        <p:spPr bwMode="auto">
          <a:xfrm>
            <a:off x="7824192" y="3323267"/>
            <a:ext cx="350968" cy="370265"/>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22" name="Freeform 26"/>
          <p:cNvSpPr>
            <a:spLocks noEditPoints="1"/>
          </p:cNvSpPr>
          <p:nvPr/>
        </p:nvSpPr>
        <p:spPr bwMode="auto">
          <a:xfrm>
            <a:off x="3959303" y="2245749"/>
            <a:ext cx="322024" cy="324436"/>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23" name="TextBox 30"/>
          <p:cNvSpPr txBox="1"/>
          <p:nvPr/>
        </p:nvSpPr>
        <p:spPr>
          <a:xfrm>
            <a:off x="5157793" y="2636913"/>
            <a:ext cx="1862834" cy="307777"/>
          </a:xfrm>
          <a:prstGeom prst="rect">
            <a:avLst/>
          </a:prstGeom>
          <a:noFill/>
        </p:spPr>
        <p:txBody>
          <a:bodyPr wrap="square" lIns="0" tIns="0" rIns="0" bIns="0" rtlCol="0">
            <a:spAutoFit/>
          </a:bodyPr>
          <a:lstStyle/>
          <a:p>
            <a:pPr algn="ctr"/>
            <a:r>
              <a:rPr lang="zh-CN" altLang="en-US" sz="2000" dirty="0">
                <a:solidFill>
                  <a:srgbClr val="8D0C73"/>
                </a:solidFill>
                <a:latin typeface="迷你简菱心" panose="02010609000101010101" pitchFamily="49" charset="-122"/>
                <a:ea typeface="迷你简菱心" panose="02010609000101010101" pitchFamily="49" charset="-122"/>
              </a:rPr>
              <a:t>添加标题</a:t>
            </a:r>
          </a:p>
        </p:txBody>
      </p:sp>
      <p:sp>
        <p:nvSpPr>
          <p:cNvPr id="24" name="TextBox 29"/>
          <p:cNvSpPr txBox="1"/>
          <p:nvPr/>
        </p:nvSpPr>
        <p:spPr>
          <a:xfrm>
            <a:off x="5121290" y="3101480"/>
            <a:ext cx="1910815" cy="615553"/>
          </a:xfrm>
          <a:prstGeom prst="rect">
            <a:avLst/>
          </a:prstGeom>
          <a:noFill/>
        </p:spPr>
        <p:txBody>
          <a:bodyPr wrap="square" lIns="0" tIns="0" rIns="0" bIns="0" rtlCol="0">
            <a:spAutoFit/>
          </a:bodyPr>
          <a:lstStyle/>
          <a:p>
            <a:pPr marL="0" lvl="1" algn="ctr"/>
            <a:r>
              <a:rPr lang="zh-CN" altLang="en-US" sz="1000" dirty="0">
                <a:latin typeface="微软雅黑 Light" panose="020B0502040204020203" pitchFamily="34" charset="-122"/>
                <a:ea typeface="微软雅黑 Light" panose="020B0502040204020203" pitchFamily="34" charset="-122"/>
              </a:rPr>
              <a:t>您的内容打在这里，或者通过复制您的文本后或者通过复制您的文本后，在此框中选择粘贴，并选择只保留文字。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
        <p:nvSpPr>
          <p:cNvPr id="25" name="TextBox 25"/>
          <p:cNvSpPr txBox="1"/>
          <p:nvPr/>
        </p:nvSpPr>
        <p:spPr>
          <a:xfrm>
            <a:off x="704472" y="2212122"/>
            <a:ext cx="3343836" cy="527773"/>
          </a:xfrm>
          <a:prstGeom prst="rect">
            <a:avLst/>
          </a:prstGeom>
          <a:noFill/>
        </p:spPr>
        <p:txBody>
          <a:bodyPr wrap="square" rtlCol="0">
            <a:spAutoFit/>
          </a:bodyPr>
          <a:lstStyle/>
          <a:p>
            <a:pPr>
              <a:lnSpc>
                <a:spcPct val="15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a:t>
            </a:r>
          </a:p>
        </p:txBody>
      </p:sp>
      <p:sp>
        <p:nvSpPr>
          <p:cNvPr id="26" name="TextBox 26"/>
          <p:cNvSpPr txBox="1"/>
          <p:nvPr/>
        </p:nvSpPr>
        <p:spPr>
          <a:xfrm>
            <a:off x="704472" y="1772817"/>
            <a:ext cx="1569660" cy="459293"/>
          </a:xfrm>
          <a:prstGeom prst="rect">
            <a:avLst/>
          </a:prstGeom>
          <a:noFill/>
        </p:spPr>
        <p:txBody>
          <a:bodyPr wrap="none" rtlCol="0">
            <a:spAutoFit/>
          </a:bodyPr>
          <a:lstStyle/>
          <a:p>
            <a:pPr>
              <a:lnSpc>
                <a:spcPct val="150000"/>
              </a:lnSpc>
            </a:pPr>
            <a:r>
              <a:rPr lang="zh-CN" altLang="en-US" dirty="0">
                <a:solidFill>
                  <a:srgbClr val="8D0C73"/>
                </a:solidFill>
                <a:latin typeface="迷你简菱心" panose="02010609000101010101" pitchFamily="49" charset="-122"/>
                <a:ea typeface="迷你简菱心" panose="02010609000101010101" pitchFamily="49" charset="-122"/>
                <a:sym typeface="方正兰亭黑_GBK" pitchFamily="2" charset="-122"/>
              </a:rPr>
              <a:t>对自己的态度</a:t>
            </a:r>
          </a:p>
        </p:txBody>
      </p:sp>
      <p:sp>
        <p:nvSpPr>
          <p:cNvPr id="27" name="TextBox 27"/>
          <p:cNvSpPr txBox="1"/>
          <p:nvPr/>
        </p:nvSpPr>
        <p:spPr>
          <a:xfrm>
            <a:off x="704472" y="3307050"/>
            <a:ext cx="3343836" cy="527773"/>
          </a:xfrm>
          <a:prstGeom prst="rect">
            <a:avLst/>
          </a:prstGeom>
          <a:noFill/>
        </p:spPr>
        <p:txBody>
          <a:bodyPr wrap="square" rtlCol="0">
            <a:spAutoFit/>
          </a:bodyPr>
          <a:lstStyle/>
          <a:p>
            <a:pPr>
              <a:lnSpc>
                <a:spcPct val="15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a:t>
            </a:r>
          </a:p>
        </p:txBody>
      </p:sp>
      <p:sp>
        <p:nvSpPr>
          <p:cNvPr id="28" name="TextBox 28"/>
          <p:cNvSpPr txBox="1"/>
          <p:nvPr/>
        </p:nvSpPr>
        <p:spPr>
          <a:xfrm>
            <a:off x="704472" y="2867745"/>
            <a:ext cx="1569660" cy="459293"/>
          </a:xfrm>
          <a:prstGeom prst="rect">
            <a:avLst/>
          </a:prstGeom>
          <a:noFill/>
        </p:spPr>
        <p:txBody>
          <a:bodyPr wrap="none" rtlCol="0">
            <a:spAutoFit/>
          </a:bodyPr>
          <a:lstStyle/>
          <a:p>
            <a:pPr>
              <a:lnSpc>
                <a:spcPct val="150000"/>
              </a:lnSpc>
            </a:pPr>
            <a:r>
              <a:rPr lang="zh-CN" altLang="en-US" dirty="0">
                <a:solidFill>
                  <a:srgbClr val="8D0C73"/>
                </a:solidFill>
                <a:latin typeface="迷你简菱心" panose="02010609000101010101" pitchFamily="49" charset="-122"/>
                <a:ea typeface="迷你简菱心" panose="02010609000101010101" pitchFamily="49" charset="-122"/>
                <a:sym typeface="方正兰亭黑_GBK" pitchFamily="2" charset="-122"/>
              </a:rPr>
              <a:t>对自己的态度</a:t>
            </a:r>
          </a:p>
        </p:txBody>
      </p:sp>
      <p:sp>
        <p:nvSpPr>
          <p:cNvPr id="29" name="TextBox 29"/>
          <p:cNvSpPr txBox="1"/>
          <p:nvPr/>
        </p:nvSpPr>
        <p:spPr>
          <a:xfrm>
            <a:off x="704472" y="4444370"/>
            <a:ext cx="3343836" cy="527773"/>
          </a:xfrm>
          <a:prstGeom prst="rect">
            <a:avLst/>
          </a:prstGeom>
          <a:noFill/>
        </p:spPr>
        <p:txBody>
          <a:bodyPr wrap="square" rtlCol="0">
            <a:spAutoFit/>
          </a:bodyPr>
          <a:lstStyle/>
          <a:p>
            <a:pPr>
              <a:lnSpc>
                <a:spcPct val="15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a:t>
            </a:r>
          </a:p>
        </p:txBody>
      </p:sp>
      <p:sp>
        <p:nvSpPr>
          <p:cNvPr id="30" name="TextBox 30"/>
          <p:cNvSpPr txBox="1"/>
          <p:nvPr/>
        </p:nvSpPr>
        <p:spPr>
          <a:xfrm>
            <a:off x="704472" y="4005065"/>
            <a:ext cx="1569660" cy="459293"/>
          </a:xfrm>
          <a:prstGeom prst="rect">
            <a:avLst/>
          </a:prstGeom>
          <a:noFill/>
        </p:spPr>
        <p:txBody>
          <a:bodyPr wrap="none" rtlCol="0">
            <a:spAutoFit/>
          </a:bodyPr>
          <a:lstStyle/>
          <a:p>
            <a:pPr>
              <a:lnSpc>
                <a:spcPct val="150000"/>
              </a:lnSpc>
            </a:pPr>
            <a:r>
              <a:rPr lang="zh-CN" altLang="en-US" dirty="0">
                <a:solidFill>
                  <a:srgbClr val="8D0C73"/>
                </a:solidFill>
                <a:latin typeface="迷你简菱心" panose="02010609000101010101" pitchFamily="49" charset="-122"/>
                <a:ea typeface="迷你简菱心" panose="02010609000101010101" pitchFamily="49" charset="-122"/>
                <a:sym typeface="方正兰亭黑_GBK" pitchFamily="2" charset="-122"/>
              </a:rPr>
              <a:t>对自己的态度</a:t>
            </a:r>
          </a:p>
        </p:txBody>
      </p:sp>
      <p:sp>
        <p:nvSpPr>
          <p:cNvPr id="31" name="TextBox 31"/>
          <p:cNvSpPr txBox="1"/>
          <p:nvPr/>
        </p:nvSpPr>
        <p:spPr>
          <a:xfrm>
            <a:off x="8351067" y="2212122"/>
            <a:ext cx="3343836" cy="527773"/>
          </a:xfrm>
          <a:prstGeom prst="rect">
            <a:avLst/>
          </a:prstGeom>
          <a:noFill/>
        </p:spPr>
        <p:txBody>
          <a:bodyPr wrap="square" rtlCol="0">
            <a:spAutoFit/>
          </a:bodyPr>
          <a:lstStyle/>
          <a:p>
            <a:pPr>
              <a:lnSpc>
                <a:spcPct val="15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a:t>
            </a:r>
          </a:p>
        </p:txBody>
      </p:sp>
      <p:sp>
        <p:nvSpPr>
          <p:cNvPr id="32" name="TextBox 32"/>
          <p:cNvSpPr txBox="1"/>
          <p:nvPr/>
        </p:nvSpPr>
        <p:spPr>
          <a:xfrm>
            <a:off x="8351067" y="1772817"/>
            <a:ext cx="1569660" cy="459293"/>
          </a:xfrm>
          <a:prstGeom prst="rect">
            <a:avLst/>
          </a:prstGeom>
          <a:noFill/>
        </p:spPr>
        <p:txBody>
          <a:bodyPr wrap="none" rtlCol="0">
            <a:spAutoFit/>
          </a:bodyPr>
          <a:lstStyle/>
          <a:p>
            <a:pPr>
              <a:lnSpc>
                <a:spcPct val="150000"/>
              </a:lnSpc>
            </a:pPr>
            <a:r>
              <a:rPr lang="zh-CN" altLang="en-US" dirty="0">
                <a:solidFill>
                  <a:srgbClr val="8D0C73"/>
                </a:solidFill>
                <a:latin typeface="迷你简菱心" panose="02010609000101010101" pitchFamily="49" charset="-122"/>
                <a:ea typeface="迷你简菱心" panose="02010609000101010101" pitchFamily="49" charset="-122"/>
                <a:sym typeface="方正兰亭黑_GBK" pitchFamily="2" charset="-122"/>
              </a:rPr>
              <a:t>对自己的态度</a:t>
            </a:r>
          </a:p>
        </p:txBody>
      </p:sp>
      <p:sp>
        <p:nvSpPr>
          <p:cNvPr id="33" name="TextBox 33"/>
          <p:cNvSpPr txBox="1"/>
          <p:nvPr/>
        </p:nvSpPr>
        <p:spPr>
          <a:xfrm>
            <a:off x="8351067" y="3307050"/>
            <a:ext cx="3343836" cy="527773"/>
          </a:xfrm>
          <a:prstGeom prst="rect">
            <a:avLst/>
          </a:prstGeom>
          <a:noFill/>
        </p:spPr>
        <p:txBody>
          <a:bodyPr wrap="square" rtlCol="0">
            <a:spAutoFit/>
          </a:bodyPr>
          <a:lstStyle/>
          <a:p>
            <a:pPr>
              <a:lnSpc>
                <a:spcPct val="15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a:t>
            </a:r>
          </a:p>
        </p:txBody>
      </p:sp>
      <p:sp>
        <p:nvSpPr>
          <p:cNvPr id="34" name="TextBox 34"/>
          <p:cNvSpPr txBox="1"/>
          <p:nvPr/>
        </p:nvSpPr>
        <p:spPr>
          <a:xfrm>
            <a:off x="8351067" y="2867745"/>
            <a:ext cx="1569660" cy="459293"/>
          </a:xfrm>
          <a:prstGeom prst="rect">
            <a:avLst/>
          </a:prstGeom>
          <a:noFill/>
        </p:spPr>
        <p:txBody>
          <a:bodyPr wrap="none" rtlCol="0">
            <a:spAutoFit/>
          </a:bodyPr>
          <a:lstStyle/>
          <a:p>
            <a:pPr>
              <a:lnSpc>
                <a:spcPct val="150000"/>
              </a:lnSpc>
            </a:pPr>
            <a:r>
              <a:rPr lang="zh-CN" altLang="en-US" dirty="0">
                <a:solidFill>
                  <a:srgbClr val="8D0C73"/>
                </a:solidFill>
                <a:latin typeface="迷你简菱心" panose="02010609000101010101" pitchFamily="49" charset="-122"/>
                <a:ea typeface="迷你简菱心" panose="02010609000101010101" pitchFamily="49" charset="-122"/>
                <a:sym typeface="方正兰亭黑_GBK" pitchFamily="2" charset="-122"/>
              </a:rPr>
              <a:t>对自己的态度</a:t>
            </a:r>
          </a:p>
        </p:txBody>
      </p:sp>
      <p:sp>
        <p:nvSpPr>
          <p:cNvPr id="35" name="TextBox 35"/>
          <p:cNvSpPr txBox="1"/>
          <p:nvPr/>
        </p:nvSpPr>
        <p:spPr>
          <a:xfrm>
            <a:off x="8351067" y="4444370"/>
            <a:ext cx="3343836" cy="527773"/>
          </a:xfrm>
          <a:prstGeom prst="rect">
            <a:avLst/>
          </a:prstGeom>
          <a:noFill/>
        </p:spPr>
        <p:txBody>
          <a:bodyPr wrap="square" rtlCol="0">
            <a:spAutoFit/>
          </a:bodyPr>
          <a:lstStyle/>
          <a:p>
            <a:pPr>
              <a:lnSpc>
                <a:spcPct val="15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a:t>
            </a:r>
          </a:p>
        </p:txBody>
      </p:sp>
      <p:sp>
        <p:nvSpPr>
          <p:cNvPr id="36" name="TextBox 36"/>
          <p:cNvSpPr txBox="1"/>
          <p:nvPr/>
        </p:nvSpPr>
        <p:spPr>
          <a:xfrm>
            <a:off x="8351067" y="4005065"/>
            <a:ext cx="1569660" cy="459293"/>
          </a:xfrm>
          <a:prstGeom prst="rect">
            <a:avLst/>
          </a:prstGeom>
          <a:noFill/>
        </p:spPr>
        <p:txBody>
          <a:bodyPr wrap="none" rtlCol="0">
            <a:spAutoFit/>
          </a:bodyPr>
          <a:lstStyle/>
          <a:p>
            <a:pPr>
              <a:lnSpc>
                <a:spcPct val="150000"/>
              </a:lnSpc>
            </a:pPr>
            <a:r>
              <a:rPr lang="zh-CN" altLang="en-US" dirty="0">
                <a:solidFill>
                  <a:srgbClr val="8D0C73"/>
                </a:solidFill>
                <a:latin typeface="迷你简菱心" panose="02010609000101010101" pitchFamily="49" charset="-122"/>
                <a:ea typeface="迷你简菱心" panose="02010609000101010101" pitchFamily="49" charset="-122"/>
                <a:sym typeface="方正兰亭黑_GBK" pitchFamily="2" charset="-122"/>
              </a:rPr>
              <a:t>对自己的态度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二、产品销售</a:t>
            </a:r>
          </a:p>
        </p:txBody>
      </p:sp>
      <p:cxnSp>
        <p:nvCxnSpPr>
          <p:cNvPr id="6" name="直接连接符 5"/>
          <p:cNvCxnSpPr/>
          <p:nvPr/>
        </p:nvCxnSpPr>
        <p:spPr>
          <a:xfrm>
            <a:off x="955746" y="4092738"/>
            <a:ext cx="10252822"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287102" y="2405862"/>
            <a:ext cx="3537090" cy="3373755"/>
            <a:chOff x="4430324" y="2168525"/>
            <a:chExt cx="3537090" cy="3067050"/>
          </a:xfrm>
        </p:grpSpPr>
        <p:cxnSp>
          <p:nvCxnSpPr>
            <p:cNvPr id="8" name="直接连接符 7"/>
            <p:cNvCxnSpPr/>
            <p:nvPr/>
          </p:nvCxnSpPr>
          <p:spPr>
            <a:xfrm>
              <a:off x="4430324" y="2168525"/>
              <a:ext cx="0" cy="306705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67414" y="2168525"/>
              <a:ext cx="0" cy="306705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10" name="Oval 4"/>
          <p:cNvSpPr/>
          <p:nvPr/>
        </p:nvSpPr>
        <p:spPr>
          <a:xfrm>
            <a:off x="767408" y="2691779"/>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造字工房悦圆演示版常规体" pitchFamily="50" charset="-122"/>
                <a:ea typeface="造字工房悦圆演示版常规体" pitchFamily="50" charset="-122"/>
              </a:rPr>
              <a:t>01</a:t>
            </a:r>
            <a:endParaRPr lang="id-ID" sz="1400" dirty="0">
              <a:latin typeface="造字工房悦圆演示版常规体" pitchFamily="50" charset="-122"/>
              <a:ea typeface="造字工房悦圆演示版常规体" pitchFamily="50" charset="-122"/>
            </a:endParaRPr>
          </a:p>
        </p:txBody>
      </p:sp>
      <p:grpSp>
        <p:nvGrpSpPr>
          <p:cNvPr id="11" name="组合 10"/>
          <p:cNvGrpSpPr/>
          <p:nvPr/>
        </p:nvGrpSpPr>
        <p:grpSpPr>
          <a:xfrm>
            <a:off x="1418415" y="2619771"/>
            <a:ext cx="2698832" cy="866210"/>
            <a:chOff x="7175326" y="1196752"/>
            <a:chExt cx="2698832" cy="866210"/>
          </a:xfrm>
        </p:grpSpPr>
        <p:sp>
          <p:nvSpPr>
            <p:cNvPr id="12"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rgbClr val="8D0C73"/>
                  </a:solidFill>
                  <a:latin typeface="迷你简菱心" panose="02010609000101010101" pitchFamily="49" charset="-122"/>
                  <a:ea typeface="迷你简菱心" panose="02010609000101010101" pitchFamily="49" charset="-122"/>
                  <a:sym typeface="方正兰亭黑_GBK" pitchFamily="2" charset="-122"/>
                </a:rPr>
                <a:t>销售渠道</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13"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4" name="Oval 4"/>
          <p:cNvSpPr/>
          <p:nvPr/>
        </p:nvSpPr>
        <p:spPr>
          <a:xfrm>
            <a:off x="4474353" y="2693893"/>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造字工房悦圆演示版常规体" pitchFamily="50" charset="-122"/>
                <a:ea typeface="造字工房悦圆演示版常规体" pitchFamily="50" charset="-122"/>
              </a:rPr>
              <a:t>02</a:t>
            </a:r>
            <a:endParaRPr lang="id-ID" sz="1400" dirty="0">
              <a:latin typeface="造字工房悦圆演示版常规体" pitchFamily="50" charset="-122"/>
              <a:ea typeface="造字工房悦圆演示版常规体" pitchFamily="50" charset="-122"/>
            </a:endParaRPr>
          </a:p>
        </p:txBody>
      </p:sp>
      <p:grpSp>
        <p:nvGrpSpPr>
          <p:cNvPr id="15" name="组合 14"/>
          <p:cNvGrpSpPr/>
          <p:nvPr/>
        </p:nvGrpSpPr>
        <p:grpSpPr>
          <a:xfrm>
            <a:off x="5125360" y="2621885"/>
            <a:ext cx="2698832" cy="866210"/>
            <a:chOff x="7175326" y="1196752"/>
            <a:chExt cx="2698832" cy="866210"/>
          </a:xfrm>
        </p:grpSpPr>
        <p:sp>
          <p:nvSpPr>
            <p:cNvPr id="16"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销售渠道</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17"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8" name="Oval 4"/>
          <p:cNvSpPr/>
          <p:nvPr/>
        </p:nvSpPr>
        <p:spPr>
          <a:xfrm>
            <a:off x="8002745" y="2693893"/>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造字工房悦圆演示版常规体" pitchFamily="50" charset="-122"/>
                <a:ea typeface="造字工房悦圆演示版常规体" pitchFamily="50" charset="-122"/>
              </a:rPr>
              <a:t>03</a:t>
            </a:r>
            <a:endParaRPr lang="id-ID" sz="1400" dirty="0">
              <a:latin typeface="造字工房悦圆演示版常规体" pitchFamily="50" charset="-122"/>
              <a:ea typeface="造字工房悦圆演示版常规体" pitchFamily="50" charset="-122"/>
            </a:endParaRPr>
          </a:p>
        </p:txBody>
      </p:sp>
      <p:grpSp>
        <p:nvGrpSpPr>
          <p:cNvPr id="19" name="组合 18"/>
          <p:cNvGrpSpPr/>
          <p:nvPr/>
        </p:nvGrpSpPr>
        <p:grpSpPr>
          <a:xfrm>
            <a:off x="8653752" y="2621885"/>
            <a:ext cx="2698832" cy="866210"/>
            <a:chOff x="7175326" y="1196752"/>
            <a:chExt cx="2698832" cy="866210"/>
          </a:xfrm>
        </p:grpSpPr>
        <p:sp>
          <p:nvSpPr>
            <p:cNvPr id="20"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销售渠道</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21"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2" name="Oval 4"/>
          <p:cNvSpPr/>
          <p:nvPr/>
        </p:nvSpPr>
        <p:spPr>
          <a:xfrm>
            <a:off x="767408" y="4422085"/>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造字工房悦圆演示版常规体" pitchFamily="50" charset="-122"/>
                <a:ea typeface="造字工房悦圆演示版常规体" pitchFamily="50" charset="-122"/>
              </a:rPr>
              <a:t>04</a:t>
            </a:r>
            <a:endParaRPr lang="id-ID" sz="1400" dirty="0">
              <a:latin typeface="造字工房悦圆演示版常规体" pitchFamily="50" charset="-122"/>
              <a:ea typeface="造字工房悦圆演示版常规体" pitchFamily="50" charset="-122"/>
            </a:endParaRPr>
          </a:p>
        </p:txBody>
      </p:sp>
      <p:grpSp>
        <p:nvGrpSpPr>
          <p:cNvPr id="23" name="组合 22"/>
          <p:cNvGrpSpPr/>
          <p:nvPr/>
        </p:nvGrpSpPr>
        <p:grpSpPr>
          <a:xfrm>
            <a:off x="1418415" y="4350077"/>
            <a:ext cx="2698832" cy="866210"/>
            <a:chOff x="7175326" y="1196752"/>
            <a:chExt cx="2698832" cy="866210"/>
          </a:xfrm>
        </p:grpSpPr>
        <p:sp>
          <p:nvSpPr>
            <p:cNvPr id="24"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销售渠道</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25"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6" name="Oval 4"/>
          <p:cNvSpPr/>
          <p:nvPr/>
        </p:nvSpPr>
        <p:spPr>
          <a:xfrm>
            <a:off x="4474353" y="4424199"/>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造字工房悦圆演示版常规体" pitchFamily="50" charset="-122"/>
                <a:ea typeface="造字工房悦圆演示版常规体" pitchFamily="50" charset="-122"/>
              </a:rPr>
              <a:t>05</a:t>
            </a:r>
            <a:endParaRPr lang="id-ID" sz="1400" dirty="0">
              <a:latin typeface="造字工房悦圆演示版常规体" pitchFamily="50" charset="-122"/>
              <a:ea typeface="造字工房悦圆演示版常规体" pitchFamily="50" charset="-122"/>
            </a:endParaRPr>
          </a:p>
        </p:txBody>
      </p:sp>
      <p:grpSp>
        <p:nvGrpSpPr>
          <p:cNvPr id="27" name="组合 26"/>
          <p:cNvGrpSpPr/>
          <p:nvPr/>
        </p:nvGrpSpPr>
        <p:grpSpPr>
          <a:xfrm>
            <a:off x="5125360" y="4352191"/>
            <a:ext cx="2698832" cy="866210"/>
            <a:chOff x="7175326" y="1196752"/>
            <a:chExt cx="2698832" cy="866210"/>
          </a:xfrm>
        </p:grpSpPr>
        <p:sp>
          <p:nvSpPr>
            <p:cNvPr id="28"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销售渠道</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29"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30" name="Oval 4"/>
          <p:cNvSpPr/>
          <p:nvPr/>
        </p:nvSpPr>
        <p:spPr>
          <a:xfrm>
            <a:off x="8002745" y="4424199"/>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造字工房悦圆演示版常规体" pitchFamily="50" charset="-122"/>
                <a:ea typeface="造字工房悦圆演示版常规体" pitchFamily="50" charset="-122"/>
              </a:rPr>
              <a:t>06</a:t>
            </a:r>
            <a:endParaRPr lang="id-ID" sz="1400" dirty="0">
              <a:latin typeface="造字工房悦圆演示版常规体" pitchFamily="50" charset="-122"/>
              <a:ea typeface="造字工房悦圆演示版常规体" pitchFamily="50" charset="-122"/>
            </a:endParaRPr>
          </a:p>
        </p:txBody>
      </p:sp>
      <p:grpSp>
        <p:nvGrpSpPr>
          <p:cNvPr id="31" name="组合 30"/>
          <p:cNvGrpSpPr/>
          <p:nvPr/>
        </p:nvGrpSpPr>
        <p:grpSpPr>
          <a:xfrm>
            <a:off x="8653752" y="4352191"/>
            <a:ext cx="2698832" cy="866210"/>
            <a:chOff x="7175326" y="1196752"/>
            <a:chExt cx="2698832" cy="866210"/>
          </a:xfrm>
        </p:grpSpPr>
        <p:sp>
          <p:nvSpPr>
            <p:cNvPr id="32"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销售渠道</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33"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par>
                                <p:cTn id="25" presetID="22" presetClass="entr" presetSubtype="4"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25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par>
                          <p:cTn id="31" fill="hold">
                            <p:stCondLst>
                              <p:cond delay="16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26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31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36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1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46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100"/>
                            </p:stCondLst>
                            <p:childTnLst>
                              <p:par>
                                <p:cTn id="60" presetID="22"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56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6100"/>
                            </p:stCondLst>
                            <p:childTnLst>
                              <p:par>
                                <p:cTn id="68" presetID="22" presetClass="entr" presetSubtype="8"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par>
                          <p:cTn id="71" fill="hold">
                            <p:stCondLst>
                              <p:cond delay="66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7100"/>
                            </p:stCondLst>
                            <p:childTnLst>
                              <p:par>
                                <p:cTn id="76" presetID="22" presetClass="entr" presetSubtype="8"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animBg="1"/>
      <p:bldP spid="14" grpId="0" animBg="1"/>
      <p:bldP spid="18" grpId="0" animBg="1"/>
      <p:bldP spid="22" grpId="0" animBg="1"/>
      <p:bldP spid="26"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2" name="淘宝网Chenying0907出品 3"/>
          <p:cNvGrpSpPr/>
          <p:nvPr/>
        </p:nvGrpSpPr>
        <p:grpSpPr>
          <a:xfrm>
            <a:off x="3209013" y="3337560"/>
            <a:ext cx="624170" cy="639264"/>
            <a:chOff x="3140117" y="2482369"/>
            <a:chExt cx="468272" cy="479596"/>
          </a:xfrm>
        </p:grpSpPr>
        <p:sp>
          <p:nvSpPr>
            <p:cNvPr id="33" name="淘宝网Chenying0907出品 84"/>
            <p:cNvSpPr/>
            <p:nvPr/>
          </p:nvSpPr>
          <p:spPr>
            <a:xfrm>
              <a:off x="3140117" y="2482369"/>
              <a:ext cx="468272" cy="479596"/>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淘宝网Chenying0907出品 21"/>
            <p:cNvSpPr>
              <a:spLocks noEditPoints="1"/>
            </p:cNvSpPr>
            <p:nvPr/>
          </p:nvSpPr>
          <p:spPr bwMode="auto">
            <a:xfrm>
              <a:off x="3240205" y="2603234"/>
              <a:ext cx="268096" cy="254816"/>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8D0C73"/>
            </a:solidFill>
            <a:ln>
              <a:noFill/>
            </a:ln>
          </p:spPr>
          <p:txBody>
            <a:bodyPr vert="horz" wrap="square" lIns="121882" tIns="60941" rIns="121882" bIns="60941" numCol="1" anchor="t" anchorCtr="0" compatLnSpc="1"/>
            <a:lstStyle/>
            <a:p>
              <a:endParaRPr lang="zh-CN" altLang="en-US" sz="2400" dirty="0">
                <a:latin typeface="方正正纤黑简体" panose="02000000000000000000" pitchFamily="2" charset="-122"/>
              </a:endParaRPr>
            </a:p>
          </p:txBody>
        </p:sp>
      </p:grpSp>
      <p:grpSp>
        <p:nvGrpSpPr>
          <p:cNvPr id="35" name="淘宝网Chenying0907出品 78"/>
          <p:cNvGrpSpPr/>
          <p:nvPr/>
        </p:nvGrpSpPr>
        <p:grpSpPr>
          <a:xfrm>
            <a:off x="1326162" y="1751932"/>
            <a:ext cx="2207881" cy="2199764"/>
            <a:chOff x="3881858" y="5509627"/>
            <a:chExt cx="1016511" cy="1016511"/>
          </a:xfrm>
        </p:grpSpPr>
        <p:sp>
          <p:nvSpPr>
            <p:cNvPr id="36" name="淘宝网Chenying0907出品 79"/>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淘宝网Chenying0907出品 80"/>
            <p:cNvSpPr/>
            <p:nvPr/>
          </p:nvSpPr>
          <p:spPr>
            <a:xfrm>
              <a:off x="4034463" y="5662232"/>
              <a:ext cx="711301" cy="711301"/>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淘宝网Chenying0907出品 22"/>
            <p:cNvSpPr txBox="1"/>
            <p:nvPr/>
          </p:nvSpPr>
          <p:spPr>
            <a:xfrm>
              <a:off x="4074743" y="5748937"/>
              <a:ext cx="596725" cy="554524"/>
            </a:xfrm>
            <a:prstGeom prst="rect">
              <a:avLst/>
            </a:prstGeom>
            <a:noFill/>
          </p:spPr>
          <p:txBody>
            <a:bodyPr wrap="square" rtlCol="0">
              <a:spAutoFit/>
            </a:bodyPr>
            <a:lstStyle/>
            <a:p>
              <a:pPr algn="ctr"/>
              <a:r>
                <a:rPr lang="en-US" altLang="zh-CN" sz="7200" dirty="0" smtClean="0">
                  <a:solidFill>
                    <a:schemeClr val="bg1"/>
                  </a:solidFill>
                  <a:latin typeface="Agency FB" panose="020B0503020202020204" pitchFamily="34" charset="0"/>
                  <a:ea typeface="等线" panose="02010600030101010101" pitchFamily="2" charset="-122"/>
                </a:rPr>
                <a:t>03</a:t>
              </a:r>
              <a:endParaRPr lang="zh-CN" altLang="en-US" sz="5330" dirty="0">
                <a:solidFill>
                  <a:schemeClr val="bg1"/>
                </a:solidFill>
                <a:latin typeface="Agency FB" panose="020B0503020202020204" pitchFamily="34" charset="0"/>
                <a:ea typeface="等线" panose="02010600030101010101" pitchFamily="2" charset="-122"/>
              </a:endParaRPr>
            </a:p>
          </p:txBody>
        </p:sp>
      </p:grpSp>
      <p:sp>
        <p:nvSpPr>
          <p:cNvPr id="39" name="矩形 38"/>
          <p:cNvSpPr/>
          <p:nvPr/>
        </p:nvSpPr>
        <p:spPr>
          <a:xfrm>
            <a:off x="4224721" y="2239327"/>
            <a:ext cx="3262432" cy="1015663"/>
          </a:xfrm>
          <a:prstGeom prst="rect">
            <a:avLst/>
          </a:prstGeom>
          <a:noFill/>
        </p:spPr>
        <p:txBody>
          <a:bodyPr wrap="none" rtlCol="0">
            <a:spAutoFit/>
          </a:bodyPr>
          <a:lstStyle/>
          <a:p>
            <a:r>
              <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销售技巧</a:t>
            </a:r>
          </a:p>
        </p:txBody>
      </p:sp>
      <p:sp>
        <p:nvSpPr>
          <p:cNvPr id="40" name="矩形 39"/>
          <p:cNvSpPr/>
          <p:nvPr/>
        </p:nvSpPr>
        <p:spPr>
          <a:xfrm>
            <a:off x="4295841" y="3258783"/>
            <a:ext cx="6884630" cy="904863"/>
          </a:xfrm>
          <a:prstGeom prst="rect">
            <a:avLst/>
          </a:prstGeom>
        </p:spPr>
        <p:txBody>
          <a:bodyPr wrap="square">
            <a:spAutoFit/>
          </a:bodyPr>
          <a:lstStyle/>
          <a:p>
            <a:pPr>
              <a:lnSpc>
                <a:spcPct val="110000"/>
              </a:lnSpc>
            </a:pPr>
            <a:r>
              <a:rPr lang="en-US" altLang="zh-CN" sz="16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14:presetBounceEnd="66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66000">
                                          <p:cBhvr additive="base">
                                            <p:cTn id="11" dur="20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三、销售技巧</a:t>
            </a:r>
          </a:p>
        </p:txBody>
      </p:sp>
      <p:sp>
        <p:nvSpPr>
          <p:cNvPr id="22" name="椭圆 21"/>
          <p:cNvSpPr/>
          <p:nvPr/>
        </p:nvSpPr>
        <p:spPr>
          <a:xfrm>
            <a:off x="7823204" y="2046248"/>
            <a:ext cx="3456484" cy="3456484"/>
          </a:xfrm>
          <a:prstGeom prst="ellipse">
            <a:avLst/>
          </a:prstGeom>
          <a:blipFill>
            <a:blip r:embed="rId3" cstate="email"/>
            <a:srcRect/>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grpSp>
        <p:nvGrpSpPr>
          <p:cNvPr id="23" name="组合 22"/>
          <p:cNvGrpSpPr/>
          <p:nvPr/>
        </p:nvGrpSpPr>
        <p:grpSpPr>
          <a:xfrm>
            <a:off x="8137982" y="4606280"/>
            <a:ext cx="1471612" cy="1471612"/>
            <a:chOff x="8066068" y="4116724"/>
            <a:chExt cx="1471612" cy="1471612"/>
          </a:xfrm>
        </p:grpSpPr>
        <p:sp>
          <p:nvSpPr>
            <p:cNvPr id="24" name="椭圆 23"/>
            <p:cNvSpPr/>
            <p:nvPr/>
          </p:nvSpPr>
          <p:spPr>
            <a:xfrm>
              <a:off x="8066068" y="4116724"/>
              <a:ext cx="1471612" cy="1471612"/>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sp>
          <p:nvSpPr>
            <p:cNvPr id="25" name="矩形 24"/>
            <p:cNvSpPr/>
            <p:nvPr/>
          </p:nvSpPr>
          <p:spPr>
            <a:xfrm>
              <a:off x="8308347" y="4375477"/>
              <a:ext cx="987054" cy="954107"/>
            </a:xfrm>
            <a:prstGeom prst="rect">
              <a:avLst/>
            </a:prstGeom>
          </p:spPr>
          <p:txBody>
            <a:bodyPr wrap="square">
              <a:spAutoFit/>
            </a:bodyPr>
            <a:lstStyle/>
            <a:p>
              <a:pPr algn="ctr"/>
              <a:r>
                <a:rPr lang="zh-CN" altLang="en-US" sz="2800" dirty="0">
                  <a:solidFill>
                    <a:schemeClr val="bg1"/>
                  </a:solidFill>
                  <a:latin typeface="迷你简菱心" panose="02010609000101010101" pitchFamily="49" charset="-122"/>
                  <a:ea typeface="迷你简菱心" panose="02010609000101010101" pitchFamily="49" charset="-122"/>
                </a:rPr>
                <a:t>添加</a:t>
              </a:r>
              <a:endParaRPr lang="en-US" altLang="zh-CN" sz="2800" dirty="0">
                <a:solidFill>
                  <a:schemeClr val="bg1"/>
                </a:solidFill>
                <a:latin typeface="迷你简菱心" panose="02010609000101010101" pitchFamily="49" charset="-122"/>
                <a:ea typeface="迷你简菱心" panose="02010609000101010101" pitchFamily="49" charset="-122"/>
              </a:endParaRPr>
            </a:p>
            <a:p>
              <a:pPr algn="ctr"/>
              <a:r>
                <a:rPr lang="zh-CN" altLang="en-US" sz="2800" dirty="0">
                  <a:solidFill>
                    <a:schemeClr val="bg1"/>
                  </a:solidFill>
                  <a:latin typeface="迷你简菱心" panose="02010609000101010101" pitchFamily="49" charset="-122"/>
                  <a:ea typeface="迷你简菱心" panose="02010609000101010101" pitchFamily="49" charset="-122"/>
                </a:rPr>
                <a:t>标题</a:t>
              </a:r>
            </a:p>
          </p:txBody>
        </p:sp>
      </p:grpSp>
      <p:grpSp>
        <p:nvGrpSpPr>
          <p:cNvPr id="26" name="Group 3"/>
          <p:cNvGrpSpPr/>
          <p:nvPr/>
        </p:nvGrpSpPr>
        <p:grpSpPr>
          <a:xfrm>
            <a:off x="982543" y="1685404"/>
            <a:ext cx="6264696" cy="2748138"/>
            <a:chOff x="8370955" y="2132856"/>
            <a:chExt cx="5351899" cy="2748138"/>
          </a:xfrm>
        </p:grpSpPr>
        <p:sp>
          <p:nvSpPr>
            <p:cNvPr id="27" name="TextBox 11"/>
            <p:cNvSpPr txBox="1"/>
            <p:nvPr/>
          </p:nvSpPr>
          <p:spPr>
            <a:xfrm>
              <a:off x="8370955" y="2132856"/>
              <a:ext cx="2321270" cy="501612"/>
            </a:xfrm>
            <a:prstGeom prst="rect">
              <a:avLst/>
            </a:prstGeom>
            <a:noFill/>
          </p:spPr>
          <p:txBody>
            <a:bodyPr wrap="square" rtlCol="0">
              <a:spAutoFit/>
            </a:bodyPr>
            <a:lstStyle/>
            <a:p>
              <a:pPr eaLnBrk="0" hangingPunct="0">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厉兵秣马</a:t>
              </a:r>
            </a:p>
          </p:txBody>
        </p:sp>
        <p:sp>
          <p:nvSpPr>
            <p:cNvPr id="28" name="TextBox 12"/>
            <p:cNvSpPr txBox="1"/>
            <p:nvPr/>
          </p:nvSpPr>
          <p:spPr>
            <a:xfrm>
              <a:off x="8370956" y="2607295"/>
              <a:ext cx="5351898" cy="2273699"/>
            </a:xfrm>
            <a:prstGeom prst="rect">
              <a:avLst/>
            </a:prstGeom>
            <a:noFill/>
          </p:spPr>
          <p:txBody>
            <a:bodyPr wrap="square" rtlCol="0">
              <a:spAutoFit/>
            </a:bodyPr>
            <a:lstStyle/>
            <a:p>
              <a:pPr>
                <a:lnSpc>
                  <a:spcPct val="150000"/>
                </a:lnSpc>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语言描述尽量简洁语言描述尽量简洁尽量简洁生动。此处添加详细文本描述，建议与标题相关并符合整体语言风格。此处添加详细文本描述，建议与标题相关并符合整体语言风格 。</a:t>
              </a:r>
              <a:endParaRPr lang="en-US" altLang="zh-CN" sz="1050" dirty="0">
                <a:latin typeface="微软雅黑 Light" panose="020B0502040204020203" pitchFamily="34" charset="-122"/>
                <a:ea typeface="微软雅黑 Light" panose="020B0502040204020203" pitchFamily="34" charset="-122"/>
                <a:sym typeface="Gill Sans" charset="0"/>
              </a:endParaRPr>
            </a:p>
            <a:p>
              <a:pPr>
                <a:lnSpc>
                  <a:spcPct val="150000"/>
                </a:lnSpc>
              </a:pPr>
              <a:endParaRPr lang="en-US" altLang="zh-CN" sz="1050" dirty="0">
                <a:latin typeface="微软雅黑 Light" panose="020B0502040204020203" pitchFamily="34" charset="-122"/>
                <a:ea typeface="微软雅黑 Light" panose="020B0502040204020203" pitchFamily="34" charset="-122"/>
                <a:sym typeface="Gill Sans" charset="0"/>
              </a:endParaRPr>
            </a:p>
            <a:p>
              <a:pPr>
                <a:lnSpc>
                  <a:spcPct val="150000"/>
                </a:lnSpc>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此处添加详细文本描述，建议与标题相关并符合整体语言本描述，建议与标题相关并语言风格 。此处添加详细文本描述，建议与标题相关并符合整体语言风格。此处添加详细文本描述，建议与标题相关并符合整体语言风格 。</a:t>
              </a:r>
              <a:endParaRPr lang="en-US" altLang="zh-CN" sz="1050" dirty="0">
                <a:latin typeface="微软雅黑 Light" panose="020B0502040204020203" pitchFamily="34" charset="-122"/>
                <a:ea typeface="微软雅黑 Light" panose="020B0502040204020203" pitchFamily="34" charset="-122"/>
                <a:sym typeface="Gill Sans" charset="0"/>
              </a:endParaRPr>
            </a:p>
            <a:p>
              <a:pPr>
                <a:lnSpc>
                  <a:spcPct val="150000"/>
                </a:lnSpc>
              </a:pPr>
              <a:endParaRPr lang="en-US" altLang="zh-CN" sz="1050" dirty="0">
                <a:latin typeface="微软雅黑 Light" panose="020B0502040204020203" pitchFamily="34" charset="-122"/>
                <a:ea typeface="微软雅黑 Light" panose="020B0502040204020203" pitchFamily="34" charset="-122"/>
                <a:sym typeface="Gill Sans" charset="0"/>
              </a:endParaRPr>
            </a:p>
            <a:p>
              <a:pPr>
                <a:lnSpc>
                  <a:spcPct val="150000"/>
                </a:lnSpc>
              </a:pP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
        <p:nvSpPr>
          <p:cNvPr id="29" name="圆角矩形 3"/>
          <p:cNvSpPr>
            <a:spLocks noChangeAspect="1" noChangeArrowheads="1"/>
          </p:cNvSpPr>
          <p:nvPr/>
        </p:nvSpPr>
        <p:spPr bwMode="auto">
          <a:xfrm>
            <a:off x="1054552" y="4265082"/>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1</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30" name="文本框 7"/>
          <p:cNvSpPr txBox="1">
            <a:spLocks noChangeArrowheads="1"/>
          </p:cNvSpPr>
          <p:nvPr/>
        </p:nvSpPr>
        <p:spPr bwMode="auto">
          <a:xfrm>
            <a:off x="1703468" y="4133677"/>
            <a:ext cx="1723549" cy="5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31" name="文本框 8"/>
          <p:cNvSpPr txBox="1">
            <a:spLocks noChangeArrowheads="1"/>
          </p:cNvSpPr>
          <p:nvPr/>
        </p:nvSpPr>
        <p:spPr bwMode="auto">
          <a:xfrm>
            <a:off x="1703468" y="4559787"/>
            <a:ext cx="55437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lnSpc>
                <a:spcPct val="150000"/>
              </a:lnSpc>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32" name="圆角矩形 3"/>
          <p:cNvSpPr>
            <a:spLocks noChangeAspect="1" noChangeArrowheads="1"/>
          </p:cNvSpPr>
          <p:nvPr/>
        </p:nvSpPr>
        <p:spPr bwMode="auto">
          <a:xfrm>
            <a:off x="1054552" y="5345202"/>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2</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33" name="文本框 7"/>
          <p:cNvSpPr txBox="1">
            <a:spLocks noChangeArrowheads="1"/>
          </p:cNvSpPr>
          <p:nvPr/>
        </p:nvSpPr>
        <p:spPr bwMode="auto">
          <a:xfrm>
            <a:off x="1703468" y="5271607"/>
            <a:ext cx="1723549" cy="5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34" name="文本框 8"/>
          <p:cNvSpPr txBox="1">
            <a:spLocks noChangeArrowheads="1"/>
          </p:cNvSpPr>
          <p:nvPr/>
        </p:nvSpPr>
        <p:spPr bwMode="auto">
          <a:xfrm>
            <a:off x="1703468" y="5639907"/>
            <a:ext cx="55437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lnSpc>
                <a:spcPct val="150000"/>
              </a:lnSpc>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1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31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31" presetClass="entr" presetSubtype="0"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1000" fill="hold"/>
                                        <p:tgtEl>
                                          <p:spTgt spid="29"/>
                                        </p:tgtEl>
                                        <p:attrNameLst>
                                          <p:attrName>ppt_w</p:attrName>
                                        </p:attrNameLst>
                                      </p:cBhvr>
                                      <p:tavLst>
                                        <p:tav tm="0">
                                          <p:val>
                                            <p:fltVal val="0"/>
                                          </p:val>
                                        </p:tav>
                                        <p:tav tm="100000">
                                          <p:val>
                                            <p:strVal val="#ppt_w"/>
                                          </p:val>
                                        </p:tav>
                                      </p:tavLst>
                                    </p:anim>
                                    <p:anim calcmode="lin" valueType="num">
                                      <p:cBhvr>
                                        <p:cTn id="42" dur="1000" fill="hold"/>
                                        <p:tgtEl>
                                          <p:spTgt spid="29"/>
                                        </p:tgtEl>
                                        <p:attrNameLst>
                                          <p:attrName>ppt_h</p:attrName>
                                        </p:attrNameLst>
                                      </p:cBhvr>
                                      <p:tavLst>
                                        <p:tav tm="0">
                                          <p:val>
                                            <p:fltVal val="0"/>
                                          </p:val>
                                        </p:tav>
                                        <p:tav tm="100000">
                                          <p:val>
                                            <p:strVal val="#ppt_h"/>
                                          </p:val>
                                        </p:tav>
                                      </p:tavLst>
                                    </p:anim>
                                    <p:anim calcmode="lin" valueType="num">
                                      <p:cBhvr>
                                        <p:cTn id="43" dur="1000" fill="hold"/>
                                        <p:tgtEl>
                                          <p:spTgt spid="29"/>
                                        </p:tgtEl>
                                        <p:attrNameLst>
                                          <p:attrName>style.rotation</p:attrName>
                                        </p:attrNameLst>
                                      </p:cBhvr>
                                      <p:tavLst>
                                        <p:tav tm="0">
                                          <p:val>
                                            <p:fltVal val="90"/>
                                          </p:val>
                                        </p:tav>
                                        <p:tav tm="100000">
                                          <p:val>
                                            <p:fltVal val="0"/>
                                          </p:val>
                                        </p:tav>
                                      </p:tavLst>
                                    </p:anim>
                                    <p:animEffect transition="in" filter="fade">
                                      <p:cBhvr>
                                        <p:cTn id="44" dur="1000"/>
                                        <p:tgtEl>
                                          <p:spTgt spid="29"/>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42" presetClass="entr" presetSubtype="0" fill="hold" grpId="0" nodeType="withEffect">
                                  <p:stCondLst>
                                    <p:cond delay="150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31" presetClass="entr" presetSubtype="0" fill="hold" grpId="0" nodeType="withEffect">
                                  <p:stCondLst>
                                    <p:cond delay="5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1000" fill="hold"/>
                                        <p:tgtEl>
                                          <p:spTgt spid="32"/>
                                        </p:tgtEl>
                                        <p:attrNameLst>
                                          <p:attrName>ppt_w</p:attrName>
                                        </p:attrNameLst>
                                      </p:cBhvr>
                                      <p:tavLst>
                                        <p:tav tm="0">
                                          <p:val>
                                            <p:fltVal val="0"/>
                                          </p:val>
                                        </p:tav>
                                        <p:tav tm="100000">
                                          <p:val>
                                            <p:strVal val="#ppt_w"/>
                                          </p:val>
                                        </p:tav>
                                      </p:tavLst>
                                    </p:anim>
                                    <p:anim calcmode="lin" valueType="num">
                                      <p:cBhvr>
                                        <p:cTn id="58" dur="1000" fill="hold"/>
                                        <p:tgtEl>
                                          <p:spTgt spid="32"/>
                                        </p:tgtEl>
                                        <p:attrNameLst>
                                          <p:attrName>ppt_h</p:attrName>
                                        </p:attrNameLst>
                                      </p:cBhvr>
                                      <p:tavLst>
                                        <p:tav tm="0">
                                          <p:val>
                                            <p:fltVal val="0"/>
                                          </p:val>
                                        </p:tav>
                                        <p:tav tm="100000">
                                          <p:val>
                                            <p:strVal val="#ppt_h"/>
                                          </p:val>
                                        </p:tav>
                                      </p:tavLst>
                                    </p:anim>
                                    <p:anim calcmode="lin" valueType="num">
                                      <p:cBhvr>
                                        <p:cTn id="59" dur="1000" fill="hold"/>
                                        <p:tgtEl>
                                          <p:spTgt spid="32"/>
                                        </p:tgtEl>
                                        <p:attrNameLst>
                                          <p:attrName>style.rotation</p:attrName>
                                        </p:attrNameLst>
                                      </p:cBhvr>
                                      <p:tavLst>
                                        <p:tav tm="0">
                                          <p:val>
                                            <p:fltVal val="90"/>
                                          </p:val>
                                        </p:tav>
                                        <p:tav tm="100000">
                                          <p:val>
                                            <p:fltVal val="0"/>
                                          </p:val>
                                        </p:tav>
                                      </p:tavLst>
                                    </p:anim>
                                    <p:animEffect transition="in" filter="fade">
                                      <p:cBhvr>
                                        <p:cTn id="60" dur="1000"/>
                                        <p:tgtEl>
                                          <p:spTgt spid="32"/>
                                        </p:tgtEl>
                                      </p:cBhvr>
                                    </p:animEffect>
                                  </p:childTnLst>
                                </p:cTn>
                              </p:par>
                              <p:par>
                                <p:cTn id="61" presetID="53" presetClass="entr" presetSubtype="16" fill="hold" grpId="0" nodeType="withEffect">
                                  <p:stCondLst>
                                    <p:cond delay="10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42" presetClass="entr" presetSubtype="0" fill="hold" grpId="0" nodeType="withEffect">
                                  <p:stCondLst>
                                    <p:cond delay="150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22" grpId="0" animBg="1"/>
      <p:bldP spid="29" grpId="0" animBg="1"/>
      <p:bldP spid="30" grpId="0"/>
      <p:bldP spid="31" grpId="0"/>
      <p:bldP spid="32" grpId="0"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三、销售技巧</a:t>
            </a:r>
          </a:p>
        </p:txBody>
      </p:sp>
      <p:sp>
        <p:nvSpPr>
          <p:cNvPr id="6" name="矩形 5"/>
          <p:cNvSpPr/>
          <p:nvPr/>
        </p:nvSpPr>
        <p:spPr>
          <a:xfrm>
            <a:off x="841975" y="2057917"/>
            <a:ext cx="1600581" cy="1588379"/>
          </a:xfrm>
          <a:prstGeom prst="rect">
            <a:avLst/>
          </a:prstGeom>
          <a:blipFill>
            <a:blip r:embed="rId3" cstate="email"/>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矩形 6"/>
          <p:cNvSpPr/>
          <p:nvPr/>
        </p:nvSpPr>
        <p:spPr>
          <a:xfrm>
            <a:off x="848560" y="4249952"/>
            <a:ext cx="1600581" cy="1588379"/>
          </a:xfrm>
          <a:prstGeom prst="rect">
            <a:avLst/>
          </a:prstGeom>
          <a:blipFill>
            <a:blip r:embed="rId4" cstate="email"/>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52"/>
          <p:cNvSpPr/>
          <p:nvPr/>
        </p:nvSpPr>
        <p:spPr>
          <a:xfrm>
            <a:off x="694504" y="4083218"/>
            <a:ext cx="1924200" cy="1924200"/>
          </a:xfrm>
          <a:prstGeom prst="rect">
            <a:avLst/>
          </a:prstGeom>
          <a:noFill/>
          <a:ln w="76200">
            <a:solidFill>
              <a:srgbClr val="E6E6E6">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Light" panose="020B0502040204020203" pitchFamily="34" charset="-122"/>
              <a:ea typeface="微软雅黑 Light" panose="020B0502040204020203" pitchFamily="34" charset="-122"/>
            </a:endParaRPr>
          </a:p>
        </p:txBody>
      </p:sp>
      <p:sp>
        <p:nvSpPr>
          <p:cNvPr id="9" name="矩形 8"/>
          <p:cNvSpPr/>
          <p:nvPr/>
        </p:nvSpPr>
        <p:spPr>
          <a:xfrm>
            <a:off x="6531503" y="2057917"/>
            <a:ext cx="1600581" cy="1588379"/>
          </a:xfrm>
          <a:prstGeom prst="rect">
            <a:avLst/>
          </a:prstGeom>
          <a:blipFill>
            <a:blip r:embed="rId5" cstate="email"/>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48"/>
          <p:cNvSpPr/>
          <p:nvPr/>
        </p:nvSpPr>
        <p:spPr>
          <a:xfrm>
            <a:off x="6395686" y="1891184"/>
            <a:ext cx="1924200" cy="1924200"/>
          </a:xfrm>
          <a:prstGeom prst="rect">
            <a:avLst/>
          </a:prstGeom>
          <a:noFill/>
          <a:ln w="76200">
            <a:solidFill>
              <a:srgbClr val="E6E6E6">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Light" panose="020B0502040204020203" pitchFamily="34" charset="-122"/>
              <a:ea typeface="微软雅黑 Light" panose="020B0502040204020203" pitchFamily="34" charset="-122"/>
            </a:endParaRPr>
          </a:p>
        </p:txBody>
      </p:sp>
      <p:sp>
        <p:nvSpPr>
          <p:cNvPr id="11" name="矩形 10"/>
          <p:cNvSpPr/>
          <p:nvPr/>
        </p:nvSpPr>
        <p:spPr>
          <a:xfrm>
            <a:off x="6538088" y="4249952"/>
            <a:ext cx="1600581" cy="1588379"/>
          </a:xfrm>
          <a:prstGeom prst="rect">
            <a:avLst/>
          </a:prstGeom>
          <a:blipFill>
            <a:blip r:embed="rId6" cstate="email"/>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60"/>
          <p:cNvSpPr/>
          <p:nvPr/>
        </p:nvSpPr>
        <p:spPr>
          <a:xfrm>
            <a:off x="6384032" y="4083218"/>
            <a:ext cx="1924200" cy="1924200"/>
          </a:xfrm>
          <a:prstGeom prst="rect">
            <a:avLst/>
          </a:prstGeom>
          <a:noFill/>
          <a:ln w="76200">
            <a:solidFill>
              <a:srgbClr val="E6E6E6">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Light" panose="020B0502040204020203" pitchFamily="34" charset="-122"/>
              <a:ea typeface="微软雅黑 Light" panose="020B0502040204020203" pitchFamily="34" charset="-122"/>
            </a:endParaRPr>
          </a:p>
        </p:txBody>
      </p:sp>
      <p:sp>
        <p:nvSpPr>
          <p:cNvPr id="13" name="Rectangle 48"/>
          <p:cNvSpPr/>
          <p:nvPr/>
        </p:nvSpPr>
        <p:spPr>
          <a:xfrm>
            <a:off x="715416" y="1891184"/>
            <a:ext cx="1924200" cy="1924200"/>
          </a:xfrm>
          <a:prstGeom prst="rect">
            <a:avLst/>
          </a:prstGeom>
          <a:noFill/>
          <a:ln w="76200">
            <a:solidFill>
              <a:srgbClr val="E6E6E6">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Light" panose="020B0502040204020203" pitchFamily="34" charset="-122"/>
              <a:ea typeface="微软雅黑 Light" panose="020B0502040204020203" pitchFamily="34" charset="-122"/>
            </a:endParaRPr>
          </a:p>
        </p:txBody>
      </p:sp>
      <p:grpSp>
        <p:nvGrpSpPr>
          <p:cNvPr id="14" name="组合 13"/>
          <p:cNvGrpSpPr/>
          <p:nvPr/>
        </p:nvGrpSpPr>
        <p:grpSpPr>
          <a:xfrm>
            <a:off x="2783632" y="2251224"/>
            <a:ext cx="3024336" cy="1440160"/>
            <a:chOff x="7139323" y="1126858"/>
            <a:chExt cx="3024336" cy="1440160"/>
          </a:xfrm>
        </p:grpSpPr>
        <p:sp>
          <p:nvSpPr>
            <p:cNvPr id="15" name="Text Box 7"/>
            <p:cNvSpPr txBox="1">
              <a:spLocks noChangeArrowheads="1"/>
            </p:cNvSpPr>
            <p:nvPr/>
          </p:nvSpPr>
          <p:spPr bwMode="gray">
            <a:xfrm>
              <a:off x="7139323" y="1126858"/>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关注细节</a:t>
              </a:r>
            </a:p>
          </p:txBody>
        </p:sp>
        <p:sp>
          <p:nvSpPr>
            <p:cNvPr id="16" name="Rectangle 5"/>
            <p:cNvSpPr/>
            <p:nvPr/>
          </p:nvSpPr>
          <p:spPr bwMode="auto">
            <a:xfrm>
              <a:off x="7211330" y="1566467"/>
              <a:ext cx="2952329" cy="10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此处添加详细文本描述，建议与每标题相关并符合整体语言风格，语言描述尽量简洁生每每每每动。尽量将每页幻灯片的字数控制在 ，尽量将每页幻灯片的字数控制在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grpSp>
        <p:nvGrpSpPr>
          <p:cNvPr id="17" name="组合 16"/>
          <p:cNvGrpSpPr/>
          <p:nvPr/>
        </p:nvGrpSpPr>
        <p:grpSpPr>
          <a:xfrm>
            <a:off x="8535910" y="2251224"/>
            <a:ext cx="3024336" cy="1440160"/>
            <a:chOff x="7139323" y="1126858"/>
            <a:chExt cx="3024336" cy="1440160"/>
          </a:xfrm>
        </p:grpSpPr>
        <p:sp>
          <p:nvSpPr>
            <p:cNvPr id="18" name="Text Box 7"/>
            <p:cNvSpPr txBox="1">
              <a:spLocks noChangeArrowheads="1"/>
            </p:cNvSpPr>
            <p:nvPr/>
          </p:nvSpPr>
          <p:spPr bwMode="gray">
            <a:xfrm>
              <a:off x="7139323" y="1126858"/>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关注细节</a:t>
              </a:r>
            </a:p>
          </p:txBody>
        </p:sp>
        <p:sp>
          <p:nvSpPr>
            <p:cNvPr id="19" name="Rectangle 5"/>
            <p:cNvSpPr/>
            <p:nvPr/>
          </p:nvSpPr>
          <p:spPr bwMode="auto">
            <a:xfrm>
              <a:off x="7211330" y="1566467"/>
              <a:ext cx="2952329" cy="10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此处添加详细文本描述，建议与每标题相关并符合整体语言风格，语言描述尽量简洁生每每每每动。尽量将每页幻灯片的字数控制在 ，尽量将每页幻灯片的字数控制在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grpSp>
        <p:nvGrpSpPr>
          <p:cNvPr id="20" name="组合 19"/>
          <p:cNvGrpSpPr/>
          <p:nvPr/>
        </p:nvGrpSpPr>
        <p:grpSpPr>
          <a:xfrm>
            <a:off x="2783632" y="4411464"/>
            <a:ext cx="3024336" cy="1440160"/>
            <a:chOff x="7139323" y="1126858"/>
            <a:chExt cx="3024336" cy="1440160"/>
          </a:xfrm>
        </p:grpSpPr>
        <p:sp>
          <p:nvSpPr>
            <p:cNvPr id="21" name="Text Box 7"/>
            <p:cNvSpPr txBox="1">
              <a:spLocks noChangeArrowheads="1"/>
            </p:cNvSpPr>
            <p:nvPr/>
          </p:nvSpPr>
          <p:spPr bwMode="gray">
            <a:xfrm>
              <a:off x="7139323" y="1126858"/>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关注细节</a:t>
              </a:r>
            </a:p>
          </p:txBody>
        </p:sp>
        <p:sp>
          <p:nvSpPr>
            <p:cNvPr id="22" name="Rectangle 5"/>
            <p:cNvSpPr/>
            <p:nvPr/>
          </p:nvSpPr>
          <p:spPr bwMode="auto">
            <a:xfrm>
              <a:off x="7211330" y="1566467"/>
              <a:ext cx="2952329" cy="10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此处添加详细文本描述，建议与每标题相关并符合整体语言风格，语言描述尽量简洁生每每每每动。尽量将每页幻灯片的字数控制在 ，尽量将每页幻灯片的字数控制在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grpSp>
        <p:nvGrpSpPr>
          <p:cNvPr id="23" name="组合 22"/>
          <p:cNvGrpSpPr/>
          <p:nvPr/>
        </p:nvGrpSpPr>
        <p:grpSpPr>
          <a:xfrm>
            <a:off x="8535910" y="4411464"/>
            <a:ext cx="3024336" cy="1440160"/>
            <a:chOff x="7139323" y="1126858"/>
            <a:chExt cx="3024336" cy="1440160"/>
          </a:xfrm>
        </p:grpSpPr>
        <p:sp>
          <p:nvSpPr>
            <p:cNvPr id="24" name="Text Box 7"/>
            <p:cNvSpPr txBox="1">
              <a:spLocks noChangeArrowheads="1"/>
            </p:cNvSpPr>
            <p:nvPr/>
          </p:nvSpPr>
          <p:spPr bwMode="gray">
            <a:xfrm>
              <a:off x="7139323" y="1126858"/>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关注细节</a:t>
              </a:r>
            </a:p>
          </p:txBody>
        </p:sp>
        <p:sp>
          <p:nvSpPr>
            <p:cNvPr id="25" name="Rectangle 5"/>
            <p:cNvSpPr/>
            <p:nvPr/>
          </p:nvSpPr>
          <p:spPr bwMode="auto">
            <a:xfrm>
              <a:off x="7211330" y="1566467"/>
              <a:ext cx="2952329" cy="10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此处添加详细文本描述，建议与每标题相关并符合整体语言风格，语言描述尽量简洁生每每每每动。尽量将每页幻灯片的字数控制在 ，尽量将每页幻灯片的字数控制在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par>
                                <p:cTn id="25" presetID="10" presetClass="entr" presetSubtype="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0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1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6" presetClass="entr" presetSubtype="21" fill="hold" grpId="0" nodeType="withEffect">
                                  <p:stCondLst>
                                    <p:cond delay="150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par>
                                <p:cTn id="43" presetID="16" presetClass="entr" presetSubtype="21" fill="hold" grpId="0" nodeType="withEffect">
                                  <p:stCondLst>
                                    <p:cond delay="150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16" presetClass="entr" presetSubtype="21" fill="hold" grpId="0" nodeType="withEffect">
                                  <p:stCondLst>
                                    <p:cond delay="150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三、销售技巧</a:t>
            </a:r>
          </a:p>
        </p:txBody>
      </p:sp>
      <p:grpSp>
        <p:nvGrpSpPr>
          <p:cNvPr id="6" name="组合 5"/>
          <p:cNvGrpSpPr/>
          <p:nvPr/>
        </p:nvGrpSpPr>
        <p:grpSpPr>
          <a:xfrm>
            <a:off x="1773534" y="2285229"/>
            <a:ext cx="2487107" cy="2287541"/>
            <a:chOff x="8374817" y="3976831"/>
            <a:chExt cx="719115" cy="661413"/>
          </a:xfrm>
        </p:grpSpPr>
        <p:sp>
          <p:nvSpPr>
            <p:cNvPr id="7"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Rectangle 48"/>
            <p:cNvSpPr>
              <a:spLocks noChangeArrowheads="1"/>
            </p:cNvSpPr>
            <p:nvPr/>
          </p:nvSpPr>
          <p:spPr bwMode="auto">
            <a:xfrm>
              <a:off x="8459928" y="4504808"/>
              <a:ext cx="296224" cy="34621"/>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Rectangle 49"/>
            <p:cNvSpPr>
              <a:spLocks noChangeArrowheads="1"/>
            </p:cNvSpPr>
            <p:nvPr/>
          </p:nvSpPr>
          <p:spPr bwMode="auto">
            <a:xfrm>
              <a:off x="8459928" y="4428352"/>
              <a:ext cx="296224" cy="3390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Rectangle 50"/>
            <p:cNvSpPr>
              <a:spLocks noChangeArrowheads="1"/>
            </p:cNvSpPr>
            <p:nvPr/>
          </p:nvSpPr>
          <p:spPr bwMode="auto">
            <a:xfrm>
              <a:off x="8459928" y="4354782"/>
              <a:ext cx="296224" cy="32458"/>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Rectangle 51"/>
            <p:cNvSpPr>
              <a:spLocks noChangeArrowheads="1"/>
            </p:cNvSpPr>
            <p:nvPr/>
          </p:nvSpPr>
          <p:spPr bwMode="auto">
            <a:xfrm>
              <a:off x="8459928" y="4278326"/>
              <a:ext cx="296224" cy="32458"/>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Rectangle 52"/>
            <p:cNvSpPr>
              <a:spLocks noChangeArrowheads="1"/>
            </p:cNvSpPr>
            <p:nvPr/>
          </p:nvSpPr>
          <p:spPr bwMode="auto">
            <a:xfrm>
              <a:off x="8459928" y="4201870"/>
              <a:ext cx="296224" cy="3390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Rectangle 53"/>
            <p:cNvSpPr>
              <a:spLocks noChangeArrowheads="1"/>
            </p:cNvSpPr>
            <p:nvPr/>
          </p:nvSpPr>
          <p:spPr bwMode="auto">
            <a:xfrm>
              <a:off x="8459928" y="4124694"/>
              <a:ext cx="296224" cy="34621"/>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7" name="Group 3"/>
          <p:cNvGrpSpPr/>
          <p:nvPr/>
        </p:nvGrpSpPr>
        <p:grpSpPr>
          <a:xfrm>
            <a:off x="1366456" y="4661492"/>
            <a:ext cx="2717176" cy="1100210"/>
            <a:chOff x="8163822" y="2318337"/>
            <a:chExt cx="2321270" cy="1100210"/>
          </a:xfrm>
        </p:grpSpPr>
        <p:sp>
          <p:nvSpPr>
            <p:cNvPr id="18" name="TextBox 17"/>
            <p:cNvSpPr txBox="1"/>
            <p:nvPr/>
          </p:nvSpPr>
          <p:spPr>
            <a:xfrm>
              <a:off x="8163822" y="2318337"/>
              <a:ext cx="2321270" cy="400110"/>
            </a:xfrm>
            <a:prstGeom prst="rect">
              <a:avLst/>
            </a:prstGeom>
            <a:noFill/>
          </p:spPr>
          <p:txBody>
            <a:bodyPr wrap="square" rtlCol="0">
              <a:spAutoFit/>
            </a:bodyPr>
            <a:lstStyle/>
            <a:p>
              <a:pPr algn="ctr" eaLnBrk="0" hangingPunct="0"/>
              <a:r>
                <a:rPr lang="zh-CN" altLang="en-US" sz="2000" dirty="0">
                  <a:solidFill>
                    <a:srgbClr val="8D0C73"/>
                  </a:solidFill>
                  <a:latin typeface="迷你简菱心" panose="02010609000101010101" pitchFamily="49" charset="-122"/>
                  <a:ea typeface="迷你简菱心" panose="02010609000101010101" pitchFamily="49" charset="-122"/>
                </a:rPr>
                <a:t>借力打力</a:t>
              </a:r>
            </a:p>
          </p:txBody>
        </p:sp>
        <p:sp>
          <p:nvSpPr>
            <p:cNvPr id="19" name="TextBox 18"/>
            <p:cNvSpPr txBox="1"/>
            <p:nvPr/>
          </p:nvSpPr>
          <p:spPr>
            <a:xfrm>
              <a:off x="8225338" y="2710661"/>
              <a:ext cx="2183377" cy="707886"/>
            </a:xfrm>
            <a:prstGeom prst="rect">
              <a:avLst/>
            </a:prstGeom>
            <a:noFill/>
          </p:spPr>
          <p:txBody>
            <a:bodyPr wrap="square" rtlCol="0">
              <a:spAutoFit/>
            </a:bodyPr>
            <a:lstStyle/>
            <a:p>
              <a:pPr algn="ct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此处添加详细文本描述，建议与标题相关并符合整体语言风格，语言描述尽量简洁生动此处添加详细文本描述，建议与标题相关并符合整体语言风格生动。</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0" name="Oval 4"/>
          <p:cNvSpPr/>
          <p:nvPr/>
        </p:nvSpPr>
        <p:spPr>
          <a:xfrm>
            <a:off x="4894849" y="2285228"/>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微软雅黑" panose="020B0503020204020204" pitchFamily="34" charset="-122"/>
                <a:ea typeface="微软雅黑" panose="020B0503020204020204" pitchFamily="34" charset="-122"/>
              </a:rPr>
              <a:t>01</a:t>
            </a:r>
            <a:endParaRPr lang="id-ID" sz="14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545856" y="2213220"/>
            <a:ext cx="5325656" cy="722194"/>
            <a:chOff x="7175326" y="1196752"/>
            <a:chExt cx="5325656" cy="722194"/>
          </a:xfrm>
        </p:grpSpPr>
        <p:sp>
          <p:nvSpPr>
            <p:cNvPr id="22"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23" name="Rectangle 5"/>
            <p:cNvSpPr/>
            <p:nvPr/>
          </p:nvSpPr>
          <p:spPr bwMode="auto">
            <a:xfrm>
              <a:off x="7247334" y="1566467"/>
              <a:ext cx="5253648"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4" name="Oval 4"/>
          <p:cNvSpPr/>
          <p:nvPr/>
        </p:nvSpPr>
        <p:spPr>
          <a:xfrm>
            <a:off x="4894848" y="3219218"/>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微软雅黑" panose="020B0503020204020204" pitchFamily="34" charset="-122"/>
                <a:ea typeface="微软雅黑" panose="020B0503020204020204" pitchFamily="34" charset="-122"/>
              </a:rPr>
              <a:t>02</a:t>
            </a:r>
            <a:endParaRPr lang="id-ID" sz="14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545855" y="3147210"/>
            <a:ext cx="5325656" cy="722194"/>
            <a:chOff x="7175326" y="1196752"/>
            <a:chExt cx="5325656" cy="722194"/>
          </a:xfrm>
        </p:grpSpPr>
        <p:sp>
          <p:nvSpPr>
            <p:cNvPr id="26"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27" name="Rectangle 5"/>
            <p:cNvSpPr/>
            <p:nvPr/>
          </p:nvSpPr>
          <p:spPr bwMode="auto">
            <a:xfrm>
              <a:off x="7247334" y="1566467"/>
              <a:ext cx="5253648"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8" name="Oval 4"/>
          <p:cNvSpPr/>
          <p:nvPr/>
        </p:nvSpPr>
        <p:spPr>
          <a:xfrm>
            <a:off x="4894849" y="4157436"/>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微软雅黑" panose="020B0503020204020204" pitchFamily="34" charset="-122"/>
                <a:ea typeface="微软雅黑" panose="020B0503020204020204" pitchFamily="34" charset="-122"/>
              </a:rPr>
              <a:t>03</a:t>
            </a:r>
            <a:endParaRPr lang="id-ID" sz="140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545856" y="4085428"/>
            <a:ext cx="5325656" cy="722194"/>
            <a:chOff x="7175326" y="1196752"/>
            <a:chExt cx="5325656" cy="722194"/>
          </a:xfrm>
        </p:grpSpPr>
        <p:sp>
          <p:nvSpPr>
            <p:cNvPr id="30"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31" name="Rectangle 5"/>
            <p:cNvSpPr/>
            <p:nvPr/>
          </p:nvSpPr>
          <p:spPr bwMode="auto">
            <a:xfrm>
              <a:off x="7247334" y="1566467"/>
              <a:ext cx="5253648"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32" name="Oval 4"/>
          <p:cNvSpPr/>
          <p:nvPr/>
        </p:nvSpPr>
        <p:spPr>
          <a:xfrm>
            <a:off x="4894848" y="5091426"/>
            <a:ext cx="582990" cy="58299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微软雅黑" panose="020B0503020204020204" pitchFamily="34" charset="-122"/>
                <a:ea typeface="微软雅黑" panose="020B0503020204020204" pitchFamily="34" charset="-122"/>
              </a:rPr>
              <a:t>04</a:t>
            </a:r>
            <a:endParaRPr lang="id-ID" sz="1400"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45855" y="5019418"/>
            <a:ext cx="5325656" cy="722194"/>
            <a:chOff x="7175326" y="1196752"/>
            <a:chExt cx="5325656" cy="722194"/>
          </a:xfrm>
        </p:grpSpPr>
        <p:sp>
          <p:nvSpPr>
            <p:cNvPr id="34"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35" name="Rectangle 5"/>
            <p:cNvSpPr/>
            <p:nvPr/>
          </p:nvSpPr>
          <p:spPr bwMode="auto">
            <a:xfrm>
              <a:off x="7247334" y="1566467"/>
              <a:ext cx="5253648"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1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6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1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36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100"/>
                            </p:stCondLst>
                            <p:childTnLst>
                              <p:par>
                                <p:cTn id="46" presetID="2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46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5100"/>
                            </p:stCondLst>
                            <p:childTnLst>
                              <p:par>
                                <p:cTn id="54" presetID="22" presetClass="entr" presetSubtype="8"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56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par>
                          <p:cTn id="61" fill="hold">
                            <p:stCondLst>
                              <p:cond delay="6100"/>
                            </p:stCondLst>
                            <p:childTnLst>
                              <p:par>
                                <p:cTn id="62" presetID="22" presetClass="entr" presetSubtype="8"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20" grpId="0" animBg="1"/>
      <p:bldP spid="24" grpId="0" animBg="1"/>
      <p:bldP spid="28"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三、销售技巧</a:t>
            </a:r>
          </a:p>
        </p:txBody>
      </p:sp>
      <p:sp>
        <p:nvSpPr>
          <p:cNvPr id="6" name="Freeform 38"/>
          <p:cNvSpPr>
            <a:spLocks noEditPoints="1"/>
          </p:cNvSpPr>
          <p:nvPr/>
        </p:nvSpPr>
        <p:spPr bwMode="auto">
          <a:xfrm>
            <a:off x="5791301" y="3074680"/>
            <a:ext cx="609398" cy="609398"/>
          </a:xfrm>
          <a:custGeom>
            <a:avLst/>
            <a:gdLst>
              <a:gd name="T0" fmla="*/ 0 w 140"/>
              <a:gd name="T1" fmla="*/ 70 h 140"/>
              <a:gd name="T2" fmla="*/ 140 w 140"/>
              <a:gd name="T3" fmla="*/ 70 h 140"/>
              <a:gd name="T4" fmla="*/ 126 w 140"/>
              <a:gd name="T5" fmla="*/ 70 h 140"/>
              <a:gd name="T6" fmla="*/ 15 w 140"/>
              <a:gd name="T7" fmla="*/ 70 h 140"/>
              <a:gd name="T8" fmla="*/ 126 w 140"/>
              <a:gd name="T9" fmla="*/ 70 h 140"/>
              <a:gd name="T10" fmla="*/ 75 w 140"/>
              <a:gd name="T11" fmla="*/ 64 h 140"/>
              <a:gd name="T12" fmla="*/ 66 w 140"/>
              <a:gd name="T13" fmla="*/ 61 h 140"/>
              <a:gd name="T14" fmla="*/ 65 w 140"/>
              <a:gd name="T15" fmla="*/ 61 h 140"/>
              <a:gd name="T16" fmla="*/ 64 w 140"/>
              <a:gd name="T17" fmla="*/ 60 h 140"/>
              <a:gd name="T18" fmla="*/ 64 w 140"/>
              <a:gd name="T19" fmla="*/ 59 h 140"/>
              <a:gd name="T20" fmla="*/ 63 w 140"/>
              <a:gd name="T21" fmla="*/ 59 h 140"/>
              <a:gd name="T22" fmla="*/ 63 w 140"/>
              <a:gd name="T23" fmla="*/ 58 h 140"/>
              <a:gd name="T24" fmla="*/ 66 w 140"/>
              <a:gd name="T25" fmla="*/ 54 h 140"/>
              <a:gd name="T26" fmla="*/ 72 w 140"/>
              <a:gd name="T27" fmla="*/ 53 h 140"/>
              <a:gd name="T28" fmla="*/ 75 w 140"/>
              <a:gd name="T29" fmla="*/ 53 h 140"/>
              <a:gd name="T30" fmla="*/ 77 w 140"/>
              <a:gd name="T31" fmla="*/ 53 h 140"/>
              <a:gd name="T32" fmla="*/ 79 w 140"/>
              <a:gd name="T33" fmla="*/ 54 h 140"/>
              <a:gd name="T34" fmla="*/ 88 w 140"/>
              <a:gd name="T35" fmla="*/ 58 h 140"/>
              <a:gd name="T36" fmla="*/ 89 w 140"/>
              <a:gd name="T37" fmla="*/ 50 h 140"/>
              <a:gd name="T38" fmla="*/ 89 w 140"/>
              <a:gd name="T39" fmla="*/ 47 h 140"/>
              <a:gd name="T40" fmla="*/ 82 w 140"/>
              <a:gd name="T41" fmla="*/ 39 h 140"/>
              <a:gd name="T42" fmla="*/ 72 w 140"/>
              <a:gd name="T43" fmla="*/ 38 h 140"/>
              <a:gd name="T44" fmla="*/ 72 w 140"/>
              <a:gd name="T45" fmla="*/ 44 h 140"/>
              <a:gd name="T46" fmla="*/ 68 w 140"/>
              <a:gd name="T47" fmla="*/ 44 h 140"/>
              <a:gd name="T48" fmla="*/ 68 w 140"/>
              <a:gd name="T49" fmla="*/ 38 h 140"/>
              <a:gd name="T50" fmla="*/ 57 w 140"/>
              <a:gd name="T51" fmla="*/ 39 h 140"/>
              <a:gd name="T52" fmla="*/ 56 w 140"/>
              <a:gd name="T53" fmla="*/ 48 h 140"/>
              <a:gd name="T54" fmla="*/ 50 w 140"/>
              <a:gd name="T55" fmla="*/ 60 h 140"/>
              <a:gd name="T56" fmla="*/ 52 w 140"/>
              <a:gd name="T57" fmla="*/ 68 h 140"/>
              <a:gd name="T58" fmla="*/ 53 w 140"/>
              <a:gd name="T59" fmla="*/ 69 h 140"/>
              <a:gd name="T60" fmla="*/ 54 w 140"/>
              <a:gd name="T61" fmla="*/ 70 h 140"/>
              <a:gd name="T62" fmla="*/ 55 w 140"/>
              <a:gd name="T63" fmla="*/ 70 h 140"/>
              <a:gd name="T64" fmla="*/ 56 w 140"/>
              <a:gd name="T65" fmla="*/ 71 h 140"/>
              <a:gd name="T66" fmla="*/ 67 w 140"/>
              <a:gd name="T67" fmla="*/ 75 h 140"/>
              <a:gd name="T68" fmla="*/ 76 w 140"/>
              <a:gd name="T69" fmla="*/ 77 h 140"/>
              <a:gd name="T70" fmla="*/ 78 w 140"/>
              <a:gd name="T71" fmla="*/ 81 h 140"/>
              <a:gd name="T72" fmla="*/ 78 w 140"/>
              <a:gd name="T73" fmla="*/ 82 h 140"/>
              <a:gd name="T74" fmla="*/ 77 w 140"/>
              <a:gd name="T75" fmla="*/ 82 h 140"/>
              <a:gd name="T76" fmla="*/ 77 w 140"/>
              <a:gd name="T77" fmla="*/ 83 h 140"/>
              <a:gd name="T78" fmla="*/ 72 w 140"/>
              <a:gd name="T79" fmla="*/ 85 h 140"/>
              <a:gd name="T80" fmla="*/ 59 w 140"/>
              <a:gd name="T81" fmla="*/ 84 h 140"/>
              <a:gd name="T82" fmla="*/ 49 w 140"/>
              <a:gd name="T83" fmla="*/ 79 h 140"/>
              <a:gd name="T84" fmla="*/ 49 w 140"/>
              <a:gd name="T85" fmla="*/ 91 h 140"/>
              <a:gd name="T86" fmla="*/ 57 w 140"/>
              <a:gd name="T87" fmla="*/ 102 h 140"/>
              <a:gd name="T88" fmla="*/ 68 w 140"/>
              <a:gd name="T89" fmla="*/ 95 h 140"/>
              <a:gd name="T90" fmla="*/ 72 w 140"/>
              <a:gd name="T91" fmla="*/ 95 h 140"/>
              <a:gd name="T92" fmla="*/ 82 w 140"/>
              <a:gd name="T93" fmla="*/ 102 h 140"/>
              <a:gd name="T94" fmla="*/ 85 w 140"/>
              <a:gd name="T95" fmla="*/ 90 h 140"/>
              <a:gd name="T96" fmla="*/ 91 w 140"/>
              <a:gd name="T97" fmla="*/ 79 h 140"/>
              <a:gd name="T98" fmla="*/ 89 w 140"/>
              <a:gd name="T99"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126" y="70"/>
                </a:moveTo>
                <a:cubicBezTo>
                  <a:pt x="126" y="101"/>
                  <a:pt x="101" y="126"/>
                  <a:pt x="70" y="126"/>
                </a:cubicBezTo>
                <a:cubicBezTo>
                  <a:pt x="40" y="126"/>
                  <a:pt x="15" y="101"/>
                  <a:pt x="15" y="70"/>
                </a:cubicBezTo>
                <a:cubicBezTo>
                  <a:pt x="15" y="39"/>
                  <a:pt x="40" y="14"/>
                  <a:pt x="70" y="14"/>
                </a:cubicBezTo>
                <a:cubicBezTo>
                  <a:pt x="101" y="14"/>
                  <a:pt x="126" y="39"/>
                  <a:pt x="126" y="70"/>
                </a:cubicBezTo>
                <a:close/>
                <a:moveTo>
                  <a:pt x="80" y="65"/>
                </a:moveTo>
                <a:cubicBezTo>
                  <a:pt x="79" y="65"/>
                  <a:pt x="77" y="64"/>
                  <a:pt x="75" y="64"/>
                </a:cubicBezTo>
                <a:cubicBezTo>
                  <a:pt x="74" y="63"/>
                  <a:pt x="72" y="63"/>
                  <a:pt x="70" y="63"/>
                </a:cubicBezTo>
                <a:cubicBezTo>
                  <a:pt x="68" y="62"/>
                  <a:pt x="67" y="62"/>
                  <a:pt x="66" y="61"/>
                </a:cubicBezTo>
                <a:cubicBezTo>
                  <a:pt x="66" y="61"/>
                  <a:pt x="66" y="61"/>
                  <a:pt x="65" y="61"/>
                </a:cubicBezTo>
                <a:cubicBezTo>
                  <a:pt x="65" y="61"/>
                  <a:pt x="65" y="61"/>
                  <a:pt x="65" y="61"/>
                </a:cubicBezTo>
                <a:cubicBezTo>
                  <a:pt x="65" y="61"/>
                  <a:pt x="65" y="61"/>
                  <a:pt x="65" y="61"/>
                </a:cubicBezTo>
                <a:cubicBezTo>
                  <a:pt x="64" y="60"/>
                  <a:pt x="64" y="60"/>
                  <a:pt x="64" y="60"/>
                </a:cubicBezTo>
                <a:cubicBezTo>
                  <a:pt x="64" y="60"/>
                  <a:pt x="64" y="60"/>
                  <a:pt x="64" y="60"/>
                </a:cubicBezTo>
                <a:cubicBezTo>
                  <a:pt x="64" y="60"/>
                  <a:pt x="64" y="60"/>
                  <a:pt x="64" y="59"/>
                </a:cubicBezTo>
                <a:cubicBezTo>
                  <a:pt x="64" y="59"/>
                  <a:pt x="64" y="59"/>
                  <a:pt x="64" y="59"/>
                </a:cubicBezTo>
                <a:cubicBezTo>
                  <a:pt x="63" y="59"/>
                  <a:pt x="63" y="59"/>
                  <a:pt x="63" y="59"/>
                </a:cubicBezTo>
                <a:cubicBezTo>
                  <a:pt x="63" y="59"/>
                  <a:pt x="63" y="58"/>
                  <a:pt x="63" y="58"/>
                </a:cubicBezTo>
                <a:cubicBezTo>
                  <a:pt x="63" y="58"/>
                  <a:pt x="63" y="58"/>
                  <a:pt x="63" y="58"/>
                </a:cubicBezTo>
                <a:cubicBezTo>
                  <a:pt x="63" y="57"/>
                  <a:pt x="64" y="56"/>
                  <a:pt x="64" y="55"/>
                </a:cubicBezTo>
                <a:cubicBezTo>
                  <a:pt x="65" y="55"/>
                  <a:pt x="65" y="54"/>
                  <a:pt x="66" y="54"/>
                </a:cubicBezTo>
                <a:cubicBezTo>
                  <a:pt x="67" y="53"/>
                  <a:pt x="68" y="53"/>
                  <a:pt x="69" y="53"/>
                </a:cubicBezTo>
                <a:cubicBezTo>
                  <a:pt x="70" y="53"/>
                  <a:pt x="71" y="53"/>
                  <a:pt x="72" y="53"/>
                </a:cubicBezTo>
                <a:cubicBezTo>
                  <a:pt x="73" y="53"/>
                  <a:pt x="74" y="53"/>
                  <a:pt x="74" y="53"/>
                </a:cubicBezTo>
                <a:cubicBezTo>
                  <a:pt x="74" y="53"/>
                  <a:pt x="75" y="53"/>
                  <a:pt x="75" y="53"/>
                </a:cubicBezTo>
                <a:cubicBezTo>
                  <a:pt x="75" y="53"/>
                  <a:pt x="76" y="53"/>
                  <a:pt x="76" y="53"/>
                </a:cubicBezTo>
                <a:cubicBezTo>
                  <a:pt x="77" y="53"/>
                  <a:pt x="77" y="53"/>
                  <a:pt x="77" y="53"/>
                </a:cubicBezTo>
                <a:cubicBezTo>
                  <a:pt x="77" y="53"/>
                  <a:pt x="78" y="53"/>
                  <a:pt x="78" y="53"/>
                </a:cubicBezTo>
                <a:cubicBezTo>
                  <a:pt x="79" y="53"/>
                  <a:pt x="79" y="54"/>
                  <a:pt x="79" y="54"/>
                </a:cubicBezTo>
                <a:cubicBezTo>
                  <a:pt x="80" y="54"/>
                  <a:pt x="80" y="54"/>
                  <a:pt x="81" y="54"/>
                </a:cubicBezTo>
                <a:cubicBezTo>
                  <a:pt x="84" y="55"/>
                  <a:pt x="86" y="57"/>
                  <a:pt x="88" y="58"/>
                </a:cubicBezTo>
                <a:cubicBezTo>
                  <a:pt x="89" y="58"/>
                  <a:pt x="89" y="58"/>
                  <a:pt x="89" y="58"/>
                </a:cubicBezTo>
                <a:cubicBezTo>
                  <a:pt x="89" y="50"/>
                  <a:pt x="89" y="50"/>
                  <a:pt x="89" y="50"/>
                </a:cubicBezTo>
                <a:cubicBezTo>
                  <a:pt x="89" y="48"/>
                  <a:pt x="89" y="48"/>
                  <a:pt x="89" y="48"/>
                </a:cubicBezTo>
                <a:cubicBezTo>
                  <a:pt x="89" y="47"/>
                  <a:pt x="89" y="47"/>
                  <a:pt x="89" y="47"/>
                </a:cubicBezTo>
                <a:cubicBezTo>
                  <a:pt x="87" y="46"/>
                  <a:pt x="85" y="45"/>
                  <a:pt x="82" y="45"/>
                </a:cubicBezTo>
                <a:cubicBezTo>
                  <a:pt x="82" y="39"/>
                  <a:pt x="82" y="39"/>
                  <a:pt x="82" y="39"/>
                </a:cubicBezTo>
                <a:cubicBezTo>
                  <a:pt x="82" y="38"/>
                  <a:pt x="82" y="38"/>
                  <a:pt x="82" y="38"/>
                </a:cubicBezTo>
                <a:cubicBezTo>
                  <a:pt x="72" y="38"/>
                  <a:pt x="72" y="38"/>
                  <a:pt x="72" y="38"/>
                </a:cubicBezTo>
                <a:cubicBezTo>
                  <a:pt x="72" y="39"/>
                  <a:pt x="72" y="39"/>
                  <a:pt x="72" y="39"/>
                </a:cubicBezTo>
                <a:cubicBezTo>
                  <a:pt x="72" y="44"/>
                  <a:pt x="72" y="44"/>
                  <a:pt x="72" y="44"/>
                </a:cubicBezTo>
                <a:cubicBezTo>
                  <a:pt x="72" y="44"/>
                  <a:pt x="72" y="44"/>
                  <a:pt x="72" y="44"/>
                </a:cubicBezTo>
                <a:cubicBezTo>
                  <a:pt x="70" y="44"/>
                  <a:pt x="69" y="44"/>
                  <a:pt x="68" y="44"/>
                </a:cubicBezTo>
                <a:cubicBezTo>
                  <a:pt x="68" y="39"/>
                  <a:pt x="68" y="39"/>
                  <a:pt x="68" y="39"/>
                </a:cubicBezTo>
                <a:cubicBezTo>
                  <a:pt x="68" y="38"/>
                  <a:pt x="68" y="38"/>
                  <a:pt x="68" y="38"/>
                </a:cubicBezTo>
                <a:cubicBezTo>
                  <a:pt x="57" y="38"/>
                  <a:pt x="57" y="38"/>
                  <a:pt x="57" y="38"/>
                </a:cubicBezTo>
                <a:cubicBezTo>
                  <a:pt x="57" y="39"/>
                  <a:pt x="57" y="39"/>
                  <a:pt x="57" y="39"/>
                </a:cubicBezTo>
                <a:cubicBezTo>
                  <a:pt x="57" y="47"/>
                  <a:pt x="57" y="47"/>
                  <a:pt x="57" y="47"/>
                </a:cubicBezTo>
                <a:cubicBezTo>
                  <a:pt x="57" y="47"/>
                  <a:pt x="56" y="48"/>
                  <a:pt x="56" y="48"/>
                </a:cubicBezTo>
                <a:cubicBezTo>
                  <a:pt x="52" y="51"/>
                  <a:pt x="50" y="54"/>
                  <a:pt x="50" y="59"/>
                </a:cubicBezTo>
                <a:cubicBezTo>
                  <a:pt x="50" y="59"/>
                  <a:pt x="50" y="59"/>
                  <a:pt x="50" y="60"/>
                </a:cubicBezTo>
                <a:cubicBezTo>
                  <a:pt x="50" y="60"/>
                  <a:pt x="50" y="59"/>
                  <a:pt x="50" y="59"/>
                </a:cubicBezTo>
                <a:cubicBezTo>
                  <a:pt x="50" y="63"/>
                  <a:pt x="51" y="65"/>
                  <a:pt x="52" y="68"/>
                </a:cubicBezTo>
                <a:cubicBezTo>
                  <a:pt x="53" y="68"/>
                  <a:pt x="53" y="68"/>
                  <a:pt x="53" y="68"/>
                </a:cubicBezTo>
                <a:cubicBezTo>
                  <a:pt x="53" y="69"/>
                  <a:pt x="53" y="69"/>
                  <a:pt x="53" y="69"/>
                </a:cubicBezTo>
                <a:cubicBezTo>
                  <a:pt x="54" y="69"/>
                  <a:pt x="54" y="69"/>
                  <a:pt x="54" y="69"/>
                </a:cubicBezTo>
                <a:cubicBezTo>
                  <a:pt x="54" y="69"/>
                  <a:pt x="54" y="69"/>
                  <a:pt x="54" y="70"/>
                </a:cubicBezTo>
                <a:cubicBezTo>
                  <a:pt x="54" y="70"/>
                  <a:pt x="55" y="70"/>
                  <a:pt x="55" y="70"/>
                </a:cubicBezTo>
                <a:cubicBezTo>
                  <a:pt x="55" y="70"/>
                  <a:pt x="55" y="70"/>
                  <a:pt x="55" y="70"/>
                </a:cubicBezTo>
                <a:cubicBezTo>
                  <a:pt x="55" y="70"/>
                  <a:pt x="56" y="70"/>
                  <a:pt x="56" y="71"/>
                </a:cubicBezTo>
                <a:cubicBezTo>
                  <a:pt x="56" y="71"/>
                  <a:pt x="56" y="71"/>
                  <a:pt x="56" y="71"/>
                </a:cubicBezTo>
                <a:cubicBezTo>
                  <a:pt x="57" y="72"/>
                  <a:pt x="59" y="72"/>
                  <a:pt x="61" y="73"/>
                </a:cubicBezTo>
                <a:cubicBezTo>
                  <a:pt x="63" y="74"/>
                  <a:pt x="65" y="74"/>
                  <a:pt x="67" y="75"/>
                </a:cubicBezTo>
                <a:cubicBezTo>
                  <a:pt x="69" y="75"/>
                  <a:pt x="71" y="75"/>
                  <a:pt x="73" y="76"/>
                </a:cubicBezTo>
                <a:cubicBezTo>
                  <a:pt x="74" y="76"/>
                  <a:pt x="75" y="77"/>
                  <a:pt x="76" y="77"/>
                </a:cubicBezTo>
                <a:cubicBezTo>
                  <a:pt x="77" y="78"/>
                  <a:pt x="78" y="79"/>
                  <a:pt x="78" y="80"/>
                </a:cubicBezTo>
                <a:cubicBezTo>
                  <a:pt x="78" y="81"/>
                  <a:pt x="78" y="81"/>
                  <a:pt x="78" y="81"/>
                </a:cubicBezTo>
                <a:cubicBezTo>
                  <a:pt x="78" y="81"/>
                  <a:pt x="78" y="81"/>
                  <a:pt x="78" y="81"/>
                </a:cubicBezTo>
                <a:cubicBezTo>
                  <a:pt x="78" y="82"/>
                  <a:pt x="78" y="82"/>
                  <a:pt x="78" y="82"/>
                </a:cubicBezTo>
                <a:cubicBezTo>
                  <a:pt x="78" y="82"/>
                  <a:pt x="78" y="82"/>
                  <a:pt x="77" y="82"/>
                </a:cubicBezTo>
                <a:cubicBezTo>
                  <a:pt x="77" y="82"/>
                  <a:pt x="77" y="82"/>
                  <a:pt x="77" y="82"/>
                </a:cubicBezTo>
                <a:cubicBezTo>
                  <a:pt x="77" y="82"/>
                  <a:pt x="77" y="83"/>
                  <a:pt x="77" y="83"/>
                </a:cubicBezTo>
                <a:cubicBezTo>
                  <a:pt x="77" y="83"/>
                  <a:pt x="77" y="83"/>
                  <a:pt x="77" y="83"/>
                </a:cubicBezTo>
                <a:cubicBezTo>
                  <a:pt x="76" y="84"/>
                  <a:pt x="75" y="84"/>
                  <a:pt x="74" y="85"/>
                </a:cubicBezTo>
                <a:cubicBezTo>
                  <a:pt x="74" y="85"/>
                  <a:pt x="73" y="85"/>
                  <a:pt x="72" y="85"/>
                </a:cubicBezTo>
                <a:cubicBezTo>
                  <a:pt x="70" y="86"/>
                  <a:pt x="69" y="86"/>
                  <a:pt x="69" y="86"/>
                </a:cubicBezTo>
                <a:cubicBezTo>
                  <a:pt x="66" y="86"/>
                  <a:pt x="63" y="85"/>
                  <a:pt x="59" y="84"/>
                </a:cubicBezTo>
                <a:cubicBezTo>
                  <a:pt x="56" y="83"/>
                  <a:pt x="53" y="81"/>
                  <a:pt x="51" y="79"/>
                </a:cubicBezTo>
                <a:cubicBezTo>
                  <a:pt x="49" y="79"/>
                  <a:pt x="49" y="79"/>
                  <a:pt x="49" y="79"/>
                </a:cubicBezTo>
                <a:cubicBezTo>
                  <a:pt x="49" y="80"/>
                  <a:pt x="49" y="80"/>
                  <a:pt x="49" y="80"/>
                </a:cubicBezTo>
                <a:cubicBezTo>
                  <a:pt x="49" y="91"/>
                  <a:pt x="49" y="91"/>
                  <a:pt x="49" y="91"/>
                </a:cubicBezTo>
                <a:cubicBezTo>
                  <a:pt x="52" y="92"/>
                  <a:pt x="54" y="93"/>
                  <a:pt x="57" y="93"/>
                </a:cubicBezTo>
                <a:cubicBezTo>
                  <a:pt x="57" y="102"/>
                  <a:pt x="57" y="102"/>
                  <a:pt x="57" y="102"/>
                </a:cubicBezTo>
                <a:cubicBezTo>
                  <a:pt x="68" y="102"/>
                  <a:pt x="68" y="102"/>
                  <a:pt x="68" y="102"/>
                </a:cubicBezTo>
                <a:cubicBezTo>
                  <a:pt x="68" y="95"/>
                  <a:pt x="68" y="95"/>
                  <a:pt x="68" y="95"/>
                </a:cubicBezTo>
                <a:cubicBezTo>
                  <a:pt x="68" y="95"/>
                  <a:pt x="68" y="95"/>
                  <a:pt x="68" y="95"/>
                </a:cubicBezTo>
                <a:cubicBezTo>
                  <a:pt x="70" y="95"/>
                  <a:pt x="71" y="95"/>
                  <a:pt x="72" y="95"/>
                </a:cubicBezTo>
                <a:cubicBezTo>
                  <a:pt x="72" y="102"/>
                  <a:pt x="72" y="102"/>
                  <a:pt x="72" y="102"/>
                </a:cubicBezTo>
                <a:cubicBezTo>
                  <a:pt x="82" y="102"/>
                  <a:pt x="82" y="102"/>
                  <a:pt x="82" y="102"/>
                </a:cubicBezTo>
                <a:cubicBezTo>
                  <a:pt x="82" y="92"/>
                  <a:pt x="82" y="92"/>
                  <a:pt x="82" y="92"/>
                </a:cubicBezTo>
                <a:cubicBezTo>
                  <a:pt x="83" y="91"/>
                  <a:pt x="84" y="91"/>
                  <a:pt x="85" y="90"/>
                </a:cubicBezTo>
                <a:cubicBezTo>
                  <a:pt x="89" y="87"/>
                  <a:pt x="91" y="83"/>
                  <a:pt x="91" y="79"/>
                </a:cubicBezTo>
                <a:cubicBezTo>
                  <a:pt x="91" y="79"/>
                  <a:pt x="91" y="79"/>
                  <a:pt x="91" y="79"/>
                </a:cubicBezTo>
                <a:cubicBezTo>
                  <a:pt x="91" y="79"/>
                  <a:pt x="91" y="79"/>
                  <a:pt x="91" y="78"/>
                </a:cubicBezTo>
                <a:cubicBezTo>
                  <a:pt x="91" y="75"/>
                  <a:pt x="90" y="72"/>
                  <a:pt x="89" y="70"/>
                </a:cubicBezTo>
                <a:cubicBezTo>
                  <a:pt x="87" y="68"/>
                  <a:pt x="84" y="66"/>
                  <a:pt x="80" y="6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微软雅黑 Light" panose="020B0502040204020203" pitchFamily="34" charset="-122"/>
              <a:ea typeface="微软雅黑 Light" panose="020B0502040204020203" pitchFamily="34" charset="-122"/>
            </a:endParaRPr>
          </a:p>
        </p:txBody>
      </p:sp>
      <p:sp>
        <p:nvSpPr>
          <p:cNvPr id="7" name="Freeform 12"/>
          <p:cNvSpPr>
            <a:spLocks noEditPoints="1"/>
          </p:cNvSpPr>
          <p:nvPr/>
        </p:nvSpPr>
        <p:spPr bwMode="auto">
          <a:xfrm flipH="1">
            <a:off x="4628039" y="2930664"/>
            <a:ext cx="2935922" cy="1999860"/>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微软雅黑 Light" panose="020B0502040204020203" pitchFamily="34" charset="-122"/>
              <a:ea typeface="微软雅黑 Light" panose="020B0502040204020203" pitchFamily="34" charset="-122"/>
            </a:endParaRPr>
          </a:p>
        </p:txBody>
      </p:sp>
      <p:sp>
        <p:nvSpPr>
          <p:cNvPr id="8" name="圆角矩形标注 7"/>
          <p:cNvSpPr/>
          <p:nvPr/>
        </p:nvSpPr>
        <p:spPr>
          <a:xfrm>
            <a:off x="2963652" y="1994560"/>
            <a:ext cx="1561678" cy="1509680"/>
          </a:xfrm>
          <a:prstGeom prst="wedgeRoundRectCallout">
            <a:avLst>
              <a:gd name="adj1" fmla="val 85262"/>
              <a:gd name="adj2" fmla="val -6572"/>
              <a:gd name="adj3"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1000" dirty="0">
                <a:solidFill>
                  <a:schemeClr val="bg1"/>
                </a:solidFill>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p>
        </p:txBody>
      </p:sp>
      <p:sp>
        <p:nvSpPr>
          <p:cNvPr id="9" name="圆角矩形标注 8"/>
          <p:cNvSpPr/>
          <p:nvPr/>
        </p:nvSpPr>
        <p:spPr>
          <a:xfrm>
            <a:off x="7666670" y="1994560"/>
            <a:ext cx="1561678" cy="1509680"/>
          </a:xfrm>
          <a:prstGeom prst="wedgeRoundRectCallout">
            <a:avLst>
              <a:gd name="adj1" fmla="val -85547"/>
              <a:gd name="adj2" fmla="val -5039"/>
              <a:gd name="adj3"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1000" dirty="0">
                <a:solidFill>
                  <a:prstClr val="white"/>
                </a:solidFill>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p>
        </p:txBody>
      </p:sp>
      <p:sp>
        <p:nvSpPr>
          <p:cNvPr id="10" name="TextBox 9"/>
          <p:cNvSpPr txBox="1"/>
          <p:nvPr/>
        </p:nvSpPr>
        <p:spPr>
          <a:xfrm>
            <a:off x="1084378" y="3930594"/>
            <a:ext cx="3312368" cy="892552"/>
          </a:xfrm>
          <a:prstGeom prst="rect">
            <a:avLst/>
          </a:prstGeom>
          <a:noFill/>
        </p:spPr>
        <p:txBody>
          <a:bodyPr wrap="square" rtlCol="0">
            <a:spAutoFit/>
          </a:bodyPr>
          <a:lstStyle/>
          <a:p>
            <a:pPr algn="r">
              <a:lnSpc>
                <a:spcPct val="13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1" name="TextBox 10"/>
          <p:cNvSpPr txBox="1"/>
          <p:nvPr/>
        </p:nvSpPr>
        <p:spPr>
          <a:xfrm>
            <a:off x="7795255" y="3930594"/>
            <a:ext cx="3312368" cy="892552"/>
          </a:xfrm>
          <a:prstGeom prst="rect">
            <a:avLst/>
          </a:prstGeom>
          <a:noFill/>
        </p:spPr>
        <p:txBody>
          <a:bodyPr wrap="square" rtlCol="0">
            <a:spAutoFit/>
          </a:bodyPr>
          <a:lstStyle/>
          <a:p>
            <a:pPr>
              <a:lnSpc>
                <a:spcPct val="13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2" name="TextBox 11"/>
          <p:cNvSpPr txBox="1"/>
          <p:nvPr/>
        </p:nvSpPr>
        <p:spPr>
          <a:xfrm>
            <a:off x="1199456" y="5666969"/>
            <a:ext cx="9793088" cy="492443"/>
          </a:xfrm>
          <a:prstGeom prst="rect">
            <a:avLst/>
          </a:prstGeom>
          <a:noFill/>
        </p:spPr>
        <p:txBody>
          <a:bodyPr wrap="square" rtlCol="0">
            <a:spAutoFit/>
          </a:bodyPr>
          <a:lstStyle/>
          <a:p>
            <a:pPr algn="ctr">
              <a:lnSpc>
                <a:spcPct val="130000"/>
              </a:lnSpc>
            </a:pPr>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3" name="圆角矩形标注 12"/>
          <p:cNvSpPr/>
          <p:nvPr/>
        </p:nvSpPr>
        <p:spPr>
          <a:xfrm>
            <a:off x="1384749" y="2772993"/>
            <a:ext cx="648072" cy="626494"/>
          </a:xfrm>
          <a:prstGeom prst="wedgeRoundRectCallout">
            <a:avLst>
              <a:gd name="adj1" fmla="val 85262"/>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sp>
        <p:nvSpPr>
          <p:cNvPr id="14" name="圆角矩形标注 13"/>
          <p:cNvSpPr/>
          <p:nvPr/>
        </p:nvSpPr>
        <p:spPr>
          <a:xfrm>
            <a:off x="1922001" y="2144094"/>
            <a:ext cx="432048" cy="417663"/>
          </a:xfrm>
          <a:prstGeom prst="wedgeRoundRectCallout">
            <a:avLst>
              <a:gd name="adj1" fmla="val 85262"/>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sp>
        <p:nvSpPr>
          <p:cNvPr id="15" name="圆角矩形标注 14"/>
          <p:cNvSpPr/>
          <p:nvPr/>
        </p:nvSpPr>
        <p:spPr>
          <a:xfrm>
            <a:off x="2279578" y="2610180"/>
            <a:ext cx="288031" cy="278441"/>
          </a:xfrm>
          <a:prstGeom prst="wedgeRoundRectCallout">
            <a:avLst>
              <a:gd name="adj1" fmla="val 85262"/>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sp>
        <p:nvSpPr>
          <p:cNvPr id="16" name="圆角矩形标注 15"/>
          <p:cNvSpPr/>
          <p:nvPr/>
        </p:nvSpPr>
        <p:spPr>
          <a:xfrm>
            <a:off x="10137925" y="2772993"/>
            <a:ext cx="648072" cy="626494"/>
          </a:xfrm>
          <a:prstGeom prst="wedgeRoundRectCallout">
            <a:avLst>
              <a:gd name="adj1" fmla="val -86196"/>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sp>
        <p:nvSpPr>
          <p:cNvPr id="17" name="圆角矩形标注 16"/>
          <p:cNvSpPr/>
          <p:nvPr/>
        </p:nvSpPr>
        <p:spPr>
          <a:xfrm>
            <a:off x="9868071" y="2144094"/>
            <a:ext cx="432048" cy="417663"/>
          </a:xfrm>
          <a:prstGeom prst="wedgeRoundRectCallout">
            <a:avLst>
              <a:gd name="adj1" fmla="val -88875"/>
              <a:gd name="adj2" fmla="val -9343"/>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sp>
        <p:nvSpPr>
          <p:cNvPr id="18" name="圆角矩形标注 17"/>
          <p:cNvSpPr/>
          <p:nvPr/>
        </p:nvSpPr>
        <p:spPr>
          <a:xfrm>
            <a:off x="9580041" y="2610180"/>
            <a:ext cx="288031" cy="278441"/>
          </a:xfrm>
          <a:prstGeom prst="wedgeRoundRectCallout">
            <a:avLst>
              <a:gd name="adj1" fmla="val -91555"/>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100"/>
                            </p:stCondLst>
                            <p:childTnLst>
                              <p:par>
                                <p:cTn id="30" presetID="45"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ppt_w</p:attrName>
                                        </p:attrNameLst>
                                      </p:cBhvr>
                                      <p:tavLst>
                                        <p:tav tm="0" fmla="#ppt_w*sin(2.5*pi*$)">
                                          <p:val>
                                            <p:fltVal val="0"/>
                                          </p:val>
                                        </p:tav>
                                        <p:tav tm="100000">
                                          <p:val>
                                            <p:fltVal val="1"/>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childTnLst>
                                </p:cTn>
                              </p:par>
                            </p:childTnLst>
                          </p:cTn>
                        </p:par>
                        <p:par>
                          <p:cTn id="35" fill="hold">
                            <p:stCondLst>
                              <p:cond delay="26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1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3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par>
                          <p:cTn id="66" fill="hold">
                            <p:stCondLst>
                              <p:cond delay="3100"/>
                            </p:stCondLst>
                            <p:childTnLst>
                              <p:par>
                                <p:cTn id="67" presetID="12" presetClass="entr" presetSubtype="2"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p:tgtEl>
                                          <p:spTgt spid="8"/>
                                        </p:tgtEl>
                                        <p:attrNameLst>
                                          <p:attrName>ppt_x</p:attrName>
                                        </p:attrNameLst>
                                      </p:cBhvr>
                                      <p:tavLst>
                                        <p:tav tm="0">
                                          <p:val>
                                            <p:strVal val="#ppt_x+#ppt_w*1.125000"/>
                                          </p:val>
                                        </p:tav>
                                        <p:tav tm="100000">
                                          <p:val>
                                            <p:strVal val="#ppt_x"/>
                                          </p:val>
                                        </p:tav>
                                      </p:tavLst>
                                    </p:anim>
                                    <p:animEffect transition="in" filter="wipe(left)">
                                      <p:cBhvr>
                                        <p:cTn id="70" dur="500"/>
                                        <p:tgtEl>
                                          <p:spTgt spid="8"/>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3600"/>
                            </p:stCondLst>
                            <p:childTnLst>
                              <p:par>
                                <p:cTn id="76" presetID="2" presetClass="entr" presetSubtype="8" decel="100000"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0-#ppt_w/2"/>
                                          </p:val>
                                        </p:tav>
                                        <p:tav tm="100000">
                                          <p:val>
                                            <p:strVal val="#ppt_x"/>
                                          </p:val>
                                        </p:tav>
                                      </p:tavLst>
                                    </p:anim>
                                    <p:anim calcmode="lin" valueType="num">
                                      <p:cBhvr additive="base">
                                        <p:cTn id="79" dur="500" fill="hold"/>
                                        <p:tgtEl>
                                          <p:spTgt spid="10"/>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1+#ppt_w/2"/>
                                          </p:val>
                                        </p:tav>
                                        <p:tav tm="100000">
                                          <p:val>
                                            <p:strVal val="#ppt_x"/>
                                          </p:val>
                                        </p:tav>
                                      </p:tavLst>
                                    </p:anim>
                                    <p:anim calcmode="lin" valueType="num">
                                      <p:cBhvr additive="base">
                                        <p:cTn id="83" dur="500" fill="hold"/>
                                        <p:tgtEl>
                                          <p:spTgt spid="11"/>
                                        </p:tgtEl>
                                        <p:attrNameLst>
                                          <p:attrName>ppt_y</p:attrName>
                                        </p:attrNameLst>
                                      </p:cBhvr>
                                      <p:tavLst>
                                        <p:tav tm="0">
                                          <p:val>
                                            <p:strVal val="#ppt_y"/>
                                          </p:val>
                                        </p:tav>
                                        <p:tav tm="100000">
                                          <p:val>
                                            <p:strVal val="#ppt_y"/>
                                          </p:val>
                                        </p:tav>
                                      </p:tavLst>
                                    </p:anim>
                                  </p:childTnLst>
                                </p:cTn>
                              </p:par>
                            </p:childTnLst>
                          </p:cTn>
                        </p:par>
                        <p:par>
                          <p:cTn id="84" fill="hold">
                            <p:stCondLst>
                              <p:cond delay="4100"/>
                            </p:stCondLst>
                            <p:childTnLst>
                              <p:par>
                                <p:cTn id="85" presetID="16" presetClass="entr" presetSubtype="37"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arn(outVertical)">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9" grpId="0" animBg="1"/>
      <p:bldP spid="10" grpId="0"/>
      <p:bldP spid="11" grpId="0"/>
      <p:bldP spid="12" grpId="0"/>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43" name="组合 42"/>
          <p:cNvGrpSpPr/>
          <p:nvPr/>
        </p:nvGrpSpPr>
        <p:grpSpPr>
          <a:xfrm>
            <a:off x="4837586" y="1211475"/>
            <a:ext cx="5468927" cy="798980"/>
            <a:chOff x="3710491" y="1059582"/>
            <a:chExt cx="4101695" cy="599235"/>
          </a:xfrm>
        </p:grpSpPr>
        <p:grpSp>
          <p:nvGrpSpPr>
            <p:cNvPr id="44" name="组合 43"/>
            <p:cNvGrpSpPr/>
            <p:nvPr/>
          </p:nvGrpSpPr>
          <p:grpSpPr>
            <a:xfrm>
              <a:off x="3710491" y="1059582"/>
              <a:ext cx="4101695" cy="599235"/>
              <a:chOff x="4139952" y="1170041"/>
              <a:chExt cx="3672408" cy="536519"/>
            </a:xfrm>
          </p:grpSpPr>
          <p:sp>
            <p:nvSpPr>
              <p:cNvPr id="46" name="圆角矩形 45"/>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350366"/>
                  </a:solidFill>
                </a:endParaRPr>
              </a:p>
            </p:txBody>
          </p:sp>
          <p:sp>
            <p:nvSpPr>
              <p:cNvPr id="48" name="TextBox 48"/>
              <p:cNvSpPr txBox="1"/>
              <p:nvPr/>
            </p:nvSpPr>
            <p:spPr>
              <a:xfrm>
                <a:off x="4246444" y="1253634"/>
                <a:ext cx="285467" cy="337610"/>
              </a:xfrm>
              <a:prstGeom prst="rect">
                <a:avLst/>
              </a:prstGeom>
              <a:noFill/>
            </p:spPr>
            <p:txBody>
              <a:bodyPr wrap="none" rtlCol="0">
                <a:spAutoFit/>
              </a:bodyPr>
              <a:lstStyle/>
              <a:p>
                <a:r>
                  <a:rPr lang="en-US" altLang="zh-CN"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rPr>
                  <a:t>01</a:t>
                </a:r>
                <a:endParaRPr lang="zh-CN" altLang="en-US"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endParaRPr>
              </a:p>
            </p:txBody>
          </p:sp>
        </p:grpSp>
        <p:sp>
          <p:nvSpPr>
            <p:cNvPr id="45" name="TextBox 45"/>
            <p:cNvSpPr txBox="1"/>
            <p:nvPr/>
          </p:nvSpPr>
          <p:spPr>
            <a:xfrm>
              <a:off x="5424330" y="1162989"/>
              <a:ext cx="1215718" cy="392415"/>
            </a:xfrm>
            <a:prstGeom prst="rect">
              <a:avLst/>
            </a:prstGeom>
            <a:noFill/>
          </p:spPr>
          <p:txBody>
            <a:bodyPr wrap="none" rtlCol="0">
              <a:spAutoFit/>
            </a:bodyPr>
            <a:lstStyle/>
            <a:p>
              <a:pPr algn="ctr"/>
              <a:r>
                <a:rPr lang="zh-CN" altLang="en-US" sz="2800" dirty="0">
                  <a:solidFill>
                    <a:schemeClr val="bg1"/>
                  </a:solidFill>
                  <a:latin typeface="方正尚酷简体" panose="03000509000000000000" pitchFamily="65" charset="-122"/>
                  <a:ea typeface="方正尚酷简体" panose="03000509000000000000" pitchFamily="65" charset="-122"/>
                </a:rPr>
                <a:t>销售分类</a:t>
              </a:r>
            </a:p>
          </p:txBody>
        </p:sp>
      </p:grpSp>
      <p:grpSp>
        <p:nvGrpSpPr>
          <p:cNvPr id="49" name="组合 48"/>
          <p:cNvGrpSpPr/>
          <p:nvPr/>
        </p:nvGrpSpPr>
        <p:grpSpPr>
          <a:xfrm>
            <a:off x="4851549" y="3304895"/>
            <a:ext cx="5468927" cy="798980"/>
            <a:chOff x="3720963" y="2324915"/>
            <a:chExt cx="4101695" cy="599235"/>
          </a:xfrm>
        </p:grpSpPr>
        <p:grpSp>
          <p:nvGrpSpPr>
            <p:cNvPr id="50" name="组合 49"/>
            <p:cNvGrpSpPr/>
            <p:nvPr/>
          </p:nvGrpSpPr>
          <p:grpSpPr>
            <a:xfrm>
              <a:off x="3720963" y="2324915"/>
              <a:ext cx="4101695" cy="599235"/>
              <a:chOff x="4139952" y="1170041"/>
              <a:chExt cx="3672408" cy="536519"/>
            </a:xfrm>
          </p:grpSpPr>
          <p:sp>
            <p:nvSpPr>
              <p:cNvPr id="52" name="圆角矩形 51"/>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350366"/>
                  </a:solidFill>
                </a:endParaRPr>
              </a:p>
            </p:txBody>
          </p:sp>
          <p:sp>
            <p:nvSpPr>
              <p:cNvPr id="54" name="TextBox 54"/>
              <p:cNvSpPr txBox="1"/>
              <p:nvPr/>
            </p:nvSpPr>
            <p:spPr>
              <a:xfrm>
                <a:off x="4246444" y="1253634"/>
                <a:ext cx="337136" cy="337610"/>
              </a:xfrm>
              <a:prstGeom prst="rect">
                <a:avLst/>
              </a:prstGeom>
              <a:noFill/>
            </p:spPr>
            <p:txBody>
              <a:bodyPr wrap="none" rtlCol="0">
                <a:spAutoFit/>
              </a:bodyPr>
              <a:lstStyle/>
              <a:p>
                <a:r>
                  <a:rPr lang="en-US" altLang="zh-CN"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rPr>
                  <a:t>03</a:t>
                </a:r>
                <a:endParaRPr lang="zh-CN" altLang="en-US"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endParaRPr>
              </a:p>
            </p:txBody>
          </p:sp>
        </p:grpSp>
        <p:sp>
          <p:nvSpPr>
            <p:cNvPr id="51" name="TextBox 51"/>
            <p:cNvSpPr txBox="1"/>
            <p:nvPr/>
          </p:nvSpPr>
          <p:spPr>
            <a:xfrm>
              <a:off x="5424328" y="2450668"/>
              <a:ext cx="1215718" cy="392415"/>
            </a:xfrm>
            <a:prstGeom prst="rect">
              <a:avLst/>
            </a:prstGeom>
            <a:noFill/>
          </p:spPr>
          <p:txBody>
            <a:bodyPr wrap="none" rtlCol="0">
              <a:spAutoFit/>
            </a:bodyPr>
            <a:lstStyle/>
            <a:p>
              <a:pPr algn="ctr"/>
              <a:r>
                <a:rPr lang="zh-CN" altLang="en-US" sz="2800" dirty="0">
                  <a:solidFill>
                    <a:schemeClr val="bg1"/>
                  </a:solidFill>
                  <a:latin typeface="方正尚酷简体" panose="03000509000000000000" pitchFamily="65" charset="-122"/>
                  <a:ea typeface="方正尚酷简体" panose="03000509000000000000" pitchFamily="65" charset="-122"/>
                </a:rPr>
                <a:t>销售技巧</a:t>
              </a:r>
            </a:p>
          </p:txBody>
        </p:sp>
      </p:grpSp>
      <p:grpSp>
        <p:nvGrpSpPr>
          <p:cNvPr id="55" name="组合 54"/>
          <p:cNvGrpSpPr/>
          <p:nvPr/>
        </p:nvGrpSpPr>
        <p:grpSpPr>
          <a:xfrm>
            <a:off x="4837586" y="4351607"/>
            <a:ext cx="5468927" cy="798980"/>
            <a:chOff x="3710491" y="3590249"/>
            <a:chExt cx="4101695" cy="599235"/>
          </a:xfrm>
        </p:grpSpPr>
        <p:grpSp>
          <p:nvGrpSpPr>
            <p:cNvPr id="56" name="组合 55"/>
            <p:cNvGrpSpPr/>
            <p:nvPr/>
          </p:nvGrpSpPr>
          <p:grpSpPr>
            <a:xfrm>
              <a:off x="3710491" y="3590249"/>
              <a:ext cx="4101695" cy="599235"/>
              <a:chOff x="4139952" y="1170041"/>
              <a:chExt cx="3672408" cy="536519"/>
            </a:xfrm>
          </p:grpSpPr>
          <p:sp>
            <p:nvSpPr>
              <p:cNvPr id="58" name="圆角矩形 57"/>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350366"/>
                  </a:solidFill>
                </a:endParaRPr>
              </a:p>
            </p:txBody>
          </p:sp>
          <p:sp>
            <p:nvSpPr>
              <p:cNvPr id="60" name="TextBox 60"/>
              <p:cNvSpPr txBox="1"/>
              <p:nvPr/>
            </p:nvSpPr>
            <p:spPr>
              <a:xfrm>
                <a:off x="4253266" y="1260456"/>
                <a:ext cx="336060" cy="337610"/>
              </a:xfrm>
              <a:prstGeom prst="rect">
                <a:avLst/>
              </a:prstGeom>
              <a:noFill/>
            </p:spPr>
            <p:txBody>
              <a:bodyPr wrap="none" rtlCol="0">
                <a:spAutoFit/>
              </a:bodyPr>
              <a:lstStyle/>
              <a:p>
                <a:r>
                  <a:rPr lang="en-US" altLang="zh-CN"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rPr>
                  <a:t>04</a:t>
                </a:r>
                <a:endParaRPr lang="zh-CN" altLang="en-US"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endParaRPr>
              </a:p>
            </p:txBody>
          </p:sp>
        </p:grpSp>
        <p:sp>
          <p:nvSpPr>
            <p:cNvPr id="57" name="TextBox 57"/>
            <p:cNvSpPr txBox="1"/>
            <p:nvPr/>
          </p:nvSpPr>
          <p:spPr>
            <a:xfrm>
              <a:off x="5424327" y="3700750"/>
              <a:ext cx="1215718" cy="392415"/>
            </a:xfrm>
            <a:prstGeom prst="rect">
              <a:avLst/>
            </a:prstGeom>
            <a:noFill/>
          </p:spPr>
          <p:txBody>
            <a:bodyPr wrap="none" rtlCol="0">
              <a:spAutoFit/>
            </a:bodyPr>
            <a:lstStyle/>
            <a:p>
              <a:pPr algn="ctr"/>
              <a:r>
                <a:rPr lang="zh-CN" altLang="en-US" sz="2800" dirty="0">
                  <a:solidFill>
                    <a:schemeClr val="bg1"/>
                  </a:solidFill>
                  <a:latin typeface="方正尚酷简体" panose="03000509000000000000" pitchFamily="65" charset="-122"/>
                  <a:ea typeface="方正尚酷简体" panose="03000509000000000000" pitchFamily="65" charset="-122"/>
                </a:rPr>
                <a:t>客户分析</a:t>
              </a:r>
            </a:p>
          </p:txBody>
        </p:sp>
      </p:grpSp>
      <p:grpSp>
        <p:nvGrpSpPr>
          <p:cNvPr id="61" name="组合 60"/>
          <p:cNvGrpSpPr/>
          <p:nvPr/>
        </p:nvGrpSpPr>
        <p:grpSpPr>
          <a:xfrm>
            <a:off x="4837586" y="2258183"/>
            <a:ext cx="5468927" cy="798980"/>
            <a:chOff x="3710491" y="1059582"/>
            <a:chExt cx="4101695" cy="599235"/>
          </a:xfrm>
        </p:grpSpPr>
        <p:grpSp>
          <p:nvGrpSpPr>
            <p:cNvPr id="62" name="组合 61"/>
            <p:cNvGrpSpPr/>
            <p:nvPr/>
          </p:nvGrpSpPr>
          <p:grpSpPr>
            <a:xfrm>
              <a:off x="3710491" y="1059582"/>
              <a:ext cx="4101695" cy="599235"/>
              <a:chOff x="4139952" y="1170041"/>
              <a:chExt cx="3672408" cy="536519"/>
            </a:xfrm>
          </p:grpSpPr>
          <p:sp>
            <p:nvSpPr>
              <p:cNvPr id="64" name="圆角矩形 63"/>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350366"/>
                  </a:solidFill>
                </a:endParaRPr>
              </a:p>
            </p:txBody>
          </p:sp>
          <p:sp>
            <p:nvSpPr>
              <p:cNvPr id="66" name="TextBox 66"/>
              <p:cNvSpPr txBox="1"/>
              <p:nvPr/>
            </p:nvSpPr>
            <p:spPr>
              <a:xfrm>
                <a:off x="4246444" y="1253634"/>
                <a:ext cx="332830" cy="337610"/>
              </a:xfrm>
              <a:prstGeom prst="rect">
                <a:avLst/>
              </a:prstGeom>
              <a:noFill/>
            </p:spPr>
            <p:txBody>
              <a:bodyPr wrap="none" rtlCol="0">
                <a:spAutoFit/>
              </a:bodyPr>
              <a:lstStyle/>
              <a:p>
                <a:r>
                  <a:rPr lang="en-US" altLang="zh-CN"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rPr>
                  <a:t>02</a:t>
                </a:r>
                <a:endParaRPr lang="zh-CN" altLang="en-US" sz="2665" b="1" dirty="0">
                  <a:gradFill>
                    <a:gsLst>
                      <a:gs pos="0">
                        <a:srgbClr val="350366"/>
                      </a:gs>
                      <a:gs pos="100000">
                        <a:srgbClr val="8D0C73"/>
                      </a:gs>
                    </a:gsLst>
                    <a:lin ang="5400000" scaled="1"/>
                  </a:gradFill>
                  <a:effectLst>
                    <a:innerShdw blurRad="63500" dist="50800" dir="10800000">
                      <a:prstClr val="black">
                        <a:alpha val="50000"/>
                      </a:prstClr>
                    </a:innerShdw>
                  </a:effectLst>
                  <a:latin typeface="Agency FB" panose="020B0503020202020204" pitchFamily="34" charset="0"/>
                  <a:ea typeface="微软雅黑" panose="020B0503020204020204" pitchFamily="34" charset="-122"/>
                </a:endParaRPr>
              </a:p>
            </p:txBody>
          </p:sp>
        </p:grpSp>
        <p:sp>
          <p:nvSpPr>
            <p:cNvPr id="63" name="TextBox 63"/>
            <p:cNvSpPr txBox="1"/>
            <p:nvPr/>
          </p:nvSpPr>
          <p:spPr>
            <a:xfrm>
              <a:off x="5424329" y="1170083"/>
              <a:ext cx="1215718" cy="392415"/>
            </a:xfrm>
            <a:prstGeom prst="rect">
              <a:avLst/>
            </a:prstGeom>
            <a:noFill/>
          </p:spPr>
          <p:txBody>
            <a:bodyPr wrap="none" rtlCol="0">
              <a:spAutoFit/>
            </a:bodyPr>
            <a:lstStyle/>
            <a:p>
              <a:pPr algn="ctr"/>
              <a:r>
                <a:rPr lang="zh-CN" altLang="en-US" sz="2800" dirty="0">
                  <a:solidFill>
                    <a:schemeClr val="bg1"/>
                  </a:solidFill>
                  <a:latin typeface="方正尚酷简体" panose="03000509000000000000" pitchFamily="65" charset="-122"/>
                  <a:ea typeface="方正尚酷简体" panose="03000509000000000000" pitchFamily="65" charset="-122"/>
                </a:rPr>
                <a:t>产品销售</a:t>
              </a:r>
            </a:p>
          </p:txBody>
        </p:sp>
      </p:grpSp>
      <p:grpSp>
        <p:nvGrpSpPr>
          <p:cNvPr id="67" name="组合 66"/>
          <p:cNvGrpSpPr/>
          <p:nvPr/>
        </p:nvGrpSpPr>
        <p:grpSpPr>
          <a:xfrm>
            <a:off x="1736408" y="2399552"/>
            <a:ext cx="1596233" cy="159623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350366"/>
                </a:solidFill>
              </a:endParaRPr>
            </a:p>
          </p:txBody>
        </p:sp>
        <p:sp>
          <p:nvSpPr>
            <p:cNvPr id="69" name="椭圆 68"/>
            <p:cNvSpPr/>
            <p:nvPr/>
          </p:nvSpPr>
          <p:spPr>
            <a:xfrm>
              <a:off x="392113" y="760413"/>
              <a:ext cx="3825874" cy="3825874"/>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350366"/>
                </a:solidFill>
              </a:endParaRPr>
            </a:p>
          </p:txBody>
        </p:sp>
      </p:grpSp>
      <p:sp>
        <p:nvSpPr>
          <p:cNvPr id="70" name="TextBox 70"/>
          <p:cNvSpPr txBox="1"/>
          <p:nvPr/>
        </p:nvSpPr>
        <p:spPr>
          <a:xfrm>
            <a:off x="1679509" y="2907322"/>
            <a:ext cx="1676475" cy="574453"/>
          </a:xfrm>
          <a:prstGeom prst="rect">
            <a:avLst/>
          </a:prstGeom>
          <a:noFill/>
        </p:spPr>
        <p:txBody>
          <a:bodyPr wrap="square" lIns="0" tIns="0" rIns="0" bIns="0" rtlCol="0">
            <a:spAutoFit/>
          </a:bodyPr>
          <a:lstStyle/>
          <a:p>
            <a:pPr algn="ctr"/>
            <a:r>
              <a:rPr lang="zh-CN" altLang="en-US" sz="3735" dirty="0">
                <a:solidFill>
                  <a:schemeClr val="bg1"/>
                </a:solidFill>
                <a:latin typeface="迷你简菱心" panose="02010609000101010101" pitchFamily="49" charset="-122"/>
                <a:ea typeface="迷你简菱心" panose="02010609000101010101" pitchFamily="49" charset="-122"/>
              </a:rPr>
              <a:t>目录</a:t>
            </a:r>
          </a:p>
        </p:txBody>
      </p:sp>
      <p:sp>
        <p:nvSpPr>
          <p:cNvPr id="71" name="Freeform 5"/>
          <p:cNvSpPr/>
          <p:nvPr/>
        </p:nvSpPr>
        <p:spPr bwMode="auto">
          <a:xfrm>
            <a:off x="3599723" y="1212261"/>
            <a:ext cx="868589" cy="393832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fltVal val="0.5"/>
                                          </p:val>
                                        </p:tav>
                                        <p:tav tm="100000">
                                          <p:val>
                                            <p:strVal val="#ppt_x"/>
                                          </p:val>
                                        </p:tav>
                                      </p:tavLst>
                                    </p:anim>
                                    <p:anim calcmode="lin" valueType="num">
                                      <p:cBhvr>
                                        <p:cTn id="16" dur="500" fill="hold"/>
                                        <p:tgtEl>
                                          <p:spTgt spid="67"/>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anim calcmode="lin" valueType="num">
                                      <p:cBhvr>
                                        <p:cTn id="21" dur="500" fill="hold"/>
                                        <p:tgtEl>
                                          <p:spTgt spid="70"/>
                                        </p:tgtEl>
                                        <p:attrNameLst>
                                          <p:attrName>ppt_x</p:attrName>
                                        </p:attrNameLst>
                                      </p:cBhvr>
                                      <p:tavLst>
                                        <p:tav tm="0">
                                          <p:val>
                                            <p:strVal val="#ppt_x"/>
                                          </p:val>
                                        </p:tav>
                                        <p:tav tm="100000">
                                          <p:val>
                                            <p:strVal val="#ppt_x"/>
                                          </p:val>
                                        </p:tav>
                                      </p:tavLst>
                                    </p:anim>
                                    <p:anim calcmode="lin" valueType="num">
                                      <p:cBhvr>
                                        <p:cTn id="22" dur="500" fill="hold"/>
                                        <p:tgtEl>
                                          <p:spTgt spid="7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500"/>
                                        <p:tgtEl>
                                          <p:spTgt spid="71"/>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p:tgtEl>
                                          <p:spTgt spid="43"/>
                                        </p:tgtEl>
                                        <p:attrNameLst>
                                          <p:attrName>ppt_x</p:attrName>
                                        </p:attrNameLst>
                                      </p:cBhvr>
                                      <p:tavLst>
                                        <p:tav tm="0">
                                          <p:val>
                                            <p:strVal val="#ppt_x-#ppt_w*1.125000"/>
                                          </p:val>
                                        </p:tav>
                                        <p:tav tm="100000">
                                          <p:val>
                                            <p:strVal val="#ppt_x"/>
                                          </p:val>
                                        </p:tav>
                                      </p:tavLst>
                                    </p:anim>
                                    <p:animEffect transition="in" filter="wipe(right)">
                                      <p:cBhvr>
                                        <p:cTn id="31" dur="500"/>
                                        <p:tgtEl>
                                          <p:spTgt spid="43"/>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par>
                                <p:cTn id="37" presetID="12" presetClass="entr" presetSubtype="8" fill="hold" nodeType="withEffect">
                                  <p:stCondLst>
                                    <p:cond delay="6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p:tgtEl>
                                          <p:spTgt spid="49"/>
                                        </p:tgtEl>
                                        <p:attrNameLst>
                                          <p:attrName>ppt_x</p:attrName>
                                        </p:attrNameLst>
                                      </p:cBhvr>
                                      <p:tavLst>
                                        <p:tav tm="0">
                                          <p:val>
                                            <p:strVal val="#ppt_x-#ppt_w*1.125000"/>
                                          </p:val>
                                        </p:tav>
                                        <p:tav tm="100000">
                                          <p:val>
                                            <p:strVal val="#ppt_x"/>
                                          </p:val>
                                        </p:tav>
                                      </p:tavLst>
                                    </p:anim>
                                    <p:animEffect transition="in" filter="wipe(right)">
                                      <p:cBhvr>
                                        <p:cTn id="40" dur="500"/>
                                        <p:tgtEl>
                                          <p:spTgt spid="49"/>
                                        </p:tgtEl>
                                      </p:cBhvr>
                                    </p:animEffect>
                                  </p:childTnLst>
                                </p:cTn>
                              </p:par>
                              <p:par>
                                <p:cTn id="41" presetID="12" presetClass="entr" presetSubtype="8" fill="hold" nodeType="withEffect">
                                  <p:stCondLst>
                                    <p:cond delay="11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p:tgtEl>
                                          <p:spTgt spid="55"/>
                                        </p:tgtEl>
                                        <p:attrNameLst>
                                          <p:attrName>ppt_x</p:attrName>
                                        </p:attrNameLst>
                                      </p:cBhvr>
                                      <p:tavLst>
                                        <p:tav tm="0">
                                          <p:val>
                                            <p:strVal val="#ppt_x-#ppt_w*1.125000"/>
                                          </p:val>
                                        </p:tav>
                                        <p:tav tm="100000">
                                          <p:val>
                                            <p:strVal val="#ppt_x"/>
                                          </p:val>
                                        </p:tav>
                                      </p:tavLst>
                                    </p:anim>
                                    <p:animEffect transition="in" filter="wipe(right)">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2" name="淘宝网Chenying0907出品 3"/>
          <p:cNvGrpSpPr/>
          <p:nvPr/>
        </p:nvGrpSpPr>
        <p:grpSpPr>
          <a:xfrm>
            <a:off x="3209013" y="3337560"/>
            <a:ext cx="624170" cy="639264"/>
            <a:chOff x="3140117" y="2482369"/>
            <a:chExt cx="468272" cy="479596"/>
          </a:xfrm>
        </p:grpSpPr>
        <p:sp>
          <p:nvSpPr>
            <p:cNvPr id="33" name="淘宝网Chenying0907出品 84"/>
            <p:cNvSpPr/>
            <p:nvPr/>
          </p:nvSpPr>
          <p:spPr>
            <a:xfrm>
              <a:off x="3140117" y="2482369"/>
              <a:ext cx="468272" cy="479596"/>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淘宝网Chenying0907出品 21"/>
            <p:cNvSpPr>
              <a:spLocks noEditPoints="1"/>
            </p:cNvSpPr>
            <p:nvPr/>
          </p:nvSpPr>
          <p:spPr bwMode="auto">
            <a:xfrm>
              <a:off x="3240205" y="2603234"/>
              <a:ext cx="268096" cy="254816"/>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8D0C73"/>
            </a:solidFill>
            <a:ln>
              <a:noFill/>
            </a:ln>
          </p:spPr>
          <p:txBody>
            <a:bodyPr vert="horz" wrap="square" lIns="121882" tIns="60941" rIns="121882" bIns="60941" numCol="1" anchor="t" anchorCtr="0" compatLnSpc="1"/>
            <a:lstStyle/>
            <a:p>
              <a:endParaRPr lang="zh-CN" altLang="en-US" sz="2400" dirty="0">
                <a:latin typeface="方正正纤黑简体" panose="02000000000000000000" pitchFamily="2" charset="-122"/>
              </a:endParaRPr>
            </a:p>
          </p:txBody>
        </p:sp>
      </p:grpSp>
      <p:grpSp>
        <p:nvGrpSpPr>
          <p:cNvPr id="35" name="淘宝网Chenying0907出品 78"/>
          <p:cNvGrpSpPr/>
          <p:nvPr/>
        </p:nvGrpSpPr>
        <p:grpSpPr>
          <a:xfrm>
            <a:off x="1326162" y="1751932"/>
            <a:ext cx="2207881" cy="2199764"/>
            <a:chOff x="3881858" y="5509627"/>
            <a:chExt cx="1016511" cy="1016511"/>
          </a:xfrm>
        </p:grpSpPr>
        <p:sp>
          <p:nvSpPr>
            <p:cNvPr id="36" name="淘宝网Chenying0907出品 79"/>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淘宝网Chenying0907出品 80"/>
            <p:cNvSpPr/>
            <p:nvPr/>
          </p:nvSpPr>
          <p:spPr>
            <a:xfrm>
              <a:off x="4034463" y="5662232"/>
              <a:ext cx="711301" cy="711301"/>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淘宝网Chenying0907出品 22"/>
            <p:cNvSpPr txBox="1"/>
            <p:nvPr/>
          </p:nvSpPr>
          <p:spPr>
            <a:xfrm>
              <a:off x="4074743" y="5748937"/>
              <a:ext cx="596725" cy="554524"/>
            </a:xfrm>
            <a:prstGeom prst="rect">
              <a:avLst/>
            </a:prstGeom>
            <a:noFill/>
          </p:spPr>
          <p:txBody>
            <a:bodyPr wrap="square" rtlCol="0">
              <a:spAutoFit/>
            </a:bodyPr>
            <a:lstStyle/>
            <a:p>
              <a:pPr algn="ctr"/>
              <a:r>
                <a:rPr lang="en-US" altLang="zh-CN" sz="7200" dirty="0" smtClean="0">
                  <a:solidFill>
                    <a:schemeClr val="bg1"/>
                  </a:solidFill>
                  <a:latin typeface="Agency FB" panose="020B0503020202020204" pitchFamily="34" charset="0"/>
                  <a:ea typeface="等线" panose="02010600030101010101" pitchFamily="2" charset="-122"/>
                </a:rPr>
                <a:t>04</a:t>
              </a:r>
              <a:endParaRPr lang="zh-CN" altLang="en-US" sz="5330" dirty="0">
                <a:solidFill>
                  <a:schemeClr val="bg1"/>
                </a:solidFill>
                <a:latin typeface="Agency FB" panose="020B0503020202020204" pitchFamily="34" charset="0"/>
                <a:ea typeface="等线" panose="02010600030101010101" pitchFamily="2" charset="-122"/>
              </a:endParaRPr>
            </a:p>
          </p:txBody>
        </p:sp>
      </p:grpSp>
      <p:sp>
        <p:nvSpPr>
          <p:cNvPr id="39" name="矩形 38"/>
          <p:cNvSpPr/>
          <p:nvPr/>
        </p:nvSpPr>
        <p:spPr>
          <a:xfrm>
            <a:off x="4224721" y="2239327"/>
            <a:ext cx="3262432" cy="1015663"/>
          </a:xfrm>
          <a:prstGeom prst="rect">
            <a:avLst/>
          </a:prstGeom>
          <a:noFill/>
        </p:spPr>
        <p:txBody>
          <a:bodyPr wrap="none" rtlCol="0">
            <a:spAutoFit/>
          </a:bodyPr>
          <a:lstStyle/>
          <a:p>
            <a:r>
              <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客户分析</a:t>
            </a:r>
          </a:p>
        </p:txBody>
      </p:sp>
      <p:sp>
        <p:nvSpPr>
          <p:cNvPr id="40" name="矩形 39"/>
          <p:cNvSpPr/>
          <p:nvPr/>
        </p:nvSpPr>
        <p:spPr>
          <a:xfrm>
            <a:off x="4295841" y="3258783"/>
            <a:ext cx="6884630" cy="904863"/>
          </a:xfrm>
          <a:prstGeom prst="rect">
            <a:avLst/>
          </a:prstGeom>
        </p:spPr>
        <p:txBody>
          <a:bodyPr wrap="square">
            <a:spAutoFit/>
          </a:bodyPr>
          <a:lstStyle/>
          <a:p>
            <a:pPr>
              <a:lnSpc>
                <a:spcPct val="110000"/>
              </a:lnSpc>
            </a:pPr>
            <a:r>
              <a:rPr lang="en-US" altLang="zh-CN" sz="16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14:presetBounceEnd="66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66000">
                                          <p:cBhvr additive="base">
                                            <p:cTn id="11" dur="20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四、客户分析</a:t>
            </a:r>
          </a:p>
        </p:txBody>
      </p:sp>
      <p:grpSp>
        <p:nvGrpSpPr>
          <p:cNvPr id="36" name="组合 35"/>
          <p:cNvGrpSpPr/>
          <p:nvPr/>
        </p:nvGrpSpPr>
        <p:grpSpPr>
          <a:xfrm>
            <a:off x="3796116" y="2158405"/>
            <a:ext cx="2557424" cy="907751"/>
            <a:chOff x="3666731" y="1984470"/>
            <a:chExt cx="2636520" cy="1447800"/>
          </a:xfrm>
        </p:grpSpPr>
        <p:sp>
          <p:nvSpPr>
            <p:cNvPr id="37" name="任意多边形 36"/>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sp>
          <p:nvSpPr>
            <p:cNvPr id="38"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rPr>
                <a:t>输入内容</a:t>
              </a:r>
              <a:endParaRPr lang="zh-CN" altLang="en-US" sz="2000" baseline="-3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grpSp>
      <p:grpSp>
        <p:nvGrpSpPr>
          <p:cNvPr id="39" name="组合 38"/>
          <p:cNvGrpSpPr/>
          <p:nvPr/>
        </p:nvGrpSpPr>
        <p:grpSpPr>
          <a:xfrm>
            <a:off x="1658595" y="2158405"/>
            <a:ext cx="2557424" cy="907751"/>
            <a:chOff x="1436370" y="1984470"/>
            <a:chExt cx="2636520" cy="1447800"/>
          </a:xfrm>
        </p:grpSpPr>
        <p:sp>
          <p:nvSpPr>
            <p:cNvPr id="40" name="任意多边形 39"/>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sp>
          <p:nvSpPr>
            <p:cNvPr id="41" name="文本框 43"/>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rPr>
                <a:t>输入内容</a:t>
              </a:r>
              <a:endParaRPr lang="zh-CN" altLang="en-US" sz="2000" baseline="-3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grpSp>
      <p:grpSp>
        <p:nvGrpSpPr>
          <p:cNvPr id="42" name="组合 41"/>
          <p:cNvGrpSpPr/>
          <p:nvPr/>
        </p:nvGrpSpPr>
        <p:grpSpPr>
          <a:xfrm>
            <a:off x="8071157" y="2158405"/>
            <a:ext cx="2557424" cy="907751"/>
            <a:chOff x="8127453" y="1984470"/>
            <a:chExt cx="2636520" cy="1447800"/>
          </a:xfrm>
        </p:grpSpPr>
        <p:sp>
          <p:nvSpPr>
            <p:cNvPr id="43" name="任意多边形 42"/>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sp>
          <p:nvSpPr>
            <p:cNvPr id="44"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rPr>
                <a:t>输入内容</a:t>
              </a:r>
              <a:endParaRPr lang="zh-CN" altLang="en-US" sz="2000" baseline="-3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grpSp>
      <p:grpSp>
        <p:nvGrpSpPr>
          <p:cNvPr id="45" name="组合 44"/>
          <p:cNvGrpSpPr/>
          <p:nvPr/>
        </p:nvGrpSpPr>
        <p:grpSpPr>
          <a:xfrm>
            <a:off x="5933636" y="2158405"/>
            <a:ext cx="2557424" cy="907751"/>
            <a:chOff x="5897092" y="1984470"/>
            <a:chExt cx="2636520" cy="1447800"/>
          </a:xfrm>
        </p:grpSpPr>
        <p:sp>
          <p:nvSpPr>
            <p:cNvPr id="46" name="任意多边形 45"/>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sp>
          <p:nvSpPr>
            <p:cNvPr id="47" name="文本框 49"/>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rPr>
                <a:t>输入内容</a:t>
              </a:r>
              <a:endParaRPr lang="zh-CN" altLang="en-US" sz="2000" baseline="-3000" dirty="0">
                <a:solidFill>
                  <a:schemeClr val="bg1"/>
                </a:solidFill>
                <a:latin typeface="迷你简菱心" panose="02010609000101010101" pitchFamily="49" charset="-122"/>
                <a:ea typeface="迷你简菱心" panose="02010609000101010101" pitchFamily="49" charset="-122"/>
                <a:cs typeface="Arial" panose="020B0604020202020204" pitchFamily="34" charset="0"/>
              </a:endParaRPr>
            </a:p>
          </p:txBody>
        </p:sp>
      </p:grpSp>
      <p:sp>
        <p:nvSpPr>
          <p:cNvPr id="48" name="矩形 47"/>
          <p:cNvSpPr>
            <a:spLocks noChangeArrowheads="1"/>
          </p:cNvSpPr>
          <p:nvPr/>
        </p:nvSpPr>
        <p:spPr bwMode="auto">
          <a:xfrm>
            <a:off x="1379079" y="5137426"/>
            <a:ext cx="9385450" cy="48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49" name="矩形 48"/>
          <p:cNvSpPr/>
          <p:nvPr/>
        </p:nvSpPr>
        <p:spPr>
          <a:xfrm>
            <a:off x="2429882" y="3344157"/>
            <a:ext cx="877145" cy="369324"/>
          </a:xfrm>
          <a:prstGeom prst="rect">
            <a:avLst/>
          </a:prstGeom>
        </p:spPr>
        <p:txBody>
          <a:bodyPr wrap="none" lIns="91431" tIns="45716" rIns="91431" bIns="45716">
            <a:spAutoFit/>
          </a:bodyPr>
          <a:lstStyle/>
          <a:p>
            <a:pPr algn="ctr"/>
            <a:r>
              <a:rPr lang="zh-CN" altLang="en-US" dirty="0">
                <a:solidFill>
                  <a:srgbClr val="8D0C73"/>
                </a:solidFill>
                <a:latin typeface="迷你简菱心" panose="02010609000101010101" pitchFamily="49" charset="-122"/>
                <a:ea typeface="迷你简菱心" panose="02010609000101010101" pitchFamily="49" charset="-122"/>
              </a:rPr>
              <a:t>固执型</a:t>
            </a:r>
          </a:p>
        </p:txBody>
      </p:sp>
      <p:sp>
        <p:nvSpPr>
          <p:cNvPr id="50" name="矩形 47"/>
          <p:cNvSpPr>
            <a:spLocks noChangeArrowheads="1"/>
          </p:cNvSpPr>
          <p:nvPr/>
        </p:nvSpPr>
        <p:spPr bwMode="auto">
          <a:xfrm>
            <a:off x="1917485" y="3725746"/>
            <a:ext cx="190788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latin typeface="微软雅黑 Light" panose="020B0502040204020203" pitchFamily="34" charset="-122"/>
                <a:ea typeface="微软雅黑 Light" panose="020B0502040204020203" pitchFamily="34" charset="-122"/>
                <a:sym typeface="微软雅黑" panose="020B0503020204020204" pitchFamily="34" charset="-122"/>
              </a:rPr>
              <a:t>在此录入上述图表的描述说明，在此录入上述图表的描述说明，在此录入上述图表的描述说明。</a:t>
            </a:r>
          </a:p>
        </p:txBody>
      </p:sp>
      <p:sp>
        <p:nvSpPr>
          <p:cNvPr id="51" name="矩形 50"/>
          <p:cNvSpPr/>
          <p:nvPr/>
        </p:nvSpPr>
        <p:spPr>
          <a:xfrm>
            <a:off x="4597187" y="3344157"/>
            <a:ext cx="877145" cy="369324"/>
          </a:xfrm>
          <a:prstGeom prst="rect">
            <a:avLst/>
          </a:prstGeom>
        </p:spPr>
        <p:txBody>
          <a:bodyPr wrap="none" lIns="91431" tIns="45716" rIns="91431" bIns="45716">
            <a:spAutoFit/>
          </a:bodyPr>
          <a:lstStyle/>
          <a:p>
            <a:pPr algn="ctr"/>
            <a:r>
              <a:rPr lang="zh-CN" altLang="en-US" dirty="0">
                <a:solidFill>
                  <a:srgbClr val="8D0C73"/>
                </a:solidFill>
                <a:latin typeface="迷你简菱心" panose="02010609000101010101" pitchFamily="49" charset="-122"/>
                <a:ea typeface="迷你简菱心" panose="02010609000101010101" pitchFamily="49" charset="-122"/>
              </a:rPr>
              <a:t>固执型</a:t>
            </a:r>
          </a:p>
        </p:txBody>
      </p:sp>
      <p:sp>
        <p:nvSpPr>
          <p:cNvPr id="52" name="矩形 47"/>
          <p:cNvSpPr>
            <a:spLocks noChangeArrowheads="1"/>
          </p:cNvSpPr>
          <p:nvPr/>
        </p:nvSpPr>
        <p:spPr bwMode="auto">
          <a:xfrm>
            <a:off x="4127461" y="3725746"/>
            <a:ext cx="187536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latin typeface="微软雅黑 Light" panose="020B0502040204020203" pitchFamily="34" charset="-122"/>
                <a:ea typeface="微软雅黑 Light" panose="020B0502040204020203" pitchFamily="34" charset="-122"/>
                <a:sym typeface="微软雅黑" panose="020B0503020204020204" pitchFamily="34" charset="-122"/>
              </a:rPr>
              <a:t>在此录入上述图表的描述说明，在此录入上述图表的描述说明，在此录入上述图表的描述说明。</a:t>
            </a:r>
          </a:p>
        </p:txBody>
      </p:sp>
      <p:sp>
        <p:nvSpPr>
          <p:cNvPr id="53" name="矩形 52"/>
          <p:cNvSpPr/>
          <p:nvPr/>
        </p:nvSpPr>
        <p:spPr>
          <a:xfrm>
            <a:off x="6764492" y="3344157"/>
            <a:ext cx="877145" cy="369324"/>
          </a:xfrm>
          <a:prstGeom prst="rect">
            <a:avLst/>
          </a:prstGeom>
        </p:spPr>
        <p:txBody>
          <a:bodyPr wrap="none" lIns="91431" tIns="45716" rIns="91431" bIns="45716">
            <a:spAutoFit/>
          </a:bodyPr>
          <a:lstStyle/>
          <a:p>
            <a:pPr algn="ctr"/>
            <a:r>
              <a:rPr lang="zh-CN" altLang="en-US" dirty="0">
                <a:solidFill>
                  <a:srgbClr val="8D0C73"/>
                </a:solidFill>
                <a:latin typeface="迷你简菱心" panose="02010609000101010101" pitchFamily="49" charset="-122"/>
                <a:ea typeface="迷你简菱心" panose="02010609000101010101" pitchFamily="49" charset="-122"/>
              </a:rPr>
              <a:t>固执型</a:t>
            </a:r>
          </a:p>
        </p:txBody>
      </p:sp>
      <p:sp>
        <p:nvSpPr>
          <p:cNvPr id="54" name="矩形 47"/>
          <p:cNvSpPr>
            <a:spLocks noChangeArrowheads="1"/>
          </p:cNvSpPr>
          <p:nvPr/>
        </p:nvSpPr>
        <p:spPr bwMode="auto">
          <a:xfrm>
            <a:off x="6304913" y="3725746"/>
            <a:ext cx="189260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latin typeface="微软雅黑 Light" panose="020B0502040204020203" pitchFamily="34" charset="-122"/>
                <a:ea typeface="微软雅黑 Light" panose="020B0502040204020203" pitchFamily="34" charset="-122"/>
                <a:sym typeface="微软雅黑" panose="020B0503020204020204" pitchFamily="34" charset="-122"/>
              </a:rPr>
              <a:t>在此录入上述图表的描述说明，在此录入上述图表的描述说明，在此录入上述图表的描述说明。</a:t>
            </a:r>
          </a:p>
        </p:txBody>
      </p:sp>
      <p:sp>
        <p:nvSpPr>
          <p:cNvPr id="55" name="矩形 54"/>
          <p:cNvSpPr/>
          <p:nvPr/>
        </p:nvSpPr>
        <p:spPr>
          <a:xfrm>
            <a:off x="8931796" y="3344157"/>
            <a:ext cx="877145" cy="369324"/>
          </a:xfrm>
          <a:prstGeom prst="rect">
            <a:avLst/>
          </a:prstGeom>
        </p:spPr>
        <p:txBody>
          <a:bodyPr wrap="none" lIns="91431" tIns="45716" rIns="91431" bIns="45716">
            <a:spAutoFit/>
          </a:bodyPr>
          <a:lstStyle/>
          <a:p>
            <a:pPr algn="ctr"/>
            <a:r>
              <a:rPr lang="zh-CN" altLang="en-US" dirty="0">
                <a:solidFill>
                  <a:srgbClr val="8D0C73"/>
                </a:solidFill>
                <a:latin typeface="迷你简菱心" panose="02010609000101010101" pitchFamily="49" charset="-122"/>
                <a:ea typeface="迷你简菱心" panose="02010609000101010101" pitchFamily="49" charset="-122"/>
              </a:rPr>
              <a:t>固执型</a:t>
            </a:r>
          </a:p>
        </p:txBody>
      </p:sp>
      <p:sp>
        <p:nvSpPr>
          <p:cNvPr id="56" name="矩形 47"/>
          <p:cNvSpPr>
            <a:spLocks noChangeArrowheads="1"/>
          </p:cNvSpPr>
          <p:nvPr/>
        </p:nvSpPr>
        <p:spPr bwMode="auto">
          <a:xfrm>
            <a:off x="8499611" y="3725746"/>
            <a:ext cx="187499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latin typeface="微软雅黑 Light" panose="020B0502040204020203" pitchFamily="34" charset="-122"/>
                <a:ea typeface="微软雅黑 Light" panose="020B0502040204020203" pitchFamily="34" charset="-122"/>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400" fill="hold"/>
                                        <p:tgtEl>
                                          <p:spTgt spid="39"/>
                                        </p:tgtEl>
                                        <p:attrNameLst>
                                          <p:attrName>ppt_x</p:attrName>
                                        </p:attrNameLst>
                                      </p:cBhvr>
                                      <p:tavLst>
                                        <p:tav tm="0">
                                          <p:val>
                                            <p:strVal val="0-#ppt_w/2"/>
                                          </p:val>
                                        </p:tav>
                                        <p:tav tm="100000">
                                          <p:val>
                                            <p:strVal val="#ppt_x"/>
                                          </p:val>
                                        </p:tav>
                                      </p:tavLst>
                                    </p:anim>
                                    <p:anim calcmode="lin" valueType="num">
                                      <p:cBhvr additive="base">
                                        <p:cTn id="29" dur="400" fill="hold"/>
                                        <p:tgtEl>
                                          <p:spTgt spid="39"/>
                                        </p:tgtEl>
                                        <p:attrNameLst>
                                          <p:attrName>ppt_y</p:attrName>
                                        </p:attrNameLst>
                                      </p:cBhvr>
                                      <p:tavLst>
                                        <p:tav tm="0">
                                          <p:val>
                                            <p:strVal val="#ppt_y"/>
                                          </p:val>
                                        </p:tav>
                                        <p:tav tm="100000">
                                          <p:val>
                                            <p:strVal val="#ppt_y"/>
                                          </p:val>
                                        </p:tav>
                                      </p:tavLst>
                                    </p:anim>
                                  </p:childTnLst>
                                </p:cTn>
                              </p:par>
                              <p:par>
                                <p:cTn id="30" presetID="12" presetClass="entr" presetSubtype="1" fill="hold" grpId="0" nodeType="withEffect">
                                  <p:stCondLst>
                                    <p:cond delay="50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400"/>
                                        <p:tgtEl>
                                          <p:spTgt spid="49"/>
                                        </p:tgtEl>
                                        <p:attrNameLst>
                                          <p:attrName>ppt_y</p:attrName>
                                        </p:attrNameLst>
                                      </p:cBhvr>
                                      <p:tavLst>
                                        <p:tav tm="0">
                                          <p:val>
                                            <p:strVal val="#ppt_y-#ppt_h*1.125000"/>
                                          </p:val>
                                        </p:tav>
                                        <p:tav tm="100000">
                                          <p:val>
                                            <p:strVal val="#ppt_y"/>
                                          </p:val>
                                        </p:tav>
                                      </p:tavLst>
                                    </p:anim>
                                    <p:animEffect transition="in" filter="wipe(down)">
                                      <p:cBhvr>
                                        <p:cTn id="33" dur="400"/>
                                        <p:tgtEl>
                                          <p:spTgt spid="49"/>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400"/>
                                        <p:tgtEl>
                                          <p:spTgt spid="50"/>
                                        </p:tgtEl>
                                        <p:attrNameLst>
                                          <p:attrName>ppt_y</p:attrName>
                                        </p:attrNameLst>
                                      </p:cBhvr>
                                      <p:tavLst>
                                        <p:tav tm="0">
                                          <p:val>
                                            <p:strVal val="#ppt_y-#ppt_h*1.125000"/>
                                          </p:val>
                                        </p:tav>
                                        <p:tav tm="100000">
                                          <p:val>
                                            <p:strVal val="#ppt_y"/>
                                          </p:val>
                                        </p:tav>
                                      </p:tavLst>
                                    </p:anim>
                                    <p:animEffect transition="in" filter="wipe(down)">
                                      <p:cBhvr>
                                        <p:cTn id="37" dur="400"/>
                                        <p:tgtEl>
                                          <p:spTgt spid="50"/>
                                        </p:tgtEl>
                                      </p:cBhvr>
                                    </p:animEffect>
                                  </p:childTnLst>
                                </p:cTn>
                              </p:par>
                            </p:childTnLst>
                          </p:cTn>
                        </p:par>
                        <p:par>
                          <p:cTn id="38" fill="hold">
                            <p:stCondLst>
                              <p:cond delay="2100"/>
                            </p:stCondLst>
                            <p:childTnLst>
                              <p:par>
                                <p:cTn id="39" presetID="12" presetClass="entr" presetSubtype="8"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400"/>
                                        <p:tgtEl>
                                          <p:spTgt spid="36"/>
                                        </p:tgtEl>
                                        <p:attrNameLst>
                                          <p:attrName>ppt_x</p:attrName>
                                        </p:attrNameLst>
                                      </p:cBhvr>
                                      <p:tavLst>
                                        <p:tav tm="0">
                                          <p:val>
                                            <p:strVal val="#ppt_x-#ppt_w*1.125000"/>
                                          </p:val>
                                        </p:tav>
                                        <p:tav tm="100000">
                                          <p:val>
                                            <p:strVal val="#ppt_x"/>
                                          </p:val>
                                        </p:tav>
                                      </p:tavLst>
                                    </p:anim>
                                    <p:animEffect transition="in" filter="wipe(right)">
                                      <p:cBhvr>
                                        <p:cTn id="42" dur="400"/>
                                        <p:tgtEl>
                                          <p:spTgt spid="36"/>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400"/>
                                        <p:tgtEl>
                                          <p:spTgt spid="51"/>
                                        </p:tgtEl>
                                        <p:attrNameLst>
                                          <p:attrName>ppt_y</p:attrName>
                                        </p:attrNameLst>
                                      </p:cBhvr>
                                      <p:tavLst>
                                        <p:tav tm="0">
                                          <p:val>
                                            <p:strVal val="#ppt_y-#ppt_h*1.125000"/>
                                          </p:val>
                                        </p:tav>
                                        <p:tav tm="100000">
                                          <p:val>
                                            <p:strVal val="#ppt_y"/>
                                          </p:val>
                                        </p:tav>
                                      </p:tavLst>
                                    </p:anim>
                                    <p:animEffect transition="in" filter="wipe(down)">
                                      <p:cBhvr>
                                        <p:cTn id="46" dur="400"/>
                                        <p:tgtEl>
                                          <p:spTgt spid="51"/>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400"/>
                                        <p:tgtEl>
                                          <p:spTgt spid="52"/>
                                        </p:tgtEl>
                                        <p:attrNameLst>
                                          <p:attrName>ppt_y</p:attrName>
                                        </p:attrNameLst>
                                      </p:cBhvr>
                                      <p:tavLst>
                                        <p:tav tm="0">
                                          <p:val>
                                            <p:strVal val="#ppt_y-#ppt_h*1.125000"/>
                                          </p:val>
                                        </p:tav>
                                        <p:tav tm="100000">
                                          <p:val>
                                            <p:strVal val="#ppt_y"/>
                                          </p:val>
                                        </p:tav>
                                      </p:tavLst>
                                    </p:anim>
                                    <p:animEffect transition="in" filter="wipe(down)">
                                      <p:cBhvr>
                                        <p:cTn id="50" dur="400"/>
                                        <p:tgtEl>
                                          <p:spTgt spid="52"/>
                                        </p:tgtEl>
                                      </p:cBhvr>
                                    </p:animEffect>
                                  </p:childTnLst>
                                </p:cTn>
                              </p:par>
                            </p:childTnLst>
                          </p:cTn>
                        </p:par>
                        <p:par>
                          <p:cTn id="51" fill="hold">
                            <p:stCondLst>
                              <p:cond delay="26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400"/>
                                        <p:tgtEl>
                                          <p:spTgt spid="53"/>
                                        </p:tgtEl>
                                        <p:attrNameLst>
                                          <p:attrName>ppt_y</p:attrName>
                                        </p:attrNameLst>
                                      </p:cBhvr>
                                      <p:tavLst>
                                        <p:tav tm="0">
                                          <p:val>
                                            <p:strVal val="#ppt_y-#ppt_h*1.125000"/>
                                          </p:val>
                                        </p:tav>
                                        <p:tav tm="100000">
                                          <p:val>
                                            <p:strVal val="#ppt_y"/>
                                          </p:val>
                                        </p:tav>
                                      </p:tavLst>
                                    </p:anim>
                                    <p:animEffect transition="in" filter="wipe(down)">
                                      <p:cBhvr>
                                        <p:cTn id="59" dur="400"/>
                                        <p:tgtEl>
                                          <p:spTgt spid="53"/>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400"/>
                                        <p:tgtEl>
                                          <p:spTgt spid="54"/>
                                        </p:tgtEl>
                                        <p:attrNameLst>
                                          <p:attrName>ppt_y</p:attrName>
                                        </p:attrNameLst>
                                      </p:cBhvr>
                                      <p:tavLst>
                                        <p:tav tm="0">
                                          <p:val>
                                            <p:strVal val="#ppt_y-#ppt_h*1.125000"/>
                                          </p:val>
                                        </p:tav>
                                        <p:tav tm="100000">
                                          <p:val>
                                            <p:strVal val="#ppt_y"/>
                                          </p:val>
                                        </p:tav>
                                      </p:tavLst>
                                    </p:anim>
                                    <p:animEffect transition="in" filter="wipe(down)">
                                      <p:cBhvr>
                                        <p:cTn id="63" dur="400"/>
                                        <p:tgtEl>
                                          <p:spTgt spid="54"/>
                                        </p:tgtEl>
                                      </p:cBhvr>
                                    </p:animEffect>
                                  </p:childTnLst>
                                </p:cTn>
                              </p:par>
                            </p:childTnLst>
                          </p:cTn>
                        </p:par>
                        <p:par>
                          <p:cTn id="64" fill="hold">
                            <p:stCondLst>
                              <p:cond delay="3100"/>
                            </p:stCondLst>
                            <p:childTnLst>
                              <p:par>
                                <p:cTn id="65" presetID="1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400"/>
                                        <p:tgtEl>
                                          <p:spTgt spid="42"/>
                                        </p:tgtEl>
                                        <p:attrNameLst>
                                          <p:attrName>ppt_x</p:attrName>
                                        </p:attrNameLst>
                                      </p:cBhvr>
                                      <p:tavLst>
                                        <p:tav tm="0">
                                          <p:val>
                                            <p:strVal val="#ppt_x-#ppt_w*1.125000"/>
                                          </p:val>
                                        </p:tav>
                                        <p:tav tm="100000">
                                          <p:val>
                                            <p:strVal val="#ppt_x"/>
                                          </p:val>
                                        </p:tav>
                                      </p:tavLst>
                                    </p:anim>
                                    <p:animEffect transition="in" filter="wipe(right)">
                                      <p:cBhvr>
                                        <p:cTn id="68" dur="400"/>
                                        <p:tgtEl>
                                          <p:spTgt spid="42"/>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400"/>
                                        <p:tgtEl>
                                          <p:spTgt spid="55"/>
                                        </p:tgtEl>
                                        <p:attrNameLst>
                                          <p:attrName>ppt_y</p:attrName>
                                        </p:attrNameLst>
                                      </p:cBhvr>
                                      <p:tavLst>
                                        <p:tav tm="0">
                                          <p:val>
                                            <p:strVal val="#ppt_y-#ppt_h*1.125000"/>
                                          </p:val>
                                        </p:tav>
                                        <p:tav tm="100000">
                                          <p:val>
                                            <p:strVal val="#ppt_y"/>
                                          </p:val>
                                        </p:tav>
                                      </p:tavLst>
                                    </p:anim>
                                    <p:animEffect transition="in" filter="wipe(down)">
                                      <p:cBhvr>
                                        <p:cTn id="72" dur="400"/>
                                        <p:tgtEl>
                                          <p:spTgt spid="55"/>
                                        </p:tgtEl>
                                      </p:cBhvr>
                                    </p:animEffect>
                                  </p:childTnLst>
                                </p:cTn>
                              </p:par>
                              <p:par>
                                <p:cTn id="73" presetID="12" presetClass="entr" presetSubtype="1" fill="hold" grpId="0" nodeType="withEffect">
                                  <p:stCondLst>
                                    <p:cond delay="50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400"/>
                                        <p:tgtEl>
                                          <p:spTgt spid="56"/>
                                        </p:tgtEl>
                                        <p:attrNameLst>
                                          <p:attrName>ppt_y</p:attrName>
                                        </p:attrNameLst>
                                      </p:cBhvr>
                                      <p:tavLst>
                                        <p:tav tm="0">
                                          <p:val>
                                            <p:strVal val="#ppt_y-#ppt_h*1.125000"/>
                                          </p:val>
                                        </p:tav>
                                        <p:tav tm="100000">
                                          <p:val>
                                            <p:strVal val="#ppt_y"/>
                                          </p:val>
                                        </p:tav>
                                      </p:tavLst>
                                    </p:anim>
                                    <p:animEffect transition="in" filter="wipe(down)">
                                      <p:cBhvr>
                                        <p:cTn id="76" dur="400"/>
                                        <p:tgtEl>
                                          <p:spTgt spid="56"/>
                                        </p:tgtEl>
                                      </p:cBhvr>
                                    </p:animEffect>
                                  </p:childTnLst>
                                </p:cTn>
                              </p:par>
                              <p:par>
                                <p:cTn id="77" presetID="53" presetClass="entr" presetSubtype="16" fill="hold" grpId="0" nodeType="withEffect">
                                  <p:stCondLst>
                                    <p:cond delay="250"/>
                                  </p:stCondLst>
                                  <p:childTnLst>
                                    <p:set>
                                      <p:cBhvr>
                                        <p:cTn id="78" dur="1" fill="hold">
                                          <p:stCondLst>
                                            <p:cond delay="0"/>
                                          </p:stCondLst>
                                        </p:cTn>
                                        <p:tgtEl>
                                          <p:spTgt spid="48"/>
                                        </p:tgtEl>
                                        <p:attrNameLst>
                                          <p:attrName>style.visibility</p:attrName>
                                        </p:attrNameLst>
                                      </p:cBhvr>
                                      <p:to>
                                        <p:strVal val="visible"/>
                                      </p:to>
                                    </p:set>
                                    <p:anim calcmode="lin" valueType="num">
                                      <p:cBhvr>
                                        <p:cTn id="79" dur="500" fill="hold"/>
                                        <p:tgtEl>
                                          <p:spTgt spid="48"/>
                                        </p:tgtEl>
                                        <p:attrNameLst>
                                          <p:attrName>ppt_w</p:attrName>
                                        </p:attrNameLst>
                                      </p:cBhvr>
                                      <p:tavLst>
                                        <p:tav tm="0">
                                          <p:val>
                                            <p:fltVal val="0"/>
                                          </p:val>
                                        </p:tav>
                                        <p:tav tm="100000">
                                          <p:val>
                                            <p:strVal val="#ppt_w"/>
                                          </p:val>
                                        </p:tav>
                                      </p:tavLst>
                                    </p:anim>
                                    <p:anim calcmode="lin" valueType="num">
                                      <p:cBhvr>
                                        <p:cTn id="80" dur="500" fill="hold"/>
                                        <p:tgtEl>
                                          <p:spTgt spid="48"/>
                                        </p:tgtEl>
                                        <p:attrNameLst>
                                          <p:attrName>ppt_h</p:attrName>
                                        </p:attrNameLst>
                                      </p:cBhvr>
                                      <p:tavLst>
                                        <p:tav tm="0">
                                          <p:val>
                                            <p:fltVal val="0"/>
                                          </p:val>
                                        </p:tav>
                                        <p:tav tm="100000">
                                          <p:val>
                                            <p:strVal val="#ppt_h"/>
                                          </p:val>
                                        </p:tav>
                                      </p:tavLst>
                                    </p:anim>
                                    <p:animEffect transition="in" filter="fade">
                                      <p:cBhvr>
                                        <p:cTn id="8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48"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四、客户分析</a:t>
            </a:r>
          </a:p>
        </p:txBody>
      </p:sp>
      <p:grpSp>
        <p:nvGrpSpPr>
          <p:cNvPr id="6" name="Group 3"/>
          <p:cNvGrpSpPr/>
          <p:nvPr/>
        </p:nvGrpSpPr>
        <p:grpSpPr>
          <a:xfrm>
            <a:off x="911424" y="1616400"/>
            <a:ext cx="10513169" cy="1740593"/>
            <a:chOff x="8370955" y="2204864"/>
            <a:chExt cx="8981349" cy="1605142"/>
          </a:xfrm>
        </p:grpSpPr>
        <p:sp>
          <p:nvSpPr>
            <p:cNvPr id="7" name="TextBox 6"/>
            <p:cNvSpPr txBox="1"/>
            <p:nvPr/>
          </p:nvSpPr>
          <p:spPr>
            <a:xfrm>
              <a:off x="8370955" y="2204864"/>
              <a:ext cx="2321270" cy="368974"/>
            </a:xfrm>
            <a:prstGeom prst="rect">
              <a:avLst/>
            </a:prstGeom>
            <a:noFill/>
          </p:spPr>
          <p:txBody>
            <a:bodyPr wrap="square" rtlCol="0">
              <a:spAutoFit/>
            </a:bodyPr>
            <a:lstStyle/>
            <a:p>
              <a:pPr eaLnBrk="0" hangingPunct="0"/>
              <a:r>
                <a:rPr lang="zh-CN" altLang="en-US" sz="2000" dirty="0">
                  <a:solidFill>
                    <a:srgbClr val="8D0C73"/>
                  </a:solidFill>
                  <a:latin typeface="迷你简菱心" panose="02010609000101010101" pitchFamily="49" charset="-122"/>
                  <a:ea typeface="迷你简菱心" panose="02010609000101010101" pitchFamily="49" charset="-122"/>
                </a:rPr>
                <a:t>谢绝型</a:t>
              </a:r>
            </a:p>
          </p:txBody>
        </p:sp>
        <p:sp>
          <p:nvSpPr>
            <p:cNvPr id="8" name="TextBox 7"/>
            <p:cNvSpPr txBox="1"/>
            <p:nvPr/>
          </p:nvSpPr>
          <p:spPr>
            <a:xfrm>
              <a:off x="8370956" y="2607295"/>
              <a:ext cx="8981348" cy="1202711"/>
            </a:xfrm>
            <a:prstGeom prst="rect">
              <a:avLst/>
            </a:prstGeom>
            <a:noFill/>
          </p:spPr>
          <p:txBody>
            <a:bodyPr wrap="square" rtlCol="0">
              <a:spAutoFit/>
            </a:bodyPr>
            <a:lstStyle/>
            <a:p>
              <a:pPr>
                <a:lnSpc>
                  <a:spcPct val="150000"/>
                </a:lnSpc>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建议与标题相关符合整体语言风格，语言描建议与标题相关述语言描述尽量简洁语言描述尽量简洁尽量简洁生动。此处添加详细文本描述，建议与标题相关并符合整体语言风格。此处添加建议与标题相关建议与标题相关，建议与标题相关建议详细文建议与标题相关与标题相关并符合整体语言风格 。</a:t>
              </a:r>
              <a:endParaRPr lang="en-US" altLang="zh-CN" sz="1050" dirty="0">
                <a:latin typeface="微软雅黑 Light" panose="020B0502040204020203" pitchFamily="34" charset="-122"/>
                <a:ea typeface="微软雅黑 Light" panose="020B0502040204020203" pitchFamily="34" charset="-122"/>
                <a:sym typeface="Gill Sans" charset="0"/>
              </a:endParaRPr>
            </a:p>
            <a:p>
              <a:pPr>
                <a:lnSpc>
                  <a:spcPct val="150000"/>
                </a:lnSpc>
              </a:pPr>
              <a:endParaRPr lang="en-US" altLang="zh-CN" sz="1050" dirty="0">
                <a:latin typeface="微软雅黑 Light" panose="020B0502040204020203" pitchFamily="34" charset="-122"/>
                <a:ea typeface="微软雅黑 Light" panose="020B0502040204020203" pitchFamily="34" charset="-122"/>
                <a:sym typeface="Gill Sans" charset="0"/>
              </a:endParaRPr>
            </a:p>
            <a:p>
              <a:pPr>
                <a:lnSpc>
                  <a:spcPct val="150000"/>
                </a:lnSpc>
              </a:pPr>
              <a:r>
                <a:rPr lang="zh-CN" altLang="en-US" sz="1050" dirty="0">
                  <a:latin typeface="微软雅黑 Light" panose="020B0502040204020203" pitchFamily="34" charset="-122"/>
                  <a:ea typeface="微软雅黑 Light" panose="020B0502040204020203" pitchFamily="34" charset="-122"/>
                  <a:sym typeface="Gill Sans" charset="0"/>
                </a:rPr>
                <a:t>此处添加详细文建议与标题相关本描述，建议与标题相关并符合整体语言本描述，建议与标建议与标题相关题相关并语言风格 。此处添加详建议与标题相关细文本描述，建议与标题相关并符合整体语言风格。此处添加详细文本描述，建议与标题相关并符合整体语言风格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
        <p:nvSpPr>
          <p:cNvPr id="9" name="圆角矩形 3"/>
          <p:cNvSpPr>
            <a:spLocks noChangeAspect="1" noChangeArrowheads="1"/>
          </p:cNvSpPr>
          <p:nvPr/>
        </p:nvSpPr>
        <p:spPr bwMode="auto">
          <a:xfrm>
            <a:off x="983432" y="3718620"/>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1</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10" name="文本框 7"/>
          <p:cNvSpPr txBox="1">
            <a:spLocks noChangeArrowheads="1"/>
          </p:cNvSpPr>
          <p:nvPr/>
        </p:nvSpPr>
        <p:spPr bwMode="auto">
          <a:xfrm>
            <a:off x="1632349" y="3645024"/>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11" name="文本框 8"/>
          <p:cNvSpPr txBox="1">
            <a:spLocks noChangeArrowheads="1"/>
          </p:cNvSpPr>
          <p:nvPr/>
        </p:nvSpPr>
        <p:spPr bwMode="auto">
          <a:xfrm>
            <a:off x="1632348" y="4013325"/>
            <a:ext cx="41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12" name="圆角矩形 3"/>
          <p:cNvSpPr>
            <a:spLocks noChangeAspect="1" noChangeArrowheads="1"/>
          </p:cNvSpPr>
          <p:nvPr/>
        </p:nvSpPr>
        <p:spPr bwMode="auto">
          <a:xfrm>
            <a:off x="983432" y="4582716"/>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2</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13" name="文本框 7"/>
          <p:cNvSpPr txBox="1">
            <a:spLocks noChangeArrowheads="1"/>
          </p:cNvSpPr>
          <p:nvPr/>
        </p:nvSpPr>
        <p:spPr bwMode="auto">
          <a:xfrm>
            <a:off x="1632349" y="4509120"/>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14" name="文本框 8"/>
          <p:cNvSpPr txBox="1">
            <a:spLocks noChangeArrowheads="1"/>
          </p:cNvSpPr>
          <p:nvPr/>
        </p:nvSpPr>
        <p:spPr bwMode="auto">
          <a:xfrm>
            <a:off x="1632348" y="4877421"/>
            <a:ext cx="41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15" name="圆角矩形 3"/>
          <p:cNvSpPr>
            <a:spLocks noChangeAspect="1" noChangeArrowheads="1"/>
          </p:cNvSpPr>
          <p:nvPr/>
        </p:nvSpPr>
        <p:spPr bwMode="auto">
          <a:xfrm>
            <a:off x="983432" y="5439713"/>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3</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16" name="文本框 7"/>
          <p:cNvSpPr txBox="1">
            <a:spLocks noChangeArrowheads="1"/>
          </p:cNvSpPr>
          <p:nvPr/>
        </p:nvSpPr>
        <p:spPr bwMode="auto">
          <a:xfrm>
            <a:off x="1632349" y="5366117"/>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17" name="文本框 8"/>
          <p:cNvSpPr txBox="1">
            <a:spLocks noChangeArrowheads="1"/>
          </p:cNvSpPr>
          <p:nvPr/>
        </p:nvSpPr>
        <p:spPr bwMode="auto">
          <a:xfrm>
            <a:off x="1632348" y="5734418"/>
            <a:ext cx="41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18" name="圆角矩形 3"/>
          <p:cNvSpPr>
            <a:spLocks noChangeAspect="1" noChangeArrowheads="1"/>
          </p:cNvSpPr>
          <p:nvPr/>
        </p:nvSpPr>
        <p:spPr bwMode="auto">
          <a:xfrm>
            <a:off x="6744072" y="3718620"/>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4</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19" name="文本框 7"/>
          <p:cNvSpPr txBox="1">
            <a:spLocks noChangeArrowheads="1"/>
          </p:cNvSpPr>
          <p:nvPr/>
        </p:nvSpPr>
        <p:spPr bwMode="auto">
          <a:xfrm>
            <a:off x="7392989" y="3645024"/>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20" name="文本框 8"/>
          <p:cNvSpPr txBox="1">
            <a:spLocks noChangeArrowheads="1"/>
          </p:cNvSpPr>
          <p:nvPr/>
        </p:nvSpPr>
        <p:spPr bwMode="auto">
          <a:xfrm>
            <a:off x="7392988" y="4013325"/>
            <a:ext cx="41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21" name="圆角矩形 3"/>
          <p:cNvSpPr>
            <a:spLocks noChangeAspect="1" noChangeArrowheads="1"/>
          </p:cNvSpPr>
          <p:nvPr/>
        </p:nvSpPr>
        <p:spPr bwMode="auto">
          <a:xfrm>
            <a:off x="6744072" y="4582716"/>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5</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22" name="文本框 7"/>
          <p:cNvSpPr txBox="1">
            <a:spLocks noChangeArrowheads="1"/>
          </p:cNvSpPr>
          <p:nvPr/>
        </p:nvSpPr>
        <p:spPr bwMode="auto">
          <a:xfrm>
            <a:off x="7392989" y="4509120"/>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23" name="文本框 8"/>
          <p:cNvSpPr txBox="1">
            <a:spLocks noChangeArrowheads="1"/>
          </p:cNvSpPr>
          <p:nvPr/>
        </p:nvSpPr>
        <p:spPr bwMode="auto">
          <a:xfrm>
            <a:off x="7392988" y="4877421"/>
            <a:ext cx="41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
        <p:nvSpPr>
          <p:cNvPr id="24" name="圆角矩形 3"/>
          <p:cNvSpPr>
            <a:spLocks noChangeAspect="1" noChangeArrowheads="1"/>
          </p:cNvSpPr>
          <p:nvPr/>
        </p:nvSpPr>
        <p:spPr bwMode="auto">
          <a:xfrm>
            <a:off x="6744072" y="5439713"/>
            <a:ext cx="539750" cy="539750"/>
          </a:xfrm>
          <a:prstGeom prst="roundRect">
            <a:avLst>
              <a:gd name="adj" fmla="val 16667"/>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造字工房悦圆演示版常规体" pitchFamily="50" charset="-122"/>
                <a:ea typeface="造字工房悦圆演示版常规体" pitchFamily="50" charset="-122"/>
              </a:rPr>
              <a:t>6</a:t>
            </a:r>
            <a:endParaRPr lang="zh-CN" altLang="en-US" sz="2800" dirty="0">
              <a:solidFill>
                <a:srgbClr val="FFFFFF"/>
              </a:solidFill>
              <a:latin typeface="造字工房悦圆演示版常规体" pitchFamily="50" charset="-122"/>
              <a:ea typeface="造字工房悦圆演示版常规体" pitchFamily="50" charset="-122"/>
            </a:endParaRPr>
          </a:p>
        </p:txBody>
      </p:sp>
      <p:sp>
        <p:nvSpPr>
          <p:cNvPr id="25" name="文本框 7"/>
          <p:cNvSpPr txBox="1">
            <a:spLocks noChangeArrowheads="1"/>
          </p:cNvSpPr>
          <p:nvPr/>
        </p:nvSpPr>
        <p:spPr bwMode="auto">
          <a:xfrm>
            <a:off x="7392989" y="5366117"/>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hangingPunct="0"/>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26" name="文本框 8"/>
          <p:cNvSpPr txBox="1">
            <a:spLocks noChangeArrowheads="1"/>
          </p:cNvSpPr>
          <p:nvPr/>
        </p:nvSpPr>
        <p:spPr bwMode="auto">
          <a:xfrm>
            <a:off x="7392988" y="5734418"/>
            <a:ext cx="41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42" presetClass="entr" presetSubtype="0" fill="hold" grpId="0" nodeType="withEffect">
                                  <p:stCondLst>
                                    <p:cond delay="1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31" presetClass="entr" presetSubtype="0"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par>
                                <p:cTn id="51" presetID="53" presetClass="entr" presetSubtype="16"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42" presetClass="entr" presetSubtype="0" fill="hold" grpId="0" nodeType="withEffect">
                                  <p:stCondLst>
                                    <p:cond delay="15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31" presetClass="entr" presetSubtype="0" fill="hold" grpId="0" nodeType="withEffect">
                                  <p:stCondLst>
                                    <p:cond delay="5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31" presetClass="entr" presetSubtype="0" fill="hold" grpId="0" nodeType="withEffect">
                                  <p:stCondLst>
                                    <p:cond delay="50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 calcmode="lin" valueType="num">
                                      <p:cBhvr>
                                        <p:cTn id="81" dur="1000" fill="hold"/>
                                        <p:tgtEl>
                                          <p:spTgt spid="18"/>
                                        </p:tgtEl>
                                        <p:attrNameLst>
                                          <p:attrName>style.rotation</p:attrName>
                                        </p:attrNameLst>
                                      </p:cBhvr>
                                      <p:tavLst>
                                        <p:tav tm="0">
                                          <p:val>
                                            <p:fltVal val="90"/>
                                          </p:val>
                                        </p:tav>
                                        <p:tav tm="100000">
                                          <p:val>
                                            <p:fltVal val="0"/>
                                          </p:val>
                                        </p:tav>
                                      </p:tavLst>
                                    </p:anim>
                                    <p:animEffect transition="in" filter="fade">
                                      <p:cBhvr>
                                        <p:cTn id="82" dur="1000"/>
                                        <p:tgtEl>
                                          <p:spTgt spid="18"/>
                                        </p:tgtEl>
                                      </p:cBhvr>
                                    </p:animEffect>
                                  </p:childTnLst>
                                </p:cTn>
                              </p:par>
                              <p:par>
                                <p:cTn id="83" presetID="53" presetClass="entr" presetSubtype="16" fill="hold" grpId="0" nodeType="withEffect">
                                  <p:stCondLst>
                                    <p:cond delay="100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42" presetClass="entr" presetSubtype="0" fill="hold" grpId="0" nodeType="withEffect">
                                  <p:stCondLst>
                                    <p:cond delay="150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par>
                                <p:cTn id="93" presetID="31" presetClass="entr" presetSubtype="0" fill="hold" grpId="0" nodeType="withEffect">
                                  <p:stCondLst>
                                    <p:cond delay="50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000" fill="hold"/>
                                        <p:tgtEl>
                                          <p:spTgt spid="21"/>
                                        </p:tgtEl>
                                        <p:attrNameLst>
                                          <p:attrName>ppt_w</p:attrName>
                                        </p:attrNameLst>
                                      </p:cBhvr>
                                      <p:tavLst>
                                        <p:tav tm="0">
                                          <p:val>
                                            <p:fltVal val="0"/>
                                          </p:val>
                                        </p:tav>
                                        <p:tav tm="100000">
                                          <p:val>
                                            <p:strVal val="#ppt_w"/>
                                          </p:val>
                                        </p:tav>
                                      </p:tavLst>
                                    </p:anim>
                                    <p:anim calcmode="lin" valueType="num">
                                      <p:cBhvr>
                                        <p:cTn id="96" dur="1000" fill="hold"/>
                                        <p:tgtEl>
                                          <p:spTgt spid="21"/>
                                        </p:tgtEl>
                                        <p:attrNameLst>
                                          <p:attrName>ppt_h</p:attrName>
                                        </p:attrNameLst>
                                      </p:cBhvr>
                                      <p:tavLst>
                                        <p:tav tm="0">
                                          <p:val>
                                            <p:fltVal val="0"/>
                                          </p:val>
                                        </p:tav>
                                        <p:tav tm="100000">
                                          <p:val>
                                            <p:strVal val="#ppt_h"/>
                                          </p:val>
                                        </p:tav>
                                      </p:tavLst>
                                    </p:anim>
                                    <p:anim calcmode="lin" valueType="num">
                                      <p:cBhvr>
                                        <p:cTn id="97" dur="1000" fill="hold"/>
                                        <p:tgtEl>
                                          <p:spTgt spid="21"/>
                                        </p:tgtEl>
                                        <p:attrNameLst>
                                          <p:attrName>style.rotation</p:attrName>
                                        </p:attrNameLst>
                                      </p:cBhvr>
                                      <p:tavLst>
                                        <p:tav tm="0">
                                          <p:val>
                                            <p:fltVal val="90"/>
                                          </p:val>
                                        </p:tav>
                                        <p:tav tm="100000">
                                          <p:val>
                                            <p:fltVal val="0"/>
                                          </p:val>
                                        </p:tav>
                                      </p:tavLst>
                                    </p:anim>
                                    <p:animEffect transition="in" filter="fade">
                                      <p:cBhvr>
                                        <p:cTn id="98" dur="1000"/>
                                        <p:tgtEl>
                                          <p:spTgt spid="2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par>
                                <p:cTn id="104" presetID="42" presetClass="entr" presetSubtype="0" fill="hold" grpId="0" nodeType="withEffect">
                                  <p:stCondLst>
                                    <p:cond delay="150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par>
                                <p:cTn id="109" presetID="31" presetClass="entr" presetSubtype="0" fill="hold" grpId="0" nodeType="withEffect">
                                  <p:stCondLst>
                                    <p:cond delay="50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1000" fill="hold"/>
                                        <p:tgtEl>
                                          <p:spTgt spid="24"/>
                                        </p:tgtEl>
                                        <p:attrNameLst>
                                          <p:attrName>ppt_w</p:attrName>
                                        </p:attrNameLst>
                                      </p:cBhvr>
                                      <p:tavLst>
                                        <p:tav tm="0">
                                          <p:val>
                                            <p:fltVal val="0"/>
                                          </p:val>
                                        </p:tav>
                                        <p:tav tm="100000">
                                          <p:val>
                                            <p:strVal val="#ppt_w"/>
                                          </p:val>
                                        </p:tav>
                                      </p:tavLst>
                                    </p:anim>
                                    <p:anim calcmode="lin" valueType="num">
                                      <p:cBhvr>
                                        <p:cTn id="112" dur="1000" fill="hold"/>
                                        <p:tgtEl>
                                          <p:spTgt spid="24"/>
                                        </p:tgtEl>
                                        <p:attrNameLst>
                                          <p:attrName>ppt_h</p:attrName>
                                        </p:attrNameLst>
                                      </p:cBhvr>
                                      <p:tavLst>
                                        <p:tav tm="0">
                                          <p:val>
                                            <p:fltVal val="0"/>
                                          </p:val>
                                        </p:tav>
                                        <p:tav tm="100000">
                                          <p:val>
                                            <p:strVal val="#ppt_h"/>
                                          </p:val>
                                        </p:tav>
                                      </p:tavLst>
                                    </p:anim>
                                    <p:anim calcmode="lin" valueType="num">
                                      <p:cBhvr>
                                        <p:cTn id="113" dur="1000" fill="hold"/>
                                        <p:tgtEl>
                                          <p:spTgt spid="24"/>
                                        </p:tgtEl>
                                        <p:attrNameLst>
                                          <p:attrName>style.rotation</p:attrName>
                                        </p:attrNameLst>
                                      </p:cBhvr>
                                      <p:tavLst>
                                        <p:tav tm="0">
                                          <p:val>
                                            <p:fltVal val="90"/>
                                          </p:val>
                                        </p:tav>
                                        <p:tav tm="100000">
                                          <p:val>
                                            <p:fltVal val="0"/>
                                          </p:val>
                                        </p:tav>
                                      </p:tavLst>
                                    </p:anim>
                                    <p:animEffect transition="in" filter="fade">
                                      <p:cBhvr>
                                        <p:cTn id="114" dur="1000"/>
                                        <p:tgtEl>
                                          <p:spTgt spid="24"/>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animEffect transition="in" filter="fade">
                                      <p:cBhvr>
                                        <p:cTn id="119" dur="500"/>
                                        <p:tgtEl>
                                          <p:spTgt spid="25"/>
                                        </p:tgtEl>
                                      </p:cBhvr>
                                    </p:animEffect>
                                  </p:childTnLst>
                                </p:cTn>
                              </p:par>
                              <p:par>
                                <p:cTn id="120" presetID="42" presetClass="entr" presetSubtype="0" fill="hold" grpId="0" nodeType="withEffect">
                                  <p:stCondLst>
                                    <p:cond delay="150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1000"/>
                                        <p:tgtEl>
                                          <p:spTgt spid="26"/>
                                        </p:tgtEl>
                                      </p:cBhvr>
                                    </p:animEffect>
                                    <p:anim calcmode="lin" valueType="num">
                                      <p:cBhvr>
                                        <p:cTn id="123" dur="1000" fill="hold"/>
                                        <p:tgtEl>
                                          <p:spTgt spid="26"/>
                                        </p:tgtEl>
                                        <p:attrNameLst>
                                          <p:attrName>ppt_x</p:attrName>
                                        </p:attrNameLst>
                                      </p:cBhvr>
                                      <p:tavLst>
                                        <p:tav tm="0">
                                          <p:val>
                                            <p:strVal val="#ppt_x"/>
                                          </p:val>
                                        </p:tav>
                                        <p:tav tm="100000">
                                          <p:val>
                                            <p:strVal val="#ppt_x"/>
                                          </p:val>
                                        </p:tav>
                                      </p:tavLst>
                                    </p:anim>
                                    <p:anim calcmode="lin" valueType="num">
                                      <p:cBhvr>
                                        <p:cTn id="1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animBg="1"/>
      <p:bldP spid="10" grpId="0"/>
      <p:bldP spid="11" grpId="0"/>
      <p:bldP spid="12" grpId="0" animBg="1"/>
      <p:bldP spid="13" grpId="0"/>
      <p:bldP spid="14" grpId="0"/>
      <p:bldP spid="15" grpId="0" animBg="1"/>
      <p:bldP spid="16" grpId="0"/>
      <p:bldP spid="17" grpId="0"/>
      <p:bldP spid="18" grpId="0" animBg="1"/>
      <p:bldP spid="19" grpId="0"/>
      <p:bldP spid="20" grpId="0"/>
      <p:bldP spid="21" grpId="0" animBg="1"/>
      <p:bldP spid="22" grpId="0"/>
      <p:bldP spid="23" grpId="0"/>
      <p:bldP spid="24" grpId="0" animBg="1"/>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四、客户分析</a:t>
            </a:r>
          </a:p>
        </p:txBody>
      </p:sp>
      <p:grpSp>
        <p:nvGrpSpPr>
          <p:cNvPr id="6" name="Group 3"/>
          <p:cNvGrpSpPr/>
          <p:nvPr/>
        </p:nvGrpSpPr>
        <p:grpSpPr>
          <a:xfrm>
            <a:off x="3012417" y="1706726"/>
            <a:ext cx="2207083" cy="2680018"/>
            <a:chOff x="4350885" y="2760476"/>
            <a:chExt cx="3180806" cy="3862390"/>
          </a:xfrm>
          <a:solidFill>
            <a:schemeClr val="tx1">
              <a:lumMod val="75000"/>
              <a:lumOff val="25000"/>
            </a:schemeClr>
          </a:solidFill>
        </p:grpSpPr>
        <p:cxnSp>
          <p:nvCxnSpPr>
            <p:cNvPr id="7" name="Elbow Connector 4"/>
            <p:cNvCxnSpPr/>
            <p:nvPr/>
          </p:nvCxnSpPr>
          <p:spPr>
            <a:xfrm rot="16200000" flipV="1">
              <a:off x="4626566" y="3717741"/>
              <a:ext cx="3048000" cy="2762250"/>
            </a:xfrm>
            <a:prstGeom prst="bentConnector3">
              <a:avLst/>
            </a:prstGeom>
            <a:grpFill/>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Oval 5"/>
            <p:cNvSpPr/>
            <p:nvPr/>
          </p:nvSpPr>
          <p:spPr>
            <a:xfrm>
              <a:off x="4350885" y="2760476"/>
              <a:ext cx="814388" cy="8143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造字工房悦圆演示版常规体" pitchFamily="50" charset="-122"/>
                  <a:ea typeface="造字工房悦圆演示版常规体" pitchFamily="50" charset="-122"/>
                </a:rPr>
                <a:t>02</a:t>
              </a:r>
            </a:p>
          </p:txBody>
        </p:sp>
      </p:grpSp>
      <p:grpSp>
        <p:nvGrpSpPr>
          <p:cNvPr id="9" name="Group 6"/>
          <p:cNvGrpSpPr/>
          <p:nvPr/>
        </p:nvGrpSpPr>
        <p:grpSpPr>
          <a:xfrm>
            <a:off x="7109439" y="1722845"/>
            <a:ext cx="2067018" cy="2663901"/>
            <a:chOff x="10255436" y="2783705"/>
            <a:chExt cx="2978946" cy="3839162"/>
          </a:xfrm>
          <a:solidFill>
            <a:schemeClr val="tx1">
              <a:lumMod val="75000"/>
              <a:lumOff val="25000"/>
            </a:schemeClr>
          </a:solidFill>
        </p:grpSpPr>
        <p:cxnSp>
          <p:nvCxnSpPr>
            <p:cNvPr id="10" name="Elbow Connector 7"/>
            <p:cNvCxnSpPr/>
            <p:nvPr/>
          </p:nvCxnSpPr>
          <p:spPr>
            <a:xfrm rot="5400000" flipH="1" flipV="1">
              <a:off x="10017311" y="3812990"/>
              <a:ext cx="3048002" cy="2571751"/>
            </a:xfrm>
            <a:prstGeom prst="bentConnector3">
              <a:avLst/>
            </a:prstGeom>
            <a:grpFill/>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Oval 8"/>
            <p:cNvSpPr/>
            <p:nvPr/>
          </p:nvSpPr>
          <p:spPr>
            <a:xfrm>
              <a:off x="12419994" y="2783705"/>
              <a:ext cx="814388" cy="8143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造字工房悦圆演示版常规体" pitchFamily="50" charset="-122"/>
                  <a:ea typeface="造字工房悦圆演示版常规体" pitchFamily="50" charset="-122"/>
                </a:rPr>
                <a:t>04</a:t>
              </a:r>
            </a:p>
          </p:txBody>
        </p:sp>
      </p:grpSp>
      <p:grpSp>
        <p:nvGrpSpPr>
          <p:cNvPr id="12" name="Group 41"/>
          <p:cNvGrpSpPr/>
          <p:nvPr/>
        </p:nvGrpSpPr>
        <p:grpSpPr>
          <a:xfrm>
            <a:off x="5819280" y="2595657"/>
            <a:ext cx="565084" cy="2081891"/>
            <a:chOff x="8396084" y="3736785"/>
            <a:chExt cx="814388" cy="3000381"/>
          </a:xfrm>
          <a:solidFill>
            <a:schemeClr val="tx1">
              <a:lumMod val="75000"/>
              <a:lumOff val="25000"/>
            </a:schemeClr>
          </a:solidFill>
        </p:grpSpPr>
        <p:sp>
          <p:nvSpPr>
            <p:cNvPr id="13" name="Oval 10"/>
            <p:cNvSpPr/>
            <p:nvPr/>
          </p:nvSpPr>
          <p:spPr>
            <a:xfrm>
              <a:off x="8396084" y="3736785"/>
              <a:ext cx="814388" cy="8143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造字工房悦圆演示版常规体" pitchFamily="50" charset="-122"/>
                  <a:ea typeface="造字工房悦圆演示版常规体" pitchFamily="50" charset="-122"/>
                </a:rPr>
                <a:t>03</a:t>
              </a:r>
            </a:p>
          </p:txBody>
        </p:sp>
        <p:cxnSp>
          <p:nvCxnSpPr>
            <p:cNvPr id="14" name="Straight Connector 11"/>
            <p:cNvCxnSpPr>
              <a:stCxn id="13" idx="4"/>
            </p:cNvCxnSpPr>
            <p:nvPr/>
          </p:nvCxnSpPr>
          <p:spPr>
            <a:xfrm>
              <a:off x="8803278" y="4551173"/>
              <a:ext cx="1" cy="2185993"/>
            </a:xfrm>
            <a:prstGeom prst="line">
              <a:avLst/>
            </a:prstGeom>
            <a:grpFill/>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2"/>
          <p:cNvGrpSpPr/>
          <p:nvPr/>
        </p:nvGrpSpPr>
        <p:grpSpPr>
          <a:xfrm>
            <a:off x="7515838" y="4104202"/>
            <a:ext cx="2486309" cy="802591"/>
            <a:chOff x="10841129" y="6215671"/>
            <a:chExt cx="3583221" cy="1156679"/>
          </a:xfrm>
          <a:solidFill>
            <a:schemeClr val="tx1">
              <a:lumMod val="75000"/>
              <a:lumOff val="25000"/>
            </a:schemeClr>
          </a:solidFill>
        </p:grpSpPr>
        <p:cxnSp>
          <p:nvCxnSpPr>
            <p:cNvPr id="16" name="Elbow Connector 13"/>
            <p:cNvCxnSpPr/>
            <p:nvPr/>
          </p:nvCxnSpPr>
          <p:spPr>
            <a:xfrm flipV="1">
              <a:off x="10841129" y="6622866"/>
              <a:ext cx="2855821" cy="749484"/>
            </a:xfrm>
            <a:prstGeom prst="bentConnector3">
              <a:avLst/>
            </a:prstGeom>
            <a:grpFill/>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l 14"/>
            <p:cNvSpPr/>
            <p:nvPr/>
          </p:nvSpPr>
          <p:spPr>
            <a:xfrm>
              <a:off x="13609962" y="6215671"/>
              <a:ext cx="814388" cy="8143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造字工房悦圆演示版常规体" pitchFamily="50" charset="-122"/>
                  <a:ea typeface="造字工房悦圆演示版常规体" pitchFamily="50" charset="-122"/>
                </a:rPr>
                <a:t>05</a:t>
              </a:r>
            </a:p>
          </p:txBody>
        </p:sp>
      </p:grpSp>
      <p:grpSp>
        <p:nvGrpSpPr>
          <p:cNvPr id="18" name="Group 15"/>
          <p:cNvGrpSpPr/>
          <p:nvPr/>
        </p:nvGrpSpPr>
        <p:grpSpPr>
          <a:xfrm>
            <a:off x="2137976" y="4104202"/>
            <a:ext cx="2535684" cy="802591"/>
            <a:chOff x="3090660" y="6215671"/>
            <a:chExt cx="3654379" cy="1156679"/>
          </a:xfrm>
          <a:solidFill>
            <a:schemeClr val="tx1">
              <a:lumMod val="75000"/>
              <a:lumOff val="25000"/>
            </a:schemeClr>
          </a:solidFill>
        </p:grpSpPr>
        <p:cxnSp>
          <p:nvCxnSpPr>
            <p:cNvPr id="19" name="Elbow Connector 16"/>
            <p:cNvCxnSpPr/>
            <p:nvPr/>
          </p:nvCxnSpPr>
          <p:spPr>
            <a:xfrm flipH="1" flipV="1">
              <a:off x="3889218" y="6622866"/>
              <a:ext cx="2855821" cy="749484"/>
            </a:xfrm>
            <a:prstGeom prst="bentConnector3">
              <a:avLst/>
            </a:prstGeom>
            <a:grpFill/>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Oval 17"/>
            <p:cNvSpPr/>
            <p:nvPr/>
          </p:nvSpPr>
          <p:spPr>
            <a:xfrm>
              <a:off x="3090660" y="6215671"/>
              <a:ext cx="814388" cy="8143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造字工房悦圆演示版常规体" pitchFamily="50" charset="-122"/>
                  <a:ea typeface="造字工房悦圆演示版常规体" pitchFamily="50" charset="-122"/>
                </a:rPr>
                <a:t>01</a:t>
              </a:r>
            </a:p>
          </p:txBody>
        </p:sp>
      </p:grpSp>
      <p:grpSp>
        <p:nvGrpSpPr>
          <p:cNvPr id="21" name="组合 20"/>
          <p:cNvGrpSpPr/>
          <p:nvPr/>
        </p:nvGrpSpPr>
        <p:grpSpPr>
          <a:xfrm>
            <a:off x="4659514" y="4386744"/>
            <a:ext cx="2884619" cy="2066592"/>
            <a:chOff x="4442695" y="4499128"/>
            <a:chExt cx="2884619" cy="2066592"/>
          </a:xfrm>
        </p:grpSpPr>
        <p:grpSp>
          <p:nvGrpSpPr>
            <p:cNvPr id="22" name="Group 37"/>
            <p:cNvGrpSpPr/>
            <p:nvPr/>
          </p:nvGrpSpPr>
          <p:grpSpPr>
            <a:xfrm>
              <a:off x="4442695" y="4499128"/>
              <a:ext cx="2884619" cy="2066592"/>
              <a:chOff x="6724650" y="6622866"/>
              <a:chExt cx="4157257" cy="2978333"/>
            </a:xfrm>
          </p:grpSpPr>
          <p:sp>
            <p:nvSpPr>
              <p:cNvPr id="24" name="Freeform 36"/>
              <p:cNvSpPr/>
              <p:nvPr/>
            </p:nvSpPr>
            <p:spPr>
              <a:xfrm>
                <a:off x="6724650" y="6622866"/>
                <a:ext cx="4157257" cy="2978333"/>
              </a:xfrm>
              <a:custGeom>
                <a:avLst/>
                <a:gdLst>
                  <a:gd name="connsiteX0" fmla="*/ 664768 w 4157257"/>
                  <a:gd name="connsiteY0" fmla="*/ 263707 h 2978333"/>
                  <a:gd name="connsiteX1" fmla="*/ 258859 w 4157257"/>
                  <a:gd name="connsiteY1" fmla="*/ 669616 h 2978333"/>
                  <a:gd name="connsiteX2" fmla="*/ 258859 w 4157257"/>
                  <a:gd name="connsiteY2" fmla="*/ 2293206 h 2978333"/>
                  <a:gd name="connsiteX3" fmla="*/ 664768 w 4157257"/>
                  <a:gd name="connsiteY3" fmla="*/ 2699115 h 2978333"/>
                  <a:gd name="connsiteX4" fmla="*/ 3492489 w 4157257"/>
                  <a:gd name="connsiteY4" fmla="*/ 2699115 h 2978333"/>
                  <a:gd name="connsiteX5" fmla="*/ 3898398 w 4157257"/>
                  <a:gd name="connsiteY5" fmla="*/ 2293206 h 2978333"/>
                  <a:gd name="connsiteX6" fmla="*/ 3898398 w 4157257"/>
                  <a:gd name="connsiteY6" fmla="*/ 669616 h 2978333"/>
                  <a:gd name="connsiteX7" fmla="*/ 3492489 w 4157257"/>
                  <a:gd name="connsiteY7" fmla="*/ 263707 h 2978333"/>
                  <a:gd name="connsiteX8" fmla="*/ 496399 w 4157257"/>
                  <a:gd name="connsiteY8" fmla="*/ 0 h 2978333"/>
                  <a:gd name="connsiteX9" fmla="*/ 3660858 w 4157257"/>
                  <a:gd name="connsiteY9" fmla="*/ 0 h 2978333"/>
                  <a:gd name="connsiteX10" fmla="*/ 4157257 w 4157257"/>
                  <a:gd name="connsiteY10" fmla="*/ 496399 h 2978333"/>
                  <a:gd name="connsiteX11" fmla="*/ 4157257 w 4157257"/>
                  <a:gd name="connsiteY11" fmla="*/ 2481934 h 2978333"/>
                  <a:gd name="connsiteX12" fmla="*/ 3660858 w 4157257"/>
                  <a:gd name="connsiteY12" fmla="*/ 2978333 h 2978333"/>
                  <a:gd name="connsiteX13" fmla="*/ 496399 w 4157257"/>
                  <a:gd name="connsiteY13" fmla="*/ 2978333 h 2978333"/>
                  <a:gd name="connsiteX14" fmla="*/ 0 w 4157257"/>
                  <a:gd name="connsiteY14" fmla="*/ 2481934 h 2978333"/>
                  <a:gd name="connsiteX15" fmla="*/ 0 w 4157257"/>
                  <a:gd name="connsiteY15" fmla="*/ 496399 h 2978333"/>
                  <a:gd name="connsiteX16" fmla="*/ 496399 w 4157257"/>
                  <a:gd name="connsiteY16" fmla="*/ 0 h 29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7257" h="2978333">
                    <a:moveTo>
                      <a:pt x="664768" y="263707"/>
                    </a:moveTo>
                    <a:cubicBezTo>
                      <a:pt x="440591" y="263707"/>
                      <a:pt x="258859" y="445439"/>
                      <a:pt x="258859" y="669616"/>
                    </a:cubicBezTo>
                    <a:lnTo>
                      <a:pt x="258859" y="2293206"/>
                    </a:lnTo>
                    <a:cubicBezTo>
                      <a:pt x="258859" y="2517383"/>
                      <a:pt x="440591" y="2699115"/>
                      <a:pt x="664768" y="2699115"/>
                    </a:cubicBezTo>
                    <a:lnTo>
                      <a:pt x="3492489" y="2699115"/>
                    </a:lnTo>
                    <a:cubicBezTo>
                      <a:pt x="3716666" y="2699115"/>
                      <a:pt x="3898398" y="2517383"/>
                      <a:pt x="3898398" y="2293206"/>
                    </a:cubicBezTo>
                    <a:lnTo>
                      <a:pt x="3898398" y="669616"/>
                    </a:lnTo>
                    <a:cubicBezTo>
                      <a:pt x="3898398" y="445439"/>
                      <a:pt x="3716666" y="263707"/>
                      <a:pt x="3492489" y="263707"/>
                    </a:cubicBezTo>
                    <a:close/>
                    <a:moveTo>
                      <a:pt x="496399" y="0"/>
                    </a:moveTo>
                    <a:lnTo>
                      <a:pt x="3660858" y="0"/>
                    </a:lnTo>
                    <a:cubicBezTo>
                      <a:pt x="3935012" y="0"/>
                      <a:pt x="4157257" y="222245"/>
                      <a:pt x="4157257" y="496399"/>
                    </a:cubicBezTo>
                    <a:lnTo>
                      <a:pt x="4157257" y="2481934"/>
                    </a:lnTo>
                    <a:cubicBezTo>
                      <a:pt x="4157257" y="2756088"/>
                      <a:pt x="3935012" y="2978333"/>
                      <a:pt x="3660858" y="2978333"/>
                    </a:cubicBezTo>
                    <a:lnTo>
                      <a:pt x="496399" y="2978333"/>
                    </a:lnTo>
                    <a:cubicBezTo>
                      <a:pt x="222245" y="2978333"/>
                      <a:pt x="0" y="2756088"/>
                      <a:pt x="0" y="2481934"/>
                    </a:cubicBezTo>
                    <a:lnTo>
                      <a:pt x="0" y="496399"/>
                    </a:lnTo>
                    <a:cubicBezTo>
                      <a:pt x="0" y="222245"/>
                      <a:pt x="222245" y="0"/>
                      <a:pt x="496399" y="0"/>
                    </a:cubicBezTo>
                    <a:close/>
                  </a:path>
                </a:pathLst>
              </a:custGeom>
              <a:solidFill>
                <a:schemeClr val="tx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latin typeface="造字工房悦圆演示版常规体" pitchFamily="50" charset="-122"/>
                  <a:ea typeface="造字工房悦圆演示版常规体" pitchFamily="50" charset="-122"/>
                </a:endParaRPr>
              </a:p>
            </p:txBody>
          </p:sp>
          <p:sp>
            <p:nvSpPr>
              <p:cNvPr id="25" name="Oval 20"/>
              <p:cNvSpPr/>
              <p:nvPr/>
            </p:nvSpPr>
            <p:spPr>
              <a:xfrm>
                <a:off x="8702450" y="9353005"/>
                <a:ext cx="217170" cy="21717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造字工房悦圆演示版常规体" pitchFamily="50" charset="-122"/>
                  <a:ea typeface="造字工房悦圆演示版常规体" pitchFamily="50" charset="-122"/>
                </a:endParaRPr>
              </a:p>
            </p:txBody>
          </p:sp>
        </p:grpSp>
        <p:pic>
          <p:nvPicPr>
            <p:cNvPr id="23" name="图片占位符 18" descr="53b58PIC5Tp.jpg"/>
            <p:cNvPicPr>
              <a:picLocks noChangeAspect="1"/>
            </p:cNvPicPr>
            <p:nvPr/>
          </p:nvPicPr>
          <p:blipFill>
            <a:blip r:embed="rId3" cstate="email"/>
            <a:srcRect/>
            <a:stretch>
              <a:fillRect/>
            </a:stretch>
          </p:blipFill>
          <p:spPr>
            <a:xfrm>
              <a:off x="4601315" y="4662281"/>
              <a:ext cx="2564356" cy="1718383"/>
            </a:xfrm>
            <a:prstGeom prst="roundRect">
              <a:avLst/>
            </a:prstGeom>
          </p:spPr>
        </p:pic>
      </p:grpSp>
      <p:sp>
        <p:nvSpPr>
          <p:cNvPr id="26" name="Content Placeholder 2"/>
          <p:cNvSpPr txBox="1"/>
          <p:nvPr/>
        </p:nvSpPr>
        <p:spPr>
          <a:xfrm>
            <a:off x="623392" y="4756776"/>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eaLnBrk="0" hangingPunct="0"/>
            <a:r>
              <a:rPr lang="zh-CN" altLang="en-US" sz="1800" dirty="0">
                <a:solidFill>
                  <a:srgbClr val="8D0C73"/>
                </a:solidFill>
                <a:latin typeface="迷你简菱心" panose="02010609000101010101" pitchFamily="49" charset="-122"/>
                <a:ea typeface="迷你简菱心" panose="02010609000101010101" pitchFamily="49" charset="-122"/>
                <a:sym typeface="方正兰亭黑_GBK" pitchFamily="2" charset="-122"/>
              </a:rPr>
              <a:t>友善的外在型</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7" name="Content Placeholder 2"/>
          <p:cNvSpPr txBox="1"/>
          <p:nvPr/>
        </p:nvSpPr>
        <p:spPr>
          <a:xfrm>
            <a:off x="551384" y="2236496"/>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eaLnBrk="0" hangingPunct="0"/>
            <a:r>
              <a:rPr lang="zh-CN" altLang="en-US" sz="1800" dirty="0">
                <a:solidFill>
                  <a:srgbClr val="8D0C73"/>
                </a:solidFill>
                <a:latin typeface="迷你简菱心" panose="02010609000101010101" pitchFamily="49" charset="-122"/>
                <a:ea typeface="迷你简菱心" panose="02010609000101010101" pitchFamily="49" charset="-122"/>
                <a:sym typeface="方正兰亭黑_GBK" pitchFamily="2" charset="-122"/>
              </a:rPr>
              <a:t>友善的外在型</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右键点击图片选择设置图片格式可直接替换图片。</a:t>
            </a:r>
            <a:r>
              <a:rPr lang="zh-CN" altLang="en-US" sz="1100" dirty="0" smtClean="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8" name="Content Placeholder 2"/>
          <p:cNvSpPr txBox="1"/>
          <p:nvPr/>
        </p:nvSpPr>
        <p:spPr>
          <a:xfrm>
            <a:off x="4727848" y="1268760"/>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eaLnBrk="0" hangingPunct="0"/>
            <a:r>
              <a:rPr lang="zh-CN" altLang="en-US" sz="1800" dirty="0">
                <a:solidFill>
                  <a:srgbClr val="8D0C73"/>
                </a:solidFill>
                <a:latin typeface="迷你简菱心" panose="02010609000101010101" pitchFamily="49" charset="-122"/>
                <a:ea typeface="迷你简菱心" panose="02010609000101010101" pitchFamily="49" charset="-122"/>
                <a:sym typeface="方正兰亭黑_GBK" pitchFamily="2" charset="-122"/>
              </a:rPr>
              <a:t>友善的外在型</a:t>
            </a:r>
          </a:p>
          <a:p>
            <a:pPr algn="ctr">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9" name="Content Placeholder 2"/>
          <p:cNvSpPr txBox="1"/>
          <p:nvPr/>
        </p:nvSpPr>
        <p:spPr>
          <a:xfrm>
            <a:off x="8976320" y="2236496"/>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eaLnBrk="0" hangingPunct="0"/>
            <a:r>
              <a:rPr lang="zh-CN" altLang="en-US" sz="1800" dirty="0">
                <a:solidFill>
                  <a:srgbClr val="8D0C73"/>
                </a:solidFill>
                <a:latin typeface="迷你简菱心" panose="02010609000101010101" pitchFamily="49" charset="-122"/>
                <a:ea typeface="迷你简菱心" panose="02010609000101010101" pitchFamily="49" charset="-122"/>
                <a:sym typeface="方正兰亭黑_GBK" pitchFamily="2" charset="-122"/>
              </a:rPr>
              <a:t>友善的外在型</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0" name="Content Placeholder 2"/>
          <p:cNvSpPr txBox="1"/>
          <p:nvPr/>
        </p:nvSpPr>
        <p:spPr>
          <a:xfrm>
            <a:off x="8976320" y="4756776"/>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eaLnBrk="0" hangingPunct="0"/>
            <a:r>
              <a:rPr lang="zh-CN" altLang="en-US" sz="1800" dirty="0">
                <a:solidFill>
                  <a:srgbClr val="8D0C73"/>
                </a:solidFill>
                <a:latin typeface="迷你简菱心" panose="02010609000101010101" pitchFamily="49" charset="-122"/>
                <a:ea typeface="迷你简菱心" panose="02010609000101010101" pitchFamily="49" charset="-122"/>
                <a:sym typeface="方正兰亭黑_GBK" pitchFamily="2" charset="-122"/>
              </a:rPr>
              <a:t>友善的外在型</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22" presetClass="entr" presetSubtype="2" fill="hold" nodeType="withEffect">
                                  <p:stCondLst>
                                    <p:cond delay="75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2" fill="hold" nodeType="withEffect">
                                  <p:stCondLst>
                                    <p:cond delay="75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par>
                                <p:cTn id="37" presetID="22" presetClass="entr" presetSubtype="4" fill="hold" nodeType="withEffect">
                                  <p:stCondLst>
                                    <p:cond delay="75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8" fill="hold" nodeType="withEffect">
                                  <p:stCondLst>
                                    <p:cond delay="75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nodeType="withEffect">
                                  <p:stCondLst>
                                    <p:cond delay="75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260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3100"/>
                            </p:stCondLst>
                            <p:childTnLst>
                              <p:par>
                                <p:cTn id="53" presetID="53" presetClass="entr" presetSubtype="16"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410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46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四、客户分析</a:t>
            </a:r>
          </a:p>
        </p:txBody>
      </p:sp>
      <p:grpSp>
        <p:nvGrpSpPr>
          <p:cNvPr id="6" name="组合 5"/>
          <p:cNvGrpSpPr/>
          <p:nvPr/>
        </p:nvGrpSpPr>
        <p:grpSpPr>
          <a:xfrm>
            <a:off x="6615683" y="3100960"/>
            <a:ext cx="506280" cy="1332033"/>
            <a:chOff x="2457450" y="777875"/>
            <a:chExt cx="1811338" cy="4765675"/>
          </a:xfrm>
          <a:solidFill>
            <a:schemeClr val="tx1">
              <a:lumMod val="85000"/>
              <a:lumOff val="15000"/>
            </a:schemeClr>
          </a:solidFill>
        </p:grpSpPr>
        <p:sp>
          <p:nvSpPr>
            <p:cNvPr id="7" name="Oval 6"/>
            <p:cNvSpPr>
              <a:spLocks noChangeArrowheads="1"/>
            </p:cNvSpPr>
            <p:nvPr/>
          </p:nvSpPr>
          <p:spPr bwMode="auto">
            <a:xfrm>
              <a:off x="2997200" y="777875"/>
              <a:ext cx="731838" cy="73025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5115663" y="3000461"/>
            <a:ext cx="506280" cy="1332033"/>
            <a:chOff x="2457450" y="777875"/>
            <a:chExt cx="1811338" cy="4765675"/>
          </a:xfrm>
          <a:solidFill>
            <a:schemeClr val="tx1">
              <a:lumMod val="85000"/>
              <a:lumOff val="15000"/>
            </a:schemeClr>
          </a:solidFill>
        </p:grpSpPr>
        <p:sp>
          <p:nvSpPr>
            <p:cNvPr id="10" name="Oval 6"/>
            <p:cNvSpPr>
              <a:spLocks noChangeArrowheads="1"/>
            </p:cNvSpPr>
            <p:nvPr/>
          </p:nvSpPr>
          <p:spPr bwMode="auto">
            <a:xfrm>
              <a:off x="2997200" y="777875"/>
              <a:ext cx="731838" cy="73025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2" name="Freeform 8"/>
          <p:cNvSpPr/>
          <p:nvPr/>
        </p:nvSpPr>
        <p:spPr bwMode="auto">
          <a:xfrm>
            <a:off x="3948566" y="2227800"/>
            <a:ext cx="4340498" cy="3824071"/>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Oval 56"/>
          <p:cNvSpPr>
            <a:spLocks noChangeArrowheads="1"/>
          </p:cNvSpPr>
          <p:nvPr/>
        </p:nvSpPr>
        <p:spPr bwMode="auto">
          <a:xfrm>
            <a:off x="4235436" y="2065600"/>
            <a:ext cx="668570" cy="66857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dirty="0">
                <a:solidFill>
                  <a:schemeClr val="bg1"/>
                </a:solidFill>
              </a:rPr>
              <a:t>01</a:t>
            </a:r>
            <a:endParaRPr lang="zh-CN" altLang="en-US" dirty="0">
              <a:solidFill>
                <a:schemeClr val="bg1"/>
              </a:solidFill>
            </a:endParaRPr>
          </a:p>
        </p:txBody>
      </p:sp>
      <p:sp>
        <p:nvSpPr>
          <p:cNvPr id="14" name="Oval 57"/>
          <p:cNvSpPr>
            <a:spLocks noChangeArrowheads="1"/>
          </p:cNvSpPr>
          <p:nvPr/>
        </p:nvSpPr>
        <p:spPr bwMode="auto">
          <a:xfrm>
            <a:off x="3614281" y="3406335"/>
            <a:ext cx="668570" cy="67166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dirty="0">
                <a:solidFill>
                  <a:schemeClr val="bg1"/>
                </a:solidFill>
              </a:rPr>
              <a:t>02</a:t>
            </a:r>
            <a:endParaRPr lang="zh-CN" altLang="en-US" dirty="0">
              <a:solidFill>
                <a:schemeClr val="bg1"/>
              </a:solidFill>
            </a:endParaRPr>
          </a:p>
        </p:txBody>
      </p:sp>
      <p:sp>
        <p:nvSpPr>
          <p:cNvPr id="15" name="Oval 58"/>
          <p:cNvSpPr>
            <a:spLocks noChangeArrowheads="1"/>
          </p:cNvSpPr>
          <p:nvPr/>
        </p:nvSpPr>
        <p:spPr bwMode="auto">
          <a:xfrm>
            <a:off x="4067828" y="4774635"/>
            <a:ext cx="668570" cy="66857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dirty="0">
                <a:solidFill>
                  <a:schemeClr val="bg1"/>
                </a:solidFill>
              </a:rPr>
              <a:t>03</a:t>
            </a:r>
            <a:endParaRPr lang="zh-CN" altLang="en-US" dirty="0">
              <a:solidFill>
                <a:schemeClr val="bg1"/>
              </a:solidFill>
            </a:endParaRPr>
          </a:p>
        </p:txBody>
      </p:sp>
      <p:sp>
        <p:nvSpPr>
          <p:cNvPr id="16" name="Oval 59"/>
          <p:cNvSpPr>
            <a:spLocks noChangeArrowheads="1"/>
          </p:cNvSpPr>
          <p:nvPr/>
        </p:nvSpPr>
        <p:spPr bwMode="auto">
          <a:xfrm>
            <a:off x="7293217" y="2065600"/>
            <a:ext cx="671665" cy="66857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dirty="0">
                <a:solidFill>
                  <a:schemeClr val="bg1"/>
                </a:solidFill>
              </a:rPr>
              <a:t>04</a:t>
            </a:r>
            <a:endParaRPr lang="zh-CN" altLang="en-US" dirty="0">
              <a:solidFill>
                <a:schemeClr val="bg1"/>
              </a:solidFill>
            </a:endParaRPr>
          </a:p>
        </p:txBody>
      </p:sp>
      <p:sp>
        <p:nvSpPr>
          <p:cNvPr id="17" name="Oval 60"/>
          <p:cNvSpPr>
            <a:spLocks noChangeArrowheads="1"/>
          </p:cNvSpPr>
          <p:nvPr/>
        </p:nvSpPr>
        <p:spPr bwMode="auto">
          <a:xfrm>
            <a:off x="7953232" y="3406335"/>
            <a:ext cx="671665" cy="67166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dirty="0">
                <a:solidFill>
                  <a:schemeClr val="bg1"/>
                </a:solidFill>
              </a:rPr>
              <a:t>05</a:t>
            </a:r>
            <a:endParaRPr lang="zh-CN" altLang="en-US" dirty="0">
              <a:solidFill>
                <a:schemeClr val="bg1"/>
              </a:solidFill>
            </a:endParaRPr>
          </a:p>
        </p:txBody>
      </p:sp>
      <p:sp>
        <p:nvSpPr>
          <p:cNvPr id="18" name="Oval 61"/>
          <p:cNvSpPr>
            <a:spLocks noChangeArrowheads="1"/>
          </p:cNvSpPr>
          <p:nvPr/>
        </p:nvSpPr>
        <p:spPr bwMode="auto">
          <a:xfrm>
            <a:off x="7503677" y="4774635"/>
            <a:ext cx="668570" cy="66857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dirty="0">
                <a:solidFill>
                  <a:schemeClr val="bg1"/>
                </a:solidFill>
              </a:rPr>
              <a:t>06</a:t>
            </a:r>
            <a:endParaRPr lang="zh-CN" altLang="en-US" dirty="0">
              <a:solidFill>
                <a:schemeClr val="bg1"/>
              </a:solidFill>
            </a:endParaRPr>
          </a:p>
        </p:txBody>
      </p:sp>
      <p:sp>
        <p:nvSpPr>
          <p:cNvPr id="19" name="Rectangle 5"/>
          <p:cNvSpPr>
            <a:spLocks noChangeArrowheads="1"/>
          </p:cNvSpPr>
          <p:nvPr/>
        </p:nvSpPr>
        <p:spPr bwMode="auto">
          <a:xfrm>
            <a:off x="5772728" y="4073258"/>
            <a:ext cx="692174" cy="705875"/>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20" name="Rectangle 6"/>
          <p:cNvSpPr>
            <a:spLocks noChangeArrowheads="1"/>
          </p:cNvSpPr>
          <p:nvPr/>
        </p:nvSpPr>
        <p:spPr bwMode="auto">
          <a:xfrm>
            <a:off x="5022719" y="4358806"/>
            <a:ext cx="692170" cy="420327"/>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21" name="Rectangle 9"/>
          <p:cNvSpPr>
            <a:spLocks noChangeArrowheads="1"/>
          </p:cNvSpPr>
          <p:nvPr/>
        </p:nvSpPr>
        <p:spPr bwMode="auto">
          <a:xfrm>
            <a:off x="6522736" y="4458998"/>
            <a:ext cx="692177" cy="31981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22" name="组合 21"/>
          <p:cNvGrpSpPr/>
          <p:nvPr/>
        </p:nvGrpSpPr>
        <p:grpSpPr>
          <a:xfrm>
            <a:off x="5624241" y="2682735"/>
            <a:ext cx="989144" cy="1299818"/>
            <a:chOff x="4225925" y="1973263"/>
            <a:chExt cx="687388" cy="903287"/>
          </a:xfrm>
          <a:solidFill>
            <a:schemeClr val="tx1">
              <a:lumMod val="85000"/>
              <a:lumOff val="15000"/>
            </a:schemeClr>
          </a:solidFill>
        </p:grpSpPr>
        <p:sp>
          <p:nvSpPr>
            <p:cNvPr id="23" name="Oval 12"/>
            <p:cNvSpPr>
              <a:spLocks noChangeArrowheads="1"/>
            </p:cNvSpPr>
            <p:nvPr/>
          </p:nvSpPr>
          <p:spPr bwMode="auto">
            <a:xfrm>
              <a:off x="4500563" y="1989138"/>
              <a:ext cx="138113" cy="134937"/>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5" name="文本框 9"/>
          <p:cNvSpPr txBox="1"/>
          <p:nvPr/>
        </p:nvSpPr>
        <p:spPr>
          <a:xfrm>
            <a:off x="1343472" y="2062406"/>
            <a:ext cx="2516324" cy="377026"/>
          </a:xfrm>
          <a:prstGeom prst="rect">
            <a:avLst/>
          </a:prstGeom>
          <a:noFill/>
        </p:spPr>
        <p:txBody>
          <a:bodyPr wrap="square" lIns="68580" tIns="34290" rIns="68580" bIns="34290" rtlCol="0">
            <a:spAutoFit/>
          </a:bodyPr>
          <a:lstStyle/>
          <a:p>
            <a:pPr marL="0" lvl="1"/>
            <a:r>
              <a:rPr lang="zh-CN" altLang="en-US" sz="2000" dirty="0" smtClean="0">
                <a:solidFill>
                  <a:srgbClr val="8D0C73"/>
                </a:solidFill>
                <a:latin typeface="迷你简菱心" panose="02010609000101010101" pitchFamily="49" charset="-122"/>
                <a:ea typeface="迷你简菱心" panose="02010609000101010101" pitchFamily="49" charset="-122"/>
              </a:rPr>
              <a:t>委婉型</a:t>
            </a:r>
            <a:endParaRPr lang="zh-CN" altLang="en-US" sz="2000" dirty="0">
              <a:solidFill>
                <a:srgbClr val="8D0C73"/>
              </a:solidFill>
              <a:latin typeface="迷你简菱心" panose="02010609000101010101" pitchFamily="49" charset="-122"/>
              <a:ea typeface="迷你简菱心" panose="02010609000101010101" pitchFamily="49" charset="-122"/>
            </a:endParaRPr>
          </a:p>
        </p:txBody>
      </p:sp>
      <p:sp>
        <p:nvSpPr>
          <p:cNvPr id="26" name="文本框 9"/>
          <p:cNvSpPr txBox="1"/>
          <p:nvPr/>
        </p:nvSpPr>
        <p:spPr>
          <a:xfrm>
            <a:off x="1358281" y="2422446"/>
            <a:ext cx="2737098"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
        <p:nvSpPr>
          <p:cNvPr id="27" name="文本框 9"/>
          <p:cNvSpPr txBox="1"/>
          <p:nvPr/>
        </p:nvSpPr>
        <p:spPr>
          <a:xfrm>
            <a:off x="823813" y="3303528"/>
            <a:ext cx="2516324" cy="377026"/>
          </a:xfrm>
          <a:prstGeom prst="rect">
            <a:avLst/>
          </a:prstGeom>
          <a:noFill/>
        </p:spPr>
        <p:txBody>
          <a:bodyPr wrap="square" lIns="68580" tIns="34290" rIns="68580" bIns="34290" rtlCol="0">
            <a:spAutoFit/>
          </a:bodyPr>
          <a:lstStyle/>
          <a:p>
            <a:pPr marL="0" lvl="1"/>
            <a:r>
              <a:rPr lang="zh-CN" altLang="en-US" sz="2000" dirty="0">
                <a:solidFill>
                  <a:srgbClr val="8D0C73"/>
                </a:solidFill>
                <a:latin typeface="迷你简菱心" panose="02010609000101010101" pitchFamily="49" charset="-122"/>
                <a:ea typeface="迷你简菱心" panose="02010609000101010101" pitchFamily="49" charset="-122"/>
              </a:rPr>
              <a:t>委婉型</a:t>
            </a:r>
          </a:p>
        </p:txBody>
      </p:sp>
      <p:sp>
        <p:nvSpPr>
          <p:cNvPr id="28" name="文本框 9"/>
          <p:cNvSpPr txBox="1"/>
          <p:nvPr/>
        </p:nvSpPr>
        <p:spPr>
          <a:xfrm>
            <a:off x="838622" y="3663568"/>
            <a:ext cx="2737098"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
        <p:nvSpPr>
          <p:cNvPr id="29" name="文本框 9"/>
          <p:cNvSpPr txBox="1"/>
          <p:nvPr/>
        </p:nvSpPr>
        <p:spPr>
          <a:xfrm>
            <a:off x="1255861" y="4743688"/>
            <a:ext cx="2516324" cy="377026"/>
          </a:xfrm>
          <a:prstGeom prst="rect">
            <a:avLst/>
          </a:prstGeom>
          <a:noFill/>
        </p:spPr>
        <p:txBody>
          <a:bodyPr wrap="square" lIns="68580" tIns="34290" rIns="68580" bIns="34290" rtlCol="0">
            <a:spAutoFit/>
          </a:bodyPr>
          <a:lstStyle/>
          <a:p>
            <a:pPr marL="0" lvl="1"/>
            <a:r>
              <a:rPr lang="zh-CN" altLang="en-US" sz="2000" dirty="0">
                <a:solidFill>
                  <a:srgbClr val="8D0C73"/>
                </a:solidFill>
                <a:latin typeface="迷你简菱心" panose="02010609000101010101" pitchFamily="49" charset="-122"/>
                <a:ea typeface="迷你简菱心" panose="02010609000101010101" pitchFamily="49" charset="-122"/>
              </a:rPr>
              <a:t>委婉型</a:t>
            </a:r>
          </a:p>
        </p:txBody>
      </p:sp>
      <p:sp>
        <p:nvSpPr>
          <p:cNvPr id="30" name="文本框 9"/>
          <p:cNvSpPr txBox="1"/>
          <p:nvPr/>
        </p:nvSpPr>
        <p:spPr>
          <a:xfrm>
            <a:off x="1270670" y="5103728"/>
            <a:ext cx="2737098"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
        <p:nvSpPr>
          <p:cNvPr id="31" name="文本框 9"/>
          <p:cNvSpPr txBox="1"/>
          <p:nvPr/>
        </p:nvSpPr>
        <p:spPr>
          <a:xfrm>
            <a:off x="8312645" y="2079392"/>
            <a:ext cx="2516324" cy="377026"/>
          </a:xfrm>
          <a:prstGeom prst="rect">
            <a:avLst/>
          </a:prstGeom>
          <a:noFill/>
        </p:spPr>
        <p:txBody>
          <a:bodyPr wrap="square" lIns="68580" tIns="34290" rIns="68580" bIns="34290" rtlCol="0">
            <a:spAutoFit/>
          </a:bodyPr>
          <a:lstStyle/>
          <a:p>
            <a:pPr marL="0" lvl="1"/>
            <a:r>
              <a:rPr lang="zh-CN" altLang="en-US" sz="2000" dirty="0">
                <a:solidFill>
                  <a:srgbClr val="8D0C73"/>
                </a:solidFill>
                <a:latin typeface="迷你简菱心" panose="02010609000101010101" pitchFamily="49" charset="-122"/>
                <a:ea typeface="迷你简菱心" panose="02010609000101010101" pitchFamily="49" charset="-122"/>
              </a:rPr>
              <a:t>委婉型</a:t>
            </a:r>
          </a:p>
        </p:txBody>
      </p:sp>
      <p:sp>
        <p:nvSpPr>
          <p:cNvPr id="32" name="文本框 9"/>
          <p:cNvSpPr txBox="1"/>
          <p:nvPr/>
        </p:nvSpPr>
        <p:spPr>
          <a:xfrm>
            <a:off x="8327454" y="2439432"/>
            <a:ext cx="2737098"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
        <p:nvSpPr>
          <p:cNvPr id="33" name="文本框 9"/>
          <p:cNvSpPr txBox="1"/>
          <p:nvPr/>
        </p:nvSpPr>
        <p:spPr>
          <a:xfrm>
            <a:off x="8888709" y="3303528"/>
            <a:ext cx="2516324" cy="377026"/>
          </a:xfrm>
          <a:prstGeom prst="rect">
            <a:avLst/>
          </a:prstGeom>
          <a:noFill/>
        </p:spPr>
        <p:txBody>
          <a:bodyPr wrap="square" lIns="68580" tIns="34290" rIns="68580" bIns="34290" rtlCol="0">
            <a:spAutoFit/>
          </a:bodyPr>
          <a:lstStyle/>
          <a:p>
            <a:pPr marL="0" lvl="1"/>
            <a:r>
              <a:rPr lang="zh-CN" altLang="en-US" sz="2000" dirty="0">
                <a:solidFill>
                  <a:srgbClr val="8D0C73"/>
                </a:solidFill>
                <a:latin typeface="迷你简菱心" panose="02010609000101010101" pitchFamily="49" charset="-122"/>
                <a:ea typeface="迷你简菱心" panose="02010609000101010101" pitchFamily="49" charset="-122"/>
              </a:rPr>
              <a:t>委婉型</a:t>
            </a:r>
          </a:p>
        </p:txBody>
      </p:sp>
      <p:sp>
        <p:nvSpPr>
          <p:cNvPr id="34" name="文本框 9"/>
          <p:cNvSpPr txBox="1"/>
          <p:nvPr/>
        </p:nvSpPr>
        <p:spPr>
          <a:xfrm>
            <a:off x="8903518" y="3663568"/>
            <a:ext cx="2737098"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
        <p:nvSpPr>
          <p:cNvPr id="35" name="文本框 9"/>
          <p:cNvSpPr txBox="1"/>
          <p:nvPr/>
        </p:nvSpPr>
        <p:spPr>
          <a:xfrm>
            <a:off x="8528669" y="4743688"/>
            <a:ext cx="2516324" cy="377026"/>
          </a:xfrm>
          <a:prstGeom prst="rect">
            <a:avLst/>
          </a:prstGeom>
          <a:noFill/>
        </p:spPr>
        <p:txBody>
          <a:bodyPr wrap="square" lIns="68580" tIns="34290" rIns="68580" bIns="34290" rtlCol="0">
            <a:spAutoFit/>
          </a:bodyPr>
          <a:lstStyle/>
          <a:p>
            <a:pPr marL="0" lvl="1"/>
            <a:r>
              <a:rPr lang="zh-CN" altLang="en-US" sz="2000" dirty="0">
                <a:solidFill>
                  <a:srgbClr val="8D0C73"/>
                </a:solidFill>
                <a:latin typeface="迷你简菱心" panose="02010609000101010101" pitchFamily="49" charset="-122"/>
                <a:ea typeface="迷你简菱心" panose="02010609000101010101" pitchFamily="49" charset="-122"/>
              </a:rPr>
              <a:t>委婉型</a:t>
            </a:r>
          </a:p>
        </p:txBody>
      </p:sp>
      <p:sp>
        <p:nvSpPr>
          <p:cNvPr id="36" name="文本框 9"/>
          <p:cNvSpPr txBox="1"/>
          <p:nvPr/>
        </p:nvSpPr>
        <p:spPr>
          <a:xfrm>
            <a:off x="8543478" y="5103728"/>
            <a:ext cx="2737098"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endParaRPr lang="zh-CN" altLang="en-US" sz="1000" b="1"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par>
                                <p:cTn id="25" presetID="22" presetClass="entr" presetSubtype="4" fill="hold" grpId="0" nodeType="withEffect">
                                  <p:stCondLst>
                                    <p:cond delay="75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75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42" presetClass="entr" presetSubtype="0" fill="hold" nodeType="withEffect">
                                  <p:stCondLst>
                                    <p:cond delay="15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5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5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p:stCondLst>
                              <p:cond delay="325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par>
                                <p:cTn id="53" presetID="2" presetClass="entr" presetSubtype="8" fill="hold" grpId="0" nodeType="withEffect">
                                  <p:stCondLst>
                                    <p:cond delay="5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5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1+#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50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par>
                          <p:cTn id="77" fill="hold">
                            <p:stCondLst>
                              <p:cond delay="3750"/>
                            </p:stCondLst>
                            <p:childTnLst>
                              <p:par>
                                <p:cTn id="78" presetID="16" presetClass="entr" presetSubtype="21"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arn(inVertical)">
                                      <p:cBhvr>
                                        <p:cTn id="80" dur="500"/>
                                        <p:tgtEl>
                                          <p:spTgt spid="25"/>
                                        </p:tgtEl>
                                      </p:cBhvr>
                                    </p:animEffect>
                                  </p:childTnLst>
                                </p:cTn>
                              </p:par>
                            </p:childTnLst>
                          </p:cTn>
                        </p:par>
                        <p:par>
                          <p:cTn id="81" fill="hold">
                            <p:stCondLst>
                              <p:cond delay="4250"/>
                            </p:stCondLst>
                            <p:childTnLst>
                              <p:par>
                                <p:cTn id="82" presetID="16" presetClass="entr" presetSubtype="21"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childTnLst>
                          </p:cTn>
                        </p:par>
                        <p:par>
                          <p:cTn id="85" fill="hold">
                            <p:stCondLst>
                              <p:cond delay="4750"/>
                            </p:stCondLst>
                            <p:childTnLst>
                              <p:par>
                                <p:cTn id="86" presetID="16" presetClass="entr" presetSubtype="2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500"/>
                                        <p:tgtEl>
                                          <p:spTgt spid="27"/>
                                        </p:tgtEl>
                                      </p:cBhvr>
                                    </p:animEffect>
                                  </p:childTnLst>
                                </p:cTn>
                              </p:par>
                            </p:childTnLst>
                          </p:cTn>
                        </p:par>
                        <p:par>
                          <p:cTn id="89" fill="hold">
                            <p:stCondLst>
                              <p:cond delay="5250"/>
                            </p:stCondLst>
                            <p:childTnLst>
                              <p:par>
                                <p:cTn id="90" presetID="16" presetClass="entr" presetSubtype="21"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arn(inVertical)">
                                      <p:cBhvr>
                                        <p:cTn id="92" dur="500"/>
                                        <p:tgtEl>
                                          <p:spTgt spid="28"/>
                                        </p:tgtEl>
                                      </p:cBhvr>
                                    </p:animEffect>
                                  </p:childTnLst>
                                </p:cTn>
                              </p:par>
                            </p:childTnLst>
                          </p:cTn>
                        </p:par>
                        <p:par>
                          <p:cTn id="93" fill="hold">
                            <p:stCondLst>
                              <p:cond delay="5750"/>
                            </p:stCondLst>
                            <p:childTnLst>
                              <p:par>
                                <p:cTn id="94" presetID="16" presetClass="entr" presetSubtype="21"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arn(inVertical)">
                                      <p:cBhvr>
                                        <p:cTn id="96" dur="500"/>
                                        <p:tgtEl>
                                          <p:spTgt spid="29"/>
                                        </p:tgtEl>
                                      </p:cBhvr>
                                    </p:animEffect>
                                  </p:childTnLst>
                                </p:cTn>
                              </p:par>
                            </p:childTnLst>
                          </p:cTn>
                        </p:par>
                        <p:par>
                          <p:cTn id="97" fill="hold">
                            <p:stCondLst>
                              <p:cond delay="6250"/>
                            </p:stCondLst>
                            <p:childTnLst>
                              <p:par>
                                <p:cTn id="98" presetID="16" presetClass="entr" presetSubtype="21"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arn(inVertical)">
                                      <p:cBhvr>
                                        <p:cTn id="100" dur="500"/>
                                        <p:tgtEl>
                                          <p:spTgt spid="30"/>
                                        </p:tgtEl>
                                      </p:cBhvr>
                                    </p:animEffect>
                                  </p:childTnLst>
                                </p:cTn>
                              </p:par>
                            </p:childTnLst>
                          </p:cTn>
                        </p:par>
                        <p:par>
                          <p:cTn id="101" fill="hold">
                            <p:stCondLst>
                              <p:cond delay="6750"/>
                            </p:stCondLst>
                            <p:childTnLst>
                              <p:par>
                                <p:cTn id="102" presetID="16" presetClass="entr" presetSubtype="21"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arn(inVertical)">
                                      <p:cBhvr>
                                        <p:cTn id="104" dur="500"/>
                                        <p:tgtEl>
                                          <p:spTgt spid="31"/>
                                        </p:tgtEl>
                                      </p:cBhvr>
                                    </p:animEffect>
                                  </p:childTnLst>
                                </p:cTn>
                              </p:par>
                            </p:childTnLst>
                          </p:cTn>
                        </p:par>
                        <p:par>
                          <p:cTn id="105" fill="hold">
                            <p:stCondLst>
                              <p:cond delay="7250"/>
                            </p:stCondLst>
                            <p:childTnLst>
                              <p:par>
                                <p:cTn id="106" presetID="16" presetClass="entr" presetSubtype="21"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arn(inVertical)">
                                      <p:cBhvr>
                                        <p:cTn id="108" dur="500"/>
                                        <p:tgtEl>
                                          <p:spTgt spid="32"/>
                                        </p:tgtEl>
                                      </p:cBhvr>
                                    </p:animEffect>
                                  </p:childTnLst>
                                </p:cTn>
                              </p:par>
                            </p:childTnLst>
                          </p:cTn>
                        </p:par>
                        <p:par>
                          <p:cTn id="109" fill="hold">
                            <p:stCondLst>
                              <p:cond delay="7750"/>
                            </p:stCondLst>
                            <p:childTnLst>
                              <p:par>
                                <p:cTn id="110" presetID="16" presetClass="entr" presetSubtype="21"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arn(inVertical)">
                                      <p:cBhvr>
                                        <p:cTn id="112" dur="500"/>
                                        <p:tgtEl>
                                          <p:spTgt spid="33"/>
                                        </p:tgtEl>
                                      </p:cBhvr>
                                    </p:animEffect>
                                  </p:childTnLst>
                                </p:cTn>
                              </p:par>
                            </p:childTnLst>
                          </p:cTn>
                        </p:par>
                        <p:par>
                          <p:cTn id="113" fill="hold">
                            <p:stCondLst>
                              <p:cond delay="8250"/>
                            </p:stCondLst>
                            <p:childTnLst>
                              <p:par>
                                <p:cTn id="114" presetID="16" presetClass="entr" presetSubtype="21"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barn(inVertical)">
                                      <p:cBhvr>
                                        <p:cTn id="116" dur="500"/>
                                        <p:tgtEl>
                                          <p:spTgt spid="34"/>
                                        </p:tgtEl>
                                      </p:cBhvr>
                                    </p:animEffect>
                                  </p:childTnLst>
                                </p:cTn>
                              </p:par>
                            </p:childTnLst>
                          </p:cTn>
                        </p:par>
                        <p:par>
                          <p:cTn id="117" fill="hold">
                            <p:stCondLst>
                              <p:cond delay="8750"/>
                            </p:stCondLst>
                            <p:childTnLst>
                              <p:par>
                                <p:cTn id="118" presetID="16" presetClass="entr" presetSubtype="21"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barn(inVertical)">
                                      <p:cBhvr>
                                        <p:cTn id="120" dur="500"/>
                                        <p:tgtEl>
                                          <p:spTgt spid="35"/>
                                        </p:tgtEl>
                                      </p:cBhvr>
                                    </p:animEffect>
                                  </p:childTnLst>
                                </p:cTn>
                              </p:par>
                            </p:childTnLst>
                          </p:cTn>
                        </p:par>
                        <p:par>
                          <p:cTn id="121" fill="hold">
                            <p:stCondLst>
                              <p:cond delay="9250"/>
                            </p:stCondLst>
                            <p:childTnLst>
                              <p:par>
                                <p:cTn id="122" presetID="16" presetClass="entr" presetSubtype="21"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barn(inVertical)">
                                      <p:cBhvr>
                                        <p:cTn id="1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 name="组合 2"/>
          <p:cNvGrpSpPr/>
          <p:nvPr/>
        </p:nvGrpSpPr>
        <p:grpSpPr>
          <a:xfrm>
            <a:off x="3791586" y="1155426"/>
            <a:ext cx="1046460" cy="1046460"/>
            <a:chOff x="1677608" y="2996952"/>
            <a:chExt cx="1395643" cy="1395643"/>
          </a:xfrm>
        </p:grpSpPr>
        <p:sp>
          <p:nvSpPr>
            <p:cNvPr id="4"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5"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6" name="TextBox 11"/>
          <p:cNvSpPr txBox="1"/>
          <p:nvPr/>
        </p:nvSpPr>
        <p:spPr>
          <a:xfrm flipH="1">
            <a:off x="4182326" y="1291406"/>
            <a:ext cx="269960" cy="769441"/>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2</a:t>
            </a:r>
            <a:endParaRPr lang="id-ID" sz="4400" b="1" dirty="0">
              <a:solidFill>
                <a:schemeClr val="bg1"/>
              </a:solidFill>
              <a:latin typeface="Agency FB" panose="020B0503020202020204" pitchFamily="34" charset="0"/>
            </a:endParaRPr>
          </a:p>
        </p:txBody>
      </p:sp>
      <p:grpSp>
        <p:nvGrpSpPr>
          <p:cNvPr id="7" name="组合 6"/>
          <p:cNvGrpSpPr/>
          <p:nvPr/>
        </p:nvGrpSpPr>
        <p:grpSpPr>
          <a:xfrm>
            <a:off x="4981216" y="1165748"/>
            <a:ext cx="1046460" cy="1046460"/>
            <a:chOff x="1677608" y="2996952"/>
            <a:chExt cx="1395643" cy="1395643"/>
          </a:xfrm>
        </p:grpSpPr>
        <p:sp>
          <p:nvSpPr>
            <p:cNvPr id="8"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9"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10" name="TextBox 15"/>
          <p:cNvSpPr txBox="1"/>
          <p:nvPr/>
        </p:nvSpPr>
        <p:spPr>
          <a:xfrm flipH="1">
            <a:off x="5375751" y="1303098"/>
            <a:ext cx="269960" cy="769441"/>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0</a:t>
            </a:r>
            <a:endParaRPr lang="id-ID" sz="4400" b="1" dirty="0">
              <a:solidFill>
                <a:schemeClr val="bg1"/>
              </a:solidFill>
              <a:latin typeface="Agency FB" panose="020B0503020202020204" pitchFamily="34" charset="0"/>
            </a:endParaRPr>
          </a:p>
        </p:txBody>
      </p:sp>
      <p:grpSp>
        <p:nvGrpSpPr>
          <p:cNvPr id="11" name="组合 10"/>
          <p:cNvGrpSpPr/>
          <p:nvPr/>
        </p:nvGrpSpPr>
        <p:grpSpPr>
          <a:xfrm>
            <a:off x="6170846" y="1155426"/>
            <a:ext cx="1046460" cy="1046460"/>
            <a:chOff x="1677608" y="2996952"/>
            <a:chExt cx="1395643" cy="1395643"/>
          </a:xfrm>
        </p:grpSpPr>
        <p:sp>
          <p:nvSpPr>
            <p:cNvPr id="12"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13"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14" name="TextBox 19"/>
          <p:cNvSpPr txBox="1"/>
          <p:nvPr/>
        </p:nvSpPr>
        <p:spPr>
          <a:xfrm flipH="1">
            <a:off x="6559096" y="1303099"/>
            <a:ext cx="269960" cy="768350"/>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X</a:t>
            </a:r>
            <a:endParaRPr lang="id-ID" sz="4400" b="1" dirty="0">
              <a:solidFill>
                <a:schemeClr val="bg1"/>
              </a:solidFill>
              <a:latin typeface="Agency FB" panose="020B0503020202020204" pitchFamily="34" charset="0"/>
            </a:endParaRPr>
          </a:p>
        </p:txBody>
      </p:sp>
      <p:grpSp>
        <p:nvGrpSpPr>
          <p:cNvPr id="15" name="组合 14"/>
          <p:cNvGrpSpPr/>
          <p:nvPr/>
        </p:nvGrpSpPr>
        <p:grpSpPr>
          <a:xfrm>
            <a:off x="7360476" y="1145761"/>
            <a:ext cx="1046460" cy="1046460"/>
            <a:chOff x="1677608" y="2996952"/>
            <a:chExt cx="1395643" cy="1395643"/>
          </a:xfrm>
        </p:grpSpPr>
        <p:sp>
          <p:nvSpPr>
            <p:cNvPr id="16" name="Oval 60"/>
            <p:cNvSpPr>
              <a:spLocks noChangeAspect="1"/>
            </p:cNvSpPr>
            <p:nvPr/>
          </p:nvSpPr>
          <p:spPr>
            <a:xfrm>
              <a:off x="1677608" y="2996952"/>
              <a:ext cx="1395643" cy="1395643"/>
            </a:xfrm>
            <a:prstGeom prst="ellipse">
              <a:avLst/>
            </a:prstGeom>
            <a:solidFill>
              <a:schemeClr val="bg1"/>
            </a:solidFill>
            <a:ln>
              <a:noFill/>
            </a:ln>
            <a:effectLst>
              <a:outerShdw blurRad="63500" algn="ctr" rotWithShape="0">
                <a:prstClr val="black">
                  <a:alpha val="40000"/>
                </a:prstClr>
              </a:outerShdw>
            </a:effectLst>
          </p:spPr>
          <p:txBody>
            <a:bodyPr vert="horz" wrap="square" lIns="68571" tIns="34285" rIns="68571" bIns="34285" numCol="1" anchor="t" anchorCtr="0" compatLnSpc="1"/>
            <a:lstStyle/>
            <a:p>
              <a:endParaRPr lang="en-US" kern="0" dirty="0">
                <a:solidFill>
                  <a:schemeClr val="bg1"/>
                </a:solidFill>
              </a:endParaRPr>
            </a:p>
          </p:txBody>
        </p:sp>
        <p:sp>
          <p:nvSpPr>
            <p:cNvPr id="17" name="Oval 29"/>
            <p:cNvSpPr>
              <a:spLocks noChangeAspect="1"/>
            </p:cNvSpPr>
            <p:nvPr/>
          </p:nvSpPr>
          <p:spPr>
            <a:xfrm>
              <a:off x="1850114" y="3169458"/>
              <a:ext cx="1050630" cy="1050630"/>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50366"/>
                </a:solidFill>
              </a:endParaRPr>
            </a:p>
          </p:txBody>
        </p:sp>
      </p:grpSp>
      <p:sp>
        <p:nvSpPr>
          <p:cNvPr id="18" name="TextBox 23"/>
          <p:cNvSpPr txBox="1"/>
          <p:nvPr/>
        </p:nvSpPr>
        <p:spPr>
          <a:xfrm flipH="1">
            <a:off x="7743888" y="1291406"/>
            <a:ext cx="269960" cy="768350"/>
          </a:xfrm>
          <a:prstGeom prst="rect">
            <a:avLst/>
          </a:prstGeom>
          <a:noFill/>
        </p:spPr>
        <p:txBody>
          <a:bodyPr wrap="square" rtlCol="0">
            <a:spAutoFit/>
          </a:bodyPr>
          <a:lstStyle/>
          <a:p>
            <a:pPr algn="ctr"/>
            <a:r>
              <a:rPr lang="en-US" sz="4400" b="1" dirty="0">
                <a:solidFill>
                  <a:schemeClr val="bg1"/>
                </a:solidFill>
                <a:latin typeface="Agency FB" panose="020B0503020202020204" pitchFamily="34" charset="0"/>
              </a:rPr>
              <a:t>X</a:t>
            </a:r>
            <a:endParaRPr lang="id-ID" sz="4400" b="1" dirty="0">
              <a:solidFill>
                <a:schemeClr val="bg1"/>
              </a:solidFill>
              <a:latin typeface="Agency FB" panose="020B0503020202020204" pitchFamily="34" charset="0"/>
            </a:endParaRPr>
          </a:p>
        </p:txBody>
      </p:sp>
      <p:sp>
        <p:nvSpPr>
          <p:cNvPr id="19" name="5"/>
          <p:cNvSpPr>
            <a:spLocks noChangeArrowheads="1"/>
          </p:cNvSpPr>
          <p:nvPr/>
        </p:nvSpPr>
        <p:spPr bwMode="auto">
          <a:xfrm>
            <a:off x="2213229" y="2416317"/>
            <a:ext cx="7802136" cy="1107996"/>
          </a:xfrm>
          <a:prstGeom prst="rect">
            <a:avLst/>
          </a:prstGeom>
          <a:noFill/>
          <a:effectLst/>
        </p:spPr>
        <p:txBody>
          <a:bodyPr wrap="none" rtlCol="0">
            <a:spAutoFit/>
          </a:bodyPr>
          <a:lstStyle/>
          <a:p>
            <a:pPr algn="ctr"/>
            <a:r>
              <a:rPr lang="zh-CN" altLang="en-US" sz="6600" dirty="0" smtClean="0">
                <a:ln>
                  <a:solidFill>
                    <a:schemeClr val="bg1"/>
                  </a:solidFill>
                </a:ln>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rPr>
              <a:t>感谢各位的批评指正</a:t>
            </a:r>
            <a:endParaRPr lang="en-US" altLang="zh-CN" sz="6600" dirty="0">
              <a:ln>
                <a:solidFill>
                  <a:schemeClr val="bg1"/>
                </a:solidFill>
              </a:ln>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endParaRPr>
          </a:p>
        </p:txBody>
      </p:sp>
      <p:sp>
        <p:nvSpPr>
          <p:cNvPr id="20" name="TextBox 7"/>
          <p:cNvSpPr>
            <a:spLocks noChangeArrowheads="1"/>
          </p:cNvSpPr>
          <p:nvPr/>
        </p:nvSpPr>
        <p:spPr bwMode="auto">
          <a:xfrm>
            <a:off x="2611141" y="3574533"/>
            <a:ext cx="7006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适合</a:t>
            </a:r>
            <a:r>
              <a:rPr lang="zh-CN" altLang="en-US" sz="2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总结</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汇报</a:t>
            </a:r>
            <a:r>
              <a:rPr lang="en-US" altLang="zh-CN"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商业计划</a:t>
            </a:r>
            <a:r>
              <a:rPr lang="en-US" altLang="zh-CN"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公司企业介绍</a:t>
            </a:r>
            <a:r>
              <a:rPr lang="en-US" altLang="zh-CN"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竞聘竞岗等</a:t>
            </a:r>
            <a:endParaRPr lang="zh-CN" altLang="en-US" sz="2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4342029" y="4256180"/>
            <a:ext cx="563884" cy="563961"/>
            <a:chOff x="2766872" y="3684983"/>
            <a:chExt cx="563884" cy="563961"/>
          </a:xfrm>
        </p:grpSpPr>
        <p:sp>
          <p:nvSpPr>
            <p:cNvPr id="22" name="椭圆 21"/>
            <p:cNvSpPr/>
            <p:nvPr/>
          </p:nvSpPr>
          <p:spPr>
            <a:xfrm>
              <a:off x="2766872"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3" name="组合 22"/>
            <p:cNvGrpSpPr/>
            <p:nvPr/>
          </p:nvGrpSpPr>
          <p:grpSpPr>
            <a:xfrm>
              <a:off x="2923439" y="3799245"/>
              <a:ext cx="270585" cy="272453"/>
              <a:chOff x="5042691" y="2273920"/>
              <a:chExt cx="702937" cy="707692"/>
            </a:xfrm>
            <a:solidFill>
              <a:schemeClr val="bg1"/>
            </a:solidFill>
          </p:grpSpPr>
          <p:sp>
            <p:nvSpPr>
              <p:cNvPr id="2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25"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26" name="组合 25"/>
          <p:cNvGrpSpPr/>
          <p:nvPr/>
        </p:nvGrpSpPr>
        <p:grpSpPr>
          <a:xfrm>
            <a:off x="5358016" y="4256180"/>
            <a:ext cx="563884" cy="563961"/>
            <a:chOff x="3782859" y="3684983"/>
            <a:chExt cx="563884" cy="563961"/>
          </a:xfrm>
        </p:grpSpPr>
        <p:sp>
          <p:nvSpPr>
            <p:cNvPr id="27" name="椭圆 26"/>
            <p:cNvSpPr/>
            <p:nvPr/>
          </p:nvSpPr>
          <p:spPr>
            <a:xfrm>
              <a:off x="3782859"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8" name="组合 27"/>
            <p:cNvGrpSpPr/>
            <p:nvPr/>
          </p:nvGrpSpPr>
          <p:grpSpPr>
            <a:xfrm>
              <a:off x="3936848" y="3834339"/>
              <a:ext cx="282468" cy="240378"/>
              <a:chOff x="7909299" y="3772690"/>
              <a:chExt cx="667095" cy="567616"/>
            </a:xfrm>
            <a:solidFill>
              <a:schemeClr val="bg1"/>
            </a:solidFill>
          </p:grpSpPr>
          <p:sp>
            <p:nvSpPr>
              <p:cNvPr id="29"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30"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31" name="组合 30"/>
          <p:cNvGrpSpPr/>
          <p:nvPr/>
        </p:nvGrpSpPr>
        <p:grpSpPr>
          <a:xfrm>
            <a:off x="6374003" y="4256180"/>
            <a:ext cx="563884" cy="563961"/>
            <a:chOff x="4798846" y="3684983"/>
            <a:chExt cx="563884" cy="563961"/>
          </a:xfrm>
        </p:grpSpPr>
        <p:sp>
          <p:nvSpPr>
            <p:cNvPr id="32" name="椭圆 31"/>
            <p:cNvSpPr/>
            <p:nvPr/>
          </p:nvSpPr>
          <p:spPr>
            <a:xfrm>
              <a:off x="4798846"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3" name="组合 32"/>
            <p:cNvGrpSpPr/>
            <p:nvPr/>
          </p:nvGrpSpPr>
          <p:grpSpPr>
            <a:xfrm>
              <a:off x="4986263" y="3800231"/>
              <a:ext cx="203290" cy="270481"/>
              <a:chOff x="7976594" y="2279040"/>
              <a:chExt cx="528116" cy="702571"/>
            </a:xfrm>
            <a:solidFill>
              <a:schemeClr val="bg1"/>
            </a:solidFill>
          </p:grpSpPr>
          <p:sp>
            <p:nvSpPr>
              <p:cNvPr id="34"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35"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36" name="组合 35"/>
          <p:cNvGrpSpPr/>
          <p:nvPr/>
        </p:nvGrpSpPr>
        <p:grpSpPr>
          <a:xfrm>
            <a:off x="7389991" y="4256180"/>
            <a:ext cx="563884" cy="563961"/>
            <a:chOff x="5814834" y="3684983"/>
            <a:chExt cx="563884" cy="563961"/>
          </a:xfrm>
        </p:grpSpPr>
        <p:sp>
          <p:nvSpPr>
            <p:cNvPr id="37" name="椭圆 36"/>
            <p:cNvSpPr/>
            <p:nvPr/>
          </p:nvSpPr>
          <p:spPr>
            <a:xfrm>
              <a:off x="5814834" y="3684983"/>
              <a:ext cx="563884" cy="563961"/>
            </a:xfrm>
            <a:prstGeom prst="ellipse">
              <a:avLst/>
            </a:prstGeom>
            <a:solidFill>
              <a:srgbClr val="8D0C7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8" name="组合 37"/>
            <p:cNvGrpSpPr/>
            <p:nvPr/>
          </p:nvGrpSpPr>
          <p:grpSpPr>
            <a:xfrm>
              <a:off x="5961456" y="3800091"/>
              <a:ext cx="272556" cy="270762"/>
              <a:chOff x="6463926" y="2278309"/>
              <a:chExt cx="708057" cy="703302"/>
            </a:xfrm>
            <a:solidFill>
              <a:schemeClr val="bg1"/>
            </a:solidFill>
          </p:grpSpPr>
          <p:sp>
            <p:nvSpPr>
              <p:cNvPr id="39"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0"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1"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2"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accel="60000" fill="hold" nodeType="withEffect" p14:presetBounceEnd="60000">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accel="60000" fill="hold" nodeType="withEffect" p14:presetBounceEnd="60000">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2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accel="60000" fill="hold" nodeType="withEffect" p14:presetBounceEnd="60000">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125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accel="60000" fill="hold" nodeType="withEffect" p14:presetBounceEnd="60000">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14:bounceEnd="60000">
                                          <p:cBhvr additive="base">
                                            <p:cTn id="23" dur="125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24" dur="1250" fill="hold"/>
                                            <p:tgtEl>
                                              <p:spTgt spid="15"/>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56" presetClass="entr" presetSubtype="0" fill="hold" grpId="0" nodeType="withEffect">
                                      <p:stCondLst>
                                        <p:cond delay="1400"/>
                                      </p:stCondLst>
                                      <p:iterate type="lt">
                                        <p:tmPct val="6667"/>
                                      </p:iterate>
                                      <p:childTnLst>
                                        <p:set>
                                          <p:cBhvr>
                                            <p:cTn id="46" dur="1" fill="hold">
                                              <p:stCondLst>
                                                <p:cond delay="0"/>
                                              </p:stCondLst>
                                            </p:cTn>
                                            <p:tgtEl>
                                              <p:spTgt spid="19"/>
                                            </p:tgtEl>
                                            <p:attrNameLst>
                                              <p:attrName>style.visibility</p:attrName>
                                            </p:attrNameLst>
                                          </p:cBhvr>
                                          <p:to>
                                            <p:strVal val="visible"/>
                                          </p:to>
                                        </p:set>
                                        <p:anim by="(-#ppt_w*2)" calcmode="lin" valueType="num">
                                          <p:cBhvr rctx="PPT">
                                            <p:cTn id="47" dur="375" autoRev="1" fill="hold">
                                              <p:stCondLst>
                                                <p:cond delay="0"/>
                                              </p:stCondLst>
                                            </p:cTn>
                                            <p:tgtEl>
                                              <p:spTgt spid="19"/>
                                            </p:tgtEl>
                                            <p:attrNameLst>
                                              <p:attrName>ppt_w</p:attrName>
                                            </p:attrNameLst>
                                          </p:cBhvr>
                                        </p:anim>
                                        <p:anim by="(#ppt_w*0.50)" calcmode="lin" valueType="num">
                                          <p:cBhvr>
                                            <p:cTn id="48" dur="375" decel="50000" autoRev="1" fill="hold">
                                              <p:stCondLst>
                                                <p:cond delay="0"/>
                                              </p:stCondLst>
                                            </p:cTn>
                                            <p:tgtEl>
                                              <p:spTgt spid="19"/>
                                            </p:tgtEl>
                                            <p:attrNameLst>
                                              <p:attrName>ppt_x</p:attrName>
                                            </p:attrNameLst>
                                          </p:cBhvr>
                                        </p:anim>
                                        <p:anim from="(-#ppt_h/2)" to="(#ppt_y)" calcmode="lin" valueType="num">
                                          <p:cBhvr>
                                            <p:cTn id="49" dur="750" fill="hold">
                                              <p:stCondLst>
                                                <p:cond delay="0"/>
                                              </p:stCondLst>
                                            </p:cTn>
                                            <p:tgtEl>
                                              <p:spTgt spid="19"/>
                                            </p:tgtEl>
                                            <p:attrNameLst>
                                              <p:attrName>ppt_y</p:attrName>
                                            </p:attrNameLst>
                                          </p:cBhvr>
                                        </p:anim>
                                        <p:animRot by="21600000">
                                          <p:cBhvr>
                                            <p:cTn id="50" dur="750" fill="hold">
                                              <p:stCondLst>
                                                <p:cond delay="0"/>
                                              </p:stCondLst>
                                            </p:cTn>
                                            <p:tgtEl>
                                              <p:spTgt spid="19"/>
                                            </p:tgtEl>
                                            <p:attrNameLst>
                                              <p:attrName>r</p:attrName>
                                            </p:attrNameLst>
                                          </p:cBhvr>
                                        </p:animRot>
                                      </p:childTnLst>
                                    </p:cTn>
                                  </p:par>
                                  <p:par>
                                    <p:cTn id="51" presetID="53" presetClass="entr" presetSubtype="16" fill="hold" grpId="0" nodeType="withEffect">
                                      <p:stCondLst>
                                        <p:cond delay="2200"/>
                                      </p:stCondLst>
                                      <p:iterate type="lt">
                                        <p:tmPct val="10000"/>
                                      </p:iterate>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3849"/>
                                </p:stCondLst>
                                <p:childTnLst>
                                  <p:par>
                                    <p:cTn id="57" presetID="42"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strVal val="#ppt_x"/>
                                              </p:val>
                                            </p:tav>
                                            <p:tav tm="100000">
                                              <p:val>
                                                <p:strVal val="#ppt_x"/>
                                              </p:val>
                                            </p:tav>
                                          </p:tavLst>
                                        </p:anim>
                                        <p:anim calcmode="lin" valueType="num">
                                          <p:cBhvr>
                                            <p:cTn id="71" dur="5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75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accel="6000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ppt_x"/>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accel="6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ppt_x"/>
                                              </p:val>
                                            </p:tav>
                                            <p:tav tm="100000">
                                              <p:val>
                                                <p:strVal val="#ppt_x"/>
                                              </p:val>
                                            </p:tav>
                                          </p:tavLst>
                                        </p:anim>
                                        <p:anim calcmode="lin" valueType="num">
                                          <p:cBhvr additive="base">
                                            <p:cTn id="16" dur="12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accel="60000"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ppt_x"/>
                                              </p:val>
                                            </p:tav>
                                            <p:tav tm="100000">
                                              <p:val>
                                                <p:strVal val="#ppt_x"/>
                                              </p:val>
                                            </p:tav>
                                          </p:tavLst>
                                        </p:anim>
                                        <p:anim calcmode="lin" valueType="num">
                                          <p:cBhvr additive="base">
                                            <p:cTn id="20" dur="125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accel="60000" fill="hold"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250" fill="hold"/>
                                            <p:tgtEl>
                                              <p:spTgt spid="15"/>
                                            </p:tgtEl>
                                            <p:attrNameLst>
                                              <p:attrName>ppt_x</p:attrName>
                                            </p:attrNameLst>
                                          </p:cBhvr>
                                          <p:tavLst>
                                            <p:tav tm="0">
                                              <p:val>
                                                <p:strVal val="#ppt_x"/>
                                              </p:val>
                                            </p:tav>
                                            <p:tav tm="100000">
                                              <p:val>
                                                <p:strVal val="#ppt_x"/>
                                              </p:val>
                                            </p:tav>
                                          </p:tavLst>
                                        </p:anim>
                                        <p:anim calcmode="lin" valueType="num">
                                          <p:cBhvr additive="base">
                                            <p:cTn id="24" dur="1250" fill="hold"/>
                                            <p:tgtEl>
                                              <p:spTgt spid="15"/>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56" presetClass="entr" presetSubtype="0" fill="hold" grpId="0" nodeType="withEffect">
                                      <p:stCondLst>
                                        <p:cond delay="1400"/>
                                      </p:stCondLst>
                                      <p:iterate type="lt">
                                        <p:tmPct val="6667"/>
                                      </p:iterate>
                                      <p:childTnLst>
                                        <p:set>
                                          <p:cBhvr>
                                            <p:cTn id="46" dur="1" fill="hold">
                                              <p:stCondLst>
                                                <p:cond delay="0"/>
                                              </p:stCondLst>
                                            </p:cTn>
                                            <p:tgtEl>
                                              <p:spTgt spid="19"/>
                                            </p:tgtEl>
                                            <p:attrNameLst>
                                              <p:attrName>style.visibility</p:attrName>
                                            </p:attrNameLst>
                                          </p:cBhvr>
                                          <p:to>
                                            <p:strVal val="visible"/>
                                          </p:to>
                                        </p:set>
                                        <p:anim by="(-#ppt_w*2)" calcmode="lin" valueType="num">
                                          <p:cBhvr rctx="PPT">
                                            <p:cTn id="47" dur="375" autoRev="1" fill="hold">
                                              <p:stCondLst>
                                                <p:cond delay="0"/>
                                              </p:stCondLst>
                                            </p:cTn>
                                            <p:tgtEl>
                                              <p:spTgt spid="19"/>
                                            </p:tgtEl>
                                            <p:attrNameLst>
                                              <p:attrName>ppt_w</p:attrName>
                                            </p:attrNameLst>
                                          </p:cBhvr>
                                        </p:anim>
                                        <p:anim by="(#ppt_w*0.50)" calcmode="lin" valueType="num">
                                          <p:cBhvr>
                                            <p:cTn id="48" dur="375" decel="50000" autoRev="1" fill="hold">
                                              <p:stCondLst>
                                                <p:cond delay="0"/>
                                              </p:stCondLst>
                                            </p:cTn>
                                            <p:tgtEl>
                                              <p:spTgt spid="19"/>
                                            </p:tgtEl>
                                            <p:attrNameLst>
                                              <p:attrName>ppt_x</p:attrName>
                                            </p:attrNameLst>
                                          </p:cBhvr>
                                        </p:anim>
                                        <p:anim from="(-#ppt_h/2)" to="(#ppt_y)" calcmode="lin" valueType="num">
                                          <p:cBhvr>
                                            <p:cTn id="49" dur="750" fill="hold">
                                              <p:stCondLst>
                                                <p:cond delay="0"/>
                                              </p:stCondLst>
                                            </p:cTn>
                                            <p:tgtEl>
                                              <p:spTgt spid="19"/>
                                            </p:tgtEl>
                                            <p:attrNameLst>
                                              <p:attrName>ppt_y</p:attrName>
                                            </p:attrNameLst>
                                          </p:cBhvr>
                                        </p:anim>
                                        <p:animRot by="21600000">
                                          <p:cBhvr>
                                            <p:cTn id="50" dur="750" fill="hold">
                                              <p:stCondLst>
                                                <p:cond delay="0"/>
                                              </p:stCondLst>
                                            </p:cTn>
                                            <p:tgtEl>
                                              <p:spTgt spid="19"/>
                                            </p:tgtEl>
                                            <p:attrNameLst>
                                              <p:attrName>r</p:attrName>
                                            </p:attrNameLst>
                                          </p:cBhvr>
                                        </p:animRot>
                                      </p:childTnLst>
                                    </p:cTn>
                                  </p:par>
                                  <p:par>
                                    <p:cTn id="51" presetID="53" presetClass="entr" presetSubtype="16" fill="hold" grpId="0" nodeType="withEffect">
                                      <p:stCondLst>
                                        <p:cond delay="2200"/>
                                      </p:stCondLst>
                                      <p:iterate type="lt">
                                        <p:tmPct val="10000"/>
                                      </p:iterate>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3849"/>
                                </p:stCondLst>
                                <p:childTnLst>
                                  <p:par>
                                    <p:cTn id="57" presetID="42"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strVal val="#ppt_x"/>
                                              </p:val>
                                            </p:tav>
                                            <p:tav tm="100000">
                                              <p:val>
                                                <p:strVal val="#ppt_x"/>
                                              </p:val>
                                            </p:tav>
                                          </p:tavLst>
                                        </p:anim>
                                        <p:anim calcmode="lin" valueType="num">
                                          <p:cBhvr>
                                            <p:cTn id="71" dur="5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75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19"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grpSp>
        <p:nvGrpSpPr>
          <p:cNvPr id="32" name="淘宝网Chenying0907出品 3"/>
          <p:cNvGrpSpPr/>
          <p:nvPr/>
        </p:nvGrpSpPr>
        <p:grpSpPr>
          <a:xfrm>
            <a:off x="3209013" y="3337560"/>
            <a:ext cx="624170" cy="639264"/>
            <a:chOff x="3140117" y="2482369"/>
            <a:chExt cx="468272" cy="479596"/>
          </a:xfrm>
        </p:grpSpPr>
        <p:sp>
          <p:nvSpPr>
            <p:cNvPr id="33" name="淘宝网Chenying0907出品 84"/>
            <p:cNvSpPr/>
            <p:nvPr/>
          </p:nvSpPr>
          <p:spPr>
            <a:xfrm>
              <a:off x="3140117" y="2482369"/>
              <a:ext cx="468272" cy="479596"/>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淘宝网Chenying0907出品 21"/>
            <p:cNvSpPr>
              <a:spLocks noEditPoints="1"/>
            </p:cNvSpPr>
            <p:nvPr/>
          </p:nvSpPr>
          <p:spPr bwMode="auto">
            <a:xfrm>
              <a:off x="3240205" y="2603234"/>
              <a:ext cx="268096" cy="254816"/>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8D0C73"/>
            </a:solidFill>
            <a:ln>
              <a:noFill/>
            </a:ln>
          </p:spPr>
          <p:txBody>
            <a:bodyPr vert="horz" wrap="square" lIns="121882" tIns="60941" rIns="121882" bIns="60941" numCol="1" anchor="t" anchorCtr="0" compatLnSpc="1"/>
            <a:lstStyle/>
            <a:p>
              <a:endParaRPr lang="zh-CN" altLang="en-US" sz="2400" dirty="0">
                <a:latin typeface="方正正纤黑简体" panose="02000000000000000000" pitchFamily="2" charset="-122"/>
              </a:endParaRPr>
            </a:p>
          </p:txBody>
        </p:sp>
      </p:grpSp>
      <p:grpSp>
        <p:nvGrpSpPr>
          <p:cNvPr id="35" name="淘宝网Chenying0907出品 78"/>
          <p:cNvGrpSpPr/>
          <p:nvPr/>
        </p:nvGrpSpPr>
        <p:grpSpPr>
          <a:xfrm>
            <a:off x="1326162" y="1751932"/>
            <a:ext cx="2207881" cy="2199764"/>
            <a:chOff x="3881858" y="5509627"/>
            <a:chExt cx="1016511" cy="1016511"/>
          </a:xfrm>
        </p:grpSpPr>
        <p:sp>
          <p:nvSpPr>
            <p:cNvPr id="36" name="淘宝网Chenying0907出品 79"/>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淘宝网Chenying0907出品 80"/>
            <p:cNvSpPr/>
            <p:nvPr/>
          </p:nvSpPr>
          <p:spPr>
            <a:xfrm>
              <a:off x="4034463" y="5662232"/>
              <a:ext cx="711301" cy="711301"/>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淘宝网Chenying0907出品 22"/>
            <p:cNvSpPr txBox="1"/>
            <p:nvPr/>
          </p:nvSpPr>
          <p:spPr>
            <a:xfrm>
              <a:off x="4074743" y="5748937"/>
              <a:ext cx="596725" cy="554524"/>
            </a:xfrm>
            <a:prstGeom prst="rect">
              <a:avLst/>
            </a:prstGeom>
            <a:noFill/>
          </p:spPr>
          <p:txBody>
            <a:bodyPr wrap="square" rtlCol="0">
              <a:spAutoFit/>
            </a:bodyPr>
            <a:lstStyle/>
            <a:p>
              <a:pPr algn="ctr"/>
              <a:r>
                <a:rPr lang="en-US" altLang="zh-CN" sz="7200" dirty="0">
                  <a:solidFill>
                    <a:schemeClr val="bg1"/>
                  </a:solidFill>
                  <a:latin typeface="Agency FB" panose="020B0503020202020204" pitchFamily="34" charset="0"/>
                  <a:ea typeface="等线" panose="02010600030101010101" pitchFamily="2" charset="-122"/>
                </a:rPr>
                <a:t>01</a:t>
              </a:r>
              <a:endParaRPr lang="zh-CN" altLang="en-US" sz="5330" dirty="0">
                <a:solidFill>
                  <a:schemeClr val="bg1"/>
                </a:solidFill>
                <a:latin typeface="Agency FB" panose="020B0503020202020204" pitchFamily="34" charset="0"/>
                <a:ea typeface="等线" panose="02010600030101010101" pitchFamily="2" charset="-122"/>
              </a:endParaRPr>
            </a:p>
          </p:txBody>
        </p:sp>
      </p:grpSp>
      <p:sp>
        <p:nvSpPr>
          <p:cNvPr id="39" name="矩形 38"/>
          <p:cNvSpPr/>
          <p:nvPr/>
        </p:nvSpPr>
        <p:spPr>
          <a:xfrm>
            <a:off x="4224721" y="2239327"/>
            <a:ext cx="3262432" cy="1015663"/>
          </a:xfrm>
          <a:prstGeom prst="rect">
            <a:avLst/>
          </a:prstGeom>
          <a:noFill/>
        </p:spPr>
        <p:txBody>
          <a:bodyPr wrap="none" rtlCol="0">
            <a:spAutoFit/>
          </a:bodyPr>
          <a:lstStyle/>
          <a:p>
            <a:r>
              <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销售分类</a:t>
            </a:r>
          </a:p>
        </p:txBody>
      </p:sp>
      <p:sp>
        <p:nvSpPr>
          <p:cNvPr id="40" name="矩形 39"/>
          <p:cNvSpPr/>
          <p:nvPr/>
        </p:nvSpPr>
        <p:spPr>
          <a:xfrm>
            <a:off x="4295841" y="3258783"/>
            <a:ext cx="6884630" cy="904863"/>
          </a:xfrm>
          <a:prstGeom prst="rect">
            <a:avLst/>
          </a:prstGeom>
        </p:spPr>
        <p:txBody>
          <a:bodyPr wrap="square">
            <a:spAutoFit/>
          </a:bodyPr>
          <a:lstStyle/>
          <a:p>
            <a:pPr>
              <a:lnSpc>
                <a:spcPct val="110000"/>
              </a:lnSpc>
            </a:pPr>
            <a:r>
              <a:rPr lang="en-US" altLang="zh-CN" sz="16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14:presetBounceEnd="66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66000">
                                          <p:cBhvr additive="base">
                                            <p:cTn id="11" dur="20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accel="50000" decel="50000" fill="hold" nodeType="withEffect">
                                      <p:stCondLst>
                                        <p:cond delay="500"/>
                                      </p:stCondLst>
                                      <p:childTnLst>
                                        <p:animMotion origin="layout" path="M -2.08333E-6 -1.85185E-6 L -0.09114 -0.11204 " pathEditMode="relative" rAng="0" ptsTypes="AA">
                                          <p:cBhvr>
                                            <p:cTn id="17" dur="1500" spd="-100000" fill="hold"/>
                                            <p:tgtEl>
                                              <p:spTgt spid="32"/>
                                            </p:tgtEl>
                                            <p:attrNameLst>
                                              <p:attrName>ppt_x</p:attrName>
                                              <p:attrName>ppt_y</p:attrName>
                                            </p:attrNameLst>
                                          </p:cBhvr>
                                          <p:rCtr x="-4557" y="-5602"/>
                                        </p:animMotion>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65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一、销售分类</a:t>
            </a:r>
          </a:p>
        </p:txBody>
      </p:sp>
      <p:pic>
        <p:nvPicPr>
          <p:cNvPr id="6" name="图片 4"/>
          <p:cNvPicPr>
            <a:picLocks noChangeAspect="1" noChangeArrowheads="1"/>
          </p:cNvPicPr>
          <p:nvPr/>
        </p:nvPicPr>
        <p:blipFill>
          <a:blip r:embed="rId3" cstate="email"/>
          <a:srcRect/>
          <a:stretch>
            <a:fillRect/>
          </a:stretch>
        </p:blipFill>
        <p:spPr bwMode="auto">
          <a:xfrm>
            <a:off x="1217772" y="3429000"/>
            <a:ext cx="1379852" cy="13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5"/>
          <p:cNvGrpSpPr/>
          <p:nvPr/>
        </p:nvGrpSpPr>
        <p:grpSpPr bwMode="auto">
          <a:xfrm>
            <a:off x="1217775" y="1950830"/>
            <a:ext cx="2870197" cy="2858313"/>
            <a:chOff x="0" y="0"/>
            <a:chExt cx="3777627" cy="3761194"/>
          </a:xfrm>
        </p:grpSpPr>
        <p:sp>
          <p:nvSpPr>
            <p:cNvPr id="8" name="矩形 9"/>
            <p:cNvSpPr>
              <a:spLocks noChangeArrowheads="1"/>
            </p:cNvSpPr>
            <p:nvPr/>
          </p:nvSpPr>
          <p:spPr bwMode="auto">
            <a:xfrm>
              <a:off x="0" y="0"/>
              <a:ext cx="1816100" cy="1816100"/>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矩形 10"/>
            <p:cNvSpPr>
              <a:spLocks noChangeArrowheads="1"/>
            </p:cNvSpPr>
            <p:nvPr/>
          </p:nvSpPr>
          <p:spPr bwMode="auto">
            <a:xfrm>
              <a:off x="1961528" y="1945093"/>
              <a:ext cx="1816099" cy="181610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0" name="矩形 6"/>
          <p:cNvSpPr>
            <a:spLocks noChangeArrowheads="1"/>
          </p:cNvSpPr>
          <p:nvPr/>
        </p:nvSpPr>
        <p:spPr bwMode="auto">
          <a:xfrm>
            <a:off x="1217773" y="4879161"/>
            <a:ext cx="1379852" cy="1380142"/>
          </a:xfrm>
          <a:prstGeom prst="rect">
            <a:avLst/>
          </a:prstGeom>
          <a:blipFill>
            <a:blip r:embed="rId4" cstate="email"/>
            <a:srcRect/>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1" name="图片 7"/>
          <p:cNvPicPr>
            <a:picLocks noChangeAspect="1" noChangeArrowheads="1"/>
          </p:cNvPicPr>
          <p:nvPr/>
        </p:nvPicPr>
        <p:blipFill>
          <a:blip r:embed="rId5" cstate="email"/>
          <a:srcRect/>
          <a:stretch>
            <a:fillRect/>
          </a:stretch>
        </p:blipFill>
        <p:spPr bwMode="auto">
          <a:xfrm>
            <a:off x="2708121" y="1950830"/>
            <a:ext cx="1379851" cy="13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8"/>
          <p:cNvPicPr>
            <a:picLocks noChangeAspect="1" noChangeArrowheads="1"/>
          </p:cNvPicPr>
          <p:nvPr/>
        </p:nvPicPr>
        <p:blipFill>
          <a:blip r:embed="rId6" cstate="email"/>
          <a:srcRect/>
          <a:stretch>
            <a:fillRect/>
          </a:stretch>
        </p:blipFill>
        <p:spPr bwMode="auto">
          <a:xfrm>
            <a:off x="2708122" y="4907170"/>
            <a:ext cx="1379851" cy="135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3"/>
          <p:cNvSpPr>
            <a:spLocks noChangeArrowheads="1"/>
          </p:cNvSpPr>
          <p:nvPr/>
        </p:nvSpPr>
        <p:spPr bwMode="auto">
          <a:xfrm>
            <a:off x="4199098" y="1980992"/>
            <a:ext cx="1379537" cy="1381125"/>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 name="TextBox 48"/>
          <p:cNvSpPr txBox="1"/>
          <p:nvPr/>
        </p:nvSpPr>
        <p:spPr>
          <a:xfrm>
            <a:off x="4781312" y="3600683"/>
            <a:ext cx="6696744" cy="2113843"/>
          </a:xfrm>
          <a:prstGeom prst="rect">
            <a:avLst/>
          </a:prstGeom>
          <a:noFill/>
        </p:spPr>
        <p:txBody>
          <a:bodyPr wrap="square" rIns="144000" bIns="36000" numCol="1" spcCol="360000" rtlCol="0">
            <a:spAutoFit/>
          </a:bodyPr>
          <a:lstStyle/>
          <a:p>
            <a:pPr algn="just">
              <a:lnSpc>
                <a:spcPct val="150000"/>
              </a:lnSpc>
            </a:pPr>
            <a:r>
              <a:rPr lang="zh-CN" altLang="en-US" sz="2800" dirty="0">
                <a:solidFill>
                  <a:srgbClr val="8D0C73"/>
                </a:solidFill>
                <a:latin typeface="迷你简菱心" panose="02010609000101010101" pitchFamily="49" charset="-122"/>
                <a:ea typeface="迷你简菱心" panose="02010609000101010101" pitchFamily="49" charset="-122"/>
              </a:rPr>
              <a:t>实体销售</a:t>
            </a:r>
          </a:p>
          <a:p>
            <a:pPr>
              <a:lnSpc>
                <a:spcPct val="150000"/>
              </a:lnSpc>
            </a:pPr>
            <a:endParaRPr lang="en-US" dirty="0" smtClean="0">
              <a:solidFill>
                <a:schemeClr val="bg1">
                  <a:lumMod val="65000"/>
                </a:schemeClr>
              </a:solidFill>
              <a:latin typeface="微软雅黑 Light" panose="020B0502040204020203" pitchFamily="34" charset="-122"/>
              <a:ea typeface="微软雅黑 Light" panose="020B0502040204020203" pitchFamily="34" charset="-122"/>
            </a:endParaRPr>
          </a:p>
          <a:p>
            <a:pPr>
              <a:lnSpc>
                <a:spcPct val="150000"/>
              </a:lnSpc>
            </a:pPr>
            <a:r>
              <a:rPr lang="zh-CN" altLang="en-US" sz="1050" dirty="0" smtClean="0">
                <a:latin typeface="微软雅黑 Light" panose="020B0502040204020203" pitchFamily="34" charset="-122"/>
                <a:ea typeface="微软雅黑 Light" panose="020B0502040204020203" pitchFamily="34" charset="-122"/>
                <a:sym typeface="Gill Sans" charset="0"/>
              </a:rPr>
              <a:t>此处添加详细文本描述，建议与标题相关并符，描述语言描述尽量简洁语，言描述尽量简洁尽量简洁生动。此处添加详细文本描述，建议与标题相关并符合整体语言风格。此处添加详细文本描述，建议与标题相关并符合整体语言风格，语言描述语言描述尽量尽量简洁，建议与标题相关并符合整体语言风格。此处添加详细文本描述，建议与标题相关并符合整体语言风格，语言描述语言描述尽量尽量简洁生动生动。</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par>
                                <p:cTn id="25" presetID="10" presetClass="entr" presetSubtype="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75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 by="(-#ppt_w*2)" calcmode="lin" valueType="num">
                                      <p:cBhvr rctx="PPT">
                                        <p:cTn id="46" dur="500" autoRev="1" fill="hold">
                                          <p:stCondLst>
                                            <p:cond delay="0"/>
                                          </p:stCondLst>
                                        </p:cTn>
                                        <p:tgtEl>
                                          <p:spTgt spid="14"/>
                                        </p:tgtEl>
                                        <p:attrNameLst>
                                          <p:attrName>ppt_w</p:attrName>
                                        </p:attrNameLst>
                                      </p:cBhvr>
                                    </p:anim>
                                    <p:anim by="(#ppt_w*0.50)" calcmode="lin" valueType="num">
                                      <p:cBhvr>
                                        <p:cTn id="47" dur="500" decel="50000" autoRev="1" fill="hold">
                                          <p:stCondLst>
                                            <p:cond delay="0"/>
                                          </p:stCondLst>
                                        </p:cTn>
                                        <p:tgtEl>
                                          <p:spTgt spid="14"/>
                                        </p:tgtEl>
                                        <p:attrNameLst>
                                          <p:attrName>ppt_x</p:attrName>
                                        </p:attrNameLst>
                                      </p:cBhvr>
                                    </p:anim>
                                    <p:anim from="(-#ppt_h/2)" to="(#ppt_y)" calcmode="lin" valueType="num">
                                      <p:cBhvr>
                                        <p:cTn id="48" dur="1000" fill="hold">
                                          <p:stCondLst>
                                            <p:cond delay="0"/>
                                          </p:stCondLst>
                                        </p:cTn>
                                        <p:tgtEl>
                                          <p:spTgt spid="14"/>
                                        </p:tgtEl>
                                        <p:attrNameLst>
                                          <p:attrName>ppt_y</p:attrName>
                                        </p:attrNameLst>
                                      </p:cBhvr>
                                    </p:anim>
                                    <p:animRot by="21600000">
                                      <p:cBhvr>
                                        <p:cTn id="4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一、销售分类</a:t>
            </a:r>
          </a:p>
        </p:txBody>
      </p:sp>
      <p:grpSp>
        <p:nvGrpSpPr>
          <p:cNvPr id="6" name="Group 9"/>
          <p:cNvGrpSpPr/>
          <p:nvPr/>
        </p:nvGrpSpPr>
        <p:grpSpPr>
          <a:xfrm>
            <a:off x="3893858" y="3605908"/>
            <a:ext cx="1439863" cy="811213"/>
            <a:chOff x="3880643" y="3892688"/>
            <a:chExt cx="1439863" cy="811213"/>
          </a:xfrm>
          <a:solidFill>
            <a:schemeClr val="tx1">
              <a:lumMod val="75000"/>
              <a:lumOff val="25000"/>
            </a:schemeClr>
          </a:solidFill>
        </p:grpSpPr>
        <p:sp>
          <p:nvSpPr>
            <p:cNvPr id="7" name="Freeform 239"/>
            <p:cNvSpPr/>
            <p:nvPr/>
          </p:nvSpPr>
          <p:spPr bwMode="auto">
            <a:xfrm>
              <a:off x="3893343" y="4529276"/>
              <a:ext cx="106363" cy="82550"/>
            </a:xfrm>
            <a:custGeom>
              <a:avLst/>
              <a:gdLst>
                <a:gd name="T0" fmla="*/ 28 w 48"/>
                <a:gd name="T1" fmla="*/ 0 h 37"/>
                <a:gd name="T2" fmla="*/ 22 w 48"/>
                <a:gd name="T3" fmla="*/ 0 h 37"/>
                <a:gd name="T4" fmla="*/ 0 w 48"/>
                <a:gd name="T5" fmla="*/ 14 h 37"/>
                <a:gd name="T6" fmla="*/ 0 w 48"/>
                <a:gd name="T7" fmla="*/ 20 h 37"/>
                <a:gd name="T8" fmla="*/ 22 w 48"/>
                <a:gd name="T9" fmla="*/ 37 h 37"/>
                <a:gd name="T10" fmla="*/ 28 w 48"/>
                <a:gd name="T11" fmla="*/ 37 h 37"/>
                <a:gd name="T12" fmla="*/ 48 w 48"/>
                <a:gd name="T13" fmla="*/ 20 h 37"/>
                <a:gd name="T14" fmla="*/ 48 w 48"/>
                <a:gd name="T15" fmla="*/ 14 h 37"/>
                <a:gd name="T16" fmla="*/ 28 w 4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28" y="0"/>
                  </a:moveTo>
                  <a:cubicBezTo>
                    <a:pt x="22" y="0"/>
                    <a:pt x="22" y="0"/>
                    <a:pt x="22" y="0"/>
                  </a:cubicBezTo>
                  <a:cubicBezTo>
                    <a:pt x="12" y="0"/>
                    <a:pt x="0" y="4"/>
                    <a:pt x="0" y="14"/>
                  </a:cubicBezTo>
                  <a:cubicBezTo>
                    <a:pt x="0" y="20"/>
                    <a:pt x="0" y="20"/>
                    <a:pt x="0" y="20"/>
                  </a:cubicBezTo>
                  <a:cubicBezTo>
                    <a:pt x="0" y="31"/>
                    <a:pt x="12" y="37"/>
                    <a:pt x="22" y="37"/>
                  </a:cubicBezTo>
                  <a:cubicBezTo>
                    <a:pt x="28" y="37"/>
                    <a:pt x="28" y="37"/>
                    <a:pt x="28" y="37"/>
                  </a:cubicBezTo>
                  <a:cubicBezTo>
                    <a:pt x="39" y="37"/>
                    <a:pt x="48" y="31"/>
                    <a:pt x="48" y="20"/>
                  </a:cubicBezTo>
                  <a:cubicBezTo>
                    <a:pt x="48" y="14"/>
                    <a:pt x="48" y="14"/>
                    <a:pt x="48" y="14"/>
                  </a:cubicBezTo>
                  <a:cubicBezTo>
                    <a:pt x="48" y="4"/>
                    <a:pt x="39" y="0"/>
                    <a:pt x="28"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8" name="Freeform 240"/>
            <p:cNvSpPr/>
            <p:nvPr/>
          </p:nvSpPr>
          <p:spPr bwMode="auto">
            <a:xfrm>
              <a:off x="4009231" y="4430851"/>
              <a:ext cx="100013" cy="180975"/>
            </a:xfrm>
            <a:custGeom>
              <a:avLst/>
              <a:gdLst>
                <a:gd name="T0" fmla="*/ 24 w 45"/>
                <a:gd name="T1" fmla="*/ 0 h 81"/>
                <a:gd name="T2" fmla="*/ 17 w 45"/>
                <a:gd name="T3" fmla="*/ 0 h 81"/>
                <a:gd name="T4" fmla="*/ 0 w 45"/>
                <a:gd name="T5" fmla="*/ 15 h 81"/>
                <a:gd name="T6" fmla="*/ 0 w 45"/>
                <a:gd name="T7" fmla="*/ 64 h 81"/>
                <a:gd name="T8" fmla="*/ 17 w 45"/>
                <a:gd name="T9" fmla="*/ 81 h 81"/>
                <a:gd name="T10" fmla="*/ 24 w 45"/>
                <a:gd name="T11" fmla="*/ 81 h 81"/>
                <a:gd name="T12" fmla="*/ 45 w 45"/>
                <a:gd name="T13" fmla="*/ 64 h 81"/>
                <a:gd name="T14" fmla="*/ 45 w 45"/>
                <a:gd name="T15" fmla="*/ 15 h 81"/>
                <a:gd name="T16" fmla="*/ 24 w 45"/>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1">
                  <a:moveTo>
                    <a:pt x="24" y="0"/>
                  </a:moveTo>
                  <a:cubicBezTo>
                    <a:pt x="17" y="0"/>
                    <a:pt x="17" y="0"/>
                    <a:pt x="17" y="0"/>
                  </a:cubicBezTo>
                  <a:cubicBezTo>
                    <a:pt x="7" y="0"/>
                    <a:pt x="0" y="5"/>
                    <a:pt x="0" y="15"/>
                  </a:cubicBezTo>
                  <a:cubicBezTo>
                    <a:pt x="0" y="64"/>
                    <a:pt x="0" y="64"/>
                    <a:pt x="0" y="64"/>
                  </a:cubicBezTo>
                  <a:cubicBezTo>
                    <a:pt x="0" y="75"/>
                    <a:pt x="7" y="81"/>
                    <a:pt x="17" y="81"/>
                  </a:cubicBezTo>
                  <a:cubicBezTo>
                    <a:pt x="24" y="81"/>
                    <a:pt x="24" y="81"/>
                    <a:pt x="24" y="81"/>
                  </a:cubicBezTo>
                  <a:cubicBezTo>
                    <a:pt x="34" y="81"/>
                    <a:pt x="45" y="75"/>
                    <a:pt x="45" y="64"/>
                  </a:cubicBezTo>
                  <a:cubicBezTo>
                    <a:pt x="45" y="15"/>
                    <a:pt x="45" y="15"/>
                    <a:pt x="45" y="15"/>
                  </a:cubicBezTo>
                  <a:cubicBezTo>
                    <a:pt x="45" y="5"/>
                    <a:pt x="34" y="0"/>
                    <a:pt x="24"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9" name="Freeform 241"/>
            <p:cNvSpPr/>
            <p:nvPr/>
          </p:nvSpPr>
          <p:spPr bwMode="auto">
            <a:xfrm>
              <a:off x="4123531" y="4349888"/>
              <a:ext cx="92075" cy="261938"/>
            </a:xfrm>
            <a:custGeom>
              <a:avLst/>
              <a:gdLst>
                <a:gd name="T0" fmla="*/ 24 w 41"/>
                <a:gd name="T1" fmla="*/ 0 h 118"/>
                <a:gd name="T2" fmla="*/ 19 w 41"/>
                <a:gd name="T3" fmla="*/ 0 h 118"/>
                <a:gd name="T4" fmla="*/ 0 w 41"/>
                <a:gd name="T5" fmla="*/ 20 h 118"/>
                <a:gd name="T6" fmla="*/ 0 w 41"/>
                <a:gd name="T7" fmla="*/ 101 h 118"/>
                <a:gd name="T8" fmla="*/ 19 w 41"/>
                <a:gd name="T9" fmla="*/ 118 h 118"/>
                <a:gd name="T10" fmla="*/ 24 w 41"/>
                <a:gd name="T11" fmla="*/ 118 h 118"/>
                <a:gd name="T12" fmla="*/ 41 w 41"/>
                <a:gd name="T13" fmla="*/ 101 h 118"/>
                <a:gd name="T14" fmla="*/ 41 w 41"/>
                <a:gd name="T15" fmla="*/ 20 h 118"/>
                <a:gd name="T16" fmla="*/ 24 w 4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8">
                  <a:moveTo>
                    <a:pt x="24" y="0"/>
                  </a:moveTo>
                  <a:cubicBezTo>
                    <a:pt x="19" y="0"/>
                    <a:pt x="19" y="0"/>
                    <a:pt x="19" y="0"/>
                  </a:cubicBezTo>
                  <a:cubicBezTo>
                    <a:pt x="9" y="0"/>
                    <a:pt x="0" y="10"/>
                    <a:pt x="0" y="20"/>
                  </a:cubicBezTo>
                  <a:cubicBezTo>
                    <a:pt x="0" y="101"/>
                    <a:pt x="0" y="101"/>
                    <a:pt x="0" y="101"/>
                  </a:cubicBezTo>
                  <a:cubicBezTo>
                    <a:pt x="0" y="111"/>
                    <a:pt x="9" y="118"/>
                    <a:pt x="19" y="118"/>
                  </a:cubicBezTo>
                  <a:cubicBezTo>
                    <a:pt x="24" y="118"/>
                    <a:pt x="24" y="118"/>
                    <a:pt x="24" y="118"/>
                  </a:cubicBezTo>
                  <a:cubicBezTo>
                    <a:pt x="34" y="118"/>
                    <a:pt x="41" y="111"/>
                    <a:pt x="41" y="101"/>
                  </a:cubicBezTo>
                  <a:cubicBezTo>
                    <a:pt x="41" y="20"/>
                    <a:pt x="41" y="20"/>
                    <a:pt x="41" y="20"/>
                  </a:cubicBezTo>
                  <a:cubicBezTo>
                    <a:pt x="41" y="10"/>
                    <a:pt x="34" y="0"/>
                    <a:pt x="24"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0" name="Freeform 242"/>
            <p:cNvSpPr/>
            <p:nvPr/>
          </p:nvSpPr>
          <p:spPr bwMode="auto">
            <a:xfrm>
              <a:off x="4229893" y="4257813"/>
              <a:ext cx="92075" cy="354013"/>
            </a:xfrm>
            <a:custGeom>
              <a:avLst/>
              <a:gdLst>
                <a:gd name="T0" fmla="*/ 41 w 41"/>
                <a:gd name="T1" fmla="*/ 19 h 159"/>
                <a:gd name="T2" fmla="*/ 22 w 41"/>
                <a:gd name="T3" fmla="*/ 0 h 159"/>
                <a:gd name="T4" fmla="*/ 18 w 41"/>
                <a:gd name="T5" fmla="*/ 0 h 159"/>
                <a:gd name="T6" fmla="*/ 0 w 41"/>
                <a:gd name="T7" fmla="*/ 19 h 159"/>
                <a:gd name="T8" fmla="*/ 0 w 41"/>
                <a:gd name="T9" fmla="*/ 141 h 159"/>
                <a:gd name="T10" fmla="*/ 18 w 41"/>
                <a:gd name="T11" fmla="*/ 159 h 159"/>
                <a:gd name="T12" fmla="*/ 22 w 41"/>
                <a:gd name="T13" fmla="*/ 159 h 159"/>
                <a:gd name="T14" fmla="*/ 41 w 41"/>
                <a:gd name="T15" fmla="*/ 141 h 159"/>
                <a:gd name="T16" fmla="*/ 41 w 41"/>
                <a:gd name="T17"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59">
                  <a:moveTo>
                    <a:pt x="41" y="19"/>
                  </a:moveTo>
                  <a:cubicBezTo>
                    <a:pt x="41" y="8"/>
                    <a:pt x="33" y="0"/>
                    <a:pt x="22" y="0"/>
                  </a:cubicBezTo>
                  <a:cubicBezTo>
                    <a:pt x="18" y="0"/>
                    <a:pt x="18" y="0"/>
                    <a:pt x="18" y="0"/>
                  </a:cubicBezTo>
                  <a:cubicBezTo>
                    <a:pt x="8" y="0"/>
                    <a:pt x="0" y="8"/>
                    <a:pt x="0" y="19"/>
                  </a:cubicBezTo>
                  <a:cubicBezTo>
                    <a:pt x="0" y="141"/>
                    <a:pt x="0" y="141"/>
                    <a:pt x="0" y="141"/>
                  </a:cubicBezTo>
                  <a:cubicBezTo>
                    <a:pt x="0" y="151"/>
                    <a:pt x="8" y="159"/>
                    <a:pt x="18" y="159"/>
                  </a:cubicBezTo>
                  <a:cubicBezTo>
                    <a:pt x="22" y="159"/>
                    <a:pt x="22" y="159"/>
                    <a:pt x="22" y="159"/>
                  </a:cubicBezTo>
                  <a:cubicBezTo>
                    <a:pt x="33" y="159"/>
                    <a:pt x="41" y="151"/>
                    <a:pt x="41" y="141"/>
                  </a:cubicBezTo>
                  <a:lnTo>
                    <a:pt x="41" y="19"/>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1" name="Freeform 243"/>
            <p:cNvSpPr/>
            <p:nvPr/>
          </p:nvSpPr>
          <p:spPr bwMode="auto">
            <a:xfrm>
              <a:off x="4345781" y="4160976"/>
              <a:ext cx="90488" cy="450850"/>
            </a:xfrm>
            <a:custGeom>
              <a:avLst/>
              <a:gdLst>
                <a:gd name="T0" fmla="*/ 21 w 41"/>
                <a:gd name="T1" fmla="*/ 0 h 203"/>
                <a:gd name="T2" fmla="*/ 18 w 41"/>
                <a:gd name="T3" fmla="*/ 0 h 203"/>
                <a:gd name="T4" fmla="*/ 0 w 41"/>
                <a:gd name="T5" fmla="*/ 19 h 203"/>
                <a:gd name="T6" fmla="*/ 0 w 41"/>
                <a:gd name="T7" fmla="*/ 184 h 203"/>
                <a:gd name="T8" fmla="*/ 18 w 41"/>
                <a:gd name="T9" fmla="*/ 203 h 203"/>
                <a:gd name="T10" fmla="*/ 21 w 41"/>
                <a:gd name="T11" fmla="*/ 203 h 203"/>
                <a:gd name="T12" fmla="*/ 41 w 41"/>
                <a:gd name="T13" fmla="*/ 184 h 203"/>
                <a:gd name="T14" fmla="*/ 41 w 41"/>
                <a:gd name="T15" fmla="*/ 19 h 203"/>
                <a:gd name="T16" fmla="*/ 21 w 41"/>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03">
                  <a:moveTo>
                    <a:pt x="21" y="0"/>
                  </a:moveTo>
                  <a:cubicBezTo>
                    <a:pt x="18" y="0"/>
                    <a:pt x="18" y="0"/>
                    <a:pt x="18" y="0"/>
                  </a:cubicBezTo>
                  <a:cubicBezTo>
                    <a:pt x="8" y="0"/>
                    <a:pt x="0" y="9"/>
                    <a:pt x="0" y="19"/>
                  </a:cubicBezTo>
                  <a:cubicBezTo>
                    <a:pt x="0" y="184"/>
                    <a:pt x="0" y="184"/>
                    <a:pt x="0" y="184"/>
                  </a:cubicBezTo>
                  <a:cubicBezTo>
                    <a:pt x="0" y="195"/>
                    <a:pt x="8" y="203"/>
                    <a:pt x="18" y="203"/>
                  </a:cubicBezTo>
                  <a:cubicBezTo>
                    <a:pt x="21" y="203"/>
                    <a:pt x="21" y="203"/>
                    <a:pt x="21" y="203"/>
                  </a:cubicBezTo>
                  <a:cubicBezTo>
                    <a:pt x="32" y="203"/>
                    <a:pt x="41" y="195"/>
                    <a:pt x="41" y="184"/>
                  </a:cubicBezTo>
                  <a:cubicBezTo>
                    <a:pt x="41" y="19"/>
                    <a:pt x="41" y="19"/>
                    <a:pt x="41" y="19"/>
                  </a:cubicBezTo>
                  <a:cubicBezTo>
                    <a:pt x="41" y="9"/>
                    <a:pt x="32" y="0"/>
                    <a:pt x="21"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2" name="Freeform 244"/>
            <p:cNvSpPr/>
            <p:nvPr/>
          </p:nvSpPr>
          <p:spPr bwMode="auto">
            <a:xfrm>
              <a:off x="3880643" y="3892688"/>
              <a:ext cx="555625" cy="485775"/>
            </a:xfrm>
            <a:custGeom>
              <a:avLst/>
              <a:gdLst>
                <a:gd name="T0" fmla="*/ 248 w 251"/>
                <a:gd name="T1" fmla="*/ 9 h 219"/>
                <a:gd name="T2" fmla="*/ 230 w 251"/>
                <a:gd name="T3" fmla="*/ 3 h 219"/>
                <a:gd name="T4" fmla="*/ 166 w 251"/>
                <a:gd name="T5" fmla="*/ 27 h 219"/>
                <a:gd name="T6" fmla="*/ 158 w 251"/>
                <a:gd name="T7" fmla="*/ 46 h 219"/>
                <a:gd name="T8" fmla="*/ 172 w 251"/>
                <a:gd name="T9" fmla="*/ 55 h 219"/>
                <a:gd name="T10" fmla="*/ 177 w 251"/>
                <a:gd name="T11" fmla="*/ 54 h 219"/>
                <a:gd name="T12" fmla="*/ 201 w 251"/>
                <a:gd name="T13" fmla="*/ 45 h 219"/>
                <a:gd name="T14" fmla="*/ 11 w 251"/>
                <a:gd name="T15" fmla="*/ 191 h 219"/>
                <a:gd name="T16" fmla="*/ 2 w 251"/>
                <a:gd name="T17" fmla="*/ 209 h 219"/>
                <a:gd name="T18" fmla="*/ 16 w 251"/>
                <a:gd name="T19" fmla="*/ 219 h 219"/>
                <a:gd name="T20" fmla="*/ 22 w 251"/>
                <a:gd name="T21" fmla="*/ 218 h 219"/>
                <a:gd name="T22" fmla="*/ 217 w 251"/>
                <a:gd name="T23" fmla="*/ 73 h 219"/>
                <a:gd name="T24" fmla="*/ 217 w 251"/>
                <a:gd name="T25" fmla="*/ 86 h 219"/>
                <a:gd name="T26" fmla="*/ 234 w 251"/>
                <a:gd name="T27" fmla="*/ 101 h 219"/>
                <a:gd name="T28" fmla="*/ 251 w 251"/>
                <a:gd name="T29" fmla="*/ 86 h 219"/>
                <a:gd name="T30" fmla="*/ 251 w 251"/>
                <a:gd name="T31" fmla="*/ 19 h 219"/>
                <a:gd name="T32" fmla="*/ 251 w 251"/>
                <a:gd name="T33" fmla="*/ 19 h 219"/>
                <a:gd name="T34" fmla="*/ 248 w 251"/>
                <a:gd name="T35"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9">
                  <a:moveTo>
                    <a:pt x="248" y="9"/>
                  </a:moveTo>
                  <a:cubicBezTo>
                    <a:pt x="245" y="3"/>
                    <a:pt x="237" y="0"/>
                    <a:pt x="230" y="3"/>
                  </a:cubicBezTo>
                  <a:cubicBezTo>
                    <a:pt x="166" y="27"/>
                    <a:pt x="166" y="27"/>
                    <a:pt x="166" y="27"/>
                  </a:cubicBezTo>
                  <a:cubicBezTo>
                    <a:pt x="159" y="30"/>
                    <a:pt x="155" y="38"/>
                    <a:pt x="158" y="46"/>
                  </a:cubicBezTo>
                  <a:cubicBezTo>
                    <a:pt x="160" y="51"/>
                    <a:pt x="166" y="55"/>
                    <a:pt x="172" y="55"/>
                  </a:cubicBezTo>
                  <a:cubicBezTo>
                    <a:pt x="173" y="55"/>
                    <a:pt x="175" y="55"/>
                    <a:pt x="177" y="54"/>
                  </a:cubicBezTo>
                  <a:cubicBezTo>
                    <a:pt x="201" y="45"/>
                    <a:pt x="201" y="45"/>
                    <a:pt x="201" y="45"/>
                  </a:cubicBezTo>
                  <a:cubicBezTo>
                    <a:pt x="127" y="147"/>
                    <a:pt x="12" y="190"/>
                    <a:pt x="11" y="191"/>
                  </a:cubicBezTo>
                  <a:cubicBezTo>
                    <a:pt x="4" y="193"/>
                    <a:pt x="0" y="202"/>
                    <a:pt x="2" y="209"/>
                  </a:cubicBezTo>
                  <a:cubicBezTo>
                    <a:pt x="5" y="215"/>
                    <a:pt x="10" y="219"/>
                    <a:pt x="16" y="219"/>
                  </a:cubicBezTo>
                  <a:cubicBezTo>
                    <a:pt x="18" y="219"/>
                    <a:pt x="20" y="219"/>
                    <a:pt x="22" y="218"/>
                  </a:cubicBezTo>
                  <a:cubicBezTo>
                    <a:pt x="27" y="216"/>
                    <a:pt x="136" y="174"/>
                    <a:pt x="217" y="73"/>
                  </a:cubicBezTo>
                  <a:cubicBezTo>
                    <a:pt x="217" y="86"/>
                    <a:pt x="217" y="86"/>
                    <a:pt x="217" y="86"/>
                  </a:cubicBezTo>
                  <a:cubicBezTo>
                    <a:pt x="217" y="94"/>
                    <a:pt x="226" y="101"/>
                    <a:pt x="234" y="101"/>
                  </a:cubicBezTo>
                  <a:cubicBezTo>
                    <a:pt x="242" y="101"/>
                    <a:pt x="251" y="94"/>
                    <a:pt x="251" y="86"/>
                  </a:cubicBezTo>
                  <a:cubicBezTo>
                    <a:pt x="251" y="19"/>
                    <a:pt x="251" y="19"/>
                    <a:pt x="251" y="19"/>
                  </a:cubicBezTo>
                  <a:cubicBezTo>
                    <a:pt x="251" y="19"/>
                    <a:pt x="251" y="19"/>
                    <a:pt x="251" y="19"/>
                  </a:cubicBezTo>
                  <a:cubicBezTo>
                    <a:pt x="251" y="15"/>
                    <a:pt x="250" y="12"/>
                    <a:pt x="248" y="9"/>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3" name="Freeform 248"/>
            <p:cNvSpPr>
              <a:spLocks noEditPoints="1"/>
            </p:cNvSpPr>
            <p:nvPr/>
          </p:nvSpPr>
          <p:spPr bwMode="auto">
            <a:xfrm>
              <a:off x="4741068" y="4062551"/>
              <a:ext cx="579438" cy="641350"/>
            </a:xfrm>
            <a:custGeom>
              <a:avLst/>
              <a:gdLst>
                <a:gd name="T0" fmla="*/ 96 w 261"/>
                <a:gd name="T1" fmla="*/ 289 h 289"/>
                <a:gd name="T2" fmla="*/ 91 w 261"/>
                <a:gd name="T3" fmla="*/ 289 h 289"/>
                <a:gd name="T4" fmla="*/ 18 w 261"/>
                <a:gd name="T5" fmla="*/ 216 h 289"/>
                <a:gd name="T6" fmla="*/ 98 w 261"/>
                <a:gd name="T7" fmla="*/ 148 h 289"/>
                <a:gd name="T8" fmla="*/ 154 w 261"/>
                <a:gd name="T9" fmla="*/ 156 h 289"/>
                <a:gd name="T10" fmla="*/ 13 w 261"/>
                <a:gd name="T11" fmla="*/ 18 h 289"/>
                <a:gd name="T12" fmla="*/ 28 w 261"/>
                <a:gd name="T13" fmla="*/ 45 h 289"/>
                <a:gd name="T14" fmla="*/ 27 w 261"/>
                <a:gd name="T15" fmla="*/ 51 h 289"/>
                <a:gd name="T16" fmla="*/ 22 w 261"/>
                <a:gd name="T17" fmla="*/ 50 h 289"/>
                <a:gd name="T18" fmla="*/ 2 w 261"/>
                <a:gd name="T19" fmla="*/ 14 h 289"/>
                <a:gd name="T20" fmla="*/ 0 w 261"/>
                <a:gd name="T21" fmla="*/ 11 h 289"/>
                <a:gd name="T22" fmla="*/ 1 w 261"/>
                <a:gd name="T23" fmla="*/ 7 h 289"/>
                <a:gd name="T24" fmla="*/ 3 w 261"/>
                <a:gd name="T25" fmla="*/ 5 h 289"/>
                <a:gd name="T26" fmla="*/ 9 w 261"/>
                <a:gd name="T27" fmla="*/ 2 h 289"/>
                <a:gd name="T28" fmla="*/ 47 w 261"/>
                <a:gd name="T29" fmla="*/ 0 h 289"/>
                <a:gd name="T30" fmla="*/ 48 w 261"/>
                <a:gd name="T31" fmla="*/ 8 h 289"/>
                <a:gd name="T32" fmla="*/ 15 w 261"/>
                <a:gd name="T33" fmla="*/ 9 h 289"/>
                <a:gd name="T34" fmla="*/ 163 w 261"/>
                <a:gd name="T35" fmla="*/ 160 h 289"/>
                <a:gd name="T36" fmla="*/ 260 w 261"/>
                <a:gd name="T37" fmla="*/ 243 h 289"/>
                <a:gd name="T38" fmla="*/ 259 w 261"/>
                <a:gd name="T39" fmla="*/ 248 h 289"/>
                <a:gd name="T40" fmla="*/ 253 w 261"/>
                <a:gd name="T41" fmla="*/ 247 h 289"/>
                <a:gd name="T42" fmla="*/ 165 w 261"/>
                <a:gd name="T43" fmla="*/ 169 h 289"/>
                <a:gd name="T44" fmla="*/ 164 w 261"/>
                <a:gd name="T45" fmla="*/ 226 h 289"/>
                <a:gd name="T46" fmla="*/ 96 w 261"/>
                <a:gd name="T47" fmla="*/ 289 h 289"/>
                <a:gd name="T48" fmla="*/ 102 w 261"/>
                <a:gd name="T49" fmla="*/ 156 h 289"/>
                <a:gd name="T50" fmla="*/ 98 w 261"/>
                <a:gd name="T51" fmla="*/ 156 h 289"/>
                <a:gd name="T52" fmla="*/ 26 w 261"/>
                <a:gd name="T53" fmla="*/ 216 h 289"/>
                <a:gd name="T54" fmla="*/ 92 w 261"/>
                <a:gd name="T55" fmla="*/ 281 h 289"/>
                <a:gd name="T56" fmla="*/ 157 w 261"/>
                <a:gd name="T57" fmla="*/ 224 h 289"/>
                <a:gd name="T58" fmla="*/ 156 w 261"/>
                <a:gd name="T59" fmla="*/ 166 h 289"/>
                <a:gd name="T60" fmla="*/ 102 w 261"/>
                <a:gd name="T61" fmla="*/ 15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89">
                  <a:moveTo>
                    <a:pt x="96" y="289"/>
                  </a:moveTo>
                  <a:cubicBezTo>
                    <a:pt x="94" y="289"/>
                    <a:pt x="93" y="289"/>
                    <a:pt x="91" y="289"/>
                  </a:cubicBezTo>
                  <a:cubicBezTo>
                    <a:pt x="42" y="285"/>
                    <a:pt x="18" y="250"/>
                    <a:pt x="18" y="216"/>
                  </a:cubicBezTo>
                  <a:cubicBezTo>
                    <a:pt x="19" y="183"/>
                    <a:pt x="44" y="149"/>
                    <a:pt x="98" y="148"/>
                  </a:cubicBezTo>
                  <a:cubicBezTo>
                    <a:pt x="118" y="147"/>
                    <a:pt x="137" y="151"/>
                    <a:pt x="154" y="156"/>
                  </a:cubicBezTo>
                  <a:cubicBezTo>
                    <a:pt x="138" y="106"/>
                    <a:pt x="94" y="54"/>
                    <a:pt x="13" y="18"/>
                  </a:cubicBezTo>
                  <a:cubicBezTo>
                    <a:pt x="28" y="45"/>
                    <a:pt x="28" y="45"/>
                    <a:pt x="28" y="45"/>
                  </a:cubicBezTo>
                  <a:cubicBezTo>
                    <a:pt x="29" y="47"/>
                    <a:pt x="29" y="49"/>
                    <a:pt x="27" y="51"/>
                  </a:cubicBezTo>
                  <a:cubicBezTo>
                    <a:pt x="25" y="52"/>
                    <a:pt x="23" y="51"/>
                    <a:pt x="22" y="50"/>
                  </a:cubicBezTo>
                  <a:cubicBezTo>
                    <a:pt x="16" y="42"/>
                    <a:pt x="4" y="25"/>
                    <a:pt x="2" y="14"/>
                  </a:cubicBezTo>
                  <a:cubicBezTo>
                    <a:pt x="0" y="11"/>
                    <a:pt x="0" y="11"/>
                    <a:pt x="0" y="11"/>
                  </a:cubicBezTo>
                  <a:cubicBezTo>
                    <a:pt x="0" y="10"/>
                    <a:pt x="0" y="8"/>
                    <a:pt x="1" y="7"/>
                  </a:cubicBezTo>
                  <a:cubicBezTo>
                    <a:pt x="1" y="6"/>
                    <a:pt x="2" y="6"/>
                    <a:pt x="3" y="5"/>
                  </a:cubicBezTo>
                  <a:cubicBezTo>
                    <a:pt x="4" y="4"/>
                    <a:pt x="6" y="2"/>
                    <a:pt x="9" y="2"/>
                  </a:cubicBezTo>
                  <a:cubicBezTo>
                    <a:pt x="25" y="1"/>
                    <a:pt x="47" y="0"/>
                    <a:pt x="47" y="0"/>
                  </a:cubicBezTo>
                  <a:cubicBezTo>
                    <a:pt x="48" y="8"/>
                    <a:pt x="48" y="8"/>
                    <a:pt x="48" y="8"/>
                  </a:cubicBezTo>
                  <a:cubicBezTo>
                    <a:pt x="48" y="8"/>
                    <a:pt x="29" y="9"/>
                    <a:pt x="15" y="9"/>
                  </a:cubicBezTo>
                  <a:cubicBezTo>
                    <a:pt x="103" y="49"/>
                    <a:pt x="149" y="106"/>
                    <a:pt x="163" y="160"/>
                  </a:cubicBezTo>
                  <a:cubicBezTo>
                    <a:pt x="225" y="185"/>
                    <a:pt x="260" y="242"/>
                    <a:pt x="260" y="243"/>
                  </a:cubicBezTo>
                  <a:cubicBezTo>
                    <a:pt x="261" y="245"/>
                    <a:pt x="261" y="247"/>
                    <a:pt x="259" y="248"/>
                  </a:cubicBezTo>
                  <a:cubicBezTo>
                    <a:pt x="257" y="249"/>
                    <a:pt x="254" y="249"/>
                    <a:pt x="253" y="247"/>
                  </a:cubicBezTo>
                  <a:cubicBezTo>
                    <a:pt x="253" y="246"/>
                    <a:pt x="222" y="195"/>
                    <a:pt x="165" y="169"/>
                  </a:cubicBezTo>
                  <a:cubicBezTo>
                    <a:pt x="169" y="189"/>
                    <a:pt x="169" y="208"/>
                    <a:pt x="164" y="226"/>
                  </a:cubicBezTo>
                  <a:cubicBezTo>
                    <a:pt x="155" y="265"/>
                    <a:pt x="129" y="289"/>
                    <a:pt x="96" y="289"/>
                  </a:cubicBezTo>
                  <a:close/>
                  <a:moveTo>
                    <a:pt x="102" y="156"/>
                  </a:moveTo>
                  <a:cubicBezTo>
                    <a:pt x="101" y="156"/>
                    <a:pt x="100" y="156"/>
                    <a:pt x="98" y="156"/>
                  </a:cubicBezTo>
                  <a:cubicBezTo>
                    <a:pt x="50" y="157"/>
                    <a:pt x="27" y="187"/>
                    <a:pt x="26" y="216"/>
                  </a:cubicBezTo>
                  <a:cubicBezTo>
                    <a:pt x="26" y="246"/>
                    <a:pt x="48" y="278"/>
                    <a:pt x="92" y="281"/>
                  </a:cubicBezTo>
                  <a:cubicBezTo>
                    <a:pt x="122" y="283"/>
                    <a:pt x="148" y="261"/>
                    <a:pt x="157" y="224"/>
                  </a:cubicBezTo>
                  <a:cubicBezTo>
                    <a:pt x="161" y="206"/>
                    <a:pt x="161" y="186"/>
                    <a:pt x="156" y="166"/>
                  </a:cubicBezTo>
                  <a:cubicBezTo>
                    <a:pt x="140" y="160"/>
                    <a:pt x="122" y="156"/>
                    <a:pt x="102" y="15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grpSp>
      <p:grpSp>
        <p:nvGrpSpPr>
          <p:cNvPr id="14" name="Group 17"/>
          <p:cNvGrpSpPr/>
          <p:nvPr/>
        </p:nvGrpSpPr>
        <p:grpSpPr>
          <a:xfrm>
            <a:off x="3944658" y="2412108"/>
            <a:ext cx="1643063" cy="1143001"/>
            <a:chOff x="3931443" y="2698888"/>
            <a:chExt cx="1643063" cy="1143001"/>
          </a:xfrm>
          <a:solidFill>
            <a:schemeClr val="tx1">
              <a:lumMod val="75000"/>
              <a:lumOff val="25000"/>
            </a:schemeClr>
          </a:solidFill>
        </p:grpSpPr>
        <p:sp>
          <p:nvSpPr>
            <p:cNvPr id="15" name="Freeform 233"/>
            <p:cNvSpPr/>
            <p:nvPr/>
          </p:nvSpPr>
          <p:spPr bwMode="auto">
            <a:xfrm>
              <a:off x="4179093" y="2698888"/>
              <a:ext cx="479425" cy="557213"/>
            </a:xfrm>
            <a:custGeom>
              <a:avLst/>
              <a:gdLst>
                <a:gd name="T0" fmla="*/ 0 w 216"/>
                <a:gd name="T1" fmla="*/ 251 h 251"/>
                <a:gd name="T2" fmla="*/ 216 w 216"/>
                <a:gd name="T3" fmla="*/ 251 h 251"/>
                <a:gd name="T4" fmla="*/ 147 w 216"/>
                <a:gd name="T5" fmla="*/ 114 h 251"/>
                <a:gd name="T6" fmla="*/ 172 w 216"/>
                <a:gd name="T7" fmla="*/ 64 h 251"/>
                <a:gd name="T8" fmla="*/ 108 w 216"/>
                <a:gd name="T9" fmla="*/ 0 h 251"/>
                <a:gd name="T10" fmla="*/ 44 w 216"/>
                <a:gd name="T11" fmla="*/ 65 h 251"/>
                <a:gd name="T12" fmla="*/ 69 w 216"/>
                <a:gd name="T13" fmla="*/ 114 h 251"/>
                <a:gd name="T14" fmla="*/ 0 w 216"/>
                <a:gd name="T15" fmla="*/ 251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51">
                  <a:moveTo>
                    <a:pt x="0" y="251"/>
                  </a:moveTo>
                  <a:cubicBezTo>
                    <a:pt x="216" y="251"/>
                    <a:pt x="216" y="251"/>
                    <a:pt x="216" y="251"/>
                  </a:cubicBezTo>
                  <a:cubicBezTo>
                    <a:pt x="216" y="195"/>
                    <a:pt x="187" y="136"/>
                    <a:pt x="147" y="114"/>
                  </a:cubicBezTo>
                  <a:cubicBezTo>
                    <a:pt x="162" y="102"/>
                    <a:pt x="172" y="85"/>
                    <a:pt x="172" y="64"/>
                  </a:cubicBezTo>
                  <a:cubicBezTo>
                    <a:pt x="172" y="28"/>
                    <a:pt x="143" y="0"/>
                    <a:pt x="108" y="0"/>
                  </a:cubicBezTo>
                  <a:cubicBezTo>
                    <a:pt x="72" y="0"/>
                    <a:pt x="44" y="29"/>
                    <a:pt x="44" y="65"/>
                  </a:cubicBezTo>
                  <a:cubicBezTo>
                    <a:pt x="44" y="86"/>
                    <a:pt x="54" y="102"/>
                    <a:pt x="69" y="114"/>
                  </a:cubicBezTo>
                  <a:cubicBezTo>
                    <a:pt x="29" y="136"/>
                    <a:pt x="0" y="195"/>
                    <a:pt x="0" y="251"/>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6" name="Freeform 234"/>
            <p:cNvSpPr/>
            <p:nvPr/>
          </p:nvSpPr>
          <p:spPr bwMode="auto">
            <a:xfrm>
              <a:off x="4179093" y="2698888"/>
              <a:ext cx="479425" cy="557213"/>
            </a:xfrm>
            <a:custGeom>
              <a:avLst/>
              <a:gdLst>
                <a:gd name="T0" fmla="*/ 0 w 216"/>
                <a:gd name="T1" fmla="*/ 251 h 251"/>
                <a:gd name="T2" fmla="*/ 216 w 216"/>
                <a:gd name="T3" fmla="*/ 251 h 251"/>
                <a:gd name="T4" fmla="*/ 147 w 216"/>
                <a:gd name="T5" fmla="*/ 114 h 251"/>
                <a:gd name="T6" fmla="*/ 172 w 216"/>
                <a:gd name="T7" fmla="*/ 64 h 251"/>
                <a:gd name="T8" fmla="*/ 108 w 216"/>
                <a:gd name="T9" fmla="*/ 0 h 251"/>
                <a:gd name="T10" fmla="*/ 44 w 216"/>
                <a:gd name="T11" fmla="*/ 65 h 251"/>
                <a:gd name="T12" fmla="*/ 69 w 216"/>
                <a:gd name="T13" fmla="*/ 114 h 251"/>
                <a:gd name="T14" fmla="*/ 0 w 216"/>
                <a:gd name="T15" fmla="*/ 251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51">
                  <a:moveTo>
                    <a:pt x="0" y="251"/>
                  </a:moveTo>
                  <a:cubicBezTo>
                    <a:pt x="216" y="251"/>
                    <a:pt x="216" y="251"/>
                    <a:pt x="216" y="251"/>
                  </a:cubicBezTo>
                  <a:cubicBezTo>
                    <a:pt x="216" y="195"/>
                    <a:pt x="187" y="136"/>
                    <a:pt x="147" y="114"/>
                  </a:cubicBezTo>
                  <a:cubicBezTo>
                    <a:pt x="162" y="102"/>
                    <a:pt x="172" y="85"/>
                    <a:pt x="172" y="64"/>
                  </a:cubicBezTo>
                  <a:cubicBezTo>
                    <a:pt x="172" y="28"/>
                    <a:pt x="143" y="0"/>
                    <a:pt x="108" y="0"/>
                  </a:cubicBezTo>
                  <a:cubicBezTo>
                    <a:pt x="72" y="0"/>
                    <a:pt x="44" y="29"/>
                    <a:pt x="44" y="65"/>
                  </a:cubicBezTo>
                  <a:cubicBezTo>
                    <a:pt x="44" y="86"/>
                    <a:pt x="54" y="102"/>
                    <a:pt x="69" y="114"/>
                  </a:cubicBezTo>
                  <a:cubicBezTo>
                    <a:pt x="29" y="136"/>
                    <a:pt x="0" y="195"/>
                    <a:pt x="0" y="251"/>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7" name="Freeform 235"/>
            <p:cNvSpPr/>
            <p:nvPr/>
          </p:nvSpPr>
          <p:spPr bwMode="auto">
            <a:xfrm>
              <a:off x="4618831" y="2857638"/>
              <a:ext cx="269875" cy="401638"/>
            </a:xfrm>
            <a:custGeom>
              <a:avLst/>
              <a:gdLst>
                <a:gd name="T0" fmla="*/ 73 w 122"/>
                <a:gd name="T1" fmla="*/ 82 h 181"/>
                <a:gd name="T2" fmla="*/ 91 w 122"/>
                <a:gd name="T3" fmla="*/ 45 h 181"/>
                <a:gd name="T4" fmla="*/ 46 w 122"/>
                <a:gd name="T5" fmla="*/ 0 h 181"/>
                <a:gd name="T6" fmla="*/ 0 w 122"/>
                <a:gd name="T7" fmla="*/ 45 h 181"/>
                <a:gd name="T8" fmla="*/ 18 w 122"/>
                <a:gd name="T9" fmla="*/ 80 h 181"/>
                <a:gd name="T10" fmla="*/ 8 w 122"/>
                <a:gd name="T11" fmla="*/ 89 h 181"/>
                <a:gd name="T12" fmla="*/ 32 w 122"/>
                <a:gd name="T13" fmla="*/ 181 h 181"/>
                <a:gd name="T14" fmla="*/ 122 w 122"/>
                <a:gd name="T15" fmla="*/ 181 h 181"/>
                <a:gd name="T16" fmla="*/ 73 w 122"/>
                <a:gd name="T17" fmla="*/ 8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81">
                  <a:moveTo>
                    <a:pt x="73" y="82"/>
                  </a:moveTo>
                  <a:cubicBezTo>
                    <a:pt x="84" y="74"/>
                    <a:pt x="91" y="60"/>
                    <a:pt x="91" y="45"/>
                  </a:cubicBezTo>
                  <a:cubicBezTo>
                    <a:pt x="91" y="20"/>
                    <a:pt x="71" y="0"/>
                    <a:pt x="46" y="0"/>
                  </a:cubicBezTo>
                  <a:cubicBezTo>
                    <a:pt x="20" y="0"/>
                    <a:pt x="0" y="20"/>
                    <a:pt x="0" y="45"/>
                  </a:cubicBezTo>
                  <a:cubicBezTo>
                    <a:pt x="0" y="60"/>
                    <a:pt x="7" y="72"/>
                    <a:pt x="18" y="80"/>
                  </a:cubicBezTo>
                  <a:cubicBezTo>
                    <a:pt x="14" y="82"/>
                    <a:pt x="11" y="86"/>
                    <a:pt x="8" y="89"/>
                  </a:cubicBezTo>
                  <a:cubicBezTo>
                    <a:pt x="23" y="115"/>
                    <a:pt x="32" y="155"/>
                    <a:pt x="32" y="181"/>
                  </a:cubicBezTo>
                  <a:cubicBezTo>
                    <a:pt x="122" y="181"/>
                    <a:pt x="122" y="181"/>
                    <a:pt x="122" y="181"/>
                  </a:cubicBezTo>
                  <a:cubicBezTo>
                    <a:pt x="122" y="138"/>
                    <a:pt x="102" y="97"/>
                    <a:pt x="73" y="82"/>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8" name="Freeform 236"/>
            <p:cNvSpPr/>
            <p:nvPr/>
          </p:nvSpPr>
          <p:spPr bwMode="auto">
            <a:xfrm>
              <a:off x="3931443" y="2856051"/>
              <a:ext cx="269875" cy="403225"/>
            </a:xfrm>
            <a:custGeom>
              <a:avLst/>
              <a:gdLst>
                <a:gd name="T0" fmla="*/ 104 w 122"/>
                <a:gd name="T1" fmla="*/ 81 h 182"/>
                <a:gd name="T2" fmla="*/ 122 w 122"/>
                <a:gd name="T3" fmla="*/ 45 h 182"/>
                <a:gd name="T4" fmla="*/ 77 w 122"/>
                <a:gd name="T5" fmla="*/ 0 h 182"/>
                <a:gd name="T6" fmla="*/ 31 w 122"/>
                <a:gd name="T7" fmla="*/ 46 h 182"/>
                <a:gd name="T8" fmla="*/ 49 w 122"/>
                <a:gd name="T9" fmla="*/ 83 h 182"/>
                <a:gd name="T10" fmla="*/ 0 w 122"/>
                <a:gd name="T11" fmla="*/ 182 h 182"/>
                <a:gd name="T12" fmla="*/ 98 w 122"/>
                <a:gd name="T13" fmla="*/ 182 h 182"/>
                <a:gd name="T14" fmla="*/ 120 w 122"/>
                <a:gd name="T15" fmla="*/ 94 h 182"/>
                <a:gd name="T16" fmla="*/ 104 w 122"/>
                <a:gd name="T17" fmla="*/ 8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82">
                  <a:moveTo>
                    <a:pt x="104" y="81"/>
                  </a:moveTo>
                  <a:cubicBezTo>
                    <a:pt x="115" y="73"/>
                    <a:pt x="122" y="60"/>
                    <a:pt x="122" y="45"/>
                  </a:cubicBezTo>
                  <a:cubicBezTo>
                    <a:pt x="122" y="20"/>
                    <a:pt x="102" y="0"/>
                    <a:pt x="77" y="0"/>
                  </a:cubicBezTo>
                  <a:cubicBezTo>
                    <a:pt x="52" y="0"/>
                    <a:pt x="31" y="21"/>
                    <a:pt x="31" y="46"/>
                  </a:cubicBezTo>
                  <a:cubicBezTo>
                    <a:pt x="31" y="61"/>
                    <a:pt x="38" y="75"/>
                    <a:pt x="49" y="83"/>
                  </a:cubicBezTo>
                  <a:cubicBezTo>
                    <a:pt x="20" y="98"/>
                    <a:pt x="0" y="139"/>
                    <a:pt x="0" y="182"/>
                  </a:cubicBezTo>
                  <a:cubicBezTo>
                    <a:pt x="98" y="182"/>
                    <a:pt x="98" y="182"/>
                    <a:pt x="98" y="182"/>
                  </a:cubicBezTo>
                  <a:cubicBezTo>
                    <a:pt x="98" y="156"/>
                    <a:pt x="106" y="120"/>
                    <a:pt x="120" y="94"/>
                  </a:cubicBezTo>
                  <a:cubicBezTo>
                    <a:pt x="115" y="90"/>
                    <a:pt x="110" y="84"/>
                    <a:pt x="104" y="81"/>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19" name="Freeform 249"/>
            <p:cNvSpPr>
              <a:spLocks noEditPoints="1"/>
            </p:cNvSpPr>
            <p:nvPr/>
          </p:nvSpPr>
          <p:spPr bwMode="auto">
            <a:xfrm>
              <a:off x="5044281" y="3173551"/>
              <a:ext cx="530225" cy="668338"/>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grpSp>
      <p:grpSp>
        <p:nvGrpSpPr>
          <p:cNvPr id="20" name="Group 23"/>
          <p:cNvGrpSpPr/>
          <p:nvPr/>
        </p:nvGrpSpPr>
        <p:grpSpPr>
          <a:xfrm>
            <a:off x="7150083" y="3582095"/>
            <a:ext cx="1282700" cy="738188"/>
            <a:chOff x="7028656" y="4005401"/>
            <a:chExt cx="1282700" cy="738188"/>
          </a:xfrm>
          <a:solidFill>
            <a:schemeClr val="tx1">
              <a:lumMod val="75000"/>
              <a:lumOff val="25000"/>
            </a:schemeClr>
          </a:solidFill>
        </p:grpSpPr>
        <p:sp>
          <p:nvSpPr>
            <p:cNvPr id="21" name="Freeform 237"/>
            <p:cNvSpPr>
              <a:spLocks noEditPoints="1"/>
            </p:cNvSpPr>
            <p:nvPr/>
          </p:nvSpPr>
          <p:spPr bwMode="auto">
            <a:xfrm>
              <a:off x="7565231" y="4005401"/>
              <a:ext cx="746125" cy="738188"/>
            </a:xfrm>
            <a:custGeom>
              <a:avLst/>
              <a:gdLst>
                <a:gd name="T0" fmla="*/ 323 w 336"/>
                <a:gd name="T1" fmla="*/ 277 h 333"/>
                <a:gd name="T2" fmla="*/ 267 w 336"/>
                <a:gd name="T3" fmla="*/ 220 h 333"/>
                <a:gd name="T4" fmla="*/ 243 w 336"/>
                <a:gd name="T5" fmla="*/ 211 h 333"/>
                <a:gd name="T6" fmla="*/ 210 w 336"/>
                <a:gd name="T7" fmla="*/ 178 h 333"/>
                <a:gd name="T8" fmla="*/ 196 w 336"/>
                <a:gd name="T9" fmla="*/ 42 h 333"/>
                <a:gd name="T10" fmla="*/ 42 w 336"/>
                <a:gd name="T11" fmla="*/ 42 h 333"/>
                <a:gd name="T12" fmla="*/ 42 w 336"/>
                <a:gd name="T13" fmla="*/ 195 h 333"/>
                <a:gd name="T14" fmla="*/ 181 w 336"/>
                <a:gd name="T15" fmla="*/ 208 h 333"/>
                <a:gd name="T16" fmla="*/ 214 w 336"/>
                <a:gd name="T17" fmla="*/ 241 h 333"/>
                <a:gd name="T18" fmla="*/ 223 w 336"/>
                <a:gd name="T19" fmla="*/ 265 h 333"/>
                <a:gd name="T20" fmla="*/ 279 w 336"/>
                <a:gd name="T21" fmla="*/ 321 h 333"/>
                <a:gd name="T22" fmla="*/ 323 w 336"/>
                <a:gd name="T23" fmla="*/ 321 h 333"/>
                <a:gd name="T24" fmla="*/ 323 w 336"/>
                <a:gd name="T25" fmla="*/ 277 h 333"/>
                <a:gd name="T26" fmla="*/ 73 w 336"/>
                <a:gd name="T27" fmla="*/ 164 h 333"/>
                <a:gd name="T28" fmla="*/ 73 w 336"/>
                <a:gd name="T29" fmla="*/ 73 h 333"/>
                <a:gd name="T30" fmla="*/ 165 w 336"/>
                <a:gd name="T31" fmla="*/ 73 h 333"/>
                <a:gd name="T32" fmla="*/ 165 w 336"/>
                <a:gd name="T33" fmla="*/ 164 h 333"/>
                <a:gd name="T34" fmla="*/ 73 w 336"/>
                <a:gd name="T35" fmla="*/ 16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 h="333">
                  <a:moveTo>
                    <a:pt x="323" y="277"/>
                  </a:moveTo>
                  <a:cubicBezTo>
                    <a:pt x="267" y="220"/>
                    <a:pt x="267" y="220"/>
                    <a:pt x="267" y="220"/>
                  </a:cubicBezTo>
                  <a:cubicBezTo>
                    <a:pt x="261" y="214"/>
                    <a:pt x="252" y="211"/>
                    <a:pt x="243" y="211"/>
                  </a:cubicBezTo>
                  <a:cubicBezTo>
                    <a:pt x="210" y="178"/>
                    <a:pt x="210" y="178"/>
                    <a:pt x="210" y="178"/>
                  </a:cubicBezTo>
                  <a:cubicBezTo>
                    <a:pt x="237" y="136"/>
                    <a:pt x="233" y="79"/>
                    <a:pt x="196" y="42"/>
                  </a:cubicBezTo>
                  <a:cubicBezTo>
                    <a:pt x="153" y="0"/>
                    <a:pt x="84" y="0"/>
                    <a:pt x="42" y="42"/>
                  </a:cubicBezTo>
                  <a:cubicBezTo>
                    <a:pt x="0" y="84"/>
                    <a:pt x="0" y="153"/>
                    <a:pt x="42" y="195"/>
                  </a:cubicBezTo>
                  <a:cubicBezTo>
                    <a:pt x="80" y="233"/>
                    <a:pt x="139" y="237"/>
                    <a:pt x="181" y="208"/>
                  </a:cubicBezTo>
                  <a:cubicBezTo>
                    <a:pt x="214" y="241"/>
                    <a:pt x="214" y="241"/>
                    <a:pt x="214" y="241"/>
                  </a:cubicBezTo>
                  <a:cubicBezTo>
                    <a:pt x="213" y="249"/>
                    <a:pt x="216" y="258"/>
                    <a:pt x="223" y="265"/>
                  </a:cubicBezTo>
                  <a:cubicBezTo>
                    <a:pt x="279" y="321"/>
                    <a:pt x="279" y="321"/>
                    <a:pt x="279" y="321"/>
                  </a:cubicBezTo>
                  <a:cubicBezTo>
                    <a:pt x="292" y="333"/>
                    <a:pt x="311" y="333"/>
                    <a:pt x="323" y="321"/>
                  </a:cubicBezTo>
                  <a:cubicBezTo>
                    <a:pt x="336" y="309"/>
                    <a:pt x="336" y="289"/>
                    <a:pt x="323" y="277"/>
                  </a:cubicBezTo>
                  <a:close/>
                  <a:moveTo>
                    <a:pt x="73" y="164"/>
                  </a:moveTo>
                  <a:cubicBezTo>
                    <a:pt x="48" y="139"/>
                    <a:pt x="48" y="98"/>
                    <a:pt x="73" y="73"/>
                  </a:cubicBezTo>
                  <a:cubicBezTo>
                    <a:pt x="98" y="48"/>
                    <a:pt x="139" y="48"/>
                    <a:pt x="165" y="73"/>
                  </a:cubicBezTo>
                  <a:cubicBezTo>
                    <a:pt x="190" y="98"/>
                    <a:pt x="190" y="139"/>
                    <a:pt x="165" y="164"/>
                  </a:cubicBezTo>
                  <a:cubicBezTo>
                    <a:pt x="139" y="190"/>
                    <a:pt x="98" y="190"/>
                    <a:pt x="73" y="164"/>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22" name="Freeform 238"/>
            <p:cNvSpPr/>
            <p:nvPr/>
          </p:nvSpPr>
          <p:spPr bwMode="auto">
            <a:xfrm>
              <a:off x="7728743" y="4168913"/>
              <a:ext cx="198438" cy="198438"/>
            </a:xfrm>
            <a:custGeom>
              <a:avLst/>
              <a:gdLst>
                <a:gd name="T0" fmla="*/ 16 w 89"/>
                <a:gd name="T1" fmla="*/ 16 h 89"/>
                <a:gd name="T2" fmla="*/ 16 w 89"/>
                <a:gd name="T3" fmla="*/ 73 h 89"/>
                <a:gd name="T4" fmla="*/ 73 w 89"/>
                <a:gd name="T5" fmla="*/ 73 h 89"/>
                <a:gd name="T6" fmla="*/ 73 w 89"/>
                <a:gd name="T7" fmla="*/ 16 h 89"/>
                <a:gd name="T8" fmla="*/ 16 w 89"/>
                <a:gd name="T9" fmla="*/ 16 h 89"/>
              </a:gdLst>
              <a:ahLst/>
              <a:cxnLst>
                <a:cxn ang="0">
                  <a:pos x="T0" y="T1"/>
                </a:cxn>
                <a:cxn ang="0">
                  <a:pos x="T2" y="T3"/>
                </a:cxn>
                <a:cxn ang="0">
                  <a:pos x="T4" y="T5"/>
                </a:cxn>
                <a:cxn ang="0">
                  <a:pos x="T6" y="T7"/>
                </a:cxn>
                <a:cxn ang="0">
                  <a:pos x="T8" y="T9"/>
                </a:cxn>
              </a:cxnLst>
              <a:rect l="0" t="0" r="r" b="b"/>
              <a:pathLst>
                <a:path w="89" h="89">
                  <a:moveTo>
                    <a:pt x="16" y="16"/>
                  </a:moveTo>
                  <a:cubicBezTo>
                    <a:pt x="0" y="32"/>
                    <a:pt x="0" y="58"/>
                    <a:pt x="16" y="73"/>
                  </a:cubicBezTo>
                  <a:cubicBezTo>
                    <a:pt x="32" y="89"/>
                    <a:pt x="58" y="89"/>
                    <a:pt x="73" y="73"/>
                  </a:cubicBezTo>
                  <a:cubicBezTo>
                    <a:pt x="89" y="58"/>
                    <a:pt x="89" y="32"/>
                    <a:pt x="73" y="16"/>
                  </a:cubicBezTo>
                  <a:cubicBezTo>
                    <a:pt x="58" y="0"/>
                    <a:pt x="32" y="0"/>
                    <a:pt x="16" y="1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23" name="Freeform 251"/>
            <p:cNvSpPr>
              <a:spLocks noEditPoints="1"/>
            </p:cNvSpPr>
            <p:nvPr/>
          </p:nvSpPr>
          <p:spPr bwMode="auto">
            <a:xfrm>
              <a:off x="7028656" y="4062551"/>
              <a:ext cx="579438" cy="641350"/>
            </a:xfrm>
            <a:custGeom>
              <a:avLst/>
              <a:gdLst>
                <a:gd name="T0" fmla="*/ 165 w 261"/>
                <a:gd name="T1" fmla="*/ 289 h 289"/>
                <a:gd name="T2" fmla="*/ 97 w 261"/>
                <a:gd name="T3" fmla="*/ 226 h 289"/>
                <a:gd name="T4" fmla="*/ 96 w 261"/>
                <a:gd name="T5" fmla="*/ 169 h 289"/>
                <a:gd name="T6" fmla="*/ 8 w 261"/>
                <a:gd name="T7" fmla="*/ 247 h 289"/>
                <a:gd name="T8" fmla="*/ 2 w 261"/>
                <a:gd name="T9" fmla="*/ 248 h 289"/>
                <a:gd name="T10" fmla="*/ 1 w 261"/>
                <a:gd name="T11" fmla="*/ 243 h 289"/>
                <a:gd name="T12" fmla="*/ 98 w 261"/>
                <a:gd name="T13" fmla="*/ 160 h 289"/>
                <a:gd name="T14" fmla="*/ 246 w 261"/>
                <a:gd name="T15" fmla="*/ 9 h 289"/>
                <a:gd name="T16" fmla="*/ 213 w 261"/>
                <a:gd name="T17" fmla="*/ 8 h 289"/>
                <a:gd name="T18" fmla="*/ 213 w 261"/>
                <a:gd name="T19" fmla="*/ 0 h 289"/>
                <a:gd name="T20" fmla="*/ 251 w 261"/>
                <a:gd name="T21" fmla="*/ 2 h 289"/>
                <a:gd name="T22" fmla="*/ 258 w 261"/>
                <a:gd name="T23" fmla="*/ 5 h 289"/>
                <a:gd name="T24" fmla="*/ 260 w 261"/>
                <a:gd name="T25" fmla="*/ 7 h 289"/>
                <a:gd name="T26" fmla="*/ 260 w 261"/>
                <a:gd name="T27" fmla="*/ 11 h 289"/>
                <a:gd name="T28" fmla="*/ 259 w 261"/>
                <a:gd name="T29" fmla="*/ 14 h 289"/>
                <a:gd name="T30" fmla="*/ 239 w 261"/>
                <a:gd name="T31" fmla="*/ 50 h 289"/>
                <a:gd name="T32" fmla="*/ 234 w 261"/>
                <a:gd name="T33" fmla="*/ 51 h 289"/>
                <a:gd name="T34" fmla="*/ 233 w 261"/>
                <a:gd name="T35" fmla="*/ 45 h 289"/>
                <a:gd name="T36" fmla="*/ 248 w 261"/>
                <a:gd name="T37" fmla="*/ 18 h 289"/>
                <a:gd name="T38" fmla="*/ 107 w 261"/>
                <a:gd name="T39" fmla="*/ 156 h 289"/>
                <a:gd name="T40" fmla="*/ 163 w 261"/>
                <a:gd name="T41" fmla="*/ 148 h 289"/>
                <a:gd name="T42" fmla="*/ 242 w 261"/>
                <a:gd name="T43" fmla="*/ 216 h 289"/>
                <a:gd name="T44" fmla="*/ 170 w 261"/>
                <a:gd name="T45" fmla="*/ 289 h 289"/>
                <a:gd name="T46" fmla="*/ 165 w 261"/>
                <a:gd name="T47" fmla="*/ 289 h 289"/>
                <a:gd name="T48" fmla="*/ 105 w 261"/>
                <a:gd name="T49" fmla="*/ 166 h 289"/>
                <a:gd name="T50" fmla="*/ 104 w 261"/>
                <a:gd name="T51" fmla="*/ 224 h 289"/>
                <a:gd name="T52" fmla="*/ 169 w 261"/>
                <a:gd name="T53" fmla="*/ 281 h 289"/>
                <a:gd name="T54" fmla="*/ 234 w 261"/>
                <a:gd name="T55" fmla="*/ 216 h 289"/>
                <a:gd name="T56" fmla="*/ 163 w 261"/>
                <a:gd name="T57" fmla="*/ 156 h 289"/>
                <a:gd name="T58" fmla="*/ 105 w 261"/>
                <a:gd name="T59" fmla="*/ 1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1" h="289">
                  <a:moveTo>
                    <a:pt x="165" y="289"/>
                  </a:moveTo>
                  <a:cubicBezTo>
                    <a:pt x="132" y="289"/>
                    <a:pt x="106" y="265"/>
                    <a:pt x="97" y="226"/>
                  </a:cubicBezTo>
                  <a:cubicBezTo>
                    <a:pt x="92" y="208"/>
                    <a:pt x="92" y="189"/>
                    <a:pt x="96" y="169"/>
                  </a:cubicBezTo>
                  <a:cubicBezTo>
                    <a:pt x="39" y="195"/>
                    <a:pt x="8" y="246"/>
                    <a:pt x="8" y="247"/>
                  </a:cubicBezTo>
                  <a:cubicBezTo>
                    <a:pt x="7" y="249"/>
                    <a:pt x="4" y="249"/>
                    <a:pt x="2" y="248"/>
                  </a:cubicBezTo>
                  <a:cubicBezTo>
                    <a:pt x="0" y="247"/>
                    <a:pt x="0" y="245"/>
                    <a:pt x="1" y="243"/>
                  </a:cubicBezTo>
                  <a:cubicBezTo>
                    <a:pt x="1" y="242"/>
                    <a:pt x="36" y="185"/>
                    <a:pt x="98" y="160"/>
                  </a:cubicBezTo>
                  <a:cubicBezTo>
                    <a:pt x="112" y="106"/>
                    <a:pt x="158" y="49"/>
                    <a:pt x="246" y="9"/>
                  </a:cubicBezTo>
                  <a:cubicBezTo>
                    <a:pt x="231" y="9"/>
                    <a:pt x="213" y="8"/>
                    <a:pt x="213" y="8"/>
                  </a:cubicBezTo>
                  <a:cubicBezTo>
                    <a:pt x="213" y="0"/>
                    <a:pt x="213" y="0"/>
                    <a:pt x="213" y="0"/>
                  </a:cubicBezTo>
                  <a:cubicBezTo>
                    <a:pt x="213" y="0"/>
                    <a:pt x="236" y="1"/>
                    <a:pt x="251" y="2"/>
                  </a:cubicBezTo>
                  <a:cubicBezTo>
                    <a:pt x="255" y="2"/>
                    <a:pt x="257" y="4"/>
                    <a:pt x="258" y="5"/>
                  </a:cubicBezTo>
                  <a:cubicBezTo>
                    <a:pt x="259" y="6"/>
                    <a:pt x="259" y="6"/>
                    <a:pt x="260" y="7"/>
                  </a:cubicBezTo>
                  <a:cubicBezTo>
                    <a:pt x="261" y="8"/>
                    <a:pt x="261" y="10"/>
                    <a:pt x="260" y="11"/>
                  </a:cubicBezTo>
                  <a:cubicBezTo>
                    <a:pt x="259" y="14"/>
                    <a:pt x="259" y="14"/>
                    <a:pt x="259" y="14"/>
                  </a:cubicBezTo>
                  <a:cubicBezTo>
                    <a:pt x="257" y="25"/>
                    <a:pt x="245" y="42"/>
                    <a:pt x="239" y="50"/>
                  </a:cubicBezTo>
                  <a:cubicBezTo>
                    <a:pt x="238" y="51"/>
                    <a:pt x="236" y="52"/>
                    <a:pt x="234" y="51"/>
                  </a:cubicBezTo>
                  <a:cubicBezTo>
                    <a:pt x="232" y="49"/>
                    <a:pt x="232" y="47"/>
                    <a:pt x="233" y="45"/>
                  </a:cubicBezTo>
                  <a:cubicBezTo>
                    <a:pt x="248" y="18"/>
                    <a:pt x="248" y="18"/>
                    <a:pt x="248" y="18"/>
                  </a:cubicBezTo>
                  <a:cubicBezTo>
                    <a:pt x="166" y="54"/>
                    <a:pt x="122" y="106"/>
                    <a:pt x="107" y="156"/>
                  </a:cubicBezTo>
                  <a:cubicBezTo>
                    <a:pt x="124" y="151"/>
                    <a:pt x="142" y="147"/>
                    <a:pt x="163" y="148"/>
                  </a:cubicBezTo>
                  <a:cubicBezTo>
                    <a:pt x="217" y="149"/>
                    <a:pt x="242" y="183"/>
                    <a:pt x="242" y="216"/>
                  </a:cubicBezTo>
                  <a:cubicBezTo>
                    <a:pt x="243" y="250"/>
                    <a:pt x="219" y="285"/>
                    <a:pt x="170" y="289"/>
                  </a:cubicBezTo>
                  <a:cubicBezTo>
                    <a:pt x="168" y="289"/>
                    <a:pt x="167" y="289"/>
                    <a:pt x="165" y="289"/>
                  </a:cubicBezTo>
                  <a:close/>
                  <a:moveTo>
                    <a:pt x="105" y="166"/>
                  </a:moveTo>
                  <a:cubicBezTo>
                    <a:pt x="100" y="186"/>
                    <a:pt x="100" y="206"/>
                    <a:pt x="104" y="224"/>
                  </a:cubicBezTo>
                  <a:cubicBezTo>
                    <a:pt x="113" y="261"/>
                    <a:pt x="139" y="283"/>
                    <a:pt x="169" y="281"/>
                  </a:cubicBezTo>
                  <a:cubicBezTo>
                    <a:pt x="213" y="278"/>
                    <a:pt x="235" y="246"/>
                    <a:pt x="234" y="216"/>
                  </a:cubicBezTo>
                  <a:cubicBezTo>
                    <a:pt x="234" y="187"/>
                    <a:pt x="211" y="157"/>
                    <a:pt x="163" y="156"/>
                  </a:cubicBezTo>
                  <a:cubicBezTo>
                    <a:pt x="141" y="155"/>
                    <a:pt x="122" y="159"/>
                    <a:pt x="105" y="16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grpSp>
      <p:grpSp>
        <p:nvGrpSpPr>
          <p:cNvPr id="24" name="Group 27"/>
          <p:cNvGrpSpPr/>
          <p:nvPr/>
        </p:nvGrpSpPr>
        <p:grpSpPr>
          <a:xfrm>
            <a:off x="7185009" y="2288283"/>
            <a:ext cx="1165225" cy="1130301"/>
            <a:chOff x="7063581" y="2711588"/>
            <a:chExt cx="1165225" cy="1130301"/>
          </a:xfrm>
          <a:solidFill>
            <a:schemeClr val="tx1">
              <a:lumMod val="75000"/>
              <a:lumOff val="25000"/>
            </a:schemeClr>
          </a:solidFill>
        </p:grpSpPr>
        <p:sp>
          <p:nvSpPr>
            <p:cNvPr id="25" name="Freeform 247"/>
            <p:cNvSpPr/>
            <p:nvPr/>
          </p:nvSpPr>
          <p:spPr bwMode="auto">
            <a:xfrm>
              <a:off x="7541418" y="2711588"/>
              <a:ext cx="687388" cy="674688"/>
            </a:xfrm>
            <a:custGeom>
              <a:avLst/>
              <a:gdLst>
                <a:gd name="T0" fmla="*/ 194 w 310"/>
                <a:gd name="T1" fmla="*/ 149 h 304"/>
                <a:gd name="T2" fmla="*/ 258 w 310"/>
                <a:gd name="T3" fmla="*/ 151 h 304"/>
                <a:gd name="T4" fmla="*/ 293 w 310"/>
                <a:gd name="T5" fmla="*/ 118 h 304"/>
                <a:gd name="T6" fmla="*/ 305 w 310"/>
                <a:gd name="T7" fmla="*/ 71 h 304"/>
                <a:gd name="T8" fmla="*/ 303 w 310"/>
                <a:gd name="T9" fmla="*/ 73 h 304"/>
                <a:gd name="T10" fmla="*/ 261 w 310"/>
                <a:gd name="T11" fmla="*/ 112 h 304"/>
                <a:gd name="T12" fmla="*/ 204 w 310"/>
                <a:gd name="T13" fmla="*/ 110 h 304"/>
                <a:gd name="T14" fmla="*/ 203 w 310"/>
                <a:gd name="T15" fmla="*/ 109 h 304"/>
                <a:gd name="T16" fmla="*/ 204 w 310"/>
                <a:gd name="T17" fmla="*/ 50 h 304"/>
                <a:gd name="T18" fmla="*/ 245 w 310"/>
                <a:gd name="T19" fmla="*/ 12 h 304"/>
                <a:gd name="T20" fmla="*/ 249 w 310"/>
                <a:gd name="T21" fmla="*/ 9 h 304"/>
                <a:gd name="T22" fmla="*/ 198 w 310"/>
                <a:gd name="T23" fmla="*/ 16 h 304"/>
                <a:gd name="T24" fmla="*/ 162 w 310"/>
                <a:gd name="T25" fmla="*/ 48 h 304"/>
                <a:gd name="T26" fmla="*/ 161 w 310"/>
                <a:gd name="T27" fmla="*/ 114 h 304"/>
                <a:gd name="T28" fmla="*/ 166 w 310"/>
                <a:gd name="T29" fmla="*/ 120 h 304"/>
                <a:gd name="T30" fmla="*/ 148 w 310"/>
                <a:gd name="T31" fmla="*/ 137 h 304"/>
                <a:gd name="T32" fmla="*/ 66 w 310"/>
                <a:gd name="T33" fmla="*/ 49 h 304"/>
                <a:gd name="T34" fmla="*/ 39 w 310"/>
                <a:gd name="T35" fmla="*/ 41 h 304"/>
                <a:gd name="T36" fmla="*/ 33 w 310"/>
                <a:gd name="T37" fmla="*/ 47 h 304"/>
                <a:gd name="T38" fmla="*/ 41 w 310"/>
                <a:gd name="T39" fmla="*/ 72 h 304"/>
                <a:gd name="T40" fmla="*/ 123 w 310"/>
                <a:gd name="T41" fmla="*/ 160 h 304"/>
                <a:gd name="T42" fmla="*/ 102 w 310"/>
                <a:gd name="T43" fmla="*/ 180 h 304"/>
                <a:gd name="T44" fmla="*/ 70 w 310"/>
                <a:gd name="T45" fmla="*/ 187 h 304"/>
                <a:gd name="T46" fmla="*/ 15 w 310"/>
                <a:gd name="T47" fmla="*/ 238 h 304"/>
                <a:gd name="T48" fmla="*/ 13 w 310"/>
                <a:gd name="T49" fmla="*/ 284 h 304"/>
                <a:gd name="T50" fmla="*/ 14 w 310"/>
                <a:gd name="T51" fmla="*/ 285 h 304"/>
                <a:gd name="T52" fmla="*/ 61 w 310"/>
                <a:gd name="T53" fmla="*/ 288 h 304"/>
                <a:gd name="T54" fmla="*/ 116 w 310"/>
                <a:gd name="T55" fmla="*/ 236 h 304"/>
                <a:gd name="T56" fmla="*/ 124 w 310"/>
                <a:gd name="T57" fmla="*/ 205 h 304"/>
                <a:gd name="T58" fmla="*/ 146 w 310"/>
                <a:gd name="T59" fmla="*/ 185 h 304"/>
                <a:gd name="T60" fmla="*/ 163 w 310"/>
                <a:gd name="T61" fmla="*/ 203 h 304"/>
                <a:gd name="T62" fmla="*/ 170 w 310"/>
                <a:gd name="T63" fmla="*/ 235 h 304"/>
                <a:gd name="T64" fmla="*/ 221 w 310"/>
                <a:gd name="T65" fmla="*/ 290 h 304"/>
                <a:gd name="T66" fmla="*/ 267 w 310"/>
                <a:gd name="T67" fmla="*/ 292 h 304"/>
                <a:gd name="T68" fmla="*/ 268 w 310"/>
                <a:gd name="T69" fmla="*/ 291 h 304"/>
                <a:gd name="T70" fmla="*/ 271 w 310"/>
                <a:gd name="T71" fmla="*/ 244 h 304"/>
                <a:gd name="T72" fmla="*/ 220 w 310"/>
                <a:gd name="T73" fmla="*/ 189 h 304"/>
                <a:gd name="T74" fmla="*/ 189 w 310"/>
                <a:gd name="T75" fmla="*/ 181 h 304"/>
                <a:gd name="T76" fmla="*/ 171 w 310"/>
                <a:gd name="T77" fmla="*/ 162 h 304"/>
                <a:gd name="T78" fmla="*/ 189 w 310"/>
                <a:gd name="T79" fmla="*/ 145 h 304"/>
                <a:gd name="T80" fmla="*/ 194 w 310"/>
                <a:gd name="T81" fmla="*/ 1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 h="304">
                  <a:moveTo>
                    <a:pt x="194" y="149"/>
                  </a:moveTo>
                  <a:cubicBezTo>
                    <a:pt x="210" y="167"/>
                    <a:pt x="240" y="167"/>
                    <a:pt x="258" y="151"/>
                  </a:cubicBezTo>
                  <a:cubicBezTo>
                    <a:pt x="293" y="118"/>
                    <a:pt x="293" y="118"/>
                    <a:pt x="293" y="118"/>
                  </a:cubicBezTo>
                  <a:cubicBezTo>
                    <a:pt x="306" y="105"/>
                    <a:pt x="310" y="87"/>
                    <a:pt x="305" y="71"/>
                  </a:cubicBezTo>
                  <a:cubicBezTo>
                    <a:pt x="304" y="72"/>
                    <a:pt x="304" y="73"/>
                    <a:pt x="303" y="73"/>
                  </a:cubicBezTo>
                  <a:cubicBezTo>
                    <a:pt x="261" y="112"/>
                    <a:pt x="261" y="112"/>
                    <a:pt x="261" y="112"/>
                  </a:cubicBezTo>
                  <a:cubicBezTo>
                    <a:pt x="245" y="127"/>
                    <a:pt x="219" y="126"/>
                    <a:pt x="204" y="110"/>
                  </a:cubicBezTo>
                  <a:cubicBezTo>
                    <a:pt x="203" y="109"/>
                    <a:pt x="203" y="109"/>
                    <a:pt x="203" y="109"/>
                  </a:cubicBezTo>
                  <a:cubicBezTo>
                    <a:pt x="188" y="93"/>
                    <a:pt x="188" y="65"/>
                    <a:pt x="204" y="50"/>
                  </a:cubicBezTo>
                  <a:cubicBezTo>
                    <a:pt x="245" y="12"/>
                    <a:pt x="245" y="12"/>
                    <a:pt x="245" y="12"/>
                  </a:cubicBezTo>
                  <a:cubicBezTo>
                    <a:pt x="246" y="11"/>
                    <a:pt x="247" y="10"/>
                    <a:pt x="249" y="9"/>
                  </a:cubicBezTo>
                  <a:cubicBezTo>
                    <a:pt x="232" y="0"/>
                    <a:pt x="212" y="2"/>
                    <a:pt x="198" y="16"/>
                  </a:cubicBezTo>
                  <a:cubicBezTo>
                    <a:pt x="162" y="48"/>
                    <a:pt x="162" y="48"/>
                    <a:pt x="162" y="48"/>
                  </a:cubicBezTo>
                  <a:cubicBezTo>
                    <a:pt x="144" y="65"/>
                    <a:pt x="144" y="96"/>
                    <a:pt x="161" y="114"/>
                  </a:cubicBezTo>
                  <a:cubicBezTo>
                    <a:pt x="166" y="120"/>
                    <a:pt x="166" y="120"/>
                    <a:pt x="166" y="120"/>
                  </a:cubicBezTo>
                  <a:cubicBezTo>
                    <a:pt x="148" y="137"/>
                    <a:pt x="148" y="137"/>
                    <a:pt x="148" y="137"/>
                  </a:cubicBezTo>
                  <a:cubicBezTo>
                    <a:pt x="66" y="49"/>
                    <a:pt x="66" y="49"/>
                    <a:pt x="66" y="49"/>
                  </a:cubicBezTo>
                  <a:cubicBezTo>
                    <a:pt x="39" y="41"/>
                    <a:pt x="39" y="41"/>
                    <a:pt x="39" y="41"/>
                  </a:cubicBezTo>
                  <a:cubicBezTo>
                    <a:pt x="33" y="47"/>
                    <a:pt x="33" y="47"/>
                    <a:pt x="33" y="47"/>
                  </a:cubicBezTo>
                  <a:cubicBezTo>
                    <a:pt x="41" y="72"/>
                    <a:pt x="41" y="72"/>
                    <a:pt x="41" y="72"/>
                  </a:cubicBezTo>
                  <a:cubicBezTo>
                    <a:pt x="123" y="160"/>
                    <a:pt x="123" y="160"/>
                    <a:pt x="123" y="160"/>
                  </a:cubicBezTo>
                  <a:cubicBezTo>
                    <a:pt x="102" y="180"/>
                    <a:pt x="102" y="180"/>
                    <a:pt x="102" y="180"/>
                  </a:cubicBezTo>
                  <a:cubicBezTo>
                    <a:pt x="91" y="176"/>
                    <a:pt x="79" y="178"/>
                    <a:pt x="70" y="187"/>
                  </a:cubicBezTo>
                  <a:cubicBezTo>
                    <a:pt x="15" y="238"/>
                    <a:pt x="15" y="238"/>
                    <a:pt x="15" y="238"/>
                  </a:cubicBezTo>
                  <a:cubicBezTo>
                    <a:pt x="1" y="250"/>
                    <a:pt x="0" y="271"/>
                    <a:pt x="13" y="284"/>
                  </a:cubicBezTo>
                  <a:cubicBezTo>
                    <a:pt x="14" y="285"/>
                    <a:pt x="14" y="285"/>
                    <a:pt x="14" y="285"/>
                  </a:cubicBezTo>
                  <a:cubicBezTo>
                    <a:pt x="26" y="298"/>
                    <a:pt x="48" y="300"/>
                    <a:pt x="61" y="288"/>
                  </a:cubicBezTo>
                  <a:cubicBezTo>
                    <a:pt x="116" y="236"/>
                    <a:pt x="116" y="236"/>
                    <a:pt x="116" y="236"/>
                  </a:cubicBezTo>
                  <a:cubicBezTo>
                    <a:pt x="125" y="228"/>
                    <a:pt x="127" y="216"/>
                    <a:pt x="124" y="205"/>
                  </a:cubicBezTo>
                  <a:cubicBezTo>
                    <a:pt x="146" y="185"/>
                    <a:pt x="146" y="185"/>
                    <a:pt x="146" y="185"/>
                  </a:cubicBezTo>
                  <a:cubicBezTo>
                    <a:pt x="163" y="203"/>
                    <a:pt x="163" y="203"/>
                    <a:pt x="163" y="203"/>
                  </a:cubicBezTo>
                  <a:cubicBezTo>
                    <a:pt x="159" y="214"/>
                    <a:pt x="162" y="226"/>
                    <a:pt x="170" y="235"/>
                  </a:cubicBezTo>
                  <a:cubicBezTo>
                    <a:pt x="221" y="290"/>
                    <a:pt x="221" y="290"/>
                    <a:pt x="221" y="290"/>
                  </a:cubicBezTo>
                  <a:cubicBezTo>
                    <a:pt x="234" y="304"/>
                    <a:pt x="254" y="304"/>
                    <a:pt x="267" y="292"/>
                  </a:cubicBezTo>
                  <a:cubicBezTo>
                    <a:pt x="268" y="291"/>
                    <a:pt x="268" y="291"/>
                    <a:pt x="268" y="291"/>
                  </a:cubicBezTo>
                  <a:cubicBezTo>
                    <a:pt x="281" y="279"/>
                    <a:pt x="283" y="257"/>
                    <a:pt x="271" y="244"/>
                  </a:cubicBezTo>
                  <a:cubicBezTo>
                    <a:pt x="220" y="189"/>
                    <a:pt x="220" y="189"/>
                    <a:pt x="220" y="189"/>
                  </a:cubicBezTo>
                  <a:cubicBezTo>
                    <a:pt x="211" y="180"/>
                    <a:pt x="200" y="178"/>
                    <a:pt x="189" y="181"/>
                  </a:cubicBezTo>
                  <a:cubicBezTo>
                    <a:pt x="171" y="162"/>
                    <a:pt x="171" y="162"/>
                    <a:pt x="171" y="162"/>
                  </a:cubicBezTo>
                  <a:cubicBezTo>
                    <a:pt x="189" y="145"/>
                    <a:pt x="189" y="145"/>
                    <a:pt x="189" y="145"/>
                  </a:cubicBezTo>
                  <a:lnTo>
                    <a:pt x="194" y="149"/>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26" name="Freeform 252"/>
            <p:cNvSpPr>
              <a:spLocks noEditPoints="1"/>
            </p:cNvSpPr>
            <p:nvPr/>
          </p:nvSpPr>
          <p:spPr bwMode="auto">
            <a:xfrm>
              <a:off x="7063581" y="3173551"/>
              <a:ext cx="533400" cy="668338"/>
            </a:xfrm>
            <a:custGeom>
              <a:avLst/>
              <a:gdLst>
                <a:gd name="T0" fmla="*/ 158 w 240"/>
                <a:gd name="T1" fmla="*/ 301 h 301"/>
                <a:gd name="T2" fmla="*/ 91 w 240"/>
                <a:gd name="T3" fmla="*/ 252 h 301"/>
                <a:gd name="T4" fmla="*/ 79 w 240"/>
                <a:gd name="T5" fmla="*/ 197 h 301"/>
                <a:gd name="T6" fmla="*/ 9 w 240"/>
                <a:gd name="T7" fmla="*/ 291 h 301"/>
                <a:gd name="T8" fmla="*/ 4 w 240"/>
                <a:gd name="T9" fmla="*/ 293 h 301"/>
                <a:gd name="T10" fmla="*/ 1 w 240"/>
                <a:gd name="T11" fmla="*/ 288 h 301"/>
                <a:gd name="T12" fmla="*/ 79 w 240"/>
                <a:gd name="T13" fmla="*/ 187 h 301"/>
                <a:gd name="T14" fmla="*/ 193 w 240"/>
                <a:gd name="T15" fmla="*/ 9 h 301"/>
                <a:gd name="T16" fmla="*/ 160 w 240"/>
                <a:gd name="T17" fmla="*/ 14 h 301"/>
                <a:gd name="T18" fmla="*/ 159 w 240"/>
                <a:gd name="T19" fmla="*/ 6 h 301"/>
                <a:gd name="T20" fmla="*/ 196 w 240"/>
                <a:gd name="T21" fmla="*/ 0 h 301"/>
                <a:gd name="T22" fmla="*/ 204 w 240"/>
                <a:gd name="T23" fmla="*/ 3 h 301"/>
                <a:gd name="T24" fmla="*/ 206 w 240"/>
                <a:gd name="T25" fmla="*/ 3 h 301"/>
                <a:gd name="T26" fmla="*/ 207 w 240"/>
                <a:gd name="T27" fmla="*/ 8 h 301"/>
                <a:gd name="T28" fmla="*/ 206 w 240"/>
                <a:gd name="T29" fmla="*/ 11 h 301"/>
                <a:gd name="T30" fmla="*/ 194 w 240"/>
                <a:gd name="T31" fmla="*/ 50 h 301"/>
                <a:gd name="T32" fmla="*/ 189 w 240"/>
                <a:gd name="T33" fmla="*/ 52 h 301"/>
                <a:gd name="T34" fmla="*/ 187 w 240"/>
                <a:gd name="T35" fmla="*/ 47 h 301"/>
                <a:gd name="T36" fmla="*/ 196 w 240"/>
                <a:gd name="T37" fmla="*/ 17 h 301"/>
                <a:gd name="T38" fmla="*/ 87 w 240"/>
                <a:gd name="T39" fmla="*/ 182 h 301"/>
                <a:gd name="T40" fmla="*/ 140 w 240"/>
                <a:gd name="T41" fmla="*/ 162 h 301"/>
                <a:gd name="T42" fmla="*/ 232 w 240"/>
                <a:gd name="T43" fmla="*/ 212 h 301"/>
                <a:gd name="T44" fmla="*/ 176 w 240"/>
                <a:gd name="T45" fmla="*/ 298 h 301"/>
                <a:gd name="T46" fmla="*/ 158 w 240"/>
                <a:gd name="T47" fmla="*/ 301 h 301"/>
                <a:gd name="T48" fmla="*/ 87 w 240"/>
                <a:gd name="T49" fmla="*/ 191 h 301"/>
                <a:gd name="T50" fmla="*/ 99 w 240"/>
                <a:gd name="T51" fmla="*/ 249 h 301"/>
                <a:gd name="T52" fmla="*/ 174 w 240"/>
                <a:gd name="T53" fmla="*/ 291 h 301"/>
                <a:gd name="T54" fmla="*/ 224 w 240"/>
                <a:gd name="T55" fmla="*/ 214 h 301"/>
                <a:gd name="T56" fmla="*/ 141 w 240"/>
                <a:gd name="T57" fmla="*/ 170 h 301"/>
                <a:gd name="T58" fmla="*/ 87 w 240"/>
                <a:gd name="T59" fmla="*/ 19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301">
                  <a:moveTo>
                    <a:pt x="158" y="301"/>
                  </a:moveTo>
                  <a:cubicBezTo>
                    <a:pt x="131" y="301"/>
                    <a:pt x="106" y="283"/>
                    <a:pt x="91" y="252"/>
                  </a:cubicBezTo>
                  <a:cubicBezTo>
                    <a:pt x="84" y="236"/>
                    <a:pt x="79" y="217"/>
                    <a:pt x="79" y="197"/>
                  </a:cubicBezTo>
                  <a:cubicBezTo>
                    <a:pt x="29" y="233"/>
                    <a:pt x="9" y="290"/>
                    <a:pt x="9" y="291"/>
                  </a:cubicBezTo>
                  <a:cubicBezTo>
                    <a:pt x="8" y="293"/>
                    <a:pt x="6" y="294"/>
                    <a:pt x="4" y="293"/>
                  </a:cubicBezTo>
                  <a:cubicBezTo>
                    <a:pt x="2" y="293"/>
                    <a:pt x="0" y="290"/>
                    <a:pt x="1" y="288"/>
                  </a:cubicBezTo>
                  <a:cubicBezTo>
                    <a:pt x="1" y="287"/>
                    <a:pt x="23" y="225"/>
                    <a:pt x="79" y="187"/>
                  </a:cubicBezTo>
                  <a:cubicBezTo>
                    <a:pt x="82" y="131"/>
                    <a:pt x="115" y="66"/>
                    <a:pt x="193" y="9"/>
                  </a:cubicBezTo>
                  <a:cubicBezTo>
                    <a:pt x="178" y="11"/>
                    <a:pt x="160" y="14"/>
                    <a:pt x="160" y="14"/>
                  </a:cubicBezTo>
                  <a:cubicBezTo>
                    <a:pt x="159" y="6"/>
                    <a:pt x="159" y="6"/>
                    <a:pt x="159" y="6"/>
                  </a:cubicBezTo>
                  <a:cubicBezTo>
                    <a:pt x="159" y="6"/>
                    <a:pt x="181" y="3"/>
                    <a:pt x="196" y="0"/>
                  </a:cubicBezTo>
                  <a:cubicBezTo>
                    <a:pt x="200" y="0"/>
                    <a:pt x="203" y="1"/>
                    <a:pt x="204" y="3"/>
                  </a:cubicBezTo>
                  <a:cubicBezTo>
                    <a:pt x="204" y="3"/>
                    <a:pt x="205" y="3"/>
                    <a:pt x="206" y="3"/>
                  </a:cubicBezTo>
                  <a:cubicBezTo>
                    <a:pt x="207" y="4"/>
                    <a:pt x="208" y="6"/>
                    <a:pt x="207" y="8"/>
                  </a:cubicBezTo>
                  <a:cubicBezTo>
                    <a:pt x="206" y="11"/>
                    <a:pt x="206" y="11"/>
                    <a:pt x="206" y="11"/>
                  </a:cubicBezTo>
                  <a:cubicBezTo>
                    <a:pt x="207" y="22"/>
                    <a:pt x="199" y="41"/>
                    <a:pt x="194" y="50"/>
                  </a:cubicBezTo>
                  <a:cubicBezTo>
                    <a:pt x="193" y="52"/>
                    <a:pt x="191" y="53"/>
                    <a:pt x="189" y="52"/>
                  </a:cubicBezTo>
                  <a:cubicBezTo>
                    <a:pt x="187" y="51"/>
                    <a:pt x="186" y="49"/>
                    <a:pt x="187" y="47"/>
                  </a:cubicBezTo>
                  <a:cubicBezTo>
                    <a:pt x="196" y="17"/>
                    <a:pt x="196" y="17"/>
                    <a:pt x="196" y="17"/>
                  </a:cubicBezTo>
                  <a:cubicBezTo>
                    <a:pt x="124" y="69"/>
                    <a:pt x="92" y="130"/>
                    <a:pt x="87" y="182"/>
                  </a:cubicBezTo>
                  <a:cubicBezTo>
                    <a:pt x="103" y="173"/>
                    <a:pt x="120" y="165"/>
                    <a:pt x="140" y="162"/>
                  </a:cubicBezTo>
                  <a:cubicBezTo>
                    <a:pt x="193" y="152"/>
                    <a:pt x="224" y="180"/>
                    <a:pt x="232" y="212"/>
                  </a:cubicBezTo>
                  <a:cubicBezTo>
                    <a:pt x="240" y="245"/>
                    <a:pt x="223" y="285"/>
                    <a:pt x="176" y="298"/>
                  </a:cubicBezTo>
                  <a:cubicBezTo>
                    <a:pt x="170" y="300"/>
                    <a:pt x="164" y="301"/>
                    <a:pt x="158" y="301"/>
                  </a:cubicBezTo>
                  <a:close/>
                  <a:moveTo>
                    <a:pt x="87" y="191"/>
                  </a:moveTo>
                  <a:cubicBezTo>
                    <a:pt x="86" y="212"/>
                    <a:pt x="91" y="232"/>
                    <a:pt x="99" y="249"/>
                  </a:cubicBezTo>
                  <a:cubicBezTo>
                    <a:pt x="115" y="283"/>
                    <a:pt x="144" y="299"/>
                    <a:pt x="174" y="291"/>
                  </a:cubicBezTo>
                  <a:cubicBezTo>
                    <a:pt x="216" y="279"/>
                    <a:pt x="231" y="243"/>
                    <a:pt x="224" y="214"/>
                  </a:cubicBezTo>
                  <a:cubicBezTo>
                    <a:pt x="218" y="185"/>
                    <a:pt x="189" y="161"/>
                    <a:pt x="141" y="170"/>
                  </a:cubicBezTo>
                  <a:cubicBezTo>
                    <a:pt x="120" y="174"/>
                    <a:pt x="102" y="181"/>
                    <a:pt x="87" y="191"/>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grpSp>
      <p:grpSp>
        <p:nvGrpSpPr>
          <p:cNvPr id="27" name="Group 3"/>
          <p:cNvGrpSpPr/>
          <p:nvPr/>
        </p:nvGrpSpPr>
        <p:grpSpPr>
          <a:xfrm>
            <a:off x="5537184" y="3008335"/>
            <a:ext cx="1539875" cy="2038350"/>
            <a:chOff x="5415756" y="3159263"/>
            <a:chExt cx="1539875" cy="2038350"/>
          </a:xfrm>
          <a:solidFill>
            <a:schemeClr val="tx1">
              <a:lumMod val="75000"/>
              <a:lumOff val="25000"/>
            </a:schemeClr>
          </a:solidFill>
        </p:grpSpPr>
        <p:sp>
          <p:nvSpPr>
            <p:cNvPr id="28" name="Freeform 211"/>
            <p:cNvSpPr/>
            <p:nvPr/>
          </p:nvSpPr>
          <p:spPr bwMode="auto">
            <a:xfrm>
              <a:off x="5763418" y="3159263"/>
              <a:ext cx="684213" cy="590550"/>
            </a:xfrm>
            <a:custGeom>
              <a:avLst/>
              <a:gdLst>
                <a:gd name="T0" fmla="*/ 155 w 308"/>
                <a:gd name="T1" fmla="*/ 0 h 266"/>
                <a:gd name="T2" fmla="*/ 268 w 308"/>
                <a:gd name="T3" fmla="*/ 50 h 266"/>
                <a:gd name="T4" fmla="*/ 284 w 308"/>
                <a:gd name="T5" fmla="*/ 189 h 266"/>
                <a:gd name="T6" fmla="*/ 260 w 308"/>
                <a:gd name="T7" fmla="*/ 262 h 266"/>
                <a:gd name="T8" fmla="*/ 248 w 308"/>
                <a:gd name="T9" fmla="*/ 189 h 266"/>
                <a:gd name="T10" fmla="*/ 223 w 308"/>
                <a:gd name="T11" fmla="*/ 105 h 266"/>
                <a:gd name="T12" fmla="*/ 153 w 308"/>
                <a:gd name="T13" fmla="*/ 94 h 266"/>
                <a:gd name="T14" fmla="*/ 65 w 308"/>
                <a:gd name="T15" fmla="*/ 110 h 266"/>
                <a:gd name="T16" fmla="*/ 48 w 308"/>
                <a:gd name="T17" fmla="*/ 192 h 266"/>
                <a:gd name="T18" fmla="*/ 42 w 308"/>
                <a:gd name="T19" fmla="*/ 249 h 266"/>
                <a:gd name="T20" fmla="*/ 28 w 308"/>
                <a:gd name="T21" fmla="*/ 152 h 266"/>
                <a:gd name="T22" fmla="*/ 155 w 308"/>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266">
                  <a:moveTo>
                    <a:pt x="155" y="0"/>
                  </a:moveTo>
                  <a:cubicBezTo>
                    <a:pt x="155" y="0"/>
                    <a:pt x="228" y="6"/>
                    <a:pt x="268" y="50"/>
                  </a:cubicBezTo>
                  <a:cubicBezTo>
                    <a:pt x="308" y="94"/>
                    <a:pt x="293" y="151"/>
                    <a:pt x="284" y="189"/>
                  </a:cubicBezTo>
                  <a:cubicBezTo>
                    <a:pt x="284" y="189"/>
                    <a:pt x="260" y="258"/>
                    <a:pt x="260" y="262"/>
                  </a:cubicBezTo>
                  <a:cubicBezTo>
                    <a:pt x="260" y="266"/>
                    <a:pt x="256" y="206"/>
                    <a:pt x="248" y="189"/>
                  </a:cubicBezTo>
                  <a:cubicBezTo>
                    <a:pt x="240" y="172"/>
                    <a:pt x="252" y="123"/>
                    <a:pt x="223" y="105"/>
                  </a:cubicBezTo>
                  <a:cubicBezTo>
                    <a:pt x="194" y="86"/>
                    <a:pt x="153" y="94"/>
                    <a:pt x="153" y="94"/>
                  </a:cubicBezTo>
                  <a:cubicBezTo>
                    <a:pt x="153" y="94"/>
                    <a:pt x="93" y="77"/>
                    <a:pt x="65" y="110"/>
                  </a:cubicBezTo>
                  <a:cubicBezTo>
                    <a:pt x="36" y="142"/>
                    <a:pt x="52" y="167"/>
                    <a:pt x="48" y="192"/>
                  </a:cubicBezTo>
                  <a:cubicBezTo>
                    <a:pt x="45" y="217"/>
                    <a:pt x="42" y="249"/>
                    <a:pt x="42" y="249"/>
                  </a:cubicBezTo>
                  <a:cubicBezTo>
                    <a:pt x="42" y="249"/>
                    <a:pt x="30" y="179"/>
                    <a:pt x="28" y="152"/>
                  </a:cubicBezTo>
                  <a:cubicBezTo>
                    <a:pt x="26" y="125"/>
                    <a:pt x="0" y="27"/>
                    <a:pt x="155"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29" name="Freeform 212"/>
            <p:cNvSpPr/>
            <p:nvPr/>
          </p:nvSpPr>
          <p:spPr bwMode="auto">
            <a:xfrm>
              <a:off x="5415756" y="3905388"/>
              <a:ext cx="1539875" cy="1292225"/>
            </a:xfrm>
            <a:custGeom>
              <a:avLst/>
              <a:gdLst>
                <a:gd name="T0" fmla="*/ 239 w 694"/>
                <a:gd name="T1" fmla="*/ 16 h 582"/>
                <a:gd name="T2" fmla="*/ 249 w 694"/>
                <a:gd name="T3" fmla="*/ 64 h 582"/>
                <a:gd name="T4" fmla="*/ 315 w 694"/>
                <a:gd name="T5" fmla="*/ 114 h 582"/>
                <a:gd name="T6" fmla="*/ 405 w 694"/>
                <a:gd name="T7" fmla="*/ 22 h 582"/>
                <a:gd name="T8" fmla="*/ 404 w 694"/>
                <a:gd name="T9" fmla="*/ 0 h 582"/>
                <a:gd name="T10" fmla="*/ 435 w 694"/>
                <a:gd name="T11" fmla="*/ 31 h 582"/>
                <a:gd name="T12" fmla="*/ 438 w 694"/>
                <a:gd name="T13" fmla="*/ 45 h 582"/>
                <a:gd name="T14" fmla="*/ 588 w 694"/>
                <a:gd name="T15" fmla="*/ 89 h 582"/>
                <a:gd name="T16" fmla="*/ 674 w 694"/>
                <a:gd name="T17" fmla="*/ 309 h 582"/>
                <a:gd name="T18" fmla="*/ 659 w 694"/>
                <a:gd name="T19" fmla="*/ 527 h 582"/>
                <a:gd name="T20" fmla="*/ 566 w 694"/>
                <a:gd name="T21" fmla="*/ 558 h 582"/>
                <a:gd name="T22" fmla="*/ 512 w 694"/>
                <a:gd name="T23" fmla="*/ 552 h 582"/>
                <a:gd name="T24" fmla="*/ 509 w 694"/>
                <a:gd name="T25" fmla="*/ 486 h 582"/>
                <a:gd name="T26" fmla="*/ 497 w 694"/>
                <a:gd name="T27" fmla="*/ 396 h 582"/>
                <a:gd name="T28" fmla="*/ 525 w 694"/>
                <a:gd name="T29" fmla="*/ 389 h 582"/>
                <a:gd name="T30" fmla="*/ 489 w 694"/>
                <a:gd name="T31" fmla="*/ 355 h 582"/>
                <a:gd name="T32" fmla="*/ 424 w 694"/>
                <a:gd name="T33" fmla="*/ 389 h 582"/>
                <a:gd name="T34" fmla="*/ 328 w 694"/>
                <a:gd name="T35" fmla="*/ 372 h 582"/>
                <a:gd name="T36" fmla="*/ 324 w 694"/>
                <a:gd name="T37" fmla="*/ 184 h 582"/>
                <a:gd name="T38" fmla="*/ 319 w 694"/>
                <a:gd name="T39" fmla="*/ 165 h 582"/>
                <a:gd name="T40" fmla="*/ 332 w 694"/>
                <a:gd name="T41" fmla="*/ 139 h 582"/>
                <a:gd name="T42" fmla="*/ 368 w 694"/>
                <a:gd name="T43" fmla="*/ 114 h 582"/>
                <a:gd name="T44" fmla="*/ 357 w 694"/>
                <a:gd name="T45" fmla="*/ 101 h 582"/>
                <a:gd name="T46" fmla="*/ 321 w 694"/>
                <a:gd name="T47" fmla="*/ 127 h 582"/>
                <a:gd name="T48" fmla="*/ 308 w 694"/>
                <a:gd name="T49" fmla="*/ 127 h 582"/>
                <a:gd name="T50" fmla="*/ 276 w 694"/>
                <a:gd name="T51" fmla="*/ 107 h 582"/>
                <a:gd name="T52" fmla="*/ 262 w 694"/>
                <a:gd name="T53" fmla="*/ 124 h 582"/>
                <a:gd name="T54" fmla="*/ 294 w 694"/>
                <a:gd name="T55" fmla="*/ 143 h 582"/>
                <a:gd name="T56" fmla="*/ 289 w 694"/>
                <a:gd name="T57" fmla="*/ 159 h 582"/>
                <a:gd name="T58" fmla="*/ 275 w 694"/>
                <a:gd name="T59" fmla="*/ 185 h 582"/>
                <a:gd name="T60" fmla="*/ 260 w 694"/>
                <a:gd name="T61" fmla="*/ 355 h 582"/>
                <a:gd name="T62" fmla="*/ 186 w 694"/>
                <a:gd name="T63" fmla="*/ 357 h 582"/>
                <a:gd name="T64" fmla="*/ 141 w 694"/>
                <a:gd name="T65" fmla="*/ 419 h 582"/>
                <a:gd name="T66" fmla="*/ 161 w 694"/>
                <a:gd name="T67" fmla="*/ 432 h 582"/>
                <a:gd name="T68" fmla="*/ 154 w 694"/>
                <a:gd name="T69" fmla="*/ 572 h 582"/>
                <a:gd name="T70" fmla="*/ 85 w 694"/>
                <a:gd name="T71" fmla="*/ 577 h 582"/>
                <a:gd name="T72" fmla="*/ 8 w 694"/>
                <a:gd name="T73" fmla="*/ 486 h 582"/>
                <a:gd name="T74" fmla="*/ 11 w 694"/>
                <a:gd name="T75" fmla="*/ 283 h 582"/>
                <a:gd name="T76" fmla="*/ 73 w 694"/>
                <a:gd name="T77" fmla="*/ 121 h 582"/>
                <a:gd name="T78" fmla="*/ 196 w 694"/>
                <a:gd name="T79" fmla="*/ 72 h 582"/>
                <a:gd name="T80" fmla="*/ 239 w 694"/>
                <a:gd name="T81" fmla="*/ 1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4" h="582">
                  <a:moveTo>
                    <a:pt x="239" y="16"/>
                  </a:moveTo>
                  <a:cubicBezTo>
                    <a:pt x="239" y="16"/>
                    <a:pt x="234" y="43"/>
                    <a:pt x="249" y="64"/>
                  </a:cubicBezTo>
                  <a:cubicBezTo>
                    <a:pt x="265" y="84"/>
                    <a:pt x="303" y="117"/>
                    <a:pt x="315" y="114"/>
                  </a:cubicBezTo>
                  <a:cubicBezTo>
                    <a:pt x="326" y="111"/>
                    <a:pt x="401" y="41"/>
                    <a:pt x="405" y="22"/>
                  </a:cubicBezTo>
                  <a:cubicBezTo>
                    <a:pt x="410" y="3"/>
                    <a:pt x="404" y="0"/>
                    <a:pt x="404" y="0"/>
                  </a:cubicBezTo>
                  <a:cubicBezTo>
                    <a:pt x="404" y="0"/>
                    <a:pt x="434" y="24"/>
                    <a:pt x="435" y="31"/>
                  </a:cubicBezTo>
                  <a:cubicBezTo>
                    <a:pt x="437" y="38"/>
                    <a:pt x="438" y="45"/>
                    <a:pt x="438" y="45"/>
                  </a:cubicBezTo>
                  <a:cubicBezTo>
                    <a:pt x="438" y="45"/>
                    <a:pt x="544" y="54"/>
                    <a:pt x="588" y="89"/>
                  </a:cubicBezTo>
                  <a:cubicBezTo>
                    <a:pt x="632" y="123"/>
                    <a:pt x="661" y="230"/>
                    <a:pt x="674" y="309"/>
                  </a:cubicBezTo>
                  <a:cubicBezTo>
                    <a:pt x="686" y="389"/>
                    <a:pt x="694" y="496"/>
                    <a:pt x="659" y="527"/>
                  </a:cubicBezTo>
                  <a:cubicBezTo>
                    <a:pt x="625" y="559"/>
                    <a:pt x="566" y="558"/>
                    <a:pt x="566" y="558"/>
                  </a:cubicBezTo>
                  <a:cubicBezTo>
                    <a:pt x="566" y="558"/>
                    <a:pt x="516" y="565"/>
                    <a:pt x="512" y="552"/>
                  </a:cubicBezTo>
                  <a:cubicBezTo>
                    <a:pt x="507" y="540"/>
                    <a:pt x="521" y="515"/>
                    <a:pt x="509" y="486"/>
                  </a:cubicBezTo>
                  <a:cubicBezTo>
                    <a:pt x="498" y="457"/>
                    <a:pt x="487" y="413"/>
                    <a:pt x="497" y="396"/>
                  </a:cubicBezTo>
                  <a:cubicBezTo>
                    <a:pt x="525" y="389"/>
                    <a:pt x="525" y="389"/>
                    <a:pt x="525" y="389"/>
                  </a:cubicBezTo>
                  <a:cubicBezTo>
                    <a:pt x="525" y="389"/>
                    <a:pt x="516" y="354"/>
                    <a:pt x="489" y="355"/>
                  </a:cubicBezTo>
                  <a:cubicBezTo>
                    <a:pt x="462" y="356"/>
                    <a:pt x="456" y="390"/>
                    <a:pt x="424" y="389"/>
                  </a:cubicBezTo>
                  <a:cubicBezTo>
                    <a:pt x="392" y="389"/>
                    <a:pt x="328" y="372"/>
                    <a:pt x="328" y="372"/>
                  </a:cubicBezTo>
                  <a:cubicBezTo>
                    <a:pt x="324" y="184"/>
                    <a:pt x="324" y="184"/>
                    <a:pt x="324" y="184"/>
                  </a:cubicBezTo>
                  <a:cubicBezTo>
                    <a:pt x="319" y="165"/>
                    <a:pt x="319" y="165"/>
                    <a:pt x="319" y="165"/>
                  </a:cubicBezTo>
                  <a:cubicBezTo>
                    <a:pt x="332" y="139"/>
                    <a:pt x="332" y="139"/>
                    <a:pt x="332" y="139"/>
                  </a:cubicBezTo>
                  <a:cubicBezTo>
                    <a:pt x="368" y="114"/>
                    <a:pt x="368" y="114"/>
                    <a:pt x="368" y="114"/>
                  </a:cubicBezTo>
                  <a:cubicBezTo>
                    <a:pt x="357" y="101"/>
                    <a:pt x="357" y="101"/>
                    <a:pt x="357" y="101"/>
                  </a:cubicBezTo>
                  <a:cubicBezTo>
                    <a:pt x="321" y="127"/>
                    <a:pt x="321" y="127"/>
                    <a:pt x="321" y="127"/>
                  </a:cubicBezTo>
                  <a:cubicBezTo>
                    <a:pt x="308" y="127"/>
                    <a:pt x="308" y="127"/>
                    <a:pt x="308" y="127"/>
                  </a:cubicBezTo>
                  <a:cubicBezTo>
                    <a:pt x="276" y="107"/>
                    <a:pt x="276" y="107"/>
                    <a:pt x="276" y="107"/>
                  </a:cubicBezTo>
                  <a:cubicBezTo>
                    <a:pt x="262" y="124"/>
                    <a:pt x="262" y="124"/>
                    <a:pt x="262" y="124"/>
                  </a:cubicBezTo>
                  <a:cubicBezTo>
                    <a:pt x="294" y="143"/>
                    <a:pt x="294" y="143"/>
                    <a:pt x="294" y="143"/>
                  </a:cubicBezTo>
                  <a:cubicBezTo>
                    <a:pt x="289" y="159"/>
                    <a:pt x="289" y="159"/>
                    <a:pt x="289" y="159"/>
                  </a:cubicBezTo>
                  <a:cubicBezTo>
                    <a:pt x="275" y="185"/>
                    <a:pt x="275" y="185"/>
                    <a:pt x="275" y="185"/>
                  </a:cubicBezTo>
                  <a:cubicBezTo>
                    <a:pt x="260" y="355"/>
                    <a:pt x="260" y="355"/>
                    <a:pt x="260" y="355"/>
                  </a:cubicBezTo>
                  <a:cubicBezTo>
                    <a:pt x="260" y="355"/>
                    <a:pt x="215" y="347"/>
                    <a:pt x="186" y="357"/>
                  </a:cubicBezTo>
                  <a:cubicBezTo>
                    <a:pt x="157" y="367"/>
                    <a:pt x="138" y="399"/>
                    <a:pt x="141" y="419"/>
                  </a:cubicBezTo>
                  <a:cubicBezTo>
                    <a:pt x="141" y="419"/>
                    <a:pt x="139" y="434"/>
                    <a:pt x="161" y="432"/>
                  </a:cubicBezTo>
                  <a:cubicBezTo>
                    <a:pt x="161" y="432"/>
                    <a:pt x="155" y="569"/>
                    <a:pt x="154" y="572"/>
                  </a:cubicBezTo>
                  <a:cubicBezTo>
                    <a:pt x="154" y="575"/>
                    <a:pt x="119" y="582"/>
                    <a:pt x="85" y="577"/>
                  </a:cubicBezTo>
                  <a:cubicBezTo>
                    <a:pt x="50" y="571"/>
                    <a:pt x="15" y="526"/>
                    <a:pt x="8" y="486"/>
                  </a:cubicBezTo>
                  <a:cubicBezTo>
                    <a:pt x="0" y="446"/>
                    <a:pt x="4" y="330"/>
                    <a:pt x="11" y="283"/>
                  </a:cubicBezTo>
                  <a:cubicBezTo>
                    <a:pt x="17" y="236"/>
                    <a:pt x="28" y="138"/>
                    <a:pt x="73" y="121"/>
                  </a:cubicBezTo>
                  <a:cubicBezTo>
                    <a:pt x="117" y="104"/>
                    <a:pt x="180" y="89"/>
                    <a:pt x="196" y="72"/>
                  </a:cubicBezTo>
                  <a:cubicBezTo>
                    <a:pt x="213" y="56"/>
                    <a:pt x="233" y="18"/>
                    <a:pt x="239" y="1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30" name="Freeform 213"/>
            <p:cNvSpPr/>
            <p:nvPr/>
          </p:nvSpPr>
          <p:spPr bwMode="auto">
            <a:xfrm>
              <a:off x="5766593" y="4840426"/>
              <a:ext cx="923925" cy="301625"/>
            </a:xfrm>
            <a:custGeom>
              <a:avLst/>
              <a:gdLst>
                <a:gd name="T0" fmla="*/ 361 w 417"/>
                <a:gd name="T1" fmla="*/ 124 h 136"/>
                <a:gd name="T2" fmla="*/ 237 w 417"/>
                <a:gd name="T3" fmla="*/ 77 h 136"/>
                <a:gd name="T4" fmla="*/ 128 w 417"/>
                <a:gd name="T5" fmla="*/ 26 h 136"/>
                <a:gd name="T6" fmla="*/ 1 w 417"/>
                <a:gd name="T7" fmla="*/ 12 h 136"/>
                <a:gd name="T8" fmla="*/ 0 w 417"/>
                <a:gd name="T9" fmla="*/ 16 h 136"/>
                <a:gd name="T10" fmla="*/ 128 w 417"/>
                <a:gd name="T11" fmla="*/ 35 h 136"/>
                <a:gd name="T12" fmla="*/ 361 w 417"/>
                <a:gd name="T13" fmla="*/ 132 h 136"/>
                <a:gd name="T14" fmla="*/ 361 w 417"/>
                <a:gd name="T15" fmla="*/ 124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136">
                  <a:moveTo>
                    <a:pt x="361" y="124"/>
                  </a:moveTo>
                  <a:cubicBezTo>
                    <a:pt x="361" y="124"/>
                    <a:pt x="286" y="103"/>
                    <a:pt x="237" y="77"/>
                  </a:cubicBezTo>
                  <a:cubicBezTo>
                    <a:pt x="187" y="52"/>
                    <a:pt x="136" y="27"/>
                    <a:pt x="128" y="26"/>
                  </a:cubicBezTo>
                  <a:cubicBezTo>
                    <a:pt x="120" y="26"/>
                    <a:pt x="39" y="0"/>
                    <a:pt x="1" y="12"/>
                  </a:cubicBezTo>
                  <a:cubicBezTo>
                    <a:pt x="0" y="16"/>
                    <a:pt x="0" y="16"/>
                    <a:pt x="0" y="16"/>
                  </a:cubicBezTo>
                  <a:cubicBezTo>
                    <a:pt x="0" y="16"/>
                    <a:pt x="66" y="7"/>
                    <a:pt x="128" y="35"/>
                  </a:cubicBezTo>
                  <a:cubicBezTo>
                    <a:pt x="189" y="63"/>
                    <a:pt x="306" y="136"/>
                    <a:pt x="361" y="132"/>
                  </a:cubicBezTo>
                  <a:cubicBezTo>
                    <a:pt x="417" y="128"/>
                    <a:pt x="361" y="124"/>
                    <a:pt x="361" y="124"/>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31" name="Freeform 214"/>
            <p:cNvSpPr/>
            <p:nvPr/>
          </p:nvSpPr>
          <p:spPr bwMode="auto">
            <a:xfrm>
              <a:off x="6328568" y="4753113"/>
              <a:ext cx="217488" cy="53975"/>
            </a:xfrm>
            <a:custGeom>
              <a:avLst/>
              <a:gdLst>
                <a:gd name="T0" fmla="*/ 95 w 98"/>
                <a:gd name="T1" fmla="*/ 14 h 24"/>
                <a:gd name="T2" fmla="*/ 4 w 98"/>
                <a:gd name="T3" fmla="*/ 0 h 24"/>
                <a:gd name="T4" fmla="*/ 0 w 98"/>
                <a:gd name="T5" fmla="*/ 7 h 24"/>
                <a:gd name="T6" fmla="*/ 98 w 98"/>
                <a:gd name="T7" fmla="*/ 24 h 24"/>
                <a:gd name="T8" fmla="*/ 95 w 98"/>
                <a:gd name="T9" fmla="*/ 14 h 24"/>
              </a:gdLst>
              <a:ahLst/>
              <a:cxnLst>
                <a:cxn ang="0">
                  <a:pos x="T0" y="T1"/>
                </a:cxn>
                <a:cxn ang="0">
                  <a:pos x="T2" y="T3"/>
                </a:cxn>
                <a:cxn ang="0">
                  <a:pos x="T4" y="T5"/>
                </a:cxn>
                <a:cxn ang="0">
                  <a:pos x="T6" y="T7"/>
                </a:cxn>
                <a:cxn ang="0">
                  <a:pos x="T8" y="T9"/>
                </a:cxn>
              </a:cxnLst>
              <a:rect l="0" t="0" r="r" b="b"/>
              <a:pathLst>
                <a:path w="98" h="24">
                  <a:moveTo>
                    <a:pt x="95" y="14"/>
                  </a:moveTo>
                  <a:cubicBezTo>
                    <a:pt x="95" y="14"/>
                    <a:pt x="30" y="7"/>
                    <a:pt x="4" y="0"/>
                  </a:cubicBezTo>
                  <a:cubicBezTo>
                    <a:pt x="0" y="7"/>
                    <a:pt x="0" y="7"/>
                    <a:pt x="0" y="7"/>
                  </a:cubicBezTo>
                  <a:cubicBezTo>
                    <a:pt x="98" y="24"/>
                    <a:pt x="98" y="24"/>
                    <a:pt x="98" y="24"/>
                  </a:cubicBezTo>
                  <a:cubicBezTo>
                    <a:pt x="98" y="24"/>
                    <a:pt x="93" y="14"/>
                    <a:pt x="95" y="14"/>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sp>
          <p:nvSpPr>
            <p:cNvPr id="32" name="Freeform 215"/>
            <p:cNvSpPr/>
            <p:nvPr/>
          </p:nvSpPr>
          <p:spPr bwMode="auto">
            <a:xfrm>
              <a:off x="5728493" y="5042038"/>
              <a:ext cx="614363" cy="136525"/>
            </a:xfrm>
            <a:custGeom>
              <a:avLst/>
              <a:gdLst>
                <a:gd name="T0" fmla="*/ 8 w 277"/>
                <a:gd name="T1" fmla="*/ 50 h 62"/>
                <a:gd name="T2" fmla="*/ 168 w 277"/>
                <a:gd name="T3" fmla="*/ 34 h 62"/>
                <a:gd name="T4" fmla="*/ 265 w 277"/>
                <a:gd name="T5" fmla="*/ 0 h 62"/>
                <a:gd name="T6" fmla="*/ 277 w 277"/>
                <a:gd name="T7" fmla="*/ 5 h 62"/>
                <a:gd name="T8" fmla="*/ 162 w 277"/>
                <a:gd name="T9" fmla="*/ 45 h 62"/>
                <a:gd name="T10" fmla="*/ 0 w 277"/>
                <a:gd name="T11" fmla="*/ 62 h 62"/>
                <a:gd name="T12" fmla="*/ 8 w 277"/>
                <a:gd name="T13" fmla="*/ 50 h 62"/>
              </a:gdLst>
              <a:ahLst/>
              <a:cxnLst>
                <a:cxn ang="0">
                  <a:pos x="T0" y="T1"/>
                </a:cxn>
                <a:cxn ang="0">
                  <a:pos x="T2" y="T3"/>
                </a:cxn>
                <a:cxn ang="0">
                  <a:pos x="T4" y="T5"/>
                </a:cxn>
                <a:cxn ang="0">
                  <a:pos x="T6" y="T7"/>
                </a:cxn>
                <a:cxn ang="0">
                  <a:pos x="T8" y="T9"/>
                </a:cxn>
                <a:cxn ang="0">
                  <a:pos x="T10" y="T11"/>
                </a:cxn>
                <a:cxn ang="0">
                  <a:pos x="T12" y="T13"/>
                </a:cxn>
              </a:cxnLst>
              <a:rect l="0" t="0" r="r" b="b"/>
              <a:pathLst>
                <a:path w="277" h="62">
                  <a:moveTo>
                    <a:pt x="8" y="50"/>
                  </a:moveTo>
                  <a:cubicBezTo>
                    <a:pt x="8" y="50"/>
                    <a:pt x="95" y="52"/>
                    <a:pt x="168" y="34"/>
                  </a:cubicBezTo>
                  <a:cubicBezTo>
                    <a:pt x="241" y="16"/>
                    <a:pt x="265" y="0"/>
                    <a:pt x="265" y="0"/>
                  </a:cubicBezTo>
                  <a:cubicBezTo>
                    <a:pt x="277" y="5"/>
                    <a:pt x="277" y="5"/>
                    <a:pt x="277" y="5"/>
                  </a:cubicBezTo>
                  <a:cubicBezTo>
                    <a:pt x="277" y="5"/>
                    <a:pt x="223" y="34"/>
                    <a:pt x="162" y="45"/>
                  </a:cubicBezTo>
                  <a:cubicBezTo>
                    <a:pt x="100" y="56"/>
                    <a:pt x="0" y="62"/>
                    <a:pt x="0" y="62"/>
                  </a:cubicBezTo>
                  <a:lnTo>
                    <a:pt x="8" y="50"/>
                  </a:ln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a:defRPr/>
              </a:pPr>
              <a:endParaRPr lang="en-US" kern="0">
                <a:latin typeface="微软雅黑 Light" panose="020B0502040204020203" pitchFamily="34" charset="-122"/>
                <a:ea typeface="微软雅黑 Light" panose="020B0502040204020203" pitchFamily="34" charset="-122"/>
              </a:endParaRPr>
            </a:p>
          </p:txBody>
        </p:sp>
      </p:grpSp>
      <p:sp>
        <p:nvSpPr>
          <p:cNvPr id="33" name="Content Placeholder 2"/>
          <p:cNvSpPr txBox="1"/>
          <p:nvPr/>
        </p:nvSpPr>
        <p:spPr>
          <a:xfrm>
            <a:off x="941904" y="1908710"/>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电话销售</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右键点击图片选择设置图片格式可直接替换图片。</a:t>
            </a:r>
            <a:r>
              <a:rPr lang="zh-CN" altLang="en-US" sz="1100" dirty="0" smtClean="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4" name="Content Placeholder 2"/>
          <p:cNvSpPr txBox="1"/>
          <p:nvPr/>
        </p:nvSpPr>
        <p:spPr>
          <a:xfrm>
            <a:off x="941904" y="3276862"/>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电话销售</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5" name="Content Placeholder 2"/>
          <p:cNvSpPr txBox="1"/>
          <p:nvPr/>
        </p:nvSpPr>
        <p:spPr>
          <a:xfrm>
            <a:off x="8646760" y="1908710"/>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电话销售</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6" name="Content Placeholder 2"/>
          <p:cNvSpPr txBox="1"/>
          <p:nvPr/>
        </p:nvSpPr>
        <p:spPr>
          <a:xfrm>
            <a:off x="8646760" y="3276862"/>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电话销售</a:t>
            </a:r>
          </a:p>
          <a:p>
            <a:pPr algn="l">
              <a:lnSpc>
                <a:spcPct val="150000"/>
              </a:lnSpc>
              <a:spcAft>
                <a:spcPts val="1200"/>
              </a:spcAft>
            </a:pPr>
            <a:r>
              <a:rPr lang="zh-CN" altLang="en-US" sz="1100" dirty="0" smtClean="0">
                <a:latin typeface="微软雅黑 Light" panose="020B0502040204020203" pitchFamily="34" charset="-122"/>
                <a:ea typeface="微软雅黑 Light" panose="020B0502040204020203" pitchFamily="34" charset="-122"/>
                <a:sym typeface="微软雅黑" panose="020B0503020204020204" pitchFamily="34" charset="-122"/>
              </a:rPr>
              <a:t>右键</a:t>
            </a:r>
            <a:r>
              <a:rPr lang="zh-CN" altLang="en-US" sz="1100" dirty="0">
                <a:latin typeface="微软雅黑 Light" panose="020B0502040204020203" pitchFamily="34" charset="-122"/>
                <a:ea typeface="微软雅黑 Light" panose="020B0502040204020203" pitchFamily="34" charset="-122"/>
                <a:sym typeface="微软雅黑" panose="020B0503020204020204" pitchFamily="34" charset="-122"/>
              </a:rPr>
              <a:t>点击图片选择设置图片格式可直接替换图片。</a:t>
            </a:r>
            <a:r>
              <a:rPr lang="zh-CN" altLang="en-US" sz="1100" dirty="0">
                <a:latin typeface="微软雅黑 Light" panose="020B0502040204020203" pitchFamily="34" charset="-122"/>
                <a:ea typeface="微软雅黑 Light" panose="020B0502040204020203" pitchFamily="34" charset="-122"/>
              </a:rPr>
              <a:t>您的容打在这里，或者通过复制您的文本后，在此框中选择粘贴。</a:t>
            </a:r>
            <a:endParaRPr lang="en-US" altLang="zh-CN" sz="11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7" name="TextBox 36"/>
          <p:cNvSpPr txBox="1"/>
          <p:nvPr/>
        </p:nvSpPr>
        <p:spPr>
          <a:xfrm>
            <a:off x="2030218" y="5750892"/>
            <a:ext cx="8172908" cy="369332"/>
          </a:xfrm>
          <a:prstGeom prst="rect">
            <a:avLst/>
          </a:prstGeom>
          <a:noFill/>
        </p:spPr>
        <p:txBody>
          <a:bodyPr wrap="square" lIns="0" tIns="0" rIns="0" bIns="0" rtlCol="0">
            <a:spAutoFit/>
          </a:bodyPr>
          <a:lstStyle/>
          <a:p>
            <a:pPr algn="just"/>
            <a:r>
              <a:rPr lang="zh-CN" altLang="en-US" sz="1200" dirty="0">
                <a:latin typeface="微软雅黑 Light" panose="020B0502040204020203" pitchFamily="34" charset="-122"/>
                <a:ea typeface="微软雅黑 Light" panose="020B0502040204020203"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8" name="TextBox 37"/>
          <p:cNvSpPr txBox="1"/>
          <p:nvPr/>
        </p:nvSpPr>
        <p:spPr>
          <a:xfrm>
            <a:off x="5083444" y="5315943"/>
            <a:ext cx="2059343" cy="307777"/>
          </a:xfrm>
          <a:prstGeom prst="rect">
            <a:avLst/>
          </a:prstGeom>
          <a:noFill/>
        </p:spPr>
        <p:txBody>
          <a:bodyPr wrap="square" lIns="0" tIns="0" rIns="0" bIns="0" rtlCol="0">
            <a:spAutoFit/>
          </a:bodyPr>
          <a:lstStyle/>
          <a:p>
            <a:r>
              <a:rPr lang="zh-CN" altLang="en-US" sz="2000" dirty="0">
                <a:solidFill>
                  <a:srgbClr val="8D0C73"/>
                </a:solidFill>
                <a:latin typeface="迷你简菱心" panose="02010609000101010101" pitchFamily="49" charset="-122"/>
                <a:ea typeface="迷你简菱心" panose="02010609000101010101" pitchFamily="49"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53" presetClass="entr" presetSubtype="52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childTnLst>
                          </p:cTn>
                        </p:par>
                        <p:par>
                          <p:cTn id="33" fill="hold">
                            <p:stCondLst>
                              <p:cond delay="2100"/>
                            </p:stCondLst>
                            <p:childTnLst>
                              <p:par>
                                <p:cTn id="34" presetID="5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childTnLst>
                          </p:cTn>
                        </p:par>
                        <p:par>
                          <p:cTn id="41" fill="hold">
                            <p:stCondLst>
                              <p:cond delay="2600"/>
                            </p:stCondLst>
                            <p:childTnLst>
                              <p:par>
                                <p:cTn id="42" presetID="53" presetClass="entr" presetSubtype="52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fltVal val="0.5"/>
                                          </p:val>
                                        </p:tav>
                                        <p:tav tm="100000">
                                          <p:val>
                                            <p:strVal val="#ppt_x"/>
                                          </p:val>
                                        </p:tav>
                                      </p:tavLst>
                                    </p:anim>
                                    <p:anim calcmode="lin" valueType="num">
                                      <p:cBhvr>
                                        <p:cTn id="48" dur="500" fill="hold"/>
                                        <p:tgtEl>
                                          <p:spTgt spid="24"/>
                                        </p:tgtEl>
                                        <p:attrNameLst>
                                          <p:attrName>ppt_y</p:attrName>
                                        </p:attrNameLst>
                                      </p:cBhvr>
                                      <p:tavLst>
                                        <p:tav tm="0">
                                          <p:val>
                                            <p:fltVal val="0.5"/>
                                          </p:val>
                                        </p:tav>
                                        <p:tav tm="100000">
                                          <p:val>
                                            <p:strVal val="#ppt_y"/>
                                          </p:val>
                                        </p:tav>
                                      </p:tavLst>
                                    </p:anim>
                                  </p:childTnLst>
                                </p:cTn>
                              </p:par>
                            </p:childTnLst>
                          </p:cTn>
                        </p:par>
                        <p:par>
                          <p:cTn id="49" fill="hold">
                            <p:stCondLst>
                              <p:cond delay="3100"/>
                            </p:stCondLst>
                            <p:childTnLst>
                              <p:par>
                                <p:cTn id="50" presetID="53" presetClass="entr" presetSubtype="528"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anim calcmode="lin" valueType="num">
                                      <p:cBhvr>
                                        <p:cTn id="55" dur="500" fill="hold"/>
                                        <p:tgtEl>
                                          <p:spTgt spid="6"/>
                                        </p:tgtEl>
                                        <p:attrNameLst>
                                          <p:attrName>ppt_x</p:attrName>
                                        </p:attrNameLst>
                                      </p:cBhvr>
                                      <p:tavLst>
                                        <p:tav tm="0">
                                          <p:val>
                                            <p:fltVal val="0.5"/>
                                          </p:val>
                                        </p:tav>
                                        <p:tav tm="100000">
                                          <p:val>
                                            <p:strVal val="#ppt_x"/>
                                          </p:val>
                                        </p:tav>
                                      </p:tavLst>
                                    </p:anim>
                                    <p:anim calcmode="lin" valueType="num">
                                      <p:cBhvr>
                                        <p:cTn id="56" dur="500" fill="hold"/>
                                        <p:tgtEl>
                                          <p:spTgt spid="6"/>
                                        </p:tgtEl>
                                        <p:attrNameLst>
                                          <p:attrName>ppt_y</p:attrName>
                                        </p:attrNameLst>
                                      </p:cBhvr>
                                      <p:tavLst>
                                        <p:tav tm="0">
                                          <p:val>
                                            <p:fltVal val="0.5"/>
                                          </p:val>
                                        </p:tav>
                                        <p:tav tm="100000">
                                          <p:val>
                                            <p:strVal val="#ppt_y"/>
                                          </p:val>
                                        </p:tav>
                                      </p:tavLst>
                                    </p:anim>
                                  </p:childTnLst>
                                </p:cTn>
                              </p:par>
                            </p:childTnLst>
                          </p:cTn>
                        </p:par>
                        <p:par>
                          <p:cTn id="57" fill="hold">
                            <p:stCondLst>
                              <p:cond delay="3600"/>
                            </p:stCondLst>
                            <p:childTnLst>
                              <p:par>
                                <p:cTn id="58" presetID="53" presetClass="entr" presetSubtype="528"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fltVal val="0.5"/>
                                          </p:val>
                                        </p:tav>
                                        <p:tav tm="100000">
                                          <p:val>
                                            <p:strVal val="#ppt_x"/>
                                          </p:val>
                                        </p:tav>
                                      </p:tavLst>
                                    </p:anim>
                                    <p:anim calcmode="lin" valueType="num">
                                      <p:cBhvr>
                                        <p:cTn id="64" dur="500" fill="hold"/>
                                        <p:tgtEl>
                                          <p:spTgt spid="20"/>
                                        </p:tgtEl>
                                        <p:attrNameLst>
                                          <p:attrName>ppt_y</p:attrName>
                                        </p:attrNameLst>
                                      </p:cBhvr>
                                      <p:tavLst>
                                        <p:tav tm="0">
                                          <p:val>
                                            <p:fltVal val="0.5"/>
                                          </p:val>
                                        </p:tav>
                                        <p:tav tm="100000">
                                          <p:val>
                                            <p:strVal val="#ppt_y"/>
                                          </p:val>
                                        </p:tav>
                                      </p:tavLst>
                                    </p:anim>
                                  </p:childTnLst>
                                </p:cTn>
                              </p:par>
                            </p:childTnLst>
                          </p:cTn>
                        </p:par>
                        <p:par>
                          <p:cTn id="65" fill="hold">
                            <p:stCondLst>
                              <p:cond delay="410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46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510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5600"/>
                            </p:stCondLst>
                            <p:childTnLst>
                              <p:par>
                                <p:cTn id="84" presetID="53" presetClass="entr" presetSubtype="16"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childTnLst>
                          </p:cTn>
                        </p:par>
                        <p:par>
                          <p:cTn id="89" fill="hold">
                            <p:stCondLst>
                              <p:cond delay="6100"/>
                            </p:stCondLst>
                            <p:childTnLst>
                              <p:par>
                                <p:cTn id="90" presetID="42"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childTnLst>
                          </p:cTn>
                        </p:par>
                        <p:par>
                          <p:cTn id="95" fill="hold">
                            <p:stCondLst>
                              <p:cond delay="7100"/>
                            </p:stCondLst>
                            <p:childTnLst>
                              <p:par>
                                <p:cTn id="96" presetID="42" presetClass="entr" presetSubtype="0"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1000"/>
                                        <p:tgtEl>
                                          <p:spTgt spid="37"/>
                                        </p:tgtEl>
                                      </p:cBhvr>
                                    </p:animEffect>
                                    <p:anim calcmode="lin" valueType="num">
                                      <p:cBhvr>
                                        <p:cTn id="99" dur="1000" fill="hold"/>
                                        <p:tgtEl>
                                          <p:spTgt spid="37"/>
                                        </p:tgtEl>
                                        <p:attrNameLst>
                                          <p:attrName>ppt_x</p:attrName>
                                        </p:attrNameLst>
                                      </p:cBhvr>
                                      <p:tavLst>
                                        <p:tav tm="0">
                                          <p:val>
                                            <p:strVal val="#ppt_x"/>
                                          </p:val>
                                        </p:tav>
                                        <p:tav tm="100000">
                                          <p:val>
                                            <p:strVal val="#ppt_x"/>
                                          </p:val>
                                        </p:tav>
                                      </p:tavLst>
                                    </p:anim>
                                    <p:anim calcmode="lin" valueType="num">
                                      <p:cBhvr>
                                        <p:cTn id="10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一、销售分类</a:t>
            </a:r>
          </a:p>
        </p:txBody>
      </p:sp>
      <p:sp>
        <p:nvSpPr>
          <p:cNvPr id="6" name="任意多边形 5"/>
          <p:cNvSpPr/>
          <p:nvPr/>
        </p:nvSpPr>
        <p:spPr>
          <a:xfrm>
            <a:off x="0" y="2047308"/>
            <a:ext cx="6743700" cy="2763383"/>
          </a:xfrm>
          <a:custGeom>
            <a:avLst/>
            <a:gdLst>
              <a:gd name="connsiteX0" fmla="*/ 0 w 9053513"/>
              <a:gd name="connsiteY0" fmla="*/ 0 h 2551112"/>
              <a:gd name="connsiteX1" fmla="*/ 9053513 w 9053513"/>
              <a:gd name="connsiteY1" fmla="*/ 0 h 2551112"/>
              <a:gd name="connsiteX2" fmla="*/ 9053513 w 9053513"/>
              <a:gd name="connsiteY2" fmla="*/ 2551112 h 2551112"/>
              <a:gd name="connsiteX3" fmla="*/ 0 w 9053513"/>
              <a:gd name="connsiteY3" fmla="*/ 2551112 h 2551112"/>
              <a:gd name="connsiteX4" fmla="*/ 0 w 9053513"/>
              <a:gd name="connsiteY4" fmla="*/ 0 h 255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3513" h="2551112">
                <a:moveTo>
                  <a:pt x="0" y="0"/>
                </a:moveTo>
                <a:lnTo>
                  <a:pt x="9053513" y="0"/>
                </a:lnTo>
                <a:lnTo>
                  <a:pt x="9053513" y="2551112"/>
                </a:lnTo>
                <a:lnTo>
                  <a:pt x="0" y="2551112"/>
                </a:lnTo>
                <a:lnTo>
                  <a:pt x="0" y="0"/>
                </a:lnTo>
                <a:close/>
              </a:path>
            </a:pathLst>
          </a:custGeom>
          <a:blipFill>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cxnSp>
        <p:nvCxnSpPr>
          <p:cNvPr id="7" name="直接连接符 6"/>
          <p:cNvCxnSpPr/>
          <p:nvPr/>
        </p:nvCxnSpPr>
        <p:spPr>
          <a:xfrm>
            <a:off x="6958583" y="2047308"/>
            <a:ext cx="0" cy="276338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4"/>
          <p:cNvSpPr/>
          <p:nvPr/>
        </p:nvSpPr>
        <p:spPr>
          <a:xfrm>
            <a:off x="7223563" y="2120350"/>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01</a:t>
            </a:r>
            <a:endParaRPr lang="id-ID" sz="1600" dirty="0">
              <a:latin typeface="造字工房悦圆演示版常规体" pitchFamily="50" charset="-122"/>
              <a:ea typeface="造字工房悦圆演示版常规体" pitchFamily="50" charset="-122"/>
            </a:endParaRPr>
          </a:p>
        </p:txBody>
      </p:sp>
      <p:grpSp>
        <p:nvGrpSpPr>
          <p:cNvPr id="9" name="组合 8"/>
          <p:cNvGrpSpPr/>
          <p:nvPr/>
        </p:nvGrpSpPr>
        <p:grpSpPr>
          <a:xfrm>
            <a:off x="7970349" y="1953343"/>
            <a:ext cx="3741480" cy="866210"/>
            <a:chOff x="7175326" y="1052736"/>
            <a:chExt cx="3741480" cy="866210"/>
          </a:xfrm>
        </p:grpSpPr>
        <p:sp>
          <p:nvSpPr>
            <p:cNvPr id="10" name="Text Box 7"/>
            <p:cNvSpPr txBox="1">
              <a:spLocks noChangeArrowheads="1"/>
            </p:cNvSpPr>
            <p:nvPr/>
          </p:nvSpPr>
          <p:spPr bwMode="gray">
            <a:xfrm>
              <a:off x="7175326" y="1052736"/>
              <a:ext cx="2160240" cy="553998"/>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14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11" name="Rectangle 5"/>
            <p:cNvSpPr/>
            <p:nvPr/>
          </p:nvSpPr>
          <p:spPr bwMode="auto">
            <a:xfrm>
              <a:off x="7247334" y="1566467"/>
              <a:ext cx="3669472"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2" name="Oval 4"/>
          <p:cNvSpPr/>
          <p:nvPr/>
        </p:nvSpPr>
        <p:spPr>
          <a:xfrm>
            <a:off x="7223563" y="3126348"/>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02</a:t>
            </a:r>
            <a:endParaRPr lang="id-ID" sz="1600" dirty="0">
              <a:latin typeface="造字工房悦圆演示版常规体" pitchFamily="50" charset="-122"/>
              <a:ea typeface="造字工房悦圆演示版常规体" pitchFamily="50" charset="-122"/>
            </a:endParaRPr>
          </a:p>
        </p:txBody>
      </p:sp>
      <p:grpSp>
        <p:nvGrpSpPr>
          <p:cNvPr id="13" name="组合 12"/>
          <p:cNvGrpSpPr/>
          <p:nvPr/>
        </p:nvGrpSpPr>
        <p:grpSpPr>
          <a:xfrm>
            <a:off x="7970349" y="2961455"/>
            <a:ext cx="3741480" cy="864096"/>
            <a:chOff x="7175326" y="1054850"/>
            <a:chExt cx="3741480" cy="864096"/>
          </a:xfrm>
        </p:grpSpPr>
        <p:sp>
          <p:nvSpPr>
            <p:cNvPr id="14" name="Text Box 7"/>
            <p:cNvSpPr txBox="1">
              <a:spLocks noChangeArrowheads="1"/>
            </p:cNvSpPr>
            <p:nvPr/>
          </p:nvSpPr>
          <p:spPr bwMode="gray">
            <a:xfrm>
              <a:off x="7175326" y="1054850"/>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15" name="Rectangle 5"/>
            <p:cNvSpPr/>
            <p:nvPr/>
          </p:nvSpPr>
          <p:spPr bwMode="auto">
            <a:xfrm>
              <a:off x="7247334" y="1566467"/>
              <a:ext cx="3669472"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6" name="Oval 4"/>
          <p:cNvSpPr/>
          <p:nvPr/>
        </p:nvSpPr>
        <p:spPr>
          <a:xfrm>
            <a:off x="7223563" y="4134460"/>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03</a:t>
            </a:r>
            <a:endParaRPr lang="id-ID" sz="1600" dirty="0">
              <a:latin typeface="造字工房悦圆演示版常规体" pitchFamily="50" charset="-122"/>
              <a:ea typeface="造字工房悦圆演示版常规体" pitchFamily="50" charset="-122"/>
            </a:endParaRPr>
          </a:p>
        </p:txBody>
      </p:sp>
      <p:grpSp>
        <p:nvGrpSpPr>
          <p:cNvPr id="17" name="组合 16"/>
          <p:cNvGrpSpPr/>
          <p:nvPr/>
        </p:nvGrpSpPr>
        <p:grpSpPr>
          <a:xfrm>
            <a:off x="7970349" y="3969567"/>
            <a:ext cx="3669472" cy="864096"/>
            <a:chOff x="7175326" y="1054850"/>
            <a:chExt cx="3669472" cy="864096"/>
          </a:xfrm>
        </p:grpSpPr>
        <p:sp>
          <p:nvSpPr>
            <p:cNvPr id="18" name="Text Box 7"/>
            <p:cNvSpPr txBox="1">
              <a:spLocks noChangeArrowheads="1"/>
            </p:cNvSpPr>
            <p:nvPr/>
          </p:nvSpPr>
          <p:spPr bwMode="gray">
            <a:xfrm>
              <a:off x="7175326" y="1054850"/>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添加标题内容</a:t>
              </a:r>
              <a:endParaRPr lang="en-US" altLang="zh-CN" sz="2000" dirty="0">
                <a:solidFill>
                  <a:srgbClr val="8D0C73"/>
                </a:solidFill>
                <a:latin typeface="迷你简菱心" panose="02010609000101010101" pitchFamily="49" charset="-122"/>
                <a:ea typeface="迷你简菱心" panose="02010609000101010101" pitchFamily="49" charset="-122"/>
                <a:sym typeface="方正兰亭黑_GBK" pitchFamily="2" charset="-122"/>
              </a:endParaRPr>
            </a:p>
          </p:txBody>
        </p:sp>
        <p:sp>
          <p:nvSpPr>
            <p:cNvPr id="19" name="Rectangle 5"/>
            <p:cNvSpPr/>
            <p:nvPr/>
          </p:nvSpPr>
          <p:spPr bwMode="auto">
            <a:xfrm>
              <a:off x="7247334" y="1566467"/>
              <a:ext cx="3597464"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grpSp>
        <p:nvGrpSpPr>
          <p:cNvPr id="20" name="Group 3"/>
          <p:cNvGrpSpPr/>
          <p:nvPr/>
        </p:nvGrpSpPr>
        <p:grpSpPr>
          <a:xfrm>
            <a:off x="838622" y="5046511"/>
            <a:ext cx="9289033" cy="1255845"/>
            <a:chOff x="8370955" y="2204864"/>
            <a:chExt cx="7935576" cy="1158117"/>
          </a:xfrm>
        </p:grpSpPr>
        <p:sp>
          <p:nvSpPr>
            <p:cNvPr id="21" name="TextBox 51"/>
            <p:cNvSpPr txBox="1"/>
            <p:nvPr/>
          </p:nvSpPr>
          <p:spPr>
            <a:xfrm>
              <a:off x="8370955" y="2204864"/>
              <a:ext cx="2321270" cy="462577"/>
            </a:xfrm>
            <a:prstGeom prst="rect">
              <a:avLst/>
            </a:prstGeom>
            <a:noFill/>
          </p:spPr>
          <p:txBody>
            <a:bodyPr wrap="square" rtlCol="0">
              <a:spAutoFit/>
            </a:bodyPr>
            <a:lstStyle/>
            <a:p>
              <a:pPr eaLnBrk="0" hangingPunct="0">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网络销售</a:t>
              </a:r>
            </a:p>
          </p:txBody>
        </p:sp>
        <p:sp>
          <p:nvSpPr>
            <p:cNvPr id="22" name="TextBox 52"/>
            <p:cNvSpPr txBox="1"/>
            <p:nvPr/>
          </p:nvSpPr>
          <p:spPr>
            <a:xfrm>
              <a:off x="8370956" y="2607295"/>
              <a:ext cx="7935575" cy="755686"/>
            </a:xfrm>
            <a:prstGeom prst="rect">
              <a:avLst/>
            </a:prstGeom>
            <a:noFill/>
          </p:spPr>
          <p:txBody>
            <a:bodyPr wrap="square" rtlCol="0">
              <a:spAutoFit/>
            </a:bodyPr>
            <a:lstStyle/>
            <a:p>
              <a:pPr>
                <a:lnSpc>
                  <a:spcPct val="150000"/>
                </a:lnSpc>
              </a:pPr>
              <a:r>
                <a:rPr lang="zh-CN" altLang="en-US" sz="1050" dirty="0">
                  <a:latin typeface="微软雅黑 Light" panose="020B0502040204020203" pitchFamily="34" charset="-122"/>
                  <a:ea typeface="微软雅黑 Light" panose="020B0502040204020203" pitchFamily="34" charset="-122"/>
                  <a:sym typeface="Gill Sans" charset="0"/>
                </a:rPr>
                <a:t>此处添加详细文本描述，建议与标题相关并建议与标题相关符合整体语言风格，语言描建议与标题相关述语言描述尽量简洁语言描述尽量简洁尽量简洁生动。此处添加详细文本描述，建议与标题相关并符合整体语言风格。此处添加建议与标题相关建议与标题相关，建议与标题相关建议详细文建议与标题相关与标题相关并符合整体语言风格 。</a:t>
              </a:r>
              <a:endParaRPr lang="en-US" altLang="zh-CN" sz="1050" dirty="0">
                <a:latin typeface="微软雅黑 Light" panose="020B0502040204020203" pitchFamily="34" charset="-122"/>
                <a:ea typeface="微软雅黑 Light" panose="020B0502040204020203"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1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26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1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36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1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46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5100"/>
                            </p:stCondLst>
                            <p:childTnLst>
                              <p:par>
                                <p:cTn id="55" presetID="22" presetClass="entr" presetSubtype="8"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par>
                          <p:cTn id="58" fill="hold">
                            <p:stCondLst>
                              <p:cond delay="5600"/>
                            </p:stCondLst>
                            <p:childTnLst>
                              <p:par>
                                <p:cTn id="59" presetID="2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8" grpId="0" animBg="1"/>
      <p:bldP spid="1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一、销售分类</a:t>
            </a:r>
          </a:p>
        </p:txBody>
      </p:sp>
      <p:sp>
        <p:nvSpPr>
          <p:cNvPr id="6" name="Oval 4"/>
          <p:cNvSpPr/>
          <p:nvPr/>
        </p:nvSpPr>
        <p:spPr>
          <a:xfrm>
            <a:off x="695401" y="1723799"/>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01</a:t>
            </a:r>
            <a:endParaRPr lang="id-ID" sz="1600" dirty="0">
              <a:latin typeface="造字工房悦圆演示版常规体" pitchFamily="50" charset="-122"/>
              <a:ea typeface="造字工房悦圆演示版常规体" pitchFamily="50" charset="-122"/>
            </a:endParaRPr>
          </a:p>
        </p:txBody>
      </p:sp>
      <p:grpSp>
        <p:nvGrpSpPr>
          <p:cNvPr id="7" name="组合 6"/>
          <p:cNvGrpSpPr/>
          <p:nvPr/>
        </p:nvGrpSpPr>
        <p:grpSpPr>
          <a:xfrm>
            <a:off x="1442187" y="1556792"/>
            <a:ext cx="4317544" cy="866210"/>
            <a:chOff x="7175326" y="1052736"/>
            <a:chExt cx="4317544" cy="866210"/>
          </a:xfrm>
        </p:grpSpPr>
        <p:sp>
          <p:nvSpPr>
            <p:cNvPr id="8"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9"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0" name="Oval 4"/>
          <p:cNvSpPr/>
          <p:nvPr/>
        </p:nvSpPr>
        <p:spPr>
          <a:xfrm>
            <a:off x="6360262" y="1723799"/>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02</a:t>
            </a:r>
            <a:endParaRPr lang="id-ID" sz="1600" dirty="0">
              <a:latin typeface="造字工房悦圆演示版常规体" pitchFamily="50" charset="-122"/>
              <a:ea typeface="造字工房悦圆演示版常规体" pitchFamily="50" charset="-122"/>
            </a:endParaRPr>
          </a:p>
        </p:txBody>
      </p:sp>
      <p:grpSp>
        <p:nvGrpSpPr>
          <p:cNvPr id="11" name="组合 10"/>
          <p:cNvGrpSpPr/>
          <p:nvPr/>
        </p:nvGrpSpPr>
        <p:grpSpPr>
          <a:xfrm>
            <a:off x="7107048" y="1556792"/>
            <a:ext cx="4317544" cy="866210"/>
            <a:chOff x="7175326" y="1052736"/>
            <a:chExt cx="4317544" cy="866210"/>
          </a:xfrm>
        </p:grpSpPr>
        <p:sp>
          <p:nvSpPr>
            <p:cNvPr id="12"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13"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4" name="Oval 4"/>
          <p:cNvSpPr/>
          <p:nvPr/>
        </p:nvSpPr>
        <p:spPr>
          <a:xfrm>
            <a:off x="695401" y="2945821"/>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03</a:t>
            </a:r>
            <a:endParaRPr lang="id-ID" sz="1600" dirty="0">
              <a:latin typeface="造字工房悦圆演示版常规体" pitchFamily="50" charset="-122"/>
              <a:ea typeface="造字工房悦圆演示版常规体" pitchFamily="50" charset="-122"/>
            </a:endParaRPr>
          </a:p>
        </p:txBody>
      </p:sp>
      <p:grpSp>
        <p:nvGrpSpPr>
          <p:cNvPr id="15" name="组合 14"/>
          <p:cNvGrpSpPr/>
          <p:nvPr/>
        </p:nvGrpSpPr>
        <p:grpSpPr>
          <a:xfrm>
            <a:off x="1442187" y="2778814"/>
            <a:ext cx="4317544" cy="866210"/>
            <a:chOff x="7175326" y="1052736"/>
            <a:chExt cx="4317544" cy="866210"/>
          </a:xfrm>
        </p:grpSpPr>
        <p:sp>
          <p:nvSpPr>
            <p:cNvPr id="16"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17"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18" name="Oval 4"/>
          <p:cNvSpPr/>
          <p:nvPr/>
        </p:nvSpPr>
        <p:spPr>
          <a:xfrm>
            <a:off x="6360262" y="2945821"/>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04</a:t>
            </a:r>
            <a:endParaRPr lang="id-ID" sz="1600" dirty="0">
              <a:latin typeface="造字工房悦圆演示版常规体" pitchFamily="50" charset="-122"/>
              <a:ea typeface="造字工房悦圆演示版常规体" pitchFamily="50" charset="-122"/>
            </a:endParaRPr>
          </a:p>
        </p:txBody>
      </p:sp>
      <p:grpSp>
        <p:nvGrpSpPr>
          <p:cNvPr id="19" name="组合 18"/>
          <p:cNvGrpSpPr/>
          <p:nvPr/>
        </p:nvGrpSpPr>
        <p:grpSpPr>
          <a:xfrm>
            <a:off x="7107048" y="2778814"/>
            <a:ext cx="4317544" cy="866210"/>
            <a:chOff x="7175326" y="1052736"/>
            <a:chExt cx="4317544" cy="866210"/>
          </a:xfrm>
        </p:grpSpPr>
        <p:sp>
          <p:nvSpPr>
            <p:cNvPr id="20"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21"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2" name="Oval 4"/>
          <p:cNvSpPr/>
          <p:nvPr/>
        </p:nvSpPr>
        <p:spPr>
          <a:xfrm>
            <a:off x="695401" y="4244079"/>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05</a:t>
            </a:r>
            <a:endParaRPr lang="id-ID" sz="1600" dirty="0">
              <a:latin typeface="造字工房悦圆演示版常规体" pitchFamily="50" charset="-122"/>
              <a:ea typeface="造字工房悦圆演示版常规体" pitchFamily="50" charset="-122"/>
            </a:endParaRPr>
          </a:p>
        </p:txBody>
      </p:sp>
      <p:grpSp>
        <p:nvGrpSpPr>
          <p:cNvPr id="23" name="组合 22"/>
          <p:cNvGrpSpPr/>
          <p:nvPr/>
        </p:nvGrpSpPr>
        <p:grpSpPr>
          <a:xfrm>
            <a:off x="1442187" y="4077072"/>
            <a:ext cx="4317544" cy="866210"/>
            <a:chOff x="7175326" y="1052736"/>
            <a:chExt cx="4317544" cy="866210"/>
          </a:xfrm>
        </p:grpSpPr>
        <p:sp>
          <p:nvSpPr>
            <p:cNvPr id="24"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25"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26" name="Oval 4"/>
          <p:cNvSpPr/>
          <p:nvPr/>
        </p:nvSpPr>
        <p:spPr>
          <a:xfrm>
            <a:off x="6360262" y="4244079"/>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06</a:t>
            </a:r>
            <a:endParaRPr lang="id-ID" sz="1600" dirty="0">
              <a:latin typeface="造字工房悦圆演示版常规体" pitchFamily="50" charset="-122"/>
              <a:ea typeface="造字工房悦圆演示版常规体" pitchFamily="50" charset="-122"/>
            </a:endParaRPr>
          </a:p>
        </p:txBody>
      </p:sp>
      <p:grpSp>
        <p:nvGrpSpPr>
          <p:cNvPr id="27" name="组合 26"/>
          <p:cNvGrpSpPr/>
          <p:nvPr/>
        </p:nvGrpSpPr>
        <p:grpSpPr>
          <a:xfrm>
            <a:off x="7107048" y="4077072"/>
            <a:ext cx="4317544" cy="866210"/>
            <a:chOff x="7175326" y="1052736"/>
            <a:chExt cx="4317544" cy="866210"/>
          </a:xfrm>
        </p:grpSpPr>
        <p:sp>
          <p:nvSpPr>
            <p:cNvPr id="28"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29"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30" name="Oval 4"/>
          <p:cNvSpPr/>
          <p:nvPr/>
        </p:nvSpPr>
        <p:spPr>
          <a:xfrm>
            <a:off x="695401" y="5466101"/>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07</a:t>
            </a:r>
            <a:endParaRPr lang="id-ID" sz="1600" dirty="0">
              <a:latin typeface="造字工房悦圆演示版常规体" pitchFamily="50" charset="-122"/>
              <a:ea typeface="造字工房悦圆演示版常规体" pitchFamily="50" charset="-122"/>
            </a:endParaRPr>
          </a:p>
        </p:txBody>
      </p:sp>
      <p:grpSp>
        <p:nvGrpSpPr>
          <p:cNvPr id="31" name="组合 30"/>
          <p:cNvGrpSpPr/>
          <p:nvPr/>
        </p:nvGrpSpPr>
        <p:grpSpPr>
          <a:xfrm>
            <a:off x="1442187" y="5299094"/>
            <a:ext cx="4317544" cy="866210"/>
            <a:chOff x="7175326" y="1052736"/>
            <a:chExt cx="4317544" cy="866210"/>
          </a:xfrm>
        </p:grpSpPr>
        <p:sp>
          <p:nvSpPr>
            <p:cNvPr id="32"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33"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
        <p:nvSpPr>
          <p:cNvPr id="34" name="Oval 4"/>
          <p:cNvSpPr/>
          <p:nvPr/>
        </p:nvSpPr>
        <p:spPr>
          <a:xfrm>
            <a:off x="6360262" y="5466101"/>
            <a:ext cx="676215" cy="676215"/>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造字工房悦圆演示版常规体" pitchFamily="50" charset="-122"/>
                <a:ea typeface="造字工房悦圆演示版常规体" pitchFamily="50" charset="-122"/>
              </a:rPr>
              <a:t>08</a:t>
            </a:r>
            <a:endParaRPr lang="id-ID" sz="1600" dirty="0">
              <a:latin typeface="造字工房悦圆演示版常规体" pitchFamily="50" charset="-122"/>
              <a:ea typeface="造字工房悦圆演示版常规体" pitchFamily="50" charset="-122"/>
            </a:endParaRPr>
          </a:p>
        </p:txBody>
      </p:sp>
      <p:grpSp>
        <p:nvGrpSpPr>
          <p:cNvPr id="35" name="组合 34"/>
          <p:cNvGrpSpPr/>
          <p:nvPr/>
        </p:nvGrpSpPr>
        <p:grpSpPr>
          <a:xfrm>
            <a:off x="7107048" y="5299094"/>
            <a:ext cx="4317544" cy="866210"/>
            <a:chOff x="7175326" y="1052736"/>
            <a:chExt cx="4317544" cy="866210"/>
          </a:xfrm>
        </p:grpSpPr>
        <p:sp>
          <p:nvSpPr>
            <p:cNvPr id="36" name="Text Box 7"/>
            <p:cNvSpPr txBox="1">
              <a:spLocks noChangeArrowheads="1"/>
            </p:cNvSpPr>
            <p:nvPr/>
          </p:nvSpPr>
          <p:spPr bwMode="gray">
            <a:xfrm>
              <a:off x="7175326" y="1052736"/>
              <a:ext cx="2160240" cy="50161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solidFill>
                    <a:srgbClr val="8D0C73"/>
                  </a:solidFill>
                  <a:latin typeface="迷你简菱心" panose="02010609000101010101" pitchFamily="49" charset="-122"/>
                  <a:ea typeface="迷你简菱心" panose="02010609000101010101" pitchFamily="49" charset="-122"/>
                  <a:sym typeface="方正兰亭黑_GBK" pitchFamily="2" charset="-122"/>
                </a:rPr>
                <a:t>广告销售</a:t>
              </a:r>
            </a:p>
          </p:txBody>
        </p:sp>
        <p:sp>
          <p:nvSpPr>
            <p:cNvPr id="37"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latin typeface="微软雅黑 Light" panose="020B0502040204020203" pitchFamily="34" charset="-122"/>
                  <a:ea typeface="微软雅黑 Light" panose="020B0502040204020203" pitchFamily="34" charset="-122"/>
                  <a:sym typeface="Gill Sans" charset="0"/>
                </a:rPr>
                <a:t>此处添加详细文本描述，建议与标题相关并符合整体语言风格，语言描述尽量简洁生动。尽量将每页幻灯片的字数控制在 。</a:t>
              </a:r>
              <a:endParaRPr lang="en-US" altLang="zh-CN" sz="1000" dirty="0">
                <a:latin typeface="微软雅黑 Light" panose="020B0502040204020203" pitchFamily="34" charset="-122"/>
                <a:ea typeface="微软雅黑 Light" panose="020B0502040204020203"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1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6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10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36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4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6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5100"/>
                            </p:stCondLst>
                            <p:childTnLst>
                              <p:par>
                                <p:cTn id="54" presetID="22" presetClass="entr" presetSubtype="8"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56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6100"/>
                            </p:stCondLst>
                            <p:childTnLst>
                              <p:par>
                                <p:cTn id="62" presetID="22" presetClass="entr" presetSubtype="8"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66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7100"/>
                            </p:stCondLst>
                            <p:childTnLst>
                              <p:par>
                                <p:cTn id="70" presetID="22" presetClass="entr" presetSubtype="8"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600"/>
                            </p:stCondLst>
                            <p:childTnLst>
                              <p:par>
                                <p:cTn id="74" presetID="10"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par>
                          <p:cTn id="77" fill="hold">
                            <p:stCondLst>
                              <p:cond delay="8100"/>
                            </p:stCondLst>
                            <p:childTnLst>
                              <p:par>
                                <p:cTn id="78" presetID="22" presetClass="entr" presetSubtype="8"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8600"/>
                            </p:stCondLst>
                            <p:childTnLst>
                              <p:par>
                                <p:cTn id="82" presetID="10" presetClass="entr" presetSubtype="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par>
                          <p:cTn id="85" fill="hold">
                            <p:stCondLst>
                              <p:cond delay="91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10" grpId="0" animBg="1"/>
      <p:bldP spid="14" grpId="0" animBg="1"/>
      <p:bldP spid="18" grpId="0" animBg="1"/>
      <p:bldP spid="22" grpId="0" animBg="1"/>
      <p:bldP spid="26" grpId="0" animBg="1"/>
      <p:bldP spid="30"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一、销售分类</a:t>
            </a:r>
          </a:p>
        </p:txBody>
      </p:sp>
      <p:sp>
        <p:nvSpPr>
          <p:cNvPr id="6" name="Freeform 14"/>
          <p:cNvSpPr/>
          <p:nvPr/>
        </p:nvSpPr>
        <p:spPr bwMode="auto">
          <a:xfrm>
            <a:off x="5885693" y="1724039"/>
            <a:ext cx="1226205" cy="4497602"/>
          </a:xfrm>
          <a:custGeom>
            <a:avLst/>
            <a:gdLst>
              <a:gd name="T0" fmla="*/ 551 w 564"/>
              <a:gd name="T1" fmla="*/ 118 h 2015"/>
              <a:gd name="T2" fmla="*/ 564 w 564"/>
              <a:gd name="T3" fmla="*/ 76 h 2015"/>
              <a:gd name="T4" fmla="*/ 488 w 564"/>
              <a:gd name="T5" fmla="*/ 0 h 2015"/>
              <a:gd name="T6" fmla="*/ 420 w 564"/>
              <a:gd name="T7" fmla="*/ 42 h 2015"/>
              <a:gd name="T8" fmla="*/ 261 w 564"/>
              <a:gd name="T9" fmla="*/ 367 h 2015"/>
              <a:gd name="T10" fmla="*/ 0 w 564"/>
              <a:gd name="T11" fmla="*/ 1660 h 2015"/>
              <a:gd name="T12" fmla="*/ 7 w 564"/>
              <a:gd name="T13" fmla="*/ 2013 h 2015"/>
              <a:gd name="T14" fmla="*/ 73 w 564"/>
              <a:gd name="T15" fmla="*/ 2015 h 2015"/>
              <a:gd name="T16" fmla="*/ 131 w 564"/>
              <a:gd name="T17" fmla="*/ 2009 h 2015"/>
              <a:gd name="T18" fmla="*/ 150 w 564"/>
              <a:gd name="T19" fmla="*/ 1660 h 2015"/>
              <a:gd name="T20" fmla="*/ 551 w 564"/>
              <a:gd name="T21" fmla="*/ 118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2015">
                <a:moveTo>
                  <a:pt x="551" y="118"/>
                </a:moveTo>
                <a:cubicBezTo>
                  <a:pt x="559" y="106"/>
                  <a:pt x="564" y="91"/>
                  <a:pt x="564" y="76"/>
                </a:cubicBezTo>
                <a:cubicBezTo>
                  <a:pt x="564" y="34"/>
                  <a:pt x="530" y="0"/>
                  <a:pt x="488" y="0"/>
                </a:cubicBezTo>
                <a:cubicBezTo>
                  <a:pt x="458" y="0"/>
                  <a:pt x="432" y="17"/>
                  <a:pt x="420" y="42"/>
                </a:cubicBezTo>
                <a:cubicBezTo>
                  <a:pt x="361" y="147"/>
                  <a:pt x="308" y="255"/>
                  <a:pt x="261" y="367"/>
                </a:cubicBezTo>
                <a:cubicBezTo>
                  <a:pt x="88" y="777"/>
                  <a:pt x="0" y="1212"/>
                  <a:pt x="0" y="1660"/>
                </a:cubicBezTo>
                <a:cubicBezTo>
                  <a:pt x="0" y="1733"/>
                  <a:pt x="2" y="1940"/>
                  <a:pt x="7" y="2013"/>
                </a:cubicBezTo>
                <a:cubicBezTo>
                  <a:pt x="29" y="2014"/>
                  <a:pt x="51" y="2015"/>
                  <a:pt x="73" y="2015"/>
                </a:cubicBezTo>
                <a:cubicBezTo>
                  <a:pt x="101" y="2015"/>
                  <a:pt x="103" y="2012"/>
                  <a:pt x="131" y="2009"/>
                </a:cubicBezTo>
                <a:cubicBezTo>
                  <a:pt x="126" y="1937"/>
                  <a:pt x="150" y="1733"/>
                  <a:pt x="150" y="1660"/>
                </a:cubicBezTo>
                <a:cubicBezTo>
                  <a:pt x="150" y="1100"/>
                  <a:pt x="296" y="574"/>
                  <a:pt x="551" y="118"/>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 name="Freeform 15"/>
          <p:cNvSpPr/>
          <p:nvPr/>
        </p:nvSpPr>
        <p:spPr bwMode="auto">
          <a:xfrm>
            <a:off x="4999464" y="1724039"/>
            <a:ext cx="1220475" cy="4442754"/>
          </a:xfrm>
          <a:custGeom>
            <a:avLst/>
            <a:gdLst>
              <a:gd name="T0" fmla="*/ 561 w 561"/>
              <a:gd name="T1" fmla="*/ 1660 h 1990"/>
              <a:gd name="T2" fmla="*/ 302 w 561"/>
              <a:gd name="T3" fmla="*/ 367 h 1990"/>
              <a:gd name="T4" fmla="*/ 144 w 561"/>
              <a:gd name="T5" fmla="*/ 43 h 1990"/>
              <a:gd name="T6" fmla="*/ 76 w 561"/>
              <a:gd name="T7" fmla="*/ 0 h 1990"/>
              <a:gd name="T8" fmla="*/ 0 w 561"/>
              <a:gd name="T9" fmla="*/ 76 h 1990"/>
              <a:gd name="T10" fmla="*/ 7 w 561"/>
              <a:gd name="T11" fmla="*/ 108 h 1990"/>
              <a:gd name="T12" fmla="*/ 7 w 561"/>
              <a:gd name="T13" fmla="*/ 108 h 1990"/>
              <a:gd name="T14" fmla="*/ 7 w 561"/>
              <a:gd name="T15" fmla="*/ 110 h 1990"/>
              <a:gd name="T16" fmla="*/ 11 w 561"/>
              <a:gd name="T17" fmla="*/ 116 h 1990"/>
              <a:gd name="T18" fmla="*/ 413 w 561"/>
              <a:gd name="T19" fmla="*/ 1660 h 1990"/>
              <a:gd name="T20" fmla="*/ 422 w 561"/>
              <a:gd name="T21" fmla="*/ 1990 h 1990"/>
              <a:gd name="T22" fmla="*/ 558 w 561"/>
              <a:gd name="T23" fmla="*/ 1989 h 1990"/>
              <a:gd name="T24" fmla="*/ 561 w 561"/>
              <a:gd name="T25" fmla="*/ 166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1990">
                <a:moveTo>
                  <a:pt x="561" y="1660"/>
                </a:moveTo>
                <a:cubicBezTo>
                  <a:pt x="561" y="1211"/>
                  <a:pt x="476" y="777"/>
                  <a:pt x="302" y="367"/>
                </a:cubicBezTo>
                <a:cubicBezTo>
                  <a:pt x="255" y="256"/>
                  <a:pt x="202" y="148"/>
                  <a:pt x="144" y="43"/>
                </a:cubicBezTo>
                <a:cubicBezTo>
                  <a:pt x="132" y="18"/>
                  <a:pt x="106" y="0"/>
                  <a:pt x="76" y="0"/>
                </a:cubicBezTo>
                <a:cubicBezTo>
                  <a:pt x="34" y="0"/>
                  <a:pt x="0" y="34"/>
                  <a:pt x="0" y="76"/>
                </a:cubicBezTo>
                <a:cubicBezTo>
                  <a:pt x="0" y="88"/>
                  <a:pt x="2" y="98"/>
                  <a:pt x="7" y="108"/>
                </a:cubicBezTo>
                <a:cubicBezTo>
                  <a:pt x="7" y="108"/>
                  <a:pt x="7" y="108"/>
                  <a:pt x="7" y="108"/>
                </a:cubicBezTo>
                <a:cubicBezTo>
                  <a:pt x="7" y="109"/>
                  <a:pt x="7" y="109"/>
                  <a:pt x="7" y="110"/>
                </a:cubicBezTo>
                <a:cubicBezTo>
                  <a:pt x="8" y="112"/>
                  <a:pt x="10" y="114"/>
                  <a:pt x="11" y="116"/>
                </a:cubicBezTo>
                <a:cubicBezTo>
                  <a:pt x="267" y="573"/>
                  <a:pt x="413" y="1100"/>
                  <a:pt x="413" y="1660"/>
                </a:cubicBezTo>
                <a:cubicBezTo>
                  <a:pt x="413" y="1725"/>
                  <a:pt x="426" y="1925"/>
                  <a:pt x="422" y="1990"/>
                </a:cubicBezTo>
                <a:cubicBezTo>
                  <a:pt x="558" y="1989"/>
                  <a:pt x="558" y="1989"/>
                  <a:pt x="558" y="1989"/>
                </a:cubicBezTo>
                <a:cubicBezTo>
                  <a:pt x="561" y="1924"/>
                  <a:pt x="561" y="1725"/>
                  <a:pt x="561" y="166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16"/>
          <p:cNvSpPr/>
          <p:nvPr/>
        </p:nvSpPr>
        <p:spPr bwMode="auto">
          <a:xfrm>
            <a:off x="5891421" y="2356759"/>
            <a:ext cx="1976826" cy="3864882"/>
          </a:xfrm>
          <a:custGeom>
            <a:avLst/>
            <a:gdLst>
              <a:gd name="T0" fmla="*/ 908 w 908"/>
              <a:gd name="T1" fmla="*/ 76 h 1732"/>
              <a:gd name="T2" fmla="*/ 832 w 908"/>
              <a:gd name="T3" fmla="*/ 0 h 1732"/>
              <a:gd name="T4" fmla="*/ 787 w 908"/>
              <a:gd name="T5" fmla="*/ 15 h 1732"/>
              <a:gd name="T6" fmla="*/ 786 w 908"/>
              <a:gd name="T7" fmla="*/ 15 h 1732"/>
              <a:gd name="T8" fmla="*/ 460 w 908"/>
              <a:gd name="T9" fmla="*/ 266 h 1732"/>
              <a:gd name="T10" fmla="*/ 123 w 908"/>
              <a:gd name="T11" fmla="*/ 765 h 1732"/>
              <a:gd name="T12" fmla="*/ 0 w 908"/>
              <a:gd name="T13" fmla="*/ 1377 h 1732"/>
              <a:gd name="T14" fmla="*/ 15 w 908"/>
              <a:gd name="T15" fmla="*/ 1730 h 1732"/>
              <a:gd name="T16" fmla="*/ 73 w 908"/>
              <a:gd name="T17" fmla="*/ 1732 h 1732"/>
              <a:gd name="T18" fmla="*/ 143 w 908"/>
              <a:gd name="T19" fmla="*/ 1725 h 1732"/>
              <a:gd name="T20" fmla="*/ 150 w 908"/>
              <a:gd name="T21" fmla="*/ 1377 h 1732"/>
              <a:gd name="T22" fmla="*/ 863 w 908"/>
              <a:gd name="T23" fmla="*/ 145 h 1732"/>
              <a:gd name="T24" fmla="*/ 877 w 908"/>
              <a:gd name="T25" fmla="*/ 137 h 1732"/>
              <a:gd name="T26" fmla="*/ 878 w 908"/>
              <a:gd name="T27" fmla="*/ 137 h 1732"/>
              <a:gd name="T28" fmla="*/ 878 w 908"/>
              <a:gd name="T29" fmla="*/ 136 h 1732"/>
              <a:gd name="T30" fmla="*/ 908 w 908"/>
              <a:gd name="T31" fmla="*/ 7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8" h="1732">
                <a:moveTo>
                  <a:pt x="908" y="76"/>
                </a:moveTo>
                <a:cubicBezTo>
                  <a:pt x="908" y="34"/>
                  <a:pt x="874" y="0"/>
                  <a:pt x="832" y="0"/>
                </a:cubicBezTo>
                <a:cubicBezTo>
                  <a:pt x="815" y="0"/>
                  <a:pt x="799" y="5"/>
                  <a:pt x="787" y="15"/>
                </a:cubicBezTo>
                <a:cubicBezTo>
                  <a:pt x="786" y="15"/>
                  <a:pt x="786" y="15"/>
                  <a:pt x="786" y="15"/>
                </a:cubicBezTo>
                <a:cubicBezTo>
                  <a:pt x="668" y="83"/>
                  <a:pt x="558" y="167"/>
                  <a:pt x="460" y="266"/>
                </a:cubicBezTo>
                <a:cubicBezTo>
                  <a:pt x="316" y="410"/>
                  <a:pt x="202" y="578"/>
                  <a:pt x="123" y="765"/>
                </a:cubicBezTo>
                <a:cubicBezTo>
                  <a:pt x="41" y="959"/>
                  <a:pt x="0" y="1164"/>
                  <a:pt x="0" y="1377"/>
                </a:cubicBezTo>
                <a:cubicBezTo>
                  <a:pt x="0" y="1451"/>
                  <a:pt x="5" y="1658"/>
                  <a:pt x="15" y="1730"/>
                </a:cubicBezTo>
                <a:cubicBezTo>
                  <a:pt x="34" y="1731"/>
                  <a:pt x="53" y="1732"/>
                  <a:pt x="73" y="1732"/>
                </a:cubicBezTo>
                <a:cubicBezTo>
                  <a:pt x="105" y="1732"/>
                  <a:pt x="112" y="1728"/>
                  <a:pt x="143" y="1725"/>
                </a:cubicBezTo>
                <a:cubicBezTo>
                  <a:pt x="132" y="1654"/>
                  <a:pt x="150" y="1450"/>
                  <a:pt x="150" y="1377"/>
                </a:cubicBezTo>
                <a:cubicBezTo>
                  <a:pt x="150" y="851"/>
                  <a:pt x="437" y="391"/>
                  <a:pt x="863" y="145"/>
                </a:cubicBezTo>
                <a:cubicBezTo>
                  <a:pt x="868" y="143"/>
                  <a:pt x="872" y="140"/>
                  <a:pt x="877" y="137"/>
                </a:cubicBezTo>
                <a:cubicBezTo>
                  <a:pt x="877" y="137"/>
                  <a:pt x="877" y="137"/>
                  <a:pt x="878" y="137"/>
                </a:cubicBezTo>
                <a:cubicBezTo>
                  <a:pt x="878" y="137"/>
                  <a:pt x="878" y="136"/>
                  <a:pt x="878" y="136"/>
                </a:cubicBezTo>
                <a:cubicBezTo>
                  <a:pt x="896" y="123"/>
                  <a:pt x="908" y="100"/>
                  <a:pt x="908" y="76"/>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 name="Freeform 17"/>
          <p:cNvSpPr/>
          <p:nvPr/>
        </p:nvSpPr>
        <p:spPr bwMode="auto">
          <a:xfrm>
            <a:off x="4260301" y="2366554"/>
            <a:ext cx="1955816" cy="3798280"/>
          </a:xfrm>
          <a:custGeom>
            <a:avLst/>
            <a:gdLst>
              <a:gd name="T0" fmla="*/ 777 w 899"/>
              <a:gd name="T1" fmla="*/ 760 h 1701"/>
              <a:gd name="T2" fmla="*/ 440 w 899"/>
              <a:gd name="T3" fmla="*/ 261 h 1701"/>
              <a:gd name="T4" fmla="*/ 114 w 899"/>
              <a:gd name="T5" fmla="*/ 10 h 1701"/>
              <a:gd name="T6" fmla="*/ 113 w 899"/>
              <a:gd name="T7" fmla="*/ 10 h 1701"/>
              <a:gd name="T8" fmla="*/ 76 w 899"/>
              <a:gd name="T9" fmla="*/ 0 h 1701"/>
              <a:gd name="T10" fmla="*/ 0 w 899"/>
              <a:gd name="T11" fmla="*/ 76 h 1701"/>
              <a:gd name="T12" fmla="*/ 42 w 899"/>
              <a:gd name="T13" fmla="*/ 143 h 1701"/>
              <a:gd name="T14" fmla="*/ 750 w 899"/>
              <a:gd name="T15" fmla="*/ 1372 h 1701"/>
              <a:gd name="T16" fmla="*/ 750 w 899"/>
              <a:gd name="T17" fmla="*/ 1372 h 1701"/>
              <a:gd name="T18" fmla="*/ 750 w 899"/>
              <a:gd name="T19" fmla="*/ 1372 h 1701"/>
              <a:gd name="T20" fmla="*/ 750 w 899"/>
              <a:gd name="T21" fmla="*/ 1701 h 1701"/>
              <a:gd name="T22" fmla="*/ 888 w 899"/>
              <a:gd name="T23" fmla="*/ 1701 h 1701"/>
              <a:gd name="T24" fmla="*/ 899 w 899"/>
              <a:gd name="T25" fmla="*/ 1373 h 1701"/>
              <a:gd name="T26" fmla="*/ 777 w 899"/>
              <a:gd name="T27" fmla="*/ 76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701">
                <a:moveTo>
                  <a:pt x="777" y="760"/>
                </a:moveTo>
                <a:cubicBezTo>
                  <a:pt x="698" y="573"/>
                  <a:pt x="584" y="405"/>
                  <a:pt x="440" y="261"/>
                </a:cubicBezTo>
                <a:cubicBezTo>
                  <a:pt x="342" y="163"/>
                  <a:pt x="232" y="79"/>
                  <a:pt x="114" y="10"/>
                </a:cubicBezTo>
                <a:cubicBezTo>
                  <a:pt x="114" y="10"/>
                  <a:pt x="114" y="10"/>
                  <a:pt x="113" y="10"/>
                </a:cubicBezTo>
                <a:cubicBezTo>
                  <a:pt x="102" y="4"/>
                  <a:pt x="89" y="0"/>
                  <a:pt x="76" y="0"/>
                </a:cubicBezTo>
                <a:cubicBezTo>
                  <a:pt x="34" y="0"/>
                  <a:pt x="0" y="34"/>
                  <a:pt x="0" y="76"/>
                </a:cubicBezTo>
                <a:cubicBezTo>
                  <a:pt x="0" y="105"/>
                  <a:pt x="17" y="131"/>
                  <a:pt x="42" y="143"/>
                </a:cubicBezTo>
                <a:cubicBezTo>
                  <a:pt x="466" y="389"/>
                  <a:pt x="750" y="848"/>
                  <a:pt x="750" y="1372"/>
                </a:cubicBezTo>
                <a:cubicBezTo>
                  <a:pt x="750" y="1372"/>
                  <a:pt x="750" y="1372"/>
                  <a:pt x="750" y="1372"/>
                </a:cubicBezTo>
                <a:cubicBezTo>
                  <a:pt x="750" y="1372"/>
                  <a:pt x="750" y="1372"/>
                  <a:pt x="750" y="1372"/>
                </a:cubicBezTo>
                <a:cubicBezTo>
                  <a:pt x="750" y="1701"/>
                  <a:pt x="750" y="1701"/>
                  <a:pt x="750" y="1701"/>
                </a:cubicBezTo>
                <a:cubicBezTo>
                  <a:pt x="888" y="1701"/>
                  <a:pt x="888" y="1701"/>
                  <a:pt x="888" y="1701"/>
                </a:cubicBezTo>
                <a:cubicBezTo>
                  <a:pt x="896" y="1637"/>
                  <a:pt x="899" y="1439"/>
                  <a:pt x="899" y="1373"/>
                </a:cubicBezTo>
                <a:cubicBezTo>
                  <a:pt x="899" y="1161"/>
                  <a:pt x="859" y="954"/>
                  <a:pt x="777" y="76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 name="Freeform 18"/>
          <p:cNvSpPr/>
          <p:nvPr/>
        </p:nvSpPr>
        <p:spPr bwMode="auto">
          <a:xfrm>
            <a:off x="5887602" y="3391051"/>
            <a:ext cx="2339721" cy="2834508"/>
          </a:xfrm>
          <a:custGeom>
            <a:avLst/>
            <a:gdLst>
              <a:gd name="T0" fmla="*/ 1009 w 1075"/>
              <a:gd name="T1" fmla="*/ 5 h 1270"/>
              <a:gd name="T2" fmla="*/ 1009 w 1075"/>
              <a:gd name="T3" fmla="*/ 5 h 1270"/>
              <a:gd name="T4" fmla="*/ 914 w 1075"/>
              <a:gd name="T5" fmla="*/ 0 h 1270"/>
              <a:gd name="T6" fmla="*/ 268 w 1075"/>
              <a:gd name="T7" fmla="*/ 268 h 1270"/>
              <a:gd name="T8" fmla="*/ 0 w 1075"/>
              <a:gd name="T9" fmla="*/ 914 h 1270"/>
              <a:gd name="T10" fmla="*/ 27 w 1075"/>
              <a:gd name="T11" fmla="*/ 1268 h 1270"/>
              <a:gd name="T12" fmla="*/ 73 w 1075"/>
              <a:gd name="T13" fmla="*/ 1270 h 1270"/>
              <a:gd name="T14" fmla="*/ 136 w 1075"/>
              <a:gd name="T15" fmla="*/ 1241 h 1270"/>
              <a:gd name="T16" fmla="*/ 149 w 1075"/>
              <a:gd name="T17" fmla="*/ 914 h 1270"/>
              <a:gd name="T18" fmla="*/ 914 w 1075"/>
              <a:gd name="T19" fmla="*/ 150 h 1270"/>
              <a:gd name="T20" fmla="*/ 994 w 1075"/>
              <a:gd name="T21" fmla="*/ 155 h 1270"/>
              <a:gd name="T22" fmla="*/ 996 w 1075"/>
              <a:gd name="T23" fmla="*/ 155 h 1270"/>
              <a:gd name="T24" fmla="*/ 1000 w 1075"/>
              <a:gd name="T25" fmla="*/ 155 h 1270"/>
              <a:gd name="T26" fmla="*/ 1075 w 1075"/>
              <a:gd name="T27" fmla="*/ 80 h 1270"/>
              <a:gd name="T28" fmla="*/ 1009 w 1075"/>
              <a:gd name="T29" fmla="*/ 5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5" h="1270">
                <a:moveTo>
                  <a:pt x="1009" y="5"/>
                </a:moveTo>
                <a:cubicBezTo>
                  <a:pt x="1009" y="5"/>
                  <a:pt x="1009" y="5"/>
                  <a:pt x="1009" y="5"/>
                </a:cubicBezTo>
                <a:cubicBezTo>
                  <a:pt x="978" y="2"/>
                  <a:pt x="946" y="0"/>
                  <a:pt x="914" y="0"/>
                </a:cubicBezTo>
                <a:cubicBezTo>
                  <a:pt x="670" y="0"/>
                  <a:pt x="441" y="95"/>
                  <a:pt x="268" y="268"/>
                </a:cubicBezTo>
                <a:cubicBezTo>
                  <a:pt x="95" y="440"/>
                  <a:pt x="0" y="670"/>
                  <a:pt x="0" y="914"/>
                </a:cubicBezTo>
                <a:cubicBezTo>
                  <a:pt x="0" y="989"/>
                  <a:pt x="9" y="1197"/>
                  <a:pt x="27" y="1268"/>
                </a:cubicBezTo>
                <a:cubicBezTo>
                  <a:pt x="42" y="1269"/>
                  <a:pt x="58" y="1270"/>
                  <a:pt x="73" y="1270"/>
                </a:cubicBezTo>
                <a:cubicBezTo>
                  <a:pt x="110" y="1270"/>
                  <a:pt x="100" y="1245"/>
                  <a:pt x="136" y="1241"/>
                </a:cubicBezTo>
                <a:cubicBezTo>
                  <a:pt x="116" y="1172"/>
                  <a:pt x="149" y="989"/>
                  <a:pt x="149" y="914"/>
                </a:cubicBezTo>
                <a:cubicBezTo>
                  <a:pt x="149" y="493"/>
                  <a:pt x="493" y="150"/>
                  <a:pt x="914" y="150"/>
                </a:cubicBezTo>
                <a:cubicBezTo>
                  <a:pt x="941" y="150"/>
                  <a:pt x="968" y="152"/>
                  <a:pt x="994" y="155"/>
                </a:cubicBezTo>
                <a:cubicBezTo>
                  <a:pt x="994" y="155"/>
                  <a:pt x="995" y="155"/>
                  <a:pt x="996" y="155"/>
                </a:cubicBezTo>
                <a:cubicBezTo>
                  <a:pt x="997" y="155"/>
                  <a:pt x="998" y="155"/>
                  <a:pt x="1000" y="155"/>
                </a:cubicBezTo>
                <a:cubicBezTo>
                  <a:pt x="1041" y="155"/>
                  <a:pt x="1075" y="121"/>
                  <a:pt x="1075" y="80"/>
                </a:cubicBezTo>
                <a:cubicBezTo>
                  <a:pt x="1075" y="41"/>
                  <a:pt x="1046" y="10"/>
                  <a:pt x="1009" y="5"/>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19"/>
          <p:cNvSpPr/>
          <p:nvPr/>
        </p:nvSpPr>
        <p:spPr bwMode="auto">
          <a:xfrm>
            <a:off x="3876398" y="3389092"/>
            <a:ext cx="2337811" cy="2775742"/>
          </a:xfrm>
          <a:custGeom>
            <a:avLst/>
            <a:gdLst>
              <a:gd name="T0" fmla="*/ 806 w 1074"/>
              <a:gd name="T1" fmla="*/ 267 h 1243"/>
              <a:gd name="T2" fmla="*/ 160 w 1074"/>
              <a:gd name="T3" fmla="*/ 0 h 1243"/>
              <a:gd name="T4" fmla="*/ 67 w 1074"/>
              <a:gd name="T5" fmla="*/ 4 h 1243"/>
              <a:gd name="T6" fmla="*/ 67 w 1074"/>
              <a:gd name="T7" fmla="*/ 4 h 1243"/>
              <a:gd name="T8" fmla="*/ 65 w 1074"/>
              <a:gd name="T9" fmla="*/ 5 h 1243"/>
              <a:gd name="T10" fmla="*/ 65 w 1074"/>
              <a:gd name="T11" fmla="*/ 5 h 1243"/>
              <a:gd name="T12" fmla="*/ 0 w 1074"/>
              <a:gd name="T13" fmla="*/ 79 h 1243"/>
              <a:gd name="T14" fmla="*/ 75 w 1074"/>
              <a:gd name="T15" fmla="*/ 155 h 1243"/>
              <a:gd name="T16" fmla="*/ 88 w 1074"/>
              <a:gd name="T17" fmla="*/ 153 h 1243"/>
              <a:gd name="T18" fmla="*/ 160 w 1074"/>
              <a:gd name="T19" fmla="*/ 150 h 1243"/>
              <a:gd name="T20" fmla="*/ 924 w 1074"/>
              <a:gd name="T21" fmla="*/ 914 h 1243"/>
              <a:gd name="T22" fmla="*/ 924 w 1074"/>
              <a:gd name="T23" fmla="*/ 914 h 1243"/>
              <a:gd name="T24" fmla="*/ 924 w 1074"/>
              <a:gd name="T25" fmla="*/ 914 h 1243"/>
              <a:gd name="T26" fmla="*/ 924 w 1074"/>
              <a:gd name="T27" fmla="*/ 1243 h 1243"/>
              <a:gd name="T28" fmla="*/ 1053 w 1074"/>
              <a:gd name="T29" fmla="*/ 1243 h 1243"/>
              <a:gd name="T30" fmla="*/ 1074 w 1074"/>
              <a:gd name="T31" fmla="*/ 914 h 1243"/>
              <a:gd name="T32" fmla="*/ 806 w 1074"/>
              <a:gd name="T33" fmla="*/ 267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243">
                <a:moveTo>
                  <a:pt x="806" y="267"/>
                </a:moveTo>
                <a:cubicBezTo>
                  <a:pt x="634" y="95"/>
                  <a:pt x="404" y="0"/>
                  <a:pt x="160" y="0"/>
                </a:cubicBezTo>
                <a:cubicBezTo>
                  <a:pt x="129" y="0"/>
                  <a:pt x="98" y="1"/>
                  <a:pt x="67" y="4"/>
                </a:cubicBezTo>
                <a:cubicBezTo>
                  <a:pt x="67" y="4"/>
                  <a:pt x="67" y="4"/>
                  <a:pt x="67" y="4"/>
                </a:cubicBezTo>
                <a:cubicBezTo>
                  <a:pt x="66" y="4"/>
                  <a:pt x="66" y="5"/>
                  <a:pt x="65" y="5"/>
                </a:cubicBezTo>
                <a:cubicBezTo>
                  <a:pt x="65" y="5"/>
                  <a:pt x="65" y="5"/>
                  <a:pt x="65" y="5"/>
                </a:cubicBezTo>
                <a:cubicBezTo>
                  <a:pt x="28" y="9"/>
                  <a:pt x="0" y="41"/>
                  <a:pt x="0" y="79"/>
                </a:cubicBezTo>
                <a:cubicBezTo>
                  <a:pt x="0" y="121"/>
                  <a:pt x="33" y="155"/>
                  <a:pt x="75" y="155"/>
                </a:cubicBezTo>
                <a:cubicBezTo>
                  <a:pt x="79" y="155"/>
                  <a:pt x="84" y="154"/>
                  <a:pt x="88" y="153"/>
                </a:cubicBezTo>
                <a:cubicBezTo>
                  <a:pt x="112" y="151"/>
                  <a:pt x="136" y="150"/>
                  <a:pt x="160" y="150"/>
                </a:cubicBezTo>
                <a:cubicBezTo>
                  <a:pt x="581" y="150"/>
                  <a:pt x="924" y="493"/>
                  <a:pt x="924" y="914"/>
                </a:cubicBezTo>
                <a:cubicBezTo>
                  <a:pt x="924" y="914"/>
                  <a:pt x="924" y="914"/>
                  <a:pt x="924" y="914"/>
                </a:cubicBezTo>
                <a:cubicBezTo>
                  <a:pt x="924" y="914"/>
                  <a:pt x="924" y="914"/>
                  <a:pt x="924" y="914"/>
                </a:cubicBezTo>
                <a:cubicBezTo>
                  <a:pt x="924" y="1243"/>
                  <a:pt x="924" y="1243"/>
                  <a:pt x="924" y="1243"/>
                </a:cubicBezTo>
                <a:cubicBezTo>
                  <a:pt x="1053" y="1243"/>
                  <a:pt x="1053" y="1243"/>
                  <a:pt x="1053" y="1243"/>
                </a:cubicBezTo>
                <a:cubicBezTo>
                  <a:pt x="1067" y="1180"/>
                  <a:pt x="1074" y="980"/>
                  <a:pt x="1074" y="914"/>
                </a:cubicBezTo>
                <a:cubicBezTo>
                  <a:pt x="1074" y="670"/>
                  <a:pt x="979" y="440"/>
                  <a:pt x="806" y="267"/>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Freeform 20"/>
          <p:cNvSpPr/>
          <p:nvPr/>
        </p:nvSpPr>
        <p:spPr bwMode="auto">
          <a:xfrm>
            <a:off x="5887601" y="4223579"/>
            <a:ext cx="2116254" cy="2001981"/>
          </a:xfrm>
          <a:custGeom>
            <a:avLst/>
            <a:gdLst>
              <a:gd name="T0" fmla="*/ 948 w 972"/>
              <a:gd name="T1" fmla="*/ 184 h 897"/>
              <a:gd name="T2" fmla="*/ 925 w 972"/>
              <a:gd name="T3" fmla="*/ 159 h 897"/>
              <a:gd name="T4" fmla="*/ 542 w 972"/>
              <a:gd name="T5" fmla="*/ 0 h 897"/>
              <a:gd name="T6" fmla="*/ 0 w 972"/>
              <a:gd name="T7" fmla="*/ 542 h 897"/>
              <a:gd name="T8" fmla="*/ 47 w 972"/>
              <a:gd name="T9" fmla="*/ 897 h 897"/>
              <a:gd name="T10" fmla="*/ 73 w 972"/>
              <a:gd name="T11" fmla="*/ 897 h 897"/>
              <a:gd name="T12" fmla="*/ 128 w 972"/>
              <a:gd name="T13" fmla="*/ 836 h 897"/>
              <a:gd name="T14" fmla="*/ 149 w 972"/>
              <a:gd name="T15" fmla="*/ 544 h 897"/>
              <a:gd name="T16" fmla="*/ 542 w 972"/>
              <a:gd name="T17" fmla="*/ 151 h 897"/>
              <a:gd name="T18" fmla="*/ 818 w 972"/>
              <a:gd name="T19" fmla="*/ 265 h 897"/>
              <a:gd name="T20" fmla="*/ 839 w 972"/>
              <a:gd name="T21" fmla="*/ 287 h 897"/>
              <a:gd name="T22" fmla="*/ 840 w 972"/>
              <a:gd name="T23" fmla="*/ 288 h 897"/>
              <a:gd name="T24" fmla="*/ 897 w 972"/>
              <a:gd name="T25" fmla="*/ 314 h 897"/>
              <a:gd name="T26" fmla="*/ 972 w 972"/>
              <a:gd name="T27" fmla="*/ 239 h 897"/>
              <a:gd name="T28" fmla="*/ 948 w 972"/>
              <a:gd name="T29" fmla="*/ 1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897">
                <a:moveTo>
                  <a:pt x="948" y="184"/>
                </a:moveTo>
                <a:cubicBezTo>
                  <a:pt x="941" y="175"/>
                  <a:pt x="933" y="167"/>
                  <a:pt x="925" y="159"/>
                </a:cubicBezTo>
                <a:cubicBezTo>
                  <a:pt x="822" y="57"/>
                  <a:pt x="686" y="0"/>
                  <a:pt x="542" y="0"/>
                </a:cubicBezTo>
                <a:cubicBezTo>
                  <a:pt x="243" y="0"/>
                  <a:pt x="0" y="243"/>
                  <a:pt x="0" y="542"/>
                </a:cubicBezTo>
                <a:cubicBezTo>
                  <a:pt x="0" y="621"/>
                  <a:pt x="17" y="829"/>
                  <a:pt x="47" y="897"/>
                </a:cubicBezTo>
                <a:cubicBezTo>
                  <a:pt x="56" y="897"/>
                  <a:pt x="65" y="897"/>
                  <a:pt x="73" y="897"/>
                </a:cubicBezTo>
                <a:cubicBezTo>
                  <a:pt x="121" y="897"/>
                  <a:pt x="82" y="842"/>
                  <a:pt x="128" y="836"/>
                </a:cubicBezTo>
                <a:cubicBezTo>
                  <a:pt x="88" y="775"/>
                  <a:pt x="149" y="621"/>
                  <a:pt x="149" y="544"/>
                </a:cubicBezTo>
                <a:cubicBezTo>
                  <a:pt x="149" y="328"/>
                  <a:pt x="326" y="151"/>
                  <a:pt x="542" y="151"/>
                </a:cubicBezTo>
                <a:cubicBezTo>
                  <a:pt x="646" y="151"/>
                  <a:pt x="744" y="191"/>
                  <a:pt x="818" y="265"/>
                </a:cubicBezTo>
                <a:cubicBezTo>
                  <a:pt x="826" y="272"/>
                  <a:pt x="832" y="280"/>
                  <a:pt x="839" y="287"/>
                </a:cubicBezTo>
                <a:cubicBezTo>
                  <a:pt x="839" y="288"/>
                  <a:pt x="840" y="288"/>
                  <a:pt x="840" y="288"/>
                </a:cubicBezTo>
                <a:cubicBezTo>
                  <a:pt x="854" y="304"/>
                  <a:pt x="874" y="314"/>
                  <a:pt x="897" y="314"/>
                </a:cubicBezTo>
                <a:cubicBezTo>
                  <a:pt x="938" y="314"/>
                  <a:pt x="972" y="281"/>
                  <a:pt x="972" y="239"/>
                </a:cubicBezTo>
                <a:cubicBezTo>
                  <a:pt x="972" y="217"/>
                  <a:pt x="963" y="198"/>
                  <a:pt x="948" y="184"/>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 name="Freeform 21"/>
          <p:cNvSpPr/>
          <p:nvPr/>
        </p:nvSpPr>
        <p:spPr bwMode="auto">
          <a:xfrm>
            <a:off x="4103683" y="4223578"/>
            <a:ext cx="2110524" cy="2013734"/>
          </a:xfrm>
          <a:custGeom>
            <a:avLst/>
            <a:gdLst>
              <a:gd name="T0" fmla="*/ 428 w 970"/>
              <a:gd name="T1" fmla="*/ 0 h 902"/>
              <a:gd name="T2" fmla="*/ 21 w 970"/>
              <a:gd name="T3" fmla="*/ 185 h 902"/>
              <a:gd name="T4" fmla="*/ 21 w 970"/>
              <a:gd name="T5" fmla="*/ 185 h 902"/>
              <a:gd name="T6" fmla="*/ 0 w 970"/>
              <a:gd name="T7" fmla="*/ 238 h 902"/>
              <a:gd name="T8" fmla="*/ 75 w 970"/>
              <a:gd name="T9" fmla="*/ 313 h 902"/>
              <a:gd name="T10" fmla="*/ 136 w 970"/>
              <a:gd name="T11" fmla="*/ 281 h 902"/>
              <a:gd name="T12" fmla="*/ 428 w 970"/>
              <a:gd name="T13" fmla="*/ 150 h 902"/>
              <a:gd name="T14" fmla="*/ 820 w 970"/>
              <a:gd name="T15" fmla="*/ 541 h 902"/>
              <a:gd name="T16" fmla="*/ 820 w 970"/>
              <a:gd name="T17" fmla="*/ 542 h 902"/>
              <a:gd name="T18" fmla="*/ 819 w 970"/>
              <a:gd name="T19" fmla="*/ 542 h 902"/>
              <a:gd name="T20" fmla="*/ 819 w 970"/>
              <a:gd name="T21" fmla="*/ 902 h 902"/>
              <a:gd name="T22" fmla="*/ 969 w 970"/>
              <a:gd name="T23" fmla="*/ 902 h 902"/>
              <a:gd name="T24" fmla="*/ 969 w 970"/>
              <a:gd name="T25" fmla="*/ 570 h 902"/>
              <a:gd name="T26" fmla="*/ 970 w 970"/>
              <a:gd name="T27" fmla="*/ 541 h 902"/>
              <a:gd name="T28" fmla="*/ 428 w 970"/>
              <a:gd name="T2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902">
                <a:moveTo>
                  <a:pt x="428" y="0"/>
                </a:moveTo>
                <a:cubicBezTo>
                  <a:pt x="266" y="0"/>
                  <a:pt x="120" y="71"/>
                  <a:pt x="21" y="185"/>
                </a:cubicBezTo>
                <a:cubicBezTo>
                  <a:pt x="21" y="185"/>
                  <a:pt x="21" y="185"/>
                  <a:pt x="21" y="185"/>
                </a:cubicBezTo>
                <a:cubicBezTo>
                  <a:pt x="8" y="198"/>
                  <a:pt x="0" y="217"/>
                  <a:pt x="0" y="238"/>
                </a:cubicBezTo>
                <a:cubicBezTo>
                  <a:pt x="0" y="279"/>
                  <a:pt x="33" y="313"/>
                  <a:pt x="75" y="313"/>
                </a:cubicBezTo>
                <a:cubicBezTo>
                  <a:pt x="100" y="313"/>
                  <a:pt x="123" y="300"/>
                  <a:pt x="136" y="281"/>
                </a:cubicBezTo>
                <a:cubicBezTo>
                  <a:pt x="208" y="201"/>
                  <a:pt x="312" y="150"/>
                  <a:pt x="428" y="150"/>
                </a:cubicBezTo>
                <a:cubicBezTo>
                  <a:pt x="644" y="150"/>
                  <a:pt x="820" y="325"/>
                  <a:pt x="820" y="541"/>
                </a:cubicBezTo>
                <a:cubicBezTo>
                  <a:pt x="820" y="541"/>
                  <a:pt x="820" y="541"/>
                  <a:pt x="820" y="542"/>
                </a:cubicBezTo>
                <a:cubicBezTo>
                  <a:pt x="819" y="542"/>
                  <a:pt x="819" y="542"/>
                  <a:pt x="819" y="542"/>
                </a:cubicBezTo>
                <a:cubicBezTo>
                  <a:pt x="819" y="902"/>
                  <a:pt x="819" y="902"/>
                  <a:pt x="819" y="902"/>
                </a:cubicBezTo>
                <a:cubicBezTo>
                  <a:pt x="969" y="902"/>
                  <a:pt x="969" y="902"/>
                  <a:pt x="969" y="902"/>
                </a:cubicBezTo>
                <a:cubicBezTo>
                  <a:pt x="969" y="570"/>
                  <a:pt x="969" y="570"/>
                  <a:pt x="969" y="570"/>
                </a:cubicBezTo>
                <a:cubicBezTo>
                  <a:pt x="970" y="560"/>
                  <a:pt x="970" y="551"/>
                  <a:pt x="970" y="541"/>
                </a:cubicBezTo>
                <a:cubicBezTo>
                  <a:pt x="970" y="243"/>
                  <a:pt x="727" y="0"/>
                  <a:pt x="428" y="0"/>
                </a:cubicBezTo>
                <a:close/>
              </a:path>
            </a:pathLst>
          </a:cu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矩形 13"/>
          <p:cNvSpPr/>
          <p:nvPr/>
        </p:nvSpPr>
        <p:spPr>
          <a:xfrm>
            <a:off x="4120039" y="4498698"/>
            <a:ext cx="300082" cy="369332"/>
          </a:xfrm>
          <a:prstGeom prst="rect">
            <a:avLst/>
          </a:prstGeom>
        </p:spPr>
        <p:txBody>
          <a:bodyPr wrap="none">
            <a:spAutoFit/>
          </a:bodyPr>
          <a:lstStyle/>
          <a:p>
            <a:pPr algn="ctr"/>
            <a:r>
              <a:rPr lang="en-US" altLang="zh-CN" dirty="0">
                <a:solidFill>
                  <a:srgbClr val="FFFFFF"/>
                </a:solidFill>
                <a:latin typeface="造字工房悦圆演示版常规体" pitchFamily="50" charset="-122"/>
                <a:ea typeface="造字工房悦圆演示版常规体" pitchFamily="50" charset="-122"/>
                <a:cs typeface="Arial" panose="020B0604020202020204" pitchFamily="34" charset="0"/>
              </a:rPr>
              <a:t>A</a:t>
            </a:r>
            <a:endParaRPr lang="zh-CN" altLang="en-US" dirty="0">
              <a:solidFill>
                <a:srgbClr val="FFFFFF"/>
              </a:solidFill>
              <a:latin typeface="造字工房悦圆演示版常规体" pitchFamily="50" charset="-122"/>
              <a:ea typeface="造字工房悦圆演示版常规体" pitchFamily="50" charset="-122"/>
            </a:endParaRPr>
          </a:p>
        </p:txBody>
      </p:sp>
      <p:sp>
        <p:nvSpPr>
          <p:cNvPr id="15" name="矩形 14"/>
          <p:cNvSpPr/>
          <p:nvPr/>
        </p:nvSpPr>
        <p:spPr>
          <a:xfrm>
            <a:off x="3917207" y="3329793"/>
            <a:ext cx="300082" cy="369332"/>
          </a:xfrm>
          <a:prstGeom prst="rect">
            <a:avLst/>
          </a:prstGeom>
        </p:spPr>
        <p:txBody>
          <a:bodyPr wrap="none">
            <a:spAutoFit/>
          </a:bodyPr>
          <a:lstStyle/>
          <a:p>
            <a:pPr algn="ctr"/>
            <a:r>
              <a:rPr lang="en-US" altLang="zh-CN" dirty="0">
                <a:solidFill>
                  <a:srgbClr val="FFFFFF"/>
                </a:solidFill>
                <a:latin typeface="造字工房悦圆演示版常规体" pitchFamily="50" charset="-122"/>
                <a:ea typeface="造字工房悦圆演示版常规体" pitchFamily="50" charset="-122"/>
                <a:cs typeface="Arial" panose="020B0604020202020204" pitchFamily="34" charset="0"/>
              </a:rPr>
              <a:t>B</a:t>
            </a:r>
            <a:endParaRPr lang="zh-CN" altLang="en-US" dirty="0">
              <a:solidFill>
                <a:srgbClr val="FFFFFF"/>
              </a:solidFill>
              <a:latin typeface="造字工房悦圆演示版常规体" pitchFamily="50" charset="-122"/>
              <a:ea typeface="造字工房悦圆演示版常规体" pitchFamily="50" charset="-122"/>
            </a:endParaRPr>
          </a:p>
        </p:txBody>
      </p:sp>
      <p:sp>
        <p:nvSpPr>
          <p:cNvPr id="16" name="矩形 15"/>
          <p:cNvSpPr/>
          <p:nvPr/>
        </p:nvSpPr>
        <p:spPr>
          <a:xfrm>
            <a:off x="4284962" y="2332785"/>
            <a:ext cx="311304" cy="369332"/>
          </a:xfrm>
          <a:prstGeom prst="rect">
            <a:avLst/>
          </a:prstGeom>
        </p:spPr>
        <p:txBody>
          <a:bodyPr wrap="none">
            <a:spAutoFit/>
          </a:bodyPr>
          <a:lstStyle/>
          <a:p>
            <a:pPr algn="ctr"/>
            <a:r>
              <a:rPr lang="en-US" altLang="zh-CN" dirty="0">
                <a:solidFill>
                  <a:srgbClr val="FFFFFF"/>
                </a:solidFill>
                <a:latin typeface="造字工房悦圆演示版常规体" pitchFamily="50" charset="-122"/>
                <a:ea typeface="造字工房悦圆演示版常规体" pitchFamily="50" charset="-122"/>
                <a:cs typeface="Arial" panose="020B0604020202020204" pitchFamily="34" charset="0"/>
              </a:rPr>
              <a:t>C</a:t>
            </a:r>
            <a:endParaRPr lang="zh-CN" altLang="en-US" dirty="0">
              <a:solidFill>
                <a:srgbClr val="FFFFFF"/>
              </a:solidFill>
              <a:latin typeface="造字工房悦圆演示版常规体" pitchFamily="50" charset="-122"/>
              <a:ea typeface="造字工房悦圆演示版常规体" pitchFamily="50" charset="-122"/>
            </a:endParaRPr>
          </a:p>
        </p:txBody>
      </p:sp>
      <p:sp>
        <p:nvSpPr>
          <p:cNvPr id="17" name="矩形 16"/>
          <p:cNvSpPr/>
          <p:nvPr/>
        </p:nvSpPr>
        <p:spPr>
          <a:xfrm>
            <a:off x="7619781" y="4498698"/>
            <a:ext cx="306494" cy="369332"/>
          </a:xfrm>
          <a:prstGeom prst="rect">
            <a:avLst/>
          </a:prstGeom>
        </p:spPr>
        <p:txBody>
          <a:bodyPr wrap="none">
            <a:spAutoFit/>
          </a:bodyPr>
          <a:lstStyle/>
          <a:p>
            <a:pPr algn="ctr"/>
            <a:r>
              <a:rPr lang="en-US" altLang="zh-CN" dirty="0">
                <a:solidFill>
                  <a:srgbClr val="FFFFFF"/>
                </a:solidFill>
                <a:latin typeface="造字工房悦圆演示版常规体" pitchFamily="50" charset="-122"/>
                <a:ea typeface="造字工房悦圆演示版常规体" pitchFamily="50" charset="-122"/>
                <a:cs typeface="Arial" panose="020B0604020202020204" pitchFamily="34" charset="0"/>
              </a:rPr>
              <a:t>F</a:t>
            </a:r>
            <a:endParaRPr lang="zh-CN" altLang="en-US" dirty="0">
              <a:solidFill>
                <a:srgbClr val="FFFFFF"/>
              </a:solidFill>
              <a:latin typeface="造字工房悦圆演示版常规体" pitchFamily="50" charset="-122"/>
              <a:ea typeface="造字工房悦圆演示版常规体" pitchFamily="50" charset="-122"/>
            </a:endParaRPr>
          </a:p>
        </p:txBody>
      </p:sp>
      <p:sp>
        <p:nvSpPr>
          <p:cNvPr id="18" name="矩形 17"/>
          <p:cNvSpPr/>
          <p:nvPr/>
        </p:nvSpPr>
        <p:spPr>
          <a:xfrm>
            <a:off x="7734379" y="3329793"/>
            <a:ext cx="308098" cy="369332"/>
          </a:xfrm>
          <a:prstGeom prst="rect">
            <a:avLst/>
          </a:prstGeom>
        </p:spPr>
        <p:txBody>
          <a:bodyPr wrap="none">
            <a:spAutoFit/>
          </a:bodyPr>
          <a:lstStyle/>
          <a:p>
            <a:pPr algn="ctr"/>
            <a:r>
              <a:rPr lang="en-US" altLang="zh-CN" dirty="0">
                <a:solidFill>
                  <a:srgbClr val="FFFFFF"/>
                </a:solidFill>
                <a:latin typeface="造字工房悦圆演示版常规体" pitchFamily="50" charset="-122"/>
                <a:ea typeface="造字工房悦圆演示版常规体" pitchFamily="50" charset="-122"/>
                <a:cs typeface="Arial" panose="020B0604020202020204" pitchFamily="34" charset="0"/>
              </a:rPr>
              <a:t>E</a:t>
            </a:r>
            <a:endParaRPr lang="zh-CN" altLang="en-US" dirty="0">
              <a:solidFill>
                <a:srgbClr val="FFFFFF"/>
              </a:solidFill>
              <a:latin typeface="造字工房悦圆演示版常规体" pitchFamily="50" charset="-122"/>
              <a:ea typeface="造字工房悦圆演示版常规体" pitchFamily="50" charset="-122"/>
            </a:endParaRPr>
          </a:p>
        </p:txBody>
      </p:sp>
      <p:sp>
        <p:nvSpPr>
          <p:cNvPr id="19" name="矩形 18"/>
          <p:cNvSpPr/>
          <p:nvPr/>
        </p:nvSpPr>
        <p:spPr>
          <a:xfrm>
            <a:off x="7451652" y="2332785"/>
            <a:ext cx="300082" cy="369332"/>
          </a:xfrm>
          <a:prstGeom prst="rect">
            <a:avLst/>
          </a:prstGeom>
        </p:spPr>
        <p:txBody>
          <a:bodyPr wrap="none">
            <a:spAutoFit/>
          </a:bodyPr>
          <a:lstStyle/>
          <a:p>
            <a:pPr algn="ctr"/>
            <a:r>
              <a:rPr lang="en-US" altLang="zh-CN" dirty="0">
                <a:solidFill>
                  <a:srgbClr val="FFFFFF"/>
                </a:solidFill>
                <a:latin typeface="造字工房悦圆演示版常规体" pitchFamily="50" charset="-122"/>
                <a:ea typeface="造字工房悦圆演示版常规体" pitchFamily="50" charset="-122"/>
                <a:cs typeface="Arial" panose="020B0604020202020204" pitchFamily="34" charset="0"/>
              </a:rPr>
              <a:t>D</a:t>
            </a:r>
            <a:endParaRPr lang="zh-CN" altLang="en-US" dirty="0">
              <a:solidFill>
                <a:srgbClr val="FFFFFF"/>
              </a:solidFill>
              <a:latin typeface="造字工房悦圆演示版常规体" pitchFamily="50" charset="-122"/>
              <a:ea typeface="造字工房悦圆演示版常规体" pitchFamily="50" charset="-122"/>
            </a:endParaRPr>
          </a:p>
        </p:txBody>
      </p:sp>
      <p:grpSp>
        <p:nvGrpSpPr>
          <p:cNvPr id="20" name="组合 19"/>
          <p:cNvGrpSpPr/>
          <p:nvPr/>
        </p:nvGrpSpPr>
        <p:grpSpPr>
          <a:xfrm>
            <a:off x="4917334" y="1676290"/>
            <a:ext cx="699051" cy="699051"/>
            <a:chOff x="3571875" y="1304925"/>
            <a:chExt cx="581025" cy="581025"/>
          </a:xfrm>
        </p:grpSpPr>
        <p:sp>
          <p:nvSpPr>
            <p:cNvPr id="21" name="椭圆 20"/>
            <p:cNvSpPr/>
            <p:nvPr/>
          </p:nvSpPr>
          <p:spPr>
            <a:xfrm>
              <a:off x="3571875" y="1304925"/>
              <a:ext cx="581025" cy="581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D0C73"/>
                </a:solidFill>
                <a:latin typeface="迷你简菱心" panose="02010609000101010101" pitchFamily="49" charset="-122"/>
                <a:ea typeface="迷你简菱心" panose="02010609000101010101" pitchFamily="49" charset="-122"/>
              </a:endParaRPr>
            </a:p>
          </p:txBody>
        </p:sp>
        <p:sp>
          <p:nvSpPr>
            <p:cNvPr id="22" name="矩形 21"/>
            <p:cNvSpPr/>
            <p:nvPr/>
          </p:nvSpPr>
          <p:spPr>
            <a:xfrm>
              <a:off x="3653784" y="1501259"/>
              <a:ext cx="441277" cy="191859"/>
            </a:xfrm>
            <a:prstGeom prst="rect">
              <a:avLst/>
            </a:prstGeom>
          </p:spPr>
          <p:txBody>
            <a:bodyPr wrap="none">
              <a:spAutoFit/>
            </a:bodyPr>
            <a:lstStyle/>
            <a:p>
              <a:pPr algn="ctr"/>
              <a:r>
                <a:rPr lang="zh-CN" altLang="en-US" sz="900" dirty="0">
                  <a:solidFill>
                    <a:srgbClr val="8D0C73"/>
                  </a:solidFill>
                  <a:latin typeface="迷你简菱心" panose="02010609000101010101" pitchFamily="49" charset="-122"/>
                  <a:ea typeface="迷你简菱心" panose="02010609000101010101" pitchFamily="49" charset="-122"/>
                  <a:cs typeface="Arial" panose="020B0604020202020204" pitchFamily="34" charset="0"/>
                </a:rPr>
                <a:t>关键字</a:t>
              </a:r>
              <a:endParaRPr lang="zh-CN" altLang="en-US" sz="900" dirty="0">
                <a:solidFill>
                  <a:srgbClr val="8D0C73"/>
                </a:solidFill>
                <a:latin typeface="迷你简菱心" panose="02010609000101010101" pitchFamily="49" charset="-122"/>
                <a:ea typeface="迷你简菱心" panose="02010609000101010101" pitchFamily="49" charset="-122"/>
              </a:endParaRPr>
            </a:p>
          </p:txBody>
        </p:sp>
      </p:grpSp>
      <p:grpSp>
        <p:nvGrpSpPr>
          <p:cNvPr id="23" name="组合 22"/>
          <p:cNvGrpSpPr/>
          <p:nvPr/>
        </p:nvGrpSpPr>
        <p:grpSpPr>
          <a:xfrm>
            <a:off x="6521713" y="1676290"/>
            <a:ext cx="699051" cy="699051"/>
            <a:chOff x="4972050" y="1304925"/>
            <a:chExt cx="581025" cy="581025"/>
          </a:xfrm>
        </p:grpSpPr>
        <p:sp>
          <p:nvSpPr>
            <p:cNvPr id="24" name="椭圆 23"/>
            <p:cNvSpPr/>
            <p:nvPr/>
          </p:nvSpPr>
          <p:spPr>
            <a:xfrm>
              <a:off x="4972050" y="1304925"/>
              <a:ext cx="581025" cy="581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D0C73"/>
                </a:solidFill>
                <a:latin typeface="迷你简菱心" panose="02010609000101010101" pitchFamily="49" charset="-122"/>
                <a:ea typeface="迷你简菱心" panose="02010609000101010101" pitchFamily="49" charset="-122"/>
              </a:endParaRPr>
            </a:p>
          </p:txBody>
        </p:sp>
        <p:sp>
          <p:nvSpPr>
            <p:cNvPr id="25" name="矩形 24"/>
            <p:cNvSpPr/>
            <p:nvPr/>
          </p:nvSpPr>
          <p:spPr>
            <a:xfrm>
              <a:off x="5037167" y="1504855"/>
              <a:ext cx="441277" cy="191859"/>
            </a:xfrm>
            <a:prstGeom prst="rect">
              <a:avLst/>
            </a:prstGeom>
          </p:spPr>
          <p:txBody>
            <a:bodyPr wrap="none">
              <a:spAutoFit/>
            </a:bodyPr>
            <a:lstStyle/>
            <a:p>
              <a:pPr algn="ctr"/>
              <a:r>
                <a:rPr lang="zh-CN" altLang="en-US" sz="900" dirty="0">
                  <a:solidFill>
                    <a:srgbClr val="8D0C73"/>
                  </a:solidFill>
                  <a:latin typeface="迷你简菱心" panose="02010609000101010101" pitchFamily="49" charset="-122"/>
                  <a:ea typeface="迷你简菱心" panose="02010609000101010101" pitchFamily="49" charset="-122"/>
                  <a:cs typeface="Arial" panose="020B0604020202020204" pitchFamily="34" charset="0"/>
                </a:rPr>
                <a:t>关键字</a:t>
              </a:r>
              <a:endParaRPr lang="zh-CN" altLang="en-US" sz="900" dirty="0">
                <a:solidFill>
                  <a:srgbClr val="8D0C73"/>
                </a:solidFill>
                <a:latin typeface="迷你简菱心" panose="02010609000101010101" pitchFamily="49" charset="-122"/>
                <a:ea typeface="迷你简菱心" panose="02010609000101010101" pitchFamily="49" charset="-122"/>
              </a:endParaRPr>
            </a:p>
          </p:txBody>
        </p:sp>
      </p:grpSp>
      <p:grpSp>
        <p:nvGrpSpPr>
          <p:cNvPr id="26" name="组合 25"/>
          <p:cNvGrpSpPr/>
          <p:nvPr/>
        </p:nvGrpSpPr>
        <p:grpSpPr>
          <a:xfrm>
            <a:off x="5364273" y="3399853"/>
            <a:ext cx="1363723" cy="1363722"/>
            <a:chOff x="3990976" y="2686051"/>
            <a:chExt cx="1133474" cy="1133474"/>
          </a:xfrm>
        </p:grpSpPr>
        <p:sp>
          <p:nvSpPr>
            <p:cNvPr id="27" name="椭圆 26"/>
            <p:cNvSpPr/>
            <p:nvPr/>
          </p:nvSpPr>
          <p:spPr>
            <a:xfrm>
              <a:off x="3990976" y="2686051"/>
              <a:ext cx="1133474" cy="113347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D0C73"/>
                </a:solidFill>
                <a:latin typeface="迷你简菱心" panose="02010609000101010101" pitchFamily="49" charset="-122"/>
                <a:ea typeface="迷你简菱心" panose="02010609000101010101" pitchFamily="49" charset="-122"/>
              </a:endParaRPr>
            </a:p>
          </p:txBody>
        </p:sp>
        <p:sp>
          <p:nvSpPr>
            <p:cNvPr id="28" name="矩形 27"/>
            <p:cNvSpPr/>
            <p:nvPr/>
          </p:nvSpPr>
          <p:spPr>
            <a:xfrm>
              <a:off x="4071771" y="3155775"/>
              <a:ext cx="1006194" cy="332556"/>
            </a:xfrm>
            <a:prstGeom prst="rect">
              <a:avLst/>
            </a:prstGeom>
            <a:ln>
              <a:noFill/>
            </a:ln>
          </p:spPr>
          <p:txBody>
            <a:bodyPr wrap="none">
              <a:spAutoFit/>
            </a:bodyPr>
            <a:lstStyle/>
            <a:p>
              <a:pPr algn="ctr"/>
              <a:r>
                <a:rPr lang="zh-CN" altLang="en-US" sz="2000" dirty="0" smtClean="0">
                  <a:solidFill>
                    <a:srgbClr val="8D0C73"/>
                  </a:solidFill>
                  <a:latin typeface="迷你简菱心" panose="02010609000101010101" pitchFamily="49" charset="-122"/>
                  <a:ea typeface="迷你简菱心" panose="02010609000101010101" pitchFamily="49" charset="-122"/>
                </a:rPr>
                <a:t>关系销售</a:t>
              </a:r>
              <a:endParaRPr lang="zh-CN" altLang="en-US" sz="2000" dirty="0">
                <a:solidFill>
                  <a:srgbClr val="8D0C73"/>
                </a:solidFill>
                <a:latin typeface="迷你简菱心" panose="02010609000101010101" pitchFamily="49" charset="-122"/>
                <a:ea typeface="迷你简菱心" panose="02010609000101010101" pitchFamily="49" charset="-122"/>
              </a:endParaRPr>
            </a:p>
          </p:txBody>
        </p:sp>
      </p:grpSp>
      <p:grpSp>
        <p:nvGrpSpPr>
          <p:cNvPr id="29" name="组合 28"/>
          <p:cNvGrpSpPr/>
          <p:nvPr/>
        </p:nvGrpSpPr>
        <p:grpSpPr>
          <a:xfrm>
            <a:off x="911424" y="4437113"/>
            <a:ext cx="3168804" cy="850983"/>
            <a:chOff x="7183565" y="3791142"/>
            <a:chExt cx="3168804" cy="850983"/>
          </a:xfrm>
        </p:grpSpPr>
        <p:sp>
          <p:nvSpPr>
            <p:cNvPr id="30"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latin typeface="新宋体" panose="02010609030101010101" pitchFamily="49" charset="-122"/>
                  <a:ea typeface="新宋体" panose="02010609030101010101" pitchFamily="49" charset="-122"/>
                  <a:sym typeface="Gill Sans" charset="0"/>
                </a:rPr>
                <a:t>此处添加详细文本描述，建议与标题相关并符合整体语言风格，语言描述尽量简洁生动。</a:t>
              </a:r>
              <a:endParaRPr lang="zh-CN" altLang="en-US" sz="1100" dirty="0">
                <a:latin typeface="新宋体" panose="02010609030101010101" pitchFamily="49" charset="-122"/>
                <a:ea typeface="新宋体" panose="02010609030101010101" pitchFamily="49" charset="-122"/>
              </a:endParaRPr>
            </a:p>
          </p:txBody>
        </p:sp>
        <p:sp>
          <p:nvSpPr>
            <p:cNvPr id="31" name="文本框 32"/>
            <p:cNvSpPr txBox="1"/>
            <p:nvPr/>
          </p:nvSpPr>
          <p:spPr bwMode="auto">
            <a:xfrm>
              <a:off x="7183565" y="3791142"/>
              <a:ext cx="2349784" cy="418513"/>
            </a:xfrm>
            <a:prstGeom prst="rect">
              <a:avLst/>
            </a:prstGeom>
            <a:noFill/>
          </p:spPr>
          <p:txBody>
            <a:bodyPr wrap="square">
              <a:spAutoFit/>
            </a:bodyPr>
            <a:lstStyle/>
            <a:p>
              <a:pPr eaLnBrk="0" hangingPunct="0">
                <a:lnSpc>
                  <a:spcPct val="150000"/>
                </a:lnSpc>
                <a:defRPr/>
              </a:pPr>
              <a:r>
                <a:rPr lang="zh-CN" altLang="en-US" sz="1600" dirty="0">
                  <a:solidFill>
                    <a:srgbClr val="8D0C73"/>
                  </a:solidFill>
                  <a:latin typeface="迷你简菱心" panose="02010609000101010101" pitchFamily="49" charset="-122"/>
                  <a:ea typeface="迷你简菱心" panose="02010609000101010101" pitchFamily="49" charset="-122"/>
                </a:rPr>
                <a:t>添加标题内容</a:t>
              </a:r>
            </a:p>
          </p:txBody>
        </p:sp>
      </p:grpSp>
      <p:grpSp>
        <p:nvGrpSpPr>
          <p:cNvPr id="32" name="组合 31"/>
          <p:cNvGrpSpPr/>
          <p:nvPr/>
        </p:nvGrpSpPr>
        <p:grpSpPr>
          <a:xfrm>
            <a:off x="623392" y="3154082"/>
            <a:ext cx="3168804" cy="850983"/>
            <a:chOff x="7183565" y="3791142"/>
            <a:chExt cx="3168804" cy="850983"/>
          </a:xfrm>
        </p:grpSpPr>
        <p:sp>
          <p:nvSpPr>
            <p:cNvPr id="33"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latin typeface="新宋体" panose="02010609030101010101" pitchFamily="49" charset="-122"/>
                  <a:ea typeface="新宋体" panose="02010609030101010101" pitchFamily="49" charset="-122"/>
                  <a:sym typeface="Gill Sans" charset="0"/>
                </a:rPr>
                <a:t>此处添加详细文本描述，建议与标题相关并符合整体语言风格，语言描述尽量简洁生动。</a:t>
              </a:r>
              <a:endParaRPr lang="zh-CN" altLang="en-US" sz="1100" dirty="0">
                <a:latin typeface="新宋体" panose="02010609030101010101" pitchFamily="49" charset="-122"/>
                <a:ea typeface="新宋体" panose="02010609030101010101" pitchFamily="49" charset="-122"/>
              </a:endParaRPr>
            </a:p>
          </p:txBody>
        </p:sp>
        <p:sp>
          <p:nvSpPr>
            <p:cNvPr id="34" name="文本框 32"/>
            <p:cNvSpPr txBox="1"/>
            <p:nvPr/>
          </p:nvSpPr>
          <p:spPr bwMode="auto">
            <a:xfrm>
              <a:off x="7183565" y="3791142"/>
              <a:ext cx="2349784" cy="418513"/>
            </a:xfrm>
            <a:prstGeom prst="rect">
              <a:avLst/>
            </a:prstGeom>
            <a:noFill/>
          </p:spPr>
          <p:txBody>
            <a:bodyPr wrap="square">
              <a:spAutoFit/>
            </a:bodyPr>
            <a:lstStyle/>
            <a:p>
              <a:pPr eaLnBrk="0" hangingPunct="0">
                <a:lnSpc>
                  <a:spcPct val="150000"/>
                </a:lnSpc>
                <a:defRPr/>
              </a:pPr>
              <a:r>
                <a:rPr lang="zh-CN" altLang="en-US" sz="1600" dirty="0">
                  <a:solidFill>
                    <a:srgbClr val="8D0C73"/>
                  </a:solidFill>
                  <a:latin typeface="迷你简菱心" panose="02010609000101010101" pitchFamily="49" charset="-122"/>
                  <a:ea typeface="迷你简菱心" panose="02010609000101010101" pitchFamily="49" charset="-122"/>
                </a:rPr>
                <a:t>添加标题内容</a:t>
              </a:r>
            </a:p>
          </p:txBody>
        </p:sp>
      </p:grpSp>
      <p:grpSp>
        <p:nvGrpSpPr>
          <p:cNvPr id="35" name="组合 34"/>
          <p:cNvGrpSpPr/>
          <p:nvPr/>
        </p:nvGrpSpPr>
        <p:grpSpPr>
          <a:xfrm>
            <a:off x="767408" y="1916833"/>
            <a:ext cx="3168804" cy="850983"/>
            <a:chOff x="7183565" y="3791142"/>
            <a:chExt cx="3168804" cy="850983"/>
          </a:xfrm>
        </p:grpSpPr>
        <p:sp>
          <p:nvSpPr>
            <p:cNvPr id="36"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latin typeface="新宋体" panose="02010609030101010101" pitchFamily="49" charset="-122"/>
                  <a:ea typeface="新宋体" panose="02010609030101010101" pitchFamily="49" charset="-122"/>
                  <a:sym typeface="Gill Sans" charset="0"/>
                </a:rPr>
                <a:t>此处添加详细文本描述，建议与标题相关并符合整体语言风格，语言描述尽量简洁生动。</a:t>
              </a:r>
              <a:endParaRPr lang="zh-CN" altLang="en-US" sz="1100" dirty="0">
                <a:latin typeface="新宋体" panose="02010609030101010101" pitchFamily="49" charset="-122"/>
                <a:ea typeface="新宋体" panose="02010609030101010101" pitchFamily="49" charset="-122"/>
              </a:endParaRPr>
            </a:p>
          </p:txBody>
        </p:sp>
        <p:sp>
          <p:nvSpPr>
            <p:cNvPr id="37" name="文本框 32"/>
            <p:cNvSpPr txBox="1"/>
            <p:nvPr/>
          </p:nvSpPr>
          <p:spPr bwMode="auto">
            <a:xfrm>
              <a:off x="7183565" y="3791142"/>
              <a:ext cx="2349784" cy="461665"/>
            </a:xfrm>
            <a:prstGeom prst="rect">
              <a:avLst/>
            </a:prstGeom>
            <a:noFill/>
          </p:spPr>
          <p:txBody>
            <a:bodyPr wrap="square">
              <a:spAutoFit/>
            </a:bodyPr>
            <a:lstStyle/>
            <a:p>
              <a:pPr eaLnBrk="0" hangingPunct="0">
                <a:lnSpc>
                  <a:spcPct val="150000"/>
                </a:lnSpc>
                <a:defRPr/>
              </a:pPr>
              <a:r>
                <a:rPr lang="zh-CN" altLang="en-US" sz="1600" dirty="0">
                  <a:solidFill>
                    <a:srgbClr val="8D0C73"/>
                  </a:solidFill>
                  <a:latin typeface="迷你简菱心" panose="02010609000101010101" pitchFamily="49" charset="-122"/>
                  <a:ea typeface="迷你简菱心" panose="02010609000101010101" pitchFamily="49" charset="-122"/>
                </a:rPr>
                <a:t>添加标题内容</a:t>
              </a:r>
            </a:p>
          </p:txBody>
        </p:sp>
      </p:grpSp>
      <p:grpSp>
        <p:nvGrpSpPr>
          <p:cNvPr id="38" name="组合 37"/>
          <p:cNvGrpSpPr/>
          <p:nvPr/>
        </p:nvGrpSpPr>
        <p:grpSpPr>
          <a:xfrm>
            <a:off x="7896200" y="1916833"/>
            <a:ext cx="3168804" cy="850983"/>
            <a:chOff x="7183565" y="3791142"/>
            <a:chExt cx="3168804" cy="850983"/>
          </a:xfrm>
        </p:grpSpPr>
        <p:sp>
          <p:nvSpPr>
            <p:cNvPr id="39"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latin typeface="新宋体" panose="02010609030101010101" pitchFamily="49" charset="-122"/>
                  <a:ea typeface="新宋体" panose="02010609030101010101" pitchFamily="49" charset="-122"/>
                  <a:sym typeface="Gill Sans" charset="0"/>
                </a:rPr>
                <a:t>此处添加详细文本描述，建议与标题相关并符合整体语言风格，语言描述尽量简洁生动。</a:t>
              </a:r>
              <a:endParaRPr lang="zh-CN" altLang="en-US" sz="1100" dirty="0">
                <a:latin typeface="新宋体" panose="02010609030101010101" pitchFamily="49" charset="-122"/>
                <a:ea typeface="新宋体" panose="02010609030101010101" pitchFamily="49" charset="-122"/>
              </a:endParaRPr>
            </a:p>
          </p:txBody>
        </p:sp>
        <p:sp>
          <p:nvSpPr>
            <p:cNvPr id="40" name="文本框 32"/>
            <p:cNvSpPr txBox="1"/>
            <p:nvPr/>
          </p:nvSpPr>
          <p:spPr bwMode="auto">
            <a:xfrm>
              <a:off x="7183565" y="3791142"/>
              <a:ext cx="2349784" cy="418513"/>
            </a:xfrm>
            <a:prstGeom prst="rect">
              <a:avLst/>
            </a:prstGeom>
            <a:noFill/>
          </p:spPr>
          <p:txBody>
            <a:bodyPr wrap="square">
              <a:spAutoFit/>
            </a:bodyPr>
            <a:lstStyle/>
            <a:p>
              <a:pPr eaLnBrk="0" hangingPunct="0">
                <a:lnSpc>
                  <a:spcPct val="150000"/>
                </a:lnSpc>
                <a:defRPr/>
              </a:pPr>
              <a:r>
                <a:rPr lang="zh-CN" altLang="en-US" sz="1600" dirty="0">
                  <a:solidFill>
                    <a:srgbClr val="8D0C73"/>
                  </a:solidFill>
                  <a:latin typeface="迷你简菱心" panose="02010609000101010101" pitchFamily="49" charset="-122"/>
                  <a:ea typeface="迷你简菱心" panose="02010609000101010101" pitchFamily="49" charset="-122"/>
                </a:rPr>
                <a:t>添加标题内容</a:t>
              </a:r>
            </a:p>
          </p:txBody>
        </p:sp>
      </p:grpSp>
      <p:grpSp>
        <p:nvGrpSpPr>
          <p:cNvPr id="41" name="组合 40"/>
          <p:cNvGrpSpPr/>
          <p:nvPr/>
        </p:nvGrpSpPr>
        <p:grpSpPr>
          <a:xfrm>
            <a:off x="8256240" y="3140969"/>
            <a:ext cx="3168804" cy="850983"/>
            <a:chOff x="7183565" y="3791142"/>
            <a:chExt cx="3168804" cy="850983"/>
          </a:xfrm>
        </p:grpSpPr>
        <p:sp>
          <p:nvSpPr>
            <p:cNvPr id="42"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latin typeface="新宋体" panose="02010609030101010101" pitchFamily="49" charset="-122"/>
                  <a:ea typeface="新宋体" panose="02010609030101010101" pitchFamily="49" charset="-122"/>
                  <a:sym typeface="Gill Sans" charset="0"/>
                </a:rPr>
                <a:t>此处添加详细文本描述，建议与标题相关并符合整体语言风格，语言描述尽量简洁生动。</a:t>
              </a:r>
              <a:endParaRPr lang="zh-CN" altLang="en-US" sz="1100" dirty="0">
                <a:latin typeface="新宋体" panose="02010609030101010101" pitchFamily="49" charset="-122"/>
                <a:ea typeface="新宋体" panose="02010609030101010101" pitchFamily="49" charset="-122"/>
              </a:endParaRPr>
            </a:p>
          </p:txBody>
        </p:sp>
        <p:sp>
          <p:nvSpPr>
            <p:cNvPr id="43" name="文本框 32"/>
            <p:cNvSpPr txBox="1"/>
            <p:nvPr/>
          </p:nvSpPr>
          <p:spPr bwMode="auto">
            <a:xfrm>
              <a:off x="7183565" y="3791142"/>
              <a:ext cx="2349784" cy="418513"/>
            </a:xfrm>
            <a:prstGeom prst="rect">
              <a:avLst/>
            </a:prstGeom>
            <a:noFill/>
          </p:spPr>
          <p:txBody>
            <a:bodyPr wrap="square">
              <a:spAutoFit/>
            </a:bodyPr>
            <a:lstStyle/>
            <a:p>
              <a:pPr eaLnBrk="0" hangingPunct="0">
                <a:lnSpc>
                  <a:spcPct val="150000"/>
                </a:lnSpc>
                <a:defRPr/>
              </a:pPr>
              <a:r>
                <a:rPr lang="zh-CN" altLang="en-US" sz="1600" dirty="0">
                  <a:solidFill>
                    <a:srgbClr val="8D0C73"/>
                  </a:solidFill>
                  <a:latin typeface="迷你简菱心" panose="02010609000101010101" pitchFamily="49" charset="-122"/>
                  <a:ea typeface="迷你简菱心" panose="02010609000101010101" pitchFamily="49" charset="-122"/>
                </a:rPr>
                <a:t>添加标题内容</a:t>
              </a:r>
            </a:p>
          </p:txBody>
        </p:sp>
      </p:grpSp>
      <p:grpSp>
        <p:nvGrpSpPr>
          <p:cNvPr id="44" name="组合 43"/>
          <p:cNvGrpSpPr/>
          <p:nvPr/>
        </p:nvGrpSpPr>
        <p:grpSpPr>
          <a:xfrm>
            <a:off x="8112224" y="4437113"/>
            <a:ext cx="3168804" cy="850983"/>
            <a:chOff x="7183565" y="3791142"/>
            <a:chExt cx="3168804" cy="850983"/>
          </a:xfrm>
        </p:grpSpPr>
        <p:sp>
          <p:nvSpPr>
            <p:cNvPr id="45"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latin typeface="新宋体" panose="02010609030101010101" pitchFamily="49" charset="-122"/>
                  <a:ea typeface="新宋体" panose="02010609030101010101" pitchFamily="49" charset="-122"/>
                  <a:sym typeface="Gill Sans" charset="0"/>
                </a:rPr>
                <a:t>此处添加详细文本描述，建议与标题相关并符合整体语言风格，语言描述尽量简洁生动。</a:t>
              </a:r>
              <a:endParaRPr lang="zh-CN" altLang="en-US" sz="1100" dirty="0">
                <a:latin typeface="新宋体" panose="02010609030101010101" pitchFamily="49" charset="-122"/>
                <a:ea typeface="新宋体" panose="02010609030101010101" pitchFamily="49" charset="-122"/>
              </a:endParaRPr>
            </a:p>
          </p:txBody>
        </p:sp>
        <p:sp>
          <p:nvSpPr>
            <p:cNvPr id="46" name="文本框 32"/>
            <p:cNvSpPr txBox="1"/>
            <p:nvPr/>
          </p:nvSpPr>
          <p:spPr bwMode="auto">
            <a:xfrm>
              <a:off x="7183565" y="3791142"/>
              <a:ext cx="2349784" cy="418513"/>
            </a:xfrm>
            <a:prstGeom prst="rect">
              <a:avLst/>
            </a:prstGeom>
            <a:noFill/>
          </p:spPr>
          <p:txBody>
            <a:bodyPr wrap="square">
              <a:spAutoFit/>
            </a:bodyPr>
            <a:lstStyle/>
            <a:p>
              <a:pPr eaLnBrk="0" hangingPunct="0">
                <a:lnSpc>
                  <a:spcPct val="150000"/>
                </a:lnSpc>
                <a:defRPr/>
              </a:pPr>
              <a:r>
                <a:rPr lang="zh-CN" altLang="en-US" sz="1600" dirty="0">
                  <a:solidFill>
                    <a:srgbClr val="8D0C73"/>
                  </a:solidFill>
                  <a:latin typeface="迷你简菱心" panose="02010609000101010101" pitchFamily="49" charset="-122"/>
                  <a:ea typeface="迷你简菱心" panose="02010609000101010101" pitchFamily="49" charset="-122"/>
                </a:rPr>
                <a:t>添加标题内容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par>
                                <p:cTn id="25" presetID="16" presetClass="entr" presetSubtype="21"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750"/>
                                        <p:tgtEl>
                                          <p:spTgt spid="13"/>
                                        </p:tgtEl>
                                      </p:cBhvr>
                                    </p:animEffect>
                                  </p:childTnLst>
                                </p:cTn>
                              </p:par>
                              <p:par>
                                <p:cTn id="28" presetID="16" presetClass="entr" presetSubtype="21"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750"/>
                                        <p:tgtEl>
                                          <p:spTgt spid="11"/>
                                        </p:tgtEl>
                                      </p:cBhvr>
                                    </p:animEffect>
                                  </p:childTnLst>
                                </p:cTn>
                              </p:par>
                              <p:par>
                                <p:cTn id="31" presetID="16" presetClass="entr" presetSubtype="21"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750"/>
                                        <p:tgtEl>
                                          <p:spTgt spid="9"/>
                                        </p:tgtEl>
                                      </p:cBhvr>
                                    </p:animEffect>
                                  </p:childTnLst>
                                </p:cTn>
                              </p:par>
                              <p:par>
                                <p:cTn id="34" presetID="16" presetClass="entr" presetSubtype="21" fill="hold" grpId="0"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750"/>
                                        <p:tgtEl>
                                          <p:spTgt spid="7"/>
                                        </p:tgtEl>
                                      </p:cBhvr>
                                    </p:animEffect>
                                  </p:childTnLst>
                                </p:cTn>
                              </p:par>
                              <p:par>
                                <p:cTn id="37" presetID="16" presetClass="entr" presetSubtype="21"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750"/>
                                        <p:tgtEl>
                                          <p:spTgt spid="12"/>
                                        </p:tgtEl>
                                      </p:cBhvr>
                                    </p:animEffect>
                                  </p:childTnLst>
                                </p:cTn>
                              </p:par>
                              <p:par>
                                <p:cTn id="40" presetID="16" presetClass="entr" presetSubtype="21" fill="hold" grpId="0" nodeType="with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750"/>
                                        <p:tgtEl>
                                          <p:spTgt spid="10"/>
                                        </p:tgtEl>
                                      </p:cBhvr>
                                    </p:animEffect>
                                  </p:childTnLst>
                                </p:cTn>
                              </p:par>
                              <p:par>
                                <p:cTn id="43" presetID="16" presetClass="entr" presetSubtype="21" fill="hold" grpId="0" nodeType="withEffect">
                                  <p:stCondLst>
                                    <p:cond delay="50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750"/>
                                        <p:tgtEl>
                                          <p:spTgt spid="8"/>
                                        </p:tgtEl>
                                      </p:cBhvr>
                                    </p:animEffect>
                                  </p:childTnLst>
                                </p:cTn>
                              </p:par>
                              <p:par>
                                <p:cTn id="46" presetID="16" presetClass="entr" presetSubtype="21" fill="hold" grpId="0" nodeType="withEffect">
                                  <p:stCondLst>
                                    <p:cond delay="50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750"/>
                                        <p:tgtEl>
                                          <p:spTgt spid="6"/>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nodeType="with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5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6" presetClass="entr" presetSubtype="37"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outVertical)">
                                      <p:cBhvr>
                                        <p:cTn id="79" dur="500"/>
                                        <p:tgtEl>
                                          <p:spTgt spid="29"/>
                                        </p:tgtEl>
                                      </p:cBhvr>
                                    </p:animEffect>
                                  </p:childTnLst>
                                </p:cTn>
                              </p:par>
                              <p:par>
                                <p:cTn id="80" presetID="16" presetClass="entr" presetSubtype="37"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outVertical)">
                                      <p:cBhvr>
                                        <p:cTn id="82" dur="500"/>
                                        <p:tgtEl>
                                          <p:spTgt spid="32"/>
                                        </p:tgtEl>
                                      </p:cBhvr>
                                    </p:animEffect>
                                  </p:childTnLst>
                                </p:cTn>
                              </p:par>
                              <p:par>
                                <p:cTn id="83" presetID="16" presetClass="entr" presetSubtype="37"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outVertical)">
                                      <p:cBhvr>
                                        <p:cTn id="85" dur="500"/>
                                        <p:tgtEl>
                                          <p:spTgt spid="35"/>
                                        </p:tgtEl>
                                      </p:cBhvr>
                                    </p:animEffect>
                                  </p:childTnLst>
                                </p:cTn>
                              </p:par>
                              <p:par>
                                <p:cTn id="86" presetID="16" presetClass="entr" presetSubtype="37"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arn(outVertical)">
                                      <p:cBhvr>
                                        <p:cTn id="88" dur="500"/>
                                        <p:tgtEl>
                                          <p:spTgt spid="38"/>
                                        </p:tgtEl>
                                      </p:cBhvr>
                                    </p:animEffect>
                                  </p:childTnLst>
                                </p:cTn>
                              </p:par>
                              <p:par>
                                <p:cTn id="89" presetID="16" presetClass="entr" presetSubtype="37"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arn(outVertical)">
                                      <p:cBhvr>
                                        <p:cTn id="91" dur="500"/>
                                        <p:tgtEl>
                                          <p:spTgt spid="41"/>
                                        </p:tgtEl>
                                      </p:cBhvr>
                                    </p:animEffect>
                                  </p:childTnLst>
                                </p:cTn>
                              </p:par>
                              <p:par>
                                <p:cTn id="92" presetID="16" presetClass="entr" presetSubtype="37"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arn(outVertical)">
                                      <p:cBhvr>
                                        <p:cTn id="9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82" y="202915"/>
            <a:ext cx="496852" cy="496851"/>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sp>
        <p:nvSpPr>
          <p:cNvPr id="3" name="矩形 2"/>
          <p:cNvSpPr/>
          <p:nvPr/>
        </p:nvSpPr>
        <p:spPr>
          <a:xfrm>
            <a:off x="478878" y="469320"/>
            <a:ext cx="331236" cy="331236"/>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white"/>
              </a:solidFill>
            </a:endParaRPr>
          </a:p>
        </p:txBody>
      </p:sp>
      <p:cxnSp>
        <p:nvCxnSpPr>
          <p:cNvPr id="4" name="直接连接符 46"/>
          <p:cNvCxnSpPr>
            <a:cxnSpLocks noChangeShapeType="1"/>
          </p:cNvCxnSpPr>
          <p:nvPr/>
        </p:nvCxnSpPr>
        <p:spPr bwMode="auto">
          <a:xfrm flipH="1">
            <a:off x="855425" y="872209"/>
            <a:ext cx="11135003" cy="0"/>
          </a:xfrm>
          <a:prstGeom prst="line">
            <a:avLst/>
          </a:prstGeom>
          <a:noFill/>
          <a:ln w="952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28"/>
          <p:cNvSpPr txBox="1"/>
          <p:nvPr/>
        </p:nvSpPr>
        <p:spPr>
          <a:xfrm>
            <a:off x="855425" y="263128"/>
            <a:ext cx="5682806" cy="537428"/>
          </a:xfrm>
          <a:prstGeom prst="rect">
            <a:avLst/>
          </a:prstGeom>
          <a:noFill/>
        </p:spPr>
        <p:txBody>
          <a:bodyPr wrap="square" lIns="105509" tIns="52755" rIns="105509" bIns="52755" rtlCol="0">
            <a:spAutoFit/>
          </a:bodyPr>
          <a:lstStyle/>
          <a:p>
            <a:r>
              <a:rPr lang="zh-CN" altLang="en-US" sz="2800" spc="600" dirty="0">
                <a:solidFill>
                  <a:srgbClr val="8D0C73"/>
                </a:solidFill>
                <a:latin typeface="方正尚酷简体" panose="03000509000000000000" pitchFamily="65" charset="-122"/>
                <a:ea typeface="方正尚酷简体" panose="03000509000000000000" pitchFamily="65" charset="-122"/>
              </a:rPr>
              <a:t>一、销售分类</a:t>
            </a:r>
          </a:p>
        </p:txBody>
      </p:sp>
      <p:pic>
        <p:nvPicPr>
          <p:cNvPr id="6" name="图片 5"/>
          <p:cNvPicPr>
            <a:picLocks noChangeAspect="1"/>
          </p:cNvPicPr>
          <p:nvPr/>
        </p:nvPicPr>
        <p:blipFill>
          <a:blip r:embed="rId3"/>
          <a:stretch>
            <a:fillRect/>
          </a:stretch>
        </p:blipFill>
        <p:spPr bwMode="auto">
          <a:xfrm>
            <a:off x="3753645" y="1594992"/>
            <a:ext cx="4692649"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94" y="1598166"/>
            <a:ext cx="3752850" cy="2451100"/>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zh-CN" altLang="en-US" kern="0">
              <a:solidFill>
                <a:prstClr val="white"/>
              </a:solidFill>
              <a:latin typeface="造字工房悦圆演示版常规体" pitchFamily="50" charset="-122"/>
              <a:ea typeface="造字工房悦圆演示版常规体" pitchFamily="50" charset="-122"/>
            </a:endParaRPr>
          </a:p>
        </p:txBody>
      </p:sp>
      <p:sp>
        <p:nvSpPr>
          <p:cNvPr id="8" name="矩形 7"/>
          <p:cNvSpPr/>
          <p:nvPr/>
        </p:nvSpPr>
        <p:spPr>
          <a:xfrm>
            <a:off x="8446295" y="1594992"/>
            <a:ext cx="3770313" cy="2454275"/>
          </a:xfrm>
          <a:prstGeom prst="rect">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txBody>
          <a:bodyPr anchor="ctr"/>
          <a:lstStyle/>
          <a:p>
            <a:pPr algn="ctr">
              <a:defRPr/>
            </a:pPr>
            <a:endParaRPr lang="zh-CN" altLang="en-US" kern="0">
              <a:solidFill>
                <a:prstClr val="white"/>
              </a:solidFill>
              <a:latin typeface="造字工房悦圆演示版常规体" pitchFamily="50" charset="-122"/>
              <a:ea typeface="造字工房悦圆演示版常规体" pitchFamily="50" charset="-122"/>
            </a:endParaRPr>
          </a:p>
        </p:txBody>
      </p:sp>
      <p:sp>
        <p:nvSpPr>
          <p:cNvPr id="9" name="矩形 8"/>
          <p:cNvSpPr/>
          <p:nvPr/>
        </p:nvSpPr>
        <p:spPr>
          <a:xfrm>
            <a:off x="630095" y="2204865"/>
            <a:ext cx="2372737" cy="400101"/>
          </a:xfrm>
          <a:prstGeom prst="rect">
            <a:avLst/>
          </a:prstGeom>
        </p:spPr>
        <p:txBody>
          <a:bodyPr wrap="square" lIns="91431" tIns="45716" rIns="91431" bIns="45716">
            <a:spAutoFit/>
          </a:bodyPr>
          <a:lstStyle/>
          <a:p>
            <a:pPr algn="ctr"/>
            <a:r>
              <a:rPr lang="zh-CN" altLang="en-US" sz="2000" dirty="0">
                <a:solidFill>
                  <a:schemeClr val="bg1">
                    <a:lumMod val="95000"/>
                  </a:schemeClr>
                </a:solidFill>
                <a:latin typeface="迷你简菱心" panose="02010609000101010101" pitchFamily="49" charset="-122"/>
                <a:ea typeface="迷你简菱心" panose="02010609000101010101" pitchFamily="49" charset="-122"/>
              </a:rPr>
              <a:t>电视销售</a:t>
            </a:r>
          </a:p>
        </p:txBody>
      </p:sp>
      <p:sp>
        <p:nvSpPr>
          <p:cNvPr id="10" name="矩形 47"/>
          <p:cNvSpPr>
            <a:spLocks noChangeArrowheads="1"/>
          </p:cNvSpPr>
          <p:nvPr/>
        </p:nvSpPr>
        <p:spPr bwMode="auto">
          <a:xfrm>
            <a:off x="717466" y="2573576"/>
            <a:ext cx="2197992" cy="10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bg1">
                    <a:lumMod val="9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在此录入图表的综合描述说明，在此录入图表的综合描述说明。在此录入图表的综合描述说明，在此录入图表的综合描述说明。</a:t>
            </a:r>
          </a:p>
          <a:p>
            <a:pPr algn="ctr">
              <a:lnSpc>
                <a:spcPct val="120000"/>
              </a:lnSpc>
              <a:spcBef>
                <a:spcPct val="0"/>
              </a:spcBef>
              <a:buNone/>
            </a:pPr>
            <a:endParaRPr lang="zh-CN" altLang="en-US" sz="1050" dirty="0">
              <a:solidFill>
                <a:schemeClr val="bg1">
                  <a:lumMod val="9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1" name="矩形 10"/>
          <p:cNvSpPr/>
          <p:nvPr/>
        </p:nvSpPr>
        <p:spPr>
          <a:xfrm>
            <a:off x="9315482" y="2204865"/>
            <a:ext cx="2372737" cy="400101"/>
          </a:xfrm>
          <a:prstGeom prst="rect">
            <a:avLst/>
          </a:prstGeom>
        </p:spPr>
        <p:txBody>
          <a:bodyPr wrap="square" lIns="91431" tIns="45716" rIns="91431" bIns="45716">
            <a:spAutoFit/>
          </a:bodyPr>
          <a:lstStyle/>
          <a:p>
            <a:pPr algn="ctr"/>
            <a:r>
              <a:rPr lang="zh-CN" altLang="en-US" sz="2000" dirty="0">
                <a:solidFill>
                  <a:schemeClr val="bg1">
                    <a:lumMod val="95000"/>
                  </a:schemeClr>
                </a:solidFill>
                <a:latin typeface="迷你简菱心" panose="02010609000101010101" pitchFamily="49" charset="-122"/>
                <a:ea typeface="迷你简菱心" panose="02010609000101010101" pitchFamily="49" charset="-122"/>
              </a:rPr>
              <a:t>电视销售</a:t>
            </a:r>
          </a:p>
        </p:txBody>
      </p:sp>
      <p:sp>
        <p:nvSpPr>
          <p:cNvPr id="12" name="矩形 47"/>
          <p:cNvSpPr>
            <a:spLocks noChangeArrowheads="1"/>
          </p:cNvSpPr>
          <p:nvPr/>
        </p:nvSpPr>
        <p:spPr bwMode="auto">
          <a:xfrm>
            <a:off x="9336360" y="2573576"/>
            <a:ext cx="2275134" cy="10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bg1">
                    <a:lumMod val="9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在此录入图表的综合描述说明，在此录入图表的综合描述说明。在此录入图表的综合描述说明，在此录入图表的综合描述说明。</a:t>
            </a:r>
          </a:p>
          <a:p>
            <a:pPr algn="ctr">
              <a:lnSpc>
                <a:spcPct val="120000"/>
              </a:lnSpc>
              <a:spcBef>
                <a:spcPct val="0"/>
              </a:spcBef>
              <a:buNone/>
            </a:pPr>
            <a:endParaRPr lang="zh-CN" altLang="en-US" sz="1050" dirty="0">
              <a:solidFill>
                <a:schemeClr val="bg1">
                  <a:lumMod val="9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3" name="椭圆 12"/>
          <p:cNvSpPr/>
          <p:nvPr/>
        </p:nvSpPr>
        <p:spPr>
          <a:xfrm>
            <a:off x="1532983" y="4441304"/>
            <a:ext cx="715888" cy="7158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造字工房悦圆演示版常规体" pitchFamily="50" charset="-122"/>
                <a:ea typeface="造字工房悦圆演示版常规体" pitchFamily="50" charset="-122"/>
              </a:rPr>
              <a:t>1</a:t>
            </a:r>
            <a:endParaRPr lang="zh-CN" altLang="en-US" sz="2800" dirty="0">
              <a:latin typeface="造字工房悦圆演示版常规体" pitchFamily="50" charset="-122"/>
              <a:ea typeface="造字工房悦圆演示版常规体" pitchFamily="50" charset="-122"/>
            </a:endParaRPr>
          </a:p>
        </p:txBody>
      </p:sp>
      <p:sp>
        <p:nvSpPr>
          <p:cNvPr id="14" name="文本框 9"/>
          <p:cNvSpPr txBox="1"/>
          <p:nvPr/>
        </p:nvSpPr>
        <p:spPr>
          <a:xfrm>
            <a:off x="2407989" y="4387924"/>
            <a:ext cx="2516324" cy="484748"/>
          </a:xfrm>
          <a:prstGeom prst="rect">
            <a:avLst/>
          </a:prstGeom>
          <a:noFill/>
        </p:spPr>
        <p:txBody>
          <a:bodyPr wrap="square" lIns="68580" tIns="34290" rIns="68580" bIns="34290"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15" name="文本框 9"/>
          <p:cNvSpPr txBox="1"/>
          <p:nvPr/>
        </p:nvSpPr>
        <p:spPr>
          <a:xfrm>
            <a:off x="2422798" y="4747964"/>
            <a:ext cx="3313162"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p>
        </p:txBody>
      </p:sp>
      <p:sp>
        <p:nvSpPr>
          <p:cNvPr id="16" name="椭圆 15"/>
          <p:cNvSpPr/>
          <p:nvPr/>
        </p:nvSpPr>
        <p:spPr>
          <a:xfrm>
            <a:off x="6573543" y="4441304"/>
            <a:ext cx="715888" cy="7158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造字工房悦圆演示版常规体" pitchFamily="50" charset="-122"/>
                <a:ea typeface="造字工房悦圆演示版常规体" pitchFamily="50" charset="-122"/>
              </a:rPr>
              <a:t>2</a:t>
            </a:r>
            <a:endParaRPr lang="zh-CN" altLang="en-US" sz="2800" dirty="0">
              <a:latin typeface="造字工房悦圆演示版常规体" pitchFamily="50" charset="-122"/>
              <a:ea typeface="造字工房悦圆演示版常规体" pitchFamily="50" charset="-122"/>
            </a:endParaRPr>
          </a:p>
        </p:txBody>
      </p:sp>
      <p:sp>
        <p:nvSpPr>
          <p:cNvPr id="17" name="文本框 9"/>
          <p:cNvSpPr txBox="1"/>
          <p:nvPr/>
        </p:nvSpPr>
        <p:spPr>
          <a:xfrm>
            <a:off x="7448549" y="4387924"/>
            <a:ext cx="2516324" cy="436210"/>
          </a:xfrm>
          <a:prstGeom prst="rect">
            <a:avLst/>
          </a:prstGeom>
          <a:noFill/>
        </p:spPr>
        <p:txBody>
          <a:bodyPr wrap="square" lIns="68580" tIns="34290" rIns="68580" bIns="34290"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18" name="文本框 9"/>
          <p:cNvSpPr txBox="1"/>
          <p:nvPr/>
        </p:nvSpPr>
        <p:spPr>
          <a:xfrm>
            <a:off x="7463358" y="4747964"/>
            <a:ext cx="3313162"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p>
        </p:txBody>
      </p:sp>
      <p:sp>
        <p:nvSpPr>
          <p:cNvPr id="19" name="椭圆 18"/>
          <p:cNvSpPr/>
          <p:nvPr/>
        </p:nvSpPr>
        <p:spPr>
          <a:xfrm>
            <a:off x="1532983" y="5449416"/>
            <a:ext cx="715888" cy="7158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造字工房悦圆演示版常规体" pitchFamily="50" charset="-122"/>
                <a:ea typeface="造字工房悦圆演示版常规体" pitchFamily="50" charset="-122"/>
              </a:rPr>
              <a:t>3</a:t>
            </a:r>
            <a:endParaRPr lang="zh-CN" altLang="en-US" sz="2800" dirty="0">
              <a:latin typeface="造字工房悦圆演示版常规体" pitchFamily="50" charset="-122"/>
              <a:ea typeface="造字工房悦圆演示版常规体" pitchFamily="50" charset="-122"/>
            </a:endParaRPr>
          </a:p>
        </p:txBody>
      </p:sp>
      <p:sp>
        <p:nvSpPr>
          <p:cNvPr id="20" name="文本框 9"/>
          <p:cNvSpPr txBox="1"/>
          <p:nvPr/>
        </p:nvSpPr>
        <p:spPr>
          <a:xfrm>
            <a:off x="2407989" y="5396036"/>
            <a:ext cx="2516324" cy="436210"/>
          </a:xfrm>
          <a:prstGeom prst="rect">
            <a:avLst/>
          </a:prstGeom>
          <a:noFill/>
        </p:spPr>
        <p:txBody>
          <a:bodyPr wrap="square" lIns="68580" tIns="34290" rIns="68580" bIns="34290"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21" name="文本框 9"/>
          <p:cNvSpPr txBox="1"/>
          <p:nvPr/>
        </p:nvSpPr>
        <p:spPr>
          <a:xfrm>
            <a:off x="2422798" y="5756076"/>
            <a:ext cx="3313162"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p>
        </p:txBody>
      </p:sp>
      <p:sp>
        <p:nvSpPr>
          <p:cNvPr id="22" name="椭圆 21"/>
          <p:cNvSpPr/>
          <p:nvPr/>
        </p:nvSpPr>
        <p:spPr>
          <a:xfrm>
            <a:off x="6573543" y="5449416"/>
            <a:ext cx="715888" cy="715888"/>
          </a:xfrm>
          <a:prstGeom prst="ellipse">
            <a:avLst/>
          </a:prstGeom>
          <a:gradFill>
            <a:gsLst>
              <a:gs pos="0">
                <a:srgbClr val="350366"/>
              </a:gs>
              <a:gs pos="100000">
                <a:srgbClr val="8D0C73"/>
              </a:gs>
            </a:gsLst>
            <a:lin ang="5400000" scaled="1"/>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造字工房悦圆演示版常规体" pitchFamily="50" charset="-122"/>
                <a:ea typeface="造字工房悦圆演示版常规体" pitchFamily="50" charset="-122"/>
              </a:rPr>
              <a:t>4</a:t>
            </a:r>
            <a:endParaRPr lang="zh-CN" altLang="en-US" sz="2800" dirty="0">
              <a:latin typeface="造字工房悦圆演示版常规体" pitchFamily="50" charset="-122"/>
              <a:ea typeface="造字工房悦圆演示版常规体" pitchFamily="50" charset="-122"/>
            </a:endParaRPr>
          </a:p>
        </p:txBody>
      </p:sp>
      <p:sp>
        <p:nvSpPr>
          <p:cNvPr id="23" name="文本框 9"/>
          <p:cNvSpPr txBox="1"/>
          <p:nvPr/>
        </p:nvSpPr>
        <p:spPr>
          <a:xfrm>
            <a:off x="7448549" y="5396036"/>
            <a:ext cx="2516324" cy="436210"/>
          </a:xfrm>
          <a:prstGeom prst="rect">
            <a:avLst/>
          </a:prstGeom>
          <a:noFill/>
        </p:spPr>
        <p:txBody>
          <a:bodyPr wrap="square" lIns="68580" tIns="34290" rIns="68580" bIns="34290" rtlCol="0">
            <a:spAutoFit/>
          </a:bodyPr>
          <a:lstStyle/>
          <a:p>
            <a:pPr marL="0" lvl="1" eaLnBrk="0" hangingPunct="0">
              <a:lnSpc>
                <a:spcPct val="150000"/>
              </a:lnSpc>
              <a:defRPr/>
            </a:pPr>
            <a:r>
              <a:rPr lang="zh-CN" altLang="en-US" dirty="0">
                <a:solidFill>
                  <a:srgbClr val="8D0C73"/>
                </a:solidFill>
                <a:latin typeface="迷你简菱心" panose="02010609000101010101" pitchFamily="49" charset="-122"/>
                <a:ea typeface="迷你简菱心" panose="02010609000101010101" pitchFamily="49" charset="-122"/>
              </a:rPr>
              <a:t>添加标题内容</a:t>
            </a:r>
          </a:p>
        </p:txBody>
      </p:sp>
      <p:sp>
        <p:nvSpPr>
          <p:cNvPr id="24" name="文本框 9"/>
          <p:cNvSpPr txBox="1"/>
          <p:nvPr/>
        </p:nvSpPr>
        <p:spPr>
          <a:xfrm>
            <a:off x="7463358" y="5756076"/>
            <a:ext cx="3313162" cy="377026"/>
          </a:xfrm>
          <a:prstGeom prst="rect">
            <a:avLst/>
          </a:prstGeom>
          <a:noFill/>
        </p:spPr>
        <p:txBody>
          <a:bodyPr wrap="square" lIns="68580" tIns="34290" rIns="68580" bIns="34290" rtlCol="0">
            <a:spAutoFit/>
          </a:bodyPr>
          <a:lstStyle/>
          <a:p>
            <a:pPr marL="0" lvl="1"/>
            <a:r>
              <a:rPr lang="zh-CN" altLang="en-US" sz="1000" dirty="0">
                <a:latin typeface="微软雅黑 Light" panose="020B0502040204020203" pitchFamily="34" charset="-122"/>
                <a:ea typeface="微软雅黑 Light" panose="020B0502040204020203"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par>
                                <p:cTn id="21" presetID="19" presetClass="entr" presetSubtype="5" fill="hold" grpId="0" nodeType="withEffect">
                                  <p:stCondLst>
                                    <p:cond delay="1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fmla="#ppt_h*sin(2.5*pi*$)">
                                          <p:val>
                                            <p:fltVal val="0"/>
                                          </p:val>
                                        </p:tav>
                                        <p:tav tm="100000">
                                          <p:val>
                                            <p:fltVal val="1"/>
                                          </p:val>
                                        </p:tav>
                                      </p:tavLst>
                                    </p:anim>
                                  </p:childTnLst>
                                </p:cTn>
                              </p:par>
                            </p:childTnLst>
                          </p:cTn>
                        </p:par>
                        <p:par>
                          <p:cTn id="25" fill="hold">
                            <p:stCondLst>
                              <p:cond delay="1600"/>
                            </p:stCondLst>
                            <p:childTnLst>
                              <p:par>
                                <p:cTn id="26" presetID="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2100"/>
                            </p:stCondLst>
                            <p:childTnLst>
                              <p:par>
                                <p:cTn id="35" presetID="14" presetClass="entr" presetSubtype="1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par>
                          <p:cTn id="38" fill="hold">
                            <p:stCondLst>
                              <p:cond delay="2600"/>
                            </p:stCondLst>
                            <p:childTnLst>
                              <p:par>
                                <p:cTn id="39" presetID="14" presetClass="entr" presetSubtype="1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400"/>
                                        <p:tgtEl>
                                          <p:spTgt spid="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400"/>
                                        <p:tgtEl>
                                          <p:spTgt spid="10"/>
                                        </p:tgtEl>
                                      </p:cBhvr>
                                    </p:animEffect>
                                  </p:childTnLst>
                                </p:cTn>
                              </p:par>
                            </p:childTnLst>
                          </p:cTn>
                        </p:par>
                        <p:par>
                          <p:cTn id="45" fill="hold">
                            <p:stCondLst>
                              <p:cond delay="310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400"/>
                                        <p:tgtEl>
                                          <p:spTgt spid="11"/>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400"/>
                                        <p:tgtEl>
                                          <p:spTgt spid="12"/>
                                        </p:tgtEl>
                                      </p:cBhvr>
                                    </p:animEffect>
                                  </p:childTnLst>
                                </p:cTn>
                              </p:par>
                            </p:childTnLst>
                          </p:cTn>
                        </p:par>
                        <p:par>
                          <p:cTn id="52" fill="hold">
                            <p:stCondLst>
                              <p:cond delay="36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4600"/>
                            </p:stCondLst>
                            <p:childTnLst>
                              <p:par>
                                <p:cTn id="59" presetID="16" presetClass="entr" presetSubtype="2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par>
                          <p:cTn id="62" fill="hold">
                            <p:stCondLst>
                              <p:cond delay="5100"/>
                            </p:stCondLst>
                            <p:childTnLst>
                              <p:par>
                                <p:cTn id="63" presetID="16" presetClass="entr" presetSubtype="21"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par>
                          <p:cTn id="66" fill="hold">
                            <p:stCondLst>
                              <p:cond delay="5600"/>
                            </p:stCondLst>
                            <p:childTnLst>
                              <p:par>
                                <p:cTn id="67" presetID="42"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6600"/>
                            </p:stCondLst>
                            <p:childTnLst>
                              <p:par>
                                <p:cTn id="73" presetID="16" presetClass="entr" presetSubtype="21"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par>
                          <p:cTn id="76" fill="hold">
                            <p:stCondLst>
                              <p:cond delay="7100"/>
                            </p:stCondLst>
                            <p:childTnLst>
                              <p:par>
                                <p:cTn id="77" presetID="16" presetClass="entr" presetSubtype="21"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par>
                          <p:cTn id="80" fill="hold">
                            <p:stCondLst>
                              <p:cond delay="76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8600"/>
                            </p:stCondLst>
                            <p:childTnLst>
                              <p:par>
                                <p:cTn id="87" presetID="16" presetClass="entr" presetSubtype="21"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par>
                          <p:cTn id="90" fill="hold">
                            <p:stCondLst>
                              <p:cond delay="9100"/>
                            </p:stCondLst>
                            <p:childTnLst>
                              <p:par>
                                <p:cTn id="91" presetID="16" presetClass="entr" presetSubtype="21"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arn(inVertical)">
                                      <p:cBhvr>
                                        <p:cTn id="93" dur="500"/>
                                        <p:tgtEl>
                                          <p:spTgt spid="21"/>
                                        </p:tgtEl>
                                      </p:cBhvr>
                                    </p:animEffect>
                                  </p:childTnLst>
                                </p:cTn>
                              </p:par>
                            </p:childTnLst>
                          </p:cTn>
                        </p:par>
                        <p:par>
                          <p:cTn id="94" fill="hold">
                            <p:stCondLst>
                              <p:cond delay="960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10600"/>
                            </p:stCondLst>
                            <p:childTnLst>
                              <p:par>
                                <p:cTn id="101" presetID="16" presetClass="entr" presetSubtype="21"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barn(inVertical)">
                                      <p:cBhvr>
                                        <p:cTn id="103" dur="500"/>
                                        <p:tgtEl>
                                          <p:spTgt spid="23"/>
                                        </p:tgtEl>
                                      </p:cBhvr>
                                    </p:animEffect>
                                  </p:childTnLst>
                                </p:cTn>
                              </p:par>
                            </p:childTnLst>
                          </p:cTn>
                        </p:par>
                        <p:par>
                          <p:cTn id="104" fill="hold">
                            <p:stCondLst>
                              <p:cond delay="11100"/>
                            </p:stCondLst>
                            <p:childTnLst>
                              <p:par>
                                <p:cTn id="105" presetID="16" presetClass="entr" presetSubtype="21"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arn(inVertical)">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P spid="8" grpId="0" animBg="1"/>
      <p:bldP spid="9" grpId="0"/>
      <p:bldP spid="10" grpId="0"/>
      <p:bldP spid="11" grpId="0"/>
      <p:bldP spid="12" grpId="0"/>
      <p:bldP spid="13" grpId="0" animBg="1"/>
      <p:bldP spid="14" grpId="0"/>
      <p:bldP spid="15" grpId="0"/>
      <p:bldP spid="16" grpId="0" animBg="1"/>
      <p:bldP spid="17" grpId="0"/>
      <p:bldP spid="18" grpId="0"/>
      <p:bldP spid="19" grpId="0" animBg="1"/>
      <p:bldP spid="20" grpId="0"/>
      <p:bldP spid="21" grpId="0"/>
      <p:bldP spid="22" grpId="0" animBg="1"/>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4116</Words>
  <Application>Microsoft Office PowerPoint</Application>
  <PresentationFormat>宽屏</PresentationFormat>
  <Paragraphs>326</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Gill Sans</vt:lpstr>
      <vt:lpstr>Helvetica Light</vt:lpstr>
      <vt:lpstr>等线</vt:lpstr>
      <vt:lpstr>方正兰亭黑_GBK</vt:lpstr>
      <vt:lpstr>方正尚酷简体</vt:lpstr>
      <vt:lpstr>方正正纤黑简体</vt:lpstr>
      <vt:lpstr>迷你简菱心</vt:lpstr>
      <vt:lpstr>宋体</vt:lpstr>
      <vt:lpstr>微软雅黑</vt:lpstr>
      <vt:lpstr>微软雅黑 Light</vt:lpstr>
      <vt:lpstr>新宋体</vt:lpstr>
      <vt:lpstr>造字工房悦圆演示版常规体</vt:lpstr>
      <vt:lpstr>Agency FB</vt:lpstr>
      <vt:lpstr>Arial</vt:lpstr>
      <vt:lpstr>Calibri</vt:lpstr>
      <vt:lpstr>Calibri Light</vt:lpstr>
      <vt:lpstr>Roboto Lt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2017-09-16T13:00:00Z</dcterms:created>
  <dcterms:modified xsi:type="dcterms:W3CDTF">2023-01-10T07:10:06Z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38655A20B5AF419BA58CB5D6C9DF680C</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