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12" r:id="rId2"/>
    <p:sldId id="483" r:id="rId3"/>
    <p:sldId id="482" r:id="rId4"/>
    <p:sldId id="304" r:id="rId5"/>
    <p:sldId id="487" r:id="rId6"/>
    <p:sldId id="488" r:id="rId7"/>
    <p:sldId id="401" r:id="rId8"/>
    <p:sldId id="462" r:id="rId9"/>
    <p:sldId id="463" r:id="rId10"/>
    <p:sldId id="485" r:id="rId11"/>
    <p:sldId id="476" r:id="rId12"/>
    <p:sldId id="477" r:id="rId13"/>
    <p:sldId id="478" r:id="rId14"/>
    <p:sldId id="486" r:id="rId15"/>
    <p:sldId id="489" r:id="rId16"/>
    <p:sldId id="383" r:id="rId17"/>
    <p:sldId id="464" r:id="rId18"/>
    <p:sldId id="400" r:id="rId19"/>
    <p:sldId id="490" r:id="rId20"/>
  </p:sldIdLst>
  <p:sldSz cx="9144000" cy="6858000" type="screen4x3"/>
  <p:notesSz cx="6858000" cy="9144000"/>
  <p:defaultTextStyle>
    <a:defPPr>
      <a:defRPr lang="zh-CN"/>
    </a:defPPr>
    <a:lvl1pPr algn="just" rtl="0" fontAlgn="base">
      <a:lnSpc>
        <a:spcPct val="150000"/>
      </a:lnSpc>
      <a:spcBef>
        <a:spcPct val="50000"/>
      </a:spcBef>
      <a:spcAft>
        <a:spcPct val="0"/>
      </a:spcAft>
      <a:defRPr sz="22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just" rtl="0" fontAlgn="base">
      <a:lnSpc>
        <a:spcPct val="150000"/>
      </a:lnSpc>
      <a:spcBef>
        <a:spcPct val="50000"/>
      </a:spcBef>
      <a:spcAft>
        <a:spcPct val="0"/>
      </a:spcAft>
      <a:defRPr sz="22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just" rtl="0" fontAlgn="base">
      <a:lnSpc>
        <a:spcPct val="150000"/>
      </a:lnSpc>
      <a:spcBef>
        <a:spcPct val="50000"/>
      </a:spcBef>
      <a:spcAft>
        <a:spcPct val="0"/>
      </a:spcAft>
      <a:defRPr sz="22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just" rtl="0" fontAlgn="base">
      <a:lnSpc>
        <a:spcPct val="150000"/>
      </a:lnSpc>
      <a:spcBef>
        <a:spcPct val="50000"/>
      </a:spcBef>
      <a:spcAft>
        <a:spcPct val="0"/>
      </a:spcAft>
      <a:defRPr sz="22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just" rtl="0" fontAlgn="base">
      <a:lnSpc>
        <a:spcPct val="150000"/>
      </a:lnSpc>
      <a:spcBef>
        <a:spcPct val="50000"/>
      </a:spcBef>
      <a:spcAft>
        <a:spcPct val="0"/>
      </a:spcAft>
      <a:defRPr sz="22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2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2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2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2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6FF33"/>
    <a:srgbClr val="FF9933"/>
    <a:srgbClr val="66FFFF"/>
    <a:srgbClr val="FFFFCC"/>
    <a:srgbClr val="FFCCFF"/>
    <a:srgbClr val="CC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85" autoAdjust="0"/>
    <p:restoredTop sz="97701" autoAdjust="0"/>
  </p:normalViewPr>
  <p:slideViewPr>
    <p:cSldViewPr snapToGrid="0">
      <p:cViewPr>
        <p:scale>
          <a:sx n="100" d="100"/>
          <a:sy n="100" d="100"/>
        </p:scale>
        <p:origin x="-528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A56FB-043E-47BD-8FBE-CFF965A00CA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7032D-CBFE-4A73-894B-B69306BED9C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../../&#30446;&#24405;.ppt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B0C4986D-6BE9-4264-908F-02DB36FD8D6C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BA9B540C-44DA-4F69-89C9-7C84606640D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33" descr="图片4">
            <a:hlinkClick r:id="" action="ppaction://hlinkshowjump?jump=lastslide"/>
          </p:cNvPr>
          <p:cNvPicPr>
            <a:picLocks noChangeAspect="1" noChangeArrowheads="1"/>
          </p:cNvPicPr>
          <p:nvPr userDrawn="1"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8597900" y="6413500"/>
            <a:ext cx="3778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6" descr="图片4">
            <a:hlinkClick r:id="rId14"/>
          </p:cNvPr>
          <p:cNvPicPr>
            <a:picLocks noChangeAspect="1" noChangeArrowheads="1"/>
          </p:cNvPicPr>
          <p:nvPr userDrawn="1"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8101013" y="6413500"/>
            <a:ext cx="393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../../&#30446;&#24405;.ppt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49"/>
          <p:cNvSpPr txBox="1">
            <a:spLocks noChangeArrowheads="1"/>
          </p:cNvSpPr>
          <p:nvPr/>
        </p:nvSpPr>
        <p:spPr bwMode="auto">
          <a:xfrm>
            <a:off x="303210" y="2243224"/>
            <a:ext cx="853757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40000"/>
              </a:lnSpc>
              <a:spcBef>
                <a:spcPct val="0"/>
              </a:spcBef>
            </a:pPr>
            <a:r>
              <a:rPr lang="en-US" altLang="zh-CN" sz="6000" dirty="0" smtClean="0">
                <a:ea typeface="黑体" panose="02010609060101010101" pitchFamily="49" charset="-122"/>
              </a:rPr>
              <a:t>Move</a:t>
            </a:r>
            <a:r>
              <a:rPr lang="en-US" altLang="zh-CN" sz="6600" dirty="0" smtClean="0">
                <a:ea typeface="黑体" panose="02010609060101010101" pitchFamily="49" charset="-122"/>
              </a:rPr>
              <a:t> </a:t>
            </a:r>
            <a:r>
              <a:rPr lang="en-US" altLang="zh-CN" sz="6600" dirty="0">
                <a:ea typeface="黑体" panose="02010609060101010101" pitchFamily="49" charset="-122"/>
              </a:rPr>
              <a:t>your body</a:t>
            </a:r>
          </a:p>
        </p:txBody>
      </p:sp>
      <p:sp>
        <p:nvSpPr>
          <p:cNvPr id="6" name="矩形 5"/>
          <p:cNvSpPr/>
          <p:nvPr/>
        </p:nvSpPr>
        <p:spPr>
          <a:xfrm>
            <a:off x="2924753" y="540192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9"/>
          <p:cNvSpPr>
            <a:spLocks noChangeArrowheads="1"/>
          </p:cNvSpPr>
          <p:nvPr/>
        </p:nvSpPr>
        <p:spPr bwMode="auto">
          <a:xfrm>
            <a:off x="0" y="1273175"/>
            <a:ext cx="9144000" cy="74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Unit7 Sports and Good Health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矩形 1"/>
          <p:cNvSpPr>
            <a:spLocks noChangeArrowheads="1"/>
          </p:cNvSpPr>
          <p:nvPr/>
        </p:nvSpPr>
        <p:spPr bwMode="auto">
          <a:xfrm>
            <a:off x="285750" y="361950"/>
            <a:ext cx="3387725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FF0000"/>
                </a:solidFill>
              </a:rPr>
              <a:t>【</a:t>
            </a:r>
            <a:r>
              <a:rPr lang="zh-CN" altLang="en-US" sz="4000">
                <a:solidFill>
                  <a:srgbClr val="FF0000"/>
                </a:solidFill>
              </a:rPr>
              <a:t>学以致用</a:t>
            </a:r>
            <a:r>
              <a:rPr lang="en-US" altLang="zh-CN" sz="4000">
                <a:solidFill>
                  <a:srgbClr val="FF0000"/>
                </a:solidFill>
              </a:rPr>
              <a:t>】</a:t>
            </a:r>
            <a:r>
              <a:rPr lang="en-US" altLang="zh-CN" sz="3600"/>
              <a:t>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5575" y="1431925"/>
            <a:ext cx="8362950" cy="480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/>
              <a:t>     Many old people ________in the countryside(</a:t>
            </a:r>
            <a:r>
              <a:rPr lang="zh-CN" altLang="en-US" sz="3600" dirty="0"/>
              <a:t>乡下</a:t>
            </a:r>
            <a:r>
              <a:rPr lang="en-US" altLang="zh-CN" sz="3600" dirty="0"/>
              <a:t>)</a:t>
            </a:r>
            <a:r>
              <a:rPr lang="zh-CN" altLang="en-US" sz="3600" dirty="0"/>
              <a:t>，</a:t>
            </a:r>
            <a:r>
              <a:rPr lang="en-US" altLang="zh-CN" sz="3600" dirty="0"/>
              <a:t>because the air is fresh.</a:t>
            </a:r>
          </a:p>
          <a:p>
            <a:pPr eaLnBrk="1" hangingPunct="1"/>
            <a:r>
              <a:rPr lang="en-US" altLang="zh-CN" sz="3600" dirty="0"/>
              <a:t>   A used to live        B are used to living     </a:t>
            </a:r>
          </a:p>
          <a:p>
            <a:pPr eaLnBrk="1" hangingPunct="1"/>
            <a:r>
              <a:rPr lang="en-US" altLang="zh-CN" sz="3600" dirty="0"/>
              <a:t>   C are used to live   </a:t>
            </a:r>
            <a:endParaRPr lang="zh-CN" altLang="en-US" sz="3600" dirty="0"/>
          </a:p>
        </p:txBody>
      </p:sp>
      <p:pic>
        <p:nvPicPr>
          <p:cNvPr id="5" name="Picture 19" descr="19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24288" y="4465638"/>
            <a:ext cx="5238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6002" name="Text Box 2"/>
          <p:cNvSpPr txBox="1">
            <a:spLocks noChangeArrowheads="1"/>
          </p:cNvSpPr>
          <p:nvPr/>
        </p:nvSpPr>
        <p:spPr bwMode="auto">
          <a:xfrm>
            <a:off x="0" y="0"/>
            <a:ext cx="8953500" cy="655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dirty="0"/>
              <a:t>3. lucky </a:t>
            </a:r>
            <a:r>
              <a:rPr lang="en-US" altLang="zh-CN" sz="4000" i="1" dirty="0"/>
              <a:t>adj</a:t>
            </a:r>
            <a:r>
              <a:rPr lang="en-US" altLang="zh-CN" sz="4000" dirty="0"/>
              <a:t>. </a:t>
            </a:r>
            <a:r>
              <a:rPr lang="zh-CN" altLang="en-US" sz="4000" dirty="0"/>
              <a:t>幸运的；侥幸的</a:t>
            </a:r>
          </a:p>
          <a:p>
            <a:pPr eaLnBrk="1" hangingPunct="1"/>
            <a:r>
              <a:rPr lang="zh-CN" altLang="en-US" sz="4000" dirty="0"/>
              <a:t>   </a:t>
            </a:r>
            <a:r>
              <a:rPr lang="en-US" altLang="zh-CN" sz="4000" dirty="0"/>
              <a:t>But I feel really </a:t>
            </a:r>
            <a:r>
              <a:rPr lang="en-US" altLang="zh-CN" sz="4000" u="sng" dirty="0">
                <a:solidFill>
                  <a:srgbClr val="FF0000"/>
                </a:solidFill>
              </a:rPr>
              <a:t>lucky</a:t>
            </a:r>
            <a:r>
              <a:rPr lang="en-US" altLang="zh-CN" sz="4000" dirty="0"/>
              <a:t>. </a:t>
            </a:r>
            <a:r>
              <a:rPr lang="zh-CN" altLang="en-US" sz="4000" dirty="0"/>
              <a:t>但是我觉得确实幸运。</a:t>
            </a:r>
          </a:p>
          <a:p>
            <a:pPr eaLnBrk="1" hangingPunct="1"/>
            <a:r>
              <a:rPr lang="zh-CN" altLang="en-US" sz="4000" dirty="0"/>
              <a:t>   </a:t>
            </a:r>
            <a:r>
              <a:rPr lang="en-US" altLang="zh-CN" sz="4000" dirty="0"/>
              <a:t>Good </a:t>
            </a:r>
            <a:r>
              <a:rPr lang="en-US" altLang="zh-CN" sz="4000" u="sng" dirty="0">
                <a:solidFill>
                  <a:srgbClr val="FF0000"/>
                </a:solidFill>
              </a:rPr>
              <a:t>luck</a:t>
            </a:r>
            <a:r>
              <a:rPr lang="en-US" altLang="zh-CN" sz="4000" dirty="0"/>
              <a:t> to you! </a:t>
            </a:r>
            <a:r>
              <a:rPr lang="zh-CN" altLang="en-US" sz="4000" dirty="0"/>
              <a:t>祝你好运！</a:t>
            </a:r>
          </a:p>
          <a:p>
            <a:pPr eaLnBrk="1" hangingPunct="1"/>
            <a:r>
              <a:rPr lang="zh-CN" altLang="en-US" sz="4000" dirty="0"/>
              <a:t>   </a:t>
            </a:r>
            <a:r>
              <a:rPr lang="en-US" altLang="zh-CN" sz="4000" u="sng" dirty="0">
                <a:solidFill>
                  <a:srgbClr val="FF0000"/>
                </a:solidFill>
              </a:rPr>
              <a:t>Luckily</a:t>
            </a:r>
            <a:r>
              <a:rPr lang="en-US" altLang="zh-CN" sz="4000" dirty="0">
                <a:solidFill>
                  <a:srgbClr val="FF0000"/>
                </a:solidFill>
              </a:rPr>
              <a:t>, </a:t>
            </a:r>
            <a:r>
              <a:rPr lang="en-US" altLang="zh-CN" sz="4000" dirty="0"/>
              <a:t>he was not hurt badly. </a:t>
            </a:r>
            <a:r>
              <a:rPr lang="zh-CN" altLang="en-US" sz="4000" dirty="0"/>
              <a:t>幸运的是，他伤得不重。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6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6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60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57213" y="228600"/>
            <a:ext cx="7850187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>
                <a:solidFill>
                  <a:srgbClr val="FF0000"/>
                </a:solidFill>
              </a:rPr>
              <a:t>【</a:t>
            </a:r>
            <a:r>
              <a:rPr lang="zh-CN" altLang="en-US" sz="3600">
                <a:solidFill>
                  <a:srgbClr val="FF0000"/>
                </a:solidFill>
              </a:rPr>
              <a:t>探究总结</a:t>
            </a:r>
            <a:r>
              <a:rPr lang="en-US" altLang="zh-CN" sz="3600">
                <a:solidFill>
                  <a:srgbClr val="FF0000"/>
                </a:solidFill>
              </a:rPr>
              <a:t>】</a:t>
            </a:r>
            <a:r>
              <a:rPr lang="en-US" altLang="zh-CN" sz="3600"/>
              <a:t>lucky, luck</a:t>
            </a:r>
            <a:r>
              <a:rPr lang="zh-CN" altLang="en-US" sz="3600"/>
              <a:t>及</a:t>
            </a:r>
            <a:r>
              <a:rPr lang="en-US" altLang="zh-CN" sz="3600"/>
              <a:t>luckily</a:t>
            </a:r>
            <a:r>
              <a:rPr lang="zh-CN" altLang="en-US" sz="3600"/>
              <a:t>的辨析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888" y="1952625"/>
            <a:ext cx="7443787" cy="398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80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54062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000" dirty="0">
                <a:solidFill>
                  <a:srgbClr val="FF0000"/>
                </a:solidFill>
                <a:cs typeface="Times New Roman" panose="02020603050405020304" pitchFamily="18" charset="0"/>
              </a:rPr>
              <a:t>【</a:t>
            </a:r>
            <a:r>
              <a:rPr lang="zh-CN" altLang="en-US" sz="4000" dirty="0">
                <a:solidFill>
                  <a:srgbClr val="FF0000"/>
                </a:solidFill>
                <a:cs typeface="Times New Roman" panose="02020603050405020304" pitchFamily="18" charset="0"/>
              </a:rPr>
              <a:t>学以致用</a:t>
            </a:r>
            <a:r>
              <a:rPr lang="en-US" altLang="zh-CN" sz="4000" dirty="0">
                <a:solidFill>
                  <a:srgbClr val="FF0000"/>
                </a:solidFill>
                <a:cs typeface="Times New Roman" panose="02020603050405020304" pitchFamily="18" charset="0"/>
              </a:rPr>
              <a:t>】</a:t>
            </a:r>
            <a:r>
              <a:rPr lang="en-US" altLang="zh-CN" sz="4000" dirty="0"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r>
              <a:rPr lang="en-US" altLang="zh-CN" sz="4000" dirty="0">
                <a:cs typeface="Times New Roman" panose="02020603050405020304" pitchFamily="18" charset="0"/>
              </a:rPr>
              <a:t>1 It’s _______ to pass the exam. </a:t>
            </a:r>
          </a:p>
          <a:p>
            <a:pPr marL="457200" indent="-457200">
              <a:buFontTx/>
              <a:buAutoNum type="alphaUcPeriod"/>
              <a:defRPr/>
            </a:pPr>
            <a:r>
              <a:rPr lang="en-US" altLang="zh-CN" sz="4000" dirty="0">
                <a:cs typeface="Times New Roman" panose="02020603050405020304" pitchFamily="18" charset="0"/>
              </a:rPr>
              <a:t>luck                     B. lucky              </a:t>
            </a:r>
          </a:p>
          <a:p>
            <a:pPr marL="457200" indent="-457200">
              <a:defRPr/>
            </a:pPr>
            <a:r>
              <a:rPr lang="en-US" altLang="zh-CN" sz="4000" dirty="0">
                <a:cs typeface="Times New Roman" panose="02020603050405020304" pitchFamily="18" charset="0"/>
              </a:rPr>
              <a:t> C. luckily                D. unlucky</a:t>
            </a:r>
          </a:p>
          <a:p>
            <a:pPr marL="457200" indent="-457200">
              <a:defRPr/>
            </a:pPr>
            <a:r>
              <a:rPr lang="en-US" altLang="zh-CN" sz="4000" dirty="0">
                <a:solidFill>
                  <a:schemeClr val="tx1"/>
                </a:solidFill>
                <a:cs typeface="Times New Roman" panose="02020603050405020304" pitchFamily="18" charset="0"/>
              </a:rPr>
              <a:t>2 </a:t>
            </a:r>
            <a:r>
              <a:rPr lang="en-US" altLang="zh-CN" sz="4000" dirty="0">
                <a:cs typeface="Times New Roman" panose="02020603050405020304" pitchFamily="18" charset="0"/>
              </a:rPr>
              <a:t> ______ (lucky), got third place in the dance.</a:t>
            </a:r>
          </a:p>
          <a:p>
            <a:pPr marL="457200" indent="-457200">
              <a:defRPr/>
            </a:pPr>
            <a:endParaRPr lang="en-US" altLang="zh-CN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pic>
        <p:nvPicPr>
          <p:cNvPr id="2178051" name="Picture 19" descr="19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62425" y="2784475"/>
            <a:ext cx="5238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20700" y="4829175"/>
            <a:ext cx="18669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>
                <a:solidFill>
                  <a:srgbClr val="FF0000"/>
                </a:solidFill>
              </a:rPr>
              <a:t>Luckily</a:t>
            </a:r>
            <a:endParaRPr lang="zh-CN" altLang="en-US" sz="4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8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78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300038" y="41275"/>
            <a:ext cx="8843962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/>
              <a:t>4 not…..any more </a:t>
            </a:r>
            <a:r>
              <a:rPr lang="zh-CN" altLang="en-US" sz="4000"/>
              <a:t>不再</a:t>
            </a:r>
            <a:r>
              <a:rPr lang="en-US" altLang="zh-CN" sz="4000"/>
              <a:t>……, </a:t>
            </a:r>
            <a:r>
              <a:rPr lang="zh-CN" altLang="en-US" sz="4000"/>
              <a:t>用于否定句中</a:t>
            </a:r>
            <a:r>
              <a:rPr lang="en-US" altLang="zh-CN" sz="4000"/>
              <a:t>  </a:t>
            </a:r>
            <a:endParaRPr lang="zh-CN" altLang="en-US" sz="4000"/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395288" y="1651000"/>
            <a:ext cx="82296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/>
              <a:t>He does </a:t>
            </a:r>
            <a:r>
              <a:rPr lang="en-US" altLang="zh-CN" sz="4000">
                <a:solidFill>
                  <a:srgbClr val="FF0000"/>
                </a:solidFill>
              </a:rPr>
              <a:t>no</a:t>
            </a:r>
            <a:r>
              <a:rPr lang="en-US" altLang="zh-CN" sz="4000"/>
              <a:t>t live here </a:t>
            </a:r>
            <a:r>
              <a:rPr lang="en-US" altLang="zh-CN" sz="4000">
                <a:solidFill>
                  <a:srgbClr val="FF0000"/>
                </a:solidFill>
              </a:rPr>
              <a:t>any more</a:t>
            </a:r>
            <a:r>
              <a:rPr lang="en-US" altLang="zh-CN" sz="4000"/>
              <a:t>.</a:t>
            </a:r>
          </a:p>
          <a:p>
            <a:pPr eaLnBrk="1" hangingPunct="1"/>
            <a:endParaRPr lang="en-US" altLang="zh-CN" sz="4000"/>
          </a:p>
          <a:p>
            <a:pPr eaLnBrk="1" hangingPunct="1"/>
            <a:r>
              <a:rPr lang="en-US" altLang="zh-CN" sz="4000"/>
              <a:t>The boy is </a:t>
            </a:r>
            <a:r>
              <a:rPr lang="en-US" altLang="zh-CN" sz="4000">
                <a:solidFill>
                  <a:srgbClr val="FF0000"/>
                </a:solidFill>
              </a:rPr>
              <a:t>not</a:t>
            </a:r>
            <a:r>
              <a:rPr lang="en-US" altLang="zh-CN" sz="4000"/>
              <a:t> lazy </a:t>
            </a:r>
            <a:r>
              <a:rPr lang="en-US" altLang="zh-CN" sz="4000">
                <a:solidFill>
                  <a:srgbClr val="FF0000"/>
                </a:solidFill>
              </a:rPr>
              <a:t>any more</a:t>
            </a:r>
            <a:r>
              <a:rPr lang="en-US" altLang="zh-CN" sz="4000"/>
              <a:t>.</a:t>
            </a:r>
          </a:p>
          <a:p>
            <a:pPr eaLnBrk="1" hangingPunct="1"/>
            <a:endParaRPr lang="en-US" altLang="zh-CN"/>
          </a:p>
          <a:p>
            <a:pPr eaLnBrk="1" hangingPunct="1"/>
            <a:endParaRPr lang="zh-CN" alt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95288" y="2613025"/>
            <a:ext cx="442277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/>
              <a:t>他不再住在这儿了。</a:t>
            </a:r>
            <a:endParaRPr lang="en-US" altLang="zh-CN" sz="4000"/>
          </a:p>
          <a:p>
            <a:pPr eaLnBrk="1" hangingPunct="1"/>
            <a:endParaRPr lang="zh-CN" alt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4825" y="5046663"/>
            <a:ext cx="5329238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>
                <a:solidFill>
                  <a:schemeClr val="tx1"/>
                </a:solidFill>
              </a:rPr>
              <a:t>这个男孩不再偷懒了。</a:t>
            </a:r>
            <a:endParaRPr lang="en-US" altLang="zh-CN" sz="4000">
              <a:solidFill>
                <a:schemeClr val="tx1"/>
              </a:solidFill>
            </a:endParaRPr>
          </a:p>
          <a:p>
            <a:pPr eaLnBrk="1" hangingPunct="1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2005013" y="2854325"/>
            <a:ext cx="2555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 </a:t>
            </a:r>
            <a:endParaRPr lang="zh-CN" altLang="en-US"/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1246188" y="1154113"/>
            <a:ext cx="6343650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/>
              <a:t>To scan</a:t>
            </a:r>
            <a:r>
              <a:rPr lang="zh-CN" altLang="en-US" sz="4000"/>
              <a:t>（浏览）</a:t>
            </a:r>
            <a:r>
              <a:rPr lang="en-US" altLang="zh-CN" sz="4000"/>
              <a:t>the passage again and do you still have any questions?</a:t>
            </a:r>
            <a:endParaRPr lang="zh-CN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6"/>
          <p:cNvSpPr txBox="1">
            <a:spLocks noChangeArrowheads="1"/>
          </p:cNvSpPr>
          <p:nvPr/>
        </p:nvSpPr>
        <p:spPr bwMode="auto">
          <a:xfrm>
            <a:off x="0" y="382588"/>
            <a:ext cx="9144000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1. </a:t>
            </a:r>
            <a:r>
              <a:rPr lang="zh-CN" altLang="en-US" sz="3200" dirty="0"/>
              <a:t>他们过去常常很活跃。</a:t>
            </a:r>
          </a:p>
          <a:p>
            <a:pPr eaLnBrk="1" hangingPunct="1"/>
            <a:r>
              <a:rPr lang="en-US" altLang="zh-CN" sz="3200" dirty="0"/>
              <a:t>They ______ ______ ______ very active together. </a:t>
            </a:r>
          </a:p>
          <a:p>
            <a:pPr eaLnBrk="1" hangingPunct="1"/>
            <a:r>
              <a:rPr lang="en-US" altLang="zh-CN" sz="3200" dirty="0"/>
              <a:t>2. </a:t>
            </a:r>
            <a:r>
              <a:rPr lang="zh-CN" altLang="en-US" sz="3200" dirty="0"/>
              <a:t>蒂姆的体重正在增加。</a:t>
            </a:r>
          </a:p>
          <a:p>
            <a:pPr eaLnBrk="1" hangingPunct="1"/>
            <a:r>
              <a:rPr lang="en-US" altLang="zh-CN" sz="3200" dirty="0"/>
              <a:t>Tim is ______ ______ ______. </a:t>
            </a:r>
          </a:p>
          <a:p>
            <a:pPr eaLnBrk="1" hangingPunct="1"/>
            <a:r>
              <a:rPr lang="en-US" altLang="zh-CN" sz="3200" dirty="0">
                <a:solidFill>
                  <a:schemeClr val="tx1"/>
                </a:solidFill>
                <a:ea typeface="楷体_GB2312" pitchFamily="49" charset="-122"/>
              </a:rPr>
              <a:t>3. </a:t>
            </a:r>
            <a:r>
              <a:rPr lang="zh-CN" altLang="en-US" sz="3200" dirty="0">
                <a:solidFill>
                  <a:schemeClr val="tx1"/>
                </a:solidFill>
                <a:ea typeface="楷体_GB2312" pitchFamily="49" charset="-122"/>
              </a:rPr>
              <a:t>我感觉非常幸运。</a:t>
            </a:r>
            <a:endParaRPr lang="en-US" altLang="zh-CN" sz="3200" dirty="0">
              <a:solidFill>
                <a:schemeClr val="tx1"/>
              </a:solidFill>
              <a:ea typeface="楷体_GB2312" pitchFamily="49" charset="-122"/>
            </a:endParaRPr>
          </a:p>
          <a:p>
            <a:pPr eaLnBrk="1" hangingPunct="1"/>
            <a:r>
              <a:rPr lang="en-US" altLang="zh-CN" sz="3200" dirty="0">
                <a:solidFill>
                  <a:schemeClr val="tx1"/>
                </a:solidFill>
                <a:ea typeface="楷体_GB2312" pitchFamily="49" charset="-122"/>
              </a:rPr>
              <a:t>I feel really ______</a:t>
            </a:r>
          </a:p>
          <a:p>
            <a:pPr eaLnBrk="1" hangingPunct="1"/>
            <a:r>
              <a:rPr lang="en-US" altLang="zh-CN" sz="3200" dirty="0">
                <a:solidFill>
                  <a:schemeClr val="tx1"/>
                </a:solidFill>
                <a:ea typeface="楷体_GB2312" pitchFamily="49" charset="-122"/>
              </a:rPr>
              <a:t>4 .</a:t>
            </a:r>
            <a:r>
              <a:rPr lang="en-US" altLang="zh-CN" sz="3200" dirty="0">
                <a:solidFill>
                  <a:schemeClr val="tx1"/>
                </a:solidFill>
              </a:rPr>
              <a:t>We’re _____ busy ________</a:t>
            </a:r>
            <a:r>
              <a:rPr lang="zh-CN" altLang="en-US" sz="3200" dirty="0">
                <a:solidFill>
                  <a:schemeClr val="tx1"/>
                </a:solidFill>
              </a:rPr>
              <a:t>（不再）</a:t>
            </a:r>
            <a:r>
              <a:rPr lang="en-US" altLang="zh-CN" sz="3200" dirty="0" smtClean="0">
                <a:solidFill>
                  <a:schemeClr val="tx1"/>
                </a:solidFill>
              </a:rPr>
              <a:t>.</a:t>
            </a:r>
            <a:endParaRPr lang="en-US" altLang="zh-CN" sz="3200" dirty="0">
              <a:solidFill>
                <a:schemeClr val="tx1"/>
              </a:solidFill>
            </a:endParaRPr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2511425" y="-382588"/>
            <a:ext cx="4176713" cy="1200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 dirty="0">
                <a:solidFill>
                  <a:srgbClr val="FF0000"/>
                </a:solidFill>
              </a:rPr>
              <a:t>   课文检测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16013" y="1397000"/>
            <a:ext cx="3581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0000"/>
                </a:solidFill>
                <a:ea typeface="楷体_GB2312" pitchFamily="49" charset="-122"/>
              </a:rPr>
              <a:t>used        </a:t>
            </a:r>
            <a:r>
              <a:rPr lang="en-US" altLang="zh-CN" sz="3200" dirty="0">
                <a:solidFill>
                  <a:schemeClr val="tx1"/>
                </a:solidFill>
                <a:ea typeface="楷体_GB2312" pitchFamily="49" charset="-122"/>
              </a:rPr>
              <a:t>to </a:t>
            </a:r>
            <a:r>
              <a:rPr lang="en-US" altLang="zh-CN" sz="3200" dirty="0">
                <a:solidFill>
                  <a:srgbClr val="FF0000"/>
                </a:solidFill>
                <a:ea typeface="楷体_GB2312" pitchFamily="49" charset="-122"/>
              </a:rPr>
              <a:t>         be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371600" y="3276600"/>
            <a:ext cx="346392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ea typeface="楷体_GB2312" pitchFamily="49" charset="-122"/>
              </a:rPr>
              <a:t>putting  on  weight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652838" y="6215063"/>
            <a:ext cx="1931987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any  more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606550" y="6210300"/>
            <a:ext cx="10255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not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163763" y="5264150"/>
            <a:ext cx="1143000" cy="74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lucky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600075"/>
            <a:ext cx="9144000" cy="649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/>
              <a:t>Ⅰ. </a:t>
            </a:r>
            <a:r>
              <a:rPr lang="zh-CN" altLang="en-US" sz="3200"/>
              <a:t>用所给词的适当形式填空</a:t>
            </a:r>
          </a:p>
          <a:p>
            <a:pPr eaLnBrk="1" hangingPunct="1"/>
            <a:r>
              <a:rPr lang="en-US" altLang="zh-CN" sz="3200"/>
              <a:t>1. Bill used to ______ (be) shy, but now he is outgoing. </a:t>
            </a:r>
          </a:p>
          <a:p>
            <a:pPr eaLnBrk="1" hangingPunct="1"/>
            <a:r>
              <a:rPr lang="en-US" altLang="zh-CN" sz="3200"/>
              <a:t>2.Don’t __________ </a:t>
            </a:r>
            <a:r>
              <a:rPr lang="zh-CN" altLang="en-US" sz="3200"/>
              <a:t>（担心）</a:t>
            </a:r>
            <a:r>
              <a:rPr lang="en-US" altLang="zh-CN" sz="3200"/>
              <a:t>my health. </a:t>
            </a:r>
          </a:p>
          <a:p>
            <a:pPr eaLnBrk="1" hangingPunct="1"/>
            <a:r>
              <a:rPr lang="en-US" altLang="zh-CN" sz="3200"/>
              <a:t>3. ______ (lucky), he caught the last bus yesterday. </a:t>
            </a:r>
          </a:p>
          <a:p>
            <a:pPr eaLnBrk="1" hangingPunct="1"/>
            <a:r>
              <a:rPr lang="en-US" altLang="zh-CN" sz="3200"/>
              <a:t>4. He eats _______  (</a:t>
            </a:r>
            <a:r>
              <a:rPr lang="zh-CN" altLang="en-US" sz="3200"/>
              <a:t>许多， 很多</a:t>
            </a:r>
            <a:r>
              <a:rPr lang="en-US" altLang="zh-CN" sz="3200"/>
              <a:t>)meat, so he is fat.</a:t>
            </a:r>
          </a:p>
          <a:p>
            <a:pPr eaLnBrk="1" hangingPunct="1"/>
            <a:r>
              <a:rPr lang="en-US" altLang="zh-CN" sz="3200"/>
              <a:t>5. Let’s ______ (meet) tomorrow at six. </a:t>
            </a:r>
            <a:r>
              <a:rPr lang="en-US" altLang="zh-CN" sz="32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3025775" y="-287338"/>
            <a:ext cx="3348038" cy="1060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>
                <a:solidFill>
                  <a:srgbClr val="FF0000"/>
                </a:solidFill>
              </a:rPr>
              <a:t>当堂检测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97238" y="1570038"/>
            <a:ext cx="595312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be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33513" y="3292475"/>
            <a:ext cx="2360612" cy="74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worry about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55600" y="4308475"/>
            <a:ext cx="15303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Luckily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19463" name="TextBox 8"/>
          <p:cNvSpPr txBox="1">
            <a:spLocks noChangeArrowheads="1"/>
          </p:cNvSpPr>
          <p:nvPr/>
        </p:nvSpPr>
        <p:spPr bwMode="auto">
          <a:xfrm>
            <a:off x="-1771650" y="4664075"/>
            <a:ext cx="571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735138" y="5235575"/>
            <a:ext cx="1812925" cy="74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too much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612900" y="6207125"/>
            <a:ext cx="10287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meet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点击返回目录">
            <a:hlinkClick r:id="rId2" tooltip="点击返回目录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26238" y="5664200"/>
            <a:ext cx="2041525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3067050" y="219075"/>
            <a:ext cx="2703513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 dirty="0">
                <a:solidFill>
                  <a:srgbClr val="FF0000"/>
                </a:solidFill>
              </a:rPr>
              <a:t>Activity </a:t>
            </a:r>
            <a:endParaRPr lang="zh-CN" altLang="en-US" sz="5400" dirty="0">
              <a:solidFill>
                <a:srgbClr val="FF0000"/>
              </a:solidFill>
            </a:endParaRPr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-519113" y="2728913"/>
            <a:ext cx="185738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254000" y="1398588"/>
            <a:ext cx="8383588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0" dirty="0"/>
              <a:t>    Friends are really  important for us. The best mirror is a friend.(</a:t>
            </a:r>
            <a:r>
              <a:rPr lang="zh-CN" altLang="en-US" sz="3600" b="0" dirty="0"/>
              <a:t>最好的镜子是朋友</a:t>
            </a:r>
            <a:r>
              <a:rPr lang="en-US" altLang="zh-CN" sz="3600" b="0" dirty="0"/>
              <a:t>) So, write down something that you want to say and show us.</a:t>
            </a:r>
            <a:endParaRPr lang="zh-CN" altLang="en-US" sz="3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2913063" y="446088"/>
            <a:ext cx="2878137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dirty="0"/>
              <a:t>Homework</a:t>
            </a:r>
            <a:endParaRPr lang="zh-CN" altLang="en-US" sz="4400" dirty="0"/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0" y="2174875"/>
            <a:ext cx="9144000" cy="384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dirty="0"/>
              <a:t>1 Let’s do it Part 3.</a:t>
            </a:r>
          </a:p>
          <a:p>
            <a:pPr eaLnBrk="1" hangingPunct="1"/>
            <a:r>
              <a:rPr lang="en-US" altLang="zh-CN" sz="4000" dirty="0"/>
              <a:t>2 Please write a passage about your friend </a:t>
            </a:r>
            <a:r>
              <a:rPr lang="en-US" altLang="zh-CN" sz="4000" dirty="0" smtClean="0"/>
              <a:t>. </a:t>
            </a:r>
            <a:endParaRPr lang="en-US" altLang="zh-CN" sz="4000" dirty="0"/>
          </a:p>
          <a:p>
            <a:pPr eaLnBrk="1" hangingPunct="1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4400" dirty="0">
                <a:solidFill>
                  <a:srgbClr val="FF0000"/>
                </a:solidFill>
              </a:rPr>
              <a:t>              </a:t>
            </a:r>
            <a:r>
              <a:rPr lang="en-US" altLang="zh-CN" sz="4000" dirty="0">
                <a:solidFill>
                  <a:srgbClr val="FF0000"/>
                </a:solidFill>
              </a:rPr>
              <a:t>Learning aims</a:t>
            </a:r>
          </a:p>
          <a:p>
            <a:pPr algn="l" eaLnBrk="1" hangingPunct="1"/>
            <a:r>
              <a:rPr lang="en-US" altLang="zh-CN" sz="2800" dirty="0"/>
              <a:t>1 To master(</a:t>
            </a:r>
            <a:r>
              <a:rPr lang="zh-CN" altLang="en-US" sz="2800" dirty="0"/>
              <a:t>掌握</a:t>
            </a:r>
            <a:r>
              <a:rPr lang="en-US" altLang="zh-CN" sz="2800" dirty="0"/>
              <a:t>) some new words and key sentences  in the passage.</a:t>
            </a:r>
          </a:p>
          <a:p>
            <a:pPr algn="l" eaLnBrk="1" hangingPunct="1"/>
            <a:r>
              <a:rPr lang="en-US" altLang="zh-CN" sz="2800" dirty="0"/>
              <a:t>2 Students can express(</a:t>
            </a:r>
            <a:r>
              <a:rPr lang="zh-CN" altLang="en-US" sz="2800" dirty="0"/>
              <a:t>表达</a:t>
            </a:r>
            <a:r>
              <a:rPr lang="en-US" altLang="zh-CN" sz="2800" dirty="0"/>
              <a:t>) the good habits and the bad habits in English.</a:t>
            </a:r>
          </a:p>
          <a:p>
            <a:pPr algn="l" eaLnBrk="1" hangingPunct="1"/>
            <a:r>
              <a:rPr lang="en-US" altLang="zh-CN" sz="2800" dirty="0"/>
              <a:t>3 To make friends and </a:t>
            </a:r>
            <a:r>
              <a:rPr lang="en-US" altLang="zh-CN" sz="2800" dirty="0" err="1"/>
              <a:t>understand,help</a:t>
            </a:r>
            <a:r>
              <a:rPr lang="en-US" altLang="zh-CN" sz="2800" dirty="0"/>
              <a:t> each other.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06375" y="717550"/>
            <a:ext cx="8785225" cy="591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1" hangingPunct="1"/>
            <a:endParaRPr lang="en-US" altLang="zh-CN" sz="3600" b="1" dirty="0" smtClean="0"/>
          </a:p>
          <a:p>
            <a:pPr eaLnBrk="1" hangingPunct="1"/>
            <a:r>
              <a:rPr lang="en-US" altLang="zh-CN" sz="3600" b="1" dirty="0" smtClean="0"/>
              <a:t>1.</a:t>
            </a:r>
            <a:r>
              <a:rPr lang="zh-CN" altLang="en-US" sz="3600" b="1" dirty="0" smtClean="0"/>
              <a:t>重量          </a:t>
            </a:r>
            <a:r>
              <a:rPr lang="zh-CN" altLang="en-US" sz="4000" b="1" dirty="0" smtClean="0"/>
              <a:t>           </a:t>
            </a:r>
            <a:r>
              <a:rPr lang="zh-CN" altLang="en-US" sz="3600" b="1" dirty="0" smtClean="0"/>
              <a:t>         </a:t>
            </a:r>
            <a:r>
              <a:rPr lang="en-US" altLang="zh-CN" sz="3600" b="1" dirty="0" smtClean="0"/>
              <a:t>[</a:t>
            </a:r>
            <a:r>
              <a:rPr lang="en-US" altLang="zh-CN" sz="3600" b="1" dirty="0" err="1" smtClean="0"/>
              <a:t>weit</a:t>
            </a:r>
            <a:r>
              <a:rPr lang="en-US" altLang="zh-CN" sz="3600" b="1" dirty="0" smtClean="0"/>
              <a:t>] </a:t>
            </a:r>
          </a:p>
          <a:p>
            <a:pPr eaLnBrk="1" hangingPunct="1"/>
            <a:r>
              <a:rPr lang="en-US" altLang="zh-CN" sz="3600" b="1" dirty="0" smtClean="0"/>
              <a:t> 2.</a:t>
            </a:r>
            <a:r>
              <a:rPr lang="zh-CN" altLang="en-US" sz="3600" b="1" dirty="0" smtClean="0"/>
              <a:t>空气                              </a:t>
            </a:r>
            <a:r>
              <a:rPr lang="en-US" altLang="zh-CN" sz="3600" b="1" dirty="0" smtClean="0"/>
              <a:t>[</a:t>
            </a:r>
            <a:r>
              <a:rPr lang="en-US" altLang="zh-CN" sz="3600" b="1" dirty="0" err="1" smtClean="0"/>
              <a:t>eə</a:t>
            </a:r>
            <a:r>
              <a:rPr lang="en-US" altLang="zh-CN" sz="3600" b="1" dirty="0" smtClean="0"/>
              <a:t>(r)] </a:t>
            </a:r>
          </a:p>
          <a:p>
            <a:pPr eaLnBrk="1" hangingPunct="1"/>
            <a:r>
              <a:rPr lang="en-US" altLang="zh-CN" sz="3600" b="1" dirty="0" smtClean="0"/>
              <a:t>3.</a:t>
            </a:r>
            <a:r>
              <a:rPr lang="zh-CN" altLang="en-US" sz="3600" b="1" dirty="0" smtClean="0"/>
              <a:t>幸运的                          </a:t>
            </a:r>
            <a:r>
              <a:rPr lang="en-US" altLang="zh-CN" sz="3600" b="1" dirty="0" smtClean="0"/>
              <a:t>['</a:t>
            </a:r>
            <a:r>
              <a:rPr lang="en-US" altLang="zh-CN" sz="3600" b="1" dirty="0" err="1" smtClean="0"/>
              <a:t>lʌkɪ</a:t>
            </a:r>
            <a:r>
              <a:rPr lang="en-US" altLang="zh-CN" sz="3600" b="1" dirty="0" smtClean="0"/>
              <a:t>] </a:t>
            </a:r>
          </a:p>
          <a:p>
            <a:pPr eaLnBrk="1" hangingPunct="1"/>
            <a:r>
              <a:rPr lang="en-US" altLang="zh-CN" sz="3600" b="1" dirty="0" smtClean="0"/>
              <a:t>4.</a:t>
            </a:r>
            <a:r>
              <a:rPr lang="zh-CN" altLang="en-US" sz="3600" b="1" dirty="0" smtClean="0"/>
              <a:t>边；侧边                      </a:t>
            </a:r>
            <a:r>
              <a:rPr lang="en-US" altLang="zh-CN" sz="3600" b="1" dirty="0" smtClean="0"/>
              <a:t>[</a:t>
            </a:r>
            <a:r>
              <a:rPr lang="en-US" altLang="zh-CN" sz="3600" b="1" dirty="0" err="1" smtClean="0"/>
              <a:t>saɪd</a:t>
            </a:r>
            <a:r>
              <a:rPr lang="en-US" altLang="zh-CN" sz="3600" b="1" dirty="0" smtClean="0"/>
              <a:t>] </a:t>
            </a:r>
          </a:p>
          <a:p>
            <a:pPr eaLnBrk="1" hangingPunct="1"/>
            <a:r>
              <a:rPr lang="en-US" altLang="zh-CN" sz="3600" b="1" dirty="0" smtClean="0"/>
              <a:t>  5.</a:t>
            </a:r>
            <a:r>
              <a:rPr lang="zh-CN" altLang="en-US" sz="3600" b="1" dirty="0" smtClean="0"/>
              <a:t>睡椅                              </a:t>
            </a:r>
            <a:r>
              <a:rPr lang="en-US" altLang="zh-CN" sz="3600" b="1" dirty="0" smtClean="0"/>
              <a:t>[</a:t>
            </a:r>
            <a:r>
              <a:rPr lang="en-US" altLang="zh-CN" sz="3600" b="1" dirty="0" err="1" smtClean="0"/>
              <a:t>kaʊtʃ</a:t>
            </a:r>
            <a:r>
              <a:rPr lang="en-US" altLang="zh-CN" sz="3600" b="1" dirty="0" smtClean="0"/>
              <a:t>]</a:t>
            </a:r>
          </a:p>
          <a:p>
            <a:pPr eaLnBrk="1" hangingPunct="1"/>
            <a:r>
              <a:rPr lang="en-US" altLang="zh-CN" sz="3600" b="1" dirty="0" smtClean="0"/>
              <a:t>        6.</a:t>
            </a:r>
            <a:r>
              <a:rPr lang="zh-CN" altLang="en-US" sz="3600" b="1" dirty="0" smtClean="0"/>
              <a:t>在户外                          </a:t>
            </a:r>
            <a:r>
              <a:rPr lang="en-US" altLang="zh-CN" sz="3600" b="1" dirty="0" smtClean="0"/>
              <a:t>[ˌ</a:t>
            </a:r>
            <a:r>
              <a:rPr lang="en-US" altLang="zh-CN" sz="3600" b="1" dirty="0" err="1" smtClean="0"/>
              <a:t>aʊtˈdɔ:z</a:t>
            </a:r>
            <a:r>
              <a:rPr lang="en-US" altLang="zh-CN" sz="3600" b="1" dirty="0" smtClean="0"/>
              <a:t>]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941763" y="1192213"/>
            <a:ext cx="2663825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>
                <a:solidFill>
                  <a:srgbClr val="FF0000"/>
                </a:solidFill>
              </a:rPr>
              <a:t>weight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956050" y="1698625"/>
            <a:ext cx="874713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>
                <a:solidFill>
                  <a:srgbClr val="FF0000"/>
                </a:solidFill>
              </a:rPr>
              <a:t>air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029075" y="2381250"/>
            <a:ext cx="1501775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>
                <a:solidFill>
                  <a:srgbClr val="FF0000"/>
                </a:solidFill>
              </a:rPr>
              <a:t>lucky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933825" y="2978150"/>
            <a:ext cx="19446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>
                <a:solidFill>
                  <a:srgbClr val="FF0000"/>
                </a:solidFill>
              </a:rPr>
              <a:t>side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911600" y="3624263"/>
            <a:ext cx="1722438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>
                <a:solidFill>
                  <a:srgbClr val="FF0000"/>
                </a:solidFill>
              </a:rPr>
              <a:t>couch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938588" y="4403725"/>
            <a:ext cx="2317750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>
                <a:solidFill>
                  <a:srgbClr val="FF0000"/>
                </a:solidFill>
              </a:rPr>
              <a:t>outdoors</a:t>
            </a:r>
          </a:p>
        </p:txBody>
      </p:sp>
      <p:sp>
        <p:nvSpPr>
          <p:cNvPr id="5129" name="TextBox 9"/>
          <p:cNvSpPr txBox="1">
            <a:spLocks noChangeArrowheads="1"/>
          </p:cNvSpPr>
          <p:nvPr/>
        </p:nvSpPr>
        <p:spPr bwMode="auto">
          <a:xfrm>
            <a:off x="2613025" y="-231775"/>
            <a:ext cx="34750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dirty="0">
                <a:solidFill>
                  <a:srgbClr val="FF0000"/>
                </a:solidFill>
              </a:rPr>
              <a:t>New words</a:t>
            </a:r>
            <a:endParaRPr lang="zh-CN" alt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2" grpId="0"/>
      <p:bldP spid="2054" grpId="0"/>
      <p:bldP spid="2056" grpId="0"/>
      <p:bldP spid="2057" grpId="0"/>
      <p:bldP spid="20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15900" y="519113"/>
            <a:ext cx="8504238" cy="613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zh-CN" altLang="en-US" sz="3600" dirty="0"/>
              <a:t>短语互译</a:t>
            </a:r>
            <a:endParaRPr lang="en-US" altLang="zh-CN" sz="3600" dirty="0"/>
          </a:p>
          <a:p>
            <a:pPr eaLnBrk="1" hangingPunct="1">
              <a:lnSpc>
                <a:spcPct val="140000"/>
              </a:lnSpc>
            </a:pPr>
            <a:r>
              <a:rPr lang="en-US" altLang="zh-CN" sz="3600" dirty="0"/>
              <a:t>1. </a:t>
            </a:r>
            <a:r>
              <a:rPr lang="zh-CN" altLang="en-US" sz="3600" dirty="0"/>
              <a:t>过去常常 做</a:t>
            </a:r>
            <a:r>
              <a:rPr lang="en-US" altLang="zh-CN" sz="3600" dirty="0"/>
              <a:t>…</a:t>
            </a:r>
            <a:r>
              <a:rPr lang="zh-CN" altLang="en-US" sz="3600" dirty="0"/>
              <a:t>	        </a:t>
            </a:r>
            <a:r>
              <a:rPr lang="en-US" altLang="zh-CN" sz="3600" dirty="0"/>
              <a:t>__________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3600" dirty="0"/>
              <a:t>2. </a:t>
            </a:r>
            <a:r>
              <a:rPr lang="zh-CN" altLang="en-US" sz="3600" dirty="0"/>
              <a:t>体重增加			</a:t>
            </a:r>
            <a:r>
              <a:rPr lang="en-US" altLang="zh-CN" sz="3600" dirty="0"/>
              <a:t>__________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3600" dirty="0"/>
              <a:t>3. not. . . any more 	__________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3600" dirty="0"/>
              <a:t>4. get out 			__________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3600" dirty="0"/>
              <a:t>5. on one’s side 	  _________</a:t>
            </a:r>
            <a:endParaRPr lang="en-US" altLang="zh-CN" sz="3600" dirty="0">
              <a:solidFill>
                <a:srgbClr val="FF0000"/>
              </a:solidFill>
            </a:endParaRPr>
          </a:p>
        </p:txBody>
      </p:sp>
      <p:pic>
        <p:nvPicPr>
          <p:cNvPr id="6147" name="Picture 10" descr="温馨提示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91338" y="433388"/>
            <a:ext cx="1778000" cy="120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2670175" y="-314325"/>
            <a:ext cx="3414713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dirty="0">
                <a:solidFill>
                  <a:srgbClr val="FF0000"/>
                </a:solidFill>
              </a:rPr>
              <a:t>Key phrases</a:t>
            </a:r>
            <a:endParaRPr lang="zh-CN" altLang="en-US" sz="4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02188" y="1568450"/>
            <a:ext cx="23002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>
                <a:solidFill>
                  <a:srgbClr val="FF0000"/>
                </a:solidFill>
                <a:ea typeface="楷体_GB2312" pitchFamily="49" charset="-122"/>
              </a:rPr>
              <a:t>used to do</a:t>
            </a:r>
            <a:r>
              <a:rPr lang="en-US" altLang="zh-CN" sz="3600">
                <a:ea typeface="楷体_GB2312" pitchFamily="49" charset="-122"/>
              </a:rPr>
              <a:t> </a:t>
            </a:r>
            <a:endParaRPr lang="zh-CN" altLang="en-US" sz="360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683125" y="2487613"/>
            <a:ext cx="28765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>
                <a:solidFill>
                  <a:srgbClr val="FF0000"/>
                </a:solidFill>
                <a:ea typeface="楷体_GB2312" pitchFamily="49" charset="-122"/>
              </a:rPr>
              <a:t>put on weight</a:t>
            </a:r>
            <a:endParaRPr lang="zh-CN" altLang="en-US" sz="360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748213" y="3538538"/>
            <a:ext cx="2036762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>
                <a:solidFill>
                  <a:srgbClr val="FF0000"/>
                </a:solidFill>
                <a:ea typeface="楷体_GB2312" pitchFamily="49" charset="-122"/>
              </a:rPr>
              <a:t>不再</a:t>
            </a:r>
            <a:r>
              <a:rPr lang="en-US" altLang="zh-CN" sz="3600">
                <a:solidFill>
                  <a:srgbClr val="FF0000"/>
                </a:solidFill>
                <a:latin typeface="宋体" panose="02010600030101010101" pitchFamily="2" charset="-122"/>
              </a:rPr>
              <a:t>……</a:t>
            </a:r>
            <a:endParaRPr lang="zh-CN" altLang="en-US" sz="360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754563" y="4598988"/>
            <a:ext cx="13033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>
                <a:ea typeface="楷体_GB2312" pitchFamily="49" charset="-122"/>
              </a:rPr>
              <a:t> </a:t>
            </a:r>
            <a:r>
              <a:rPr lang="zh-CN" altLang="en-US" sz="3600">
                <a:solidFill>
                  <a:srgbClr val="FF0000"/>
                </a:solidFill>
                <a:ea typeface="楷体_GB2312" pitchFamily="49" charset="-122"/>
              </a:rPr>
              <a:t>出去</a:t>
            </a:r>
            <a:r>
              <a:rPr lang="zh-CN" altLang="en-US" sz="2400">
                <a:ea typeface="楷体_GB2312" pitchFamily="49" charset="-122"/>
              </a:rPr>
              <a:t> </a:t>
            </a:r>
            <a:endParaRPr lang="zh-CN" alt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721100" y="5638800"/>
            <a:ext cx="5357813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ea typeface="楷体_GB2312" pitchFamily="49" charset="-122"/>
              </a:rPr>
              <a:t> </a:t>
            </a:r>
            <a:r>
              <a:rPr lang="zh-CN" altLang="en-US" sz="3600">
                <a:solidFill>
                  <a:srgbClr val="FF0000"/>
                </a:solidFill>
                <a:ea typeface="楷体_GB2312" pitchFamily="49" charset="-122"/>
              </a:rPr>
              <a:t>站在某人一边；支持某人</a:t>
            </a:r>
            <a:endParaRPr lang="zh-CN" altLang="en-US" sz="36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1125538" y="1036638"/>
            <a:ext cx="18573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7171" name="TextBox 7"/>
          <p:cNvSpPr txBox="1">
            <a:spLocks noChangeArrowheads="1"/>
          </p:cNvSpPr>
          <p:nvPr/>
        </p:nvSpPr>
        <p:spPr bwMode="auto">
          <a:xfrm>
            <a:off x="4114800" y="2876550"/>
            <a:ext cx="9144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b="0"/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290513" y="-100013"/>
            <a:ext cx="4318000" cy="5340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rgbClr val="FF0000"/>
                </a:solidFill>
              </a:rPr>
              <a:t> Ben sends Tim a poem:</a:t>
            </a:r>
          </a:p>
          <a:p>
            <a:pPr eaLnBrk="1" hangingPunct="1"/>
            <a:r>
              <a:rPr lang="en-US" altLang="zh-CN" dirty="0"/>
              <a:t> You can be a </a:t>
            </a:r>
            <a:r>
              <a:rPr lang="en-US" altLang="zh-CN" dirty="0">
                <a:solidFill>
                  <a:srgbClr val="FF0000"/>
                </a:solidFill>
              </a:rPr>
              <a:t>couch potato </a:t>
            </a:r>
            <a:r>
              <a:rPr lang="en-US" altLang="zh-CN" dirty="0"/>
              <a:t>and   watch TV all day.</a:t>
            </a:r>
          </a:p>
          <a:p>
            <a:pPr eaLnBrk="1" hangingPunct="1"/>
            <a:r>
              <a:rPr lang="en-US" altLang="zh-CN" dirty="0"/>
              <a:t> But don’t do </a:t>
            </a:r>
            <a:r>
              <a:rPr lang="en-US" altLang="zh-CN" dirty="0" err="1"/>
              <a:t>that.There</a:t>
            </a:r>
            <a:r>
              <a:rPr lang="en-US" altLang="zh-CN" dirty="0"/>
              <a:t> is another way.</a:t>
            </a:r>
          </a:p>
          <a:p>
            <a:pPr eaLnBrk="1" hangingPunct="1"/>
            <a:r>
              <a:rPr lang="en-US" altLang="zh-CN" dirty="0"/>
              <a:t> Move your body, get out and have fun.</a:t>
            </a:r>
          </a:p>
          <a:p>
            <a:pPr eaLnBrk="1" hangingPunct="1"/>
            <a:r>
              <a:rPr lang="en-US" altLang="zh-CN" dirty="0"/>
              <a:t> Fresh air, a bike ride, playing </a:t>
            </a:r>
            <a:r>
              <a:rPr lang="en-US" altLang="zh-CN" dirty="0">
                <a:solidFill>
                  <a:srgbClr val="FF0000"/>
                </a:solidFill>
              </a:rPr>
              <a:t>in</a:t>
            </a:r>
            <a:r>
              <a:rPr lang="en-US" altLang="zh-CN" dirty="0"/>
              <a:t>                                    </a:t>
            </a:r>
            <a:r>
              <a:rPr lang="en-US" altLang="zh-CN" dirty="0">
                <a:solidFill>
                  <a:srgbClr val="FF0000"/>
                </a:solidFill>
              </a:rPr>
              <a:t>the sun.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173" name="TextBox 5"/>
          <p:cNvSpPr txBox="1">
            <a:spLocks noChangeArrowheads="1"/>
          </p:cNvSpPr>
          <p:nvPr/>
        </p:nvSpPr>
        <p:spPr bwMode="auto">
          <a:xfrm>
            <a:off x="4660900" y="0"/>
            <a:ext cx="426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</a:rPr>
              <a:t>Tim writes a poem back to Ben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7174" name="TextBox 6"/>
          <p:cNvSpPr txBox="1">
            <a:spLocks noChangeArrowheads="1"/>
          </p:cNvSpPr>
          <p:nvPr/>
        </p:nvSpPr>
        <p:spPr bwMode="auto">
          <a:xfrm>
            <a:off x="4718050" y="714375"/>
            <a:ext cx="4124325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Your poem is funny ,</a:t>
            </a:r>
          </a:p>
          <a:p>
            <a:pPr eaLnBrk="1" hangingPunct="1"/>
            <a:r>
              <a:rPr lang="en-US" altLang="zh-CN"/>
              <a:t>But I feel really lucky.</a:t>
            </a:r>
          </a:p>
          <a:p>
            <a:pPr eaLnBrk="1" hangingPunct="1"/>
            <a:r>
              <a:rPr lang="en-US" altLang="zh-CN"/>
              <a:t>With a true friend </a:t>
            </a:r>
            <a:r>
              <a:rPr lang="en-US" altLang="zh-CN">
                <a:solidFill>
                  <a:srgbClr val="FF0000"/>
                </a:solidFill>
              </a:rPr>
              <a:t>on my side,</a:t>
            </a:r>
          </a:p>
          <a:p>
            <a:pPr eaLnBrk="1" hangingPunct="1"/>
            <a:r>
              <a:rPr lang="en-US" altLang="zh-CN"/>
              <a:t>My world will be open wide,</a:t>
            </a:r>
          </a:p>
          <a:p>
            <a:pPr eaLnBrk="1" hangingPunct="1"/>
            <a:r>
              <a:rPr lang="en-US" altLang="zh-CN"/>
              <a:t>Let’s meet tomorrow at six o’clock,</a:t>
            </a:r>
          </a:p>
          <a:p>
            <a:pPr eaLnBrk="1" hangingPunct="1"/>
            <a:r>
              <a:rPr lang="en-US" altLang="zh-CN"/>
              <a:t>And we can go for a good walk.</a:t>
            </a:r>
            <a:endParaRPr lang="zh-CN" alt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898775" y="5029200"/>
            <a:ext cx="2281238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>
                <a:solidFill>
                  <a:srgbClr val="FF0000"/>
                </a:solidFill>
              </a:rPr>
              <a:t>bad habit</a:t>
            </a:r>
            <a:endParaRPr lang="zh-CN" altLang="en-US" sz="400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135188" y="5419725"/>
            <a:ext cx="6196012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>
                <a:solidFill>
                  <a:srgbClr val="FF0000"/>
                </a:solidFill>
              </a:rPr>
              <a:t>What are your bad habits? </a:t>
            </a:r>
            <a:endParaRPr lang="zh-CN" altLang="en-US" sz="4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10851 -0.632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34" y="-31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1125538" y="1036638"/>
            <a:ext cx="18573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8195" name="TextBox 7"/>
          <p:cNvSpPr txBox="1">
            <a:spLocks noChangeArrowheads="1"/>
          </p:cNvSpPr>
          <p:nvPr/>
        </p:nvSpPr>
        <p:spPr bwMode="auto">
          <a:xfrm>
            <a:off x="4114800" y="2876550"/>
            <a:ext cx="9144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b="0"/>
          </a:p>
        </p:txBody>
      </p:sp>
      <p:sp>
        <p:nvSpPr>
          <p:cNvPr id="8196" name="TextBox 5"/>
          <p:cNvSpPr txBox="1">
            <a:spLocks noChangeArrowheads="1"/>
          </p:cNvSpPr>
          <p:nvPr/>
        </p:nvSpPr>
        <p:spPr bwMode="auto">
          <a:xfrm>
            <a:off x="1538288" y="679450"/>
            <a:ext cx="6323012" cy="560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dirty="0">
                <a:solidFill>
                  <a:srgbClr val="FF0000"/>
                </a:solidFill>
              </a:rPr>
              <a:t>               </a:t>
            </a:r>
            <a:r>
              <a:rPr lang="en-US" altLang="zh-CN" sz="4800" dirty="0">
                <a:solidFill>
                  <a:srgbClr val="FF0000"/>
                </a:solidFill>
              </a:rPr>
              <a:t> Activity </a:t>
            </a:r>
          </a:p>
          <a:p>
            <a:pPr eaLnBrk="1" hangingPunct="1"/>
            <a:r>
              <a:rPr lang="zh-CN" altLang="en-US" sz="4400" dirty="0">
                <a:solidFill>
                  <a:srgbClr val="FF0000"/>
                </a:solidFill>
              </a:rPr>
              <a:t>小组对话，把以上诗以对话的方式表现出来，体现出朋友间的真诚，互帮互助。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0783" name="Text Box 15"/>
          <p:cNvSpPr txBox="1">
            <a:spLocks noChangeArrowheads="1"/>
          </p:cNvSpPr>
          <p:nvPr/>
        </p:nvSpPr>
        <p:spPr bwMode="auto">
          <a:xfrm>
            <a:off x="577850" y="503238"/>
            <a:ext cx="7850188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1. used to do </a:t>
            </a:r>
            <a:r>
              <a:rPr lang="zh-CN" altLang="en-US" sz="3200" dirty="0"/>
              <a:t>过去常常</a:t>
            </a:r>
            <a:r>
              <a:rPr lang="en-US" altLang="zh-CN" sz="3200" dirty="0"/>
              <a:t>…..</a:t>
            </a:r>
            <a:endParaRPr lang="zh-CN" altLang="en-US" sz="3200" dirty="0"/>
          </a:p>
          <a:p>
            <a:pPr eaLnBrk="1" hangingPunct="1"/>
            <a:r>
              <a:rPr lang="zh-CN" altLang="en-US" sz="3200" dirty="0"/>
              <a:t> </a:t>
            </a:r>
            <a:r>
              <a:rPr lang="en-US" altLang="zh-CN" sz="3200" dirty="0"/>
              <a:t>They </a:t>
            </a:r>
            <a:r>
              <a:rPr lang="en-US" altLang="zh-CN" sz="3200" dirty="0">
                <a:solidFill>
                  <a:srgbClr val="FF0000"/>
                </a:solidFill>
              </a:rPr>
              <a:t>used to </a:t>
            </a:r>
            <a:r>
              <a:rPr lang="en-US" altLang="zh-CN" sz="3200" dirty="0"/>
              <a:t>be very active together. </a:t>
            </a:r>
          </a:p>
          <a:p>
            <a:pPr eaLnBrk="1" hangingPunct="1"/>
            <a:r>
              <a:rPr lang="zh-CN" altLang="en-US" sz="3200" dirty="0"/>
              <a:t>他们</a:t>
            </a:r>
            <a:r>
              <a:rPr lang="zh-CN" altLang="en-US" sz="3200" dirty="0">
                <a:solidFill>
                  <a:srgbClr val="FF0000"/>
                </a:solidFill>
              </a:rPr>
              <a:t>过去</a:t>
            </a:r>
            <a:r>
              <a:rPr lang="zh-CN" altLang="en-US" sz="3200" dirty="0"/>
              <a:t>非常活跃。</a:t>
            </a:r>
          </a:p>
          <a:p>
            <a:pPr eaLnBrk="1" hangingPunct="1"/>
            <a:r>
              <a:rPr lang="en-US" altLang="zh-CN" sz="3200" dirty="0"/>
              <a:t>2. I used to like tea very much, but now </a:t>
            </a:r>
            <a:r>
              <a:rPr lang="en-US" altLang="zh-CN" sz="3200" dirty="0">
                <a:solidFill>
                  <a:srgbClr val="FF0000"/>
                </a:solidFill>
              </a:rPr>
              <a:t>I’m used to drinking </a:t>
            </a:r>
            <a:r>
              <a:rPr lang="en-US" altLang="zh-CN" sz="3200" dirty="0"/>
              <a:t>milk. </a:t>
            </a:r>
          </a:p>
          <a:p>
            <a:pPr eaLnBrk="1" hangingPunct="1"/>
            <a:r>
              <a:rPr lang="zh-CN" altLang="en-US" sz="3200" dirty="0"/>
              <a:t>我过去非常喜欢茶，但是现在我</a:t>
            </a:r>
            <a:r>
              <a:rPr lang="zh-CN" altLang="en-US" sz="3200" dirty="0">
                <a:solidFill>
                  <a:srgbClr val="FF0000"/>
                </a:solidFill>
              </a:rPr>
              <a:t>习惯</a:t>
            </a:r>
            <a:r>
              <a:rPr lang="zh-CN" altLang="en-US" sz="3200" dirty="0"/>
              <a:t>喝牛奶了。</a:t>
            </a: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1519238" y="-328613"/>
            <a:ext cx="6397625" cy="1200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dirty="0">
                <a:solidFill>
                  <a:srgbClr val="FF0000"/>
                </a:solidFill>
              </a:rPr>
              <a:t>Key and difficult points</a:t>
            </a:r>
            <a:endParaRPr lang="zh-CN" alt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7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7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7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7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0" y="559044"/>
            <a:ext cx="9144000" cy="1649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600" dirty="0">
                <a:solidFill>
                  <a:srgbClr val="FF0000"/>
                </a:solidFill>
              </a:rPr>
              <a:t>【</a:t>
            </a:r>
            <a:r>
              <a:rPr lang="zh-CN" altLang="en-US" sz="3600" dirty="0">
                <a:solidFill>
                  <a:srgbClr val="FF0000"/>
                </a:solidFill>
              </a:rPr>
              <a:t>探究总结</a:t>
            </a:r>
            <a:r>
              <a:rPr lang="en-US" altLang="zh-CN" sz="3600" dirty="0">
                <a:solidFill>
                  <a:srgbClr val="FF0000"/>
                </a:solidFill>
              </a:rPr>
              <a:t>】</a:t>
            </a:r>
            <a:r>
              <a:rPr lang="en-US" altLang="zh-CN" sz="3600" dirty="0"/>
              <a:t>used to do</a:t>
            </a:r>
            <a:r>
              <a:rPr lang="zh-CN" altLang="en-US" sz="3600" dirty="0"/>
              <a:t>与</a:t>
            </a:r>
            <a:r>
              <a:rPr lang="en-US" altLang="zh-CN" sz="3600" dirty="0"/>
              <a:t>be used to doing</a:t>
            </a:r>
            <a:r>
              <a:rPr lang="zh-CN" altLang="en-US" sz="3600" dirty="0"/>
              <a:t>的区别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46088" y="2208213"/>
            <a:ext cx="7573962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dirty="0">
                <a:solidFill>
                  <a:srgbClr val="FF0000"/>
                </a:solidFill>
              </a:rPr>
              <a:t>used to do: </a:t>
            </a:r>
            <a:r>
              <a:rPr lang="zh-CN" altLang="en-US" sz="4000" dirty="0">
                <a:solidFill>
                  <a:srgbClr val="FF0000"/>
                </a:solidFill>
              </a:rPr>
              <a:t>过去常常做，后跟动词原形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46088" y="4062413"/>
            <a:ext cx="8834437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dirty="0">
                <a:solidFill>
                  <a:srgbClr val="FF0000"/>
                </a:solidFill>
              </a:rPr>
              <a:t>be used to doing </a:t>
            </a:r>
            <a:r>
              <a:rPr lang="en-US" altLang="zh-CN" sz="4000" dirty="0" err="1">
                <a:solidFill>
                  <a:srgbClr val="FF0000"/>
                </a:solidFill>
              </a:rPr>
              <a:t>sth</a:t>
            </a:r>
            <a:r>
              <a:rPr lang="en-US" altLang="zh-CN" sz="4000" dirty="0">
                <a:solidFill>
                  <a:srgbClr val="FF0000"/>
                </a:solidFill>
              </a:rPr>
              <a:t>:</a:t>
            </a:r>
            <a:r>
              <a:rPr lang="zh-CN" altLang="en-US" sz="4000" dirty="0">
                <a:solidFill>
                  <a:srgbClr val="FF0000"/>
                </a:solidFill>
              </a:rPr>
              <a:t>习惯于做某事</a:t>
            </a:r>
            <a:r>
              <a:rPr lang="en-US" altLang="zh-CN" sz="4000" dirty="0">
                <a:solidFill>
                  <a:srgbClr val="FF0000"/>
                </a:solidFill>
              </a:rPr>
              <a:t>,</a:t>
            </a:r>
            <a:r>
              <a:rPr lang="zh-CN" altLang="en-US" sz="4000" dirty="0">
                <a:solidFill>
                  <a:srgbClr val="FF0000"/>
                </a:solidFill>
              </a:rPr>
              <a:t>后跟动名词</a:t>
            </a:r>
            <a:r>
              <a:rPr lang="en-US" altLang="zh-CN" sz="4000" dirty="0">
                <a:solidFill>
                  <a:srgbClr val="FF0000"/>
                </a:solidFill>
              </a:rPr>
              <a:t> 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just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>
                <a:solidFill>
                  <a:srgbClr val="FF0000"/>
                </a:solidFill>
              </a:rPr>
              <a:t>【</a:t>
            </a:r>
            <a:r>
              <a:rPr lang="zh-CN" altLang="en-US" sz="3600">
                <a:solidFill>
                  <a:srgbClr val="FF0000"/>
                </a:solidFill>
              </a:rPr>
              <a:t>学以致用</a:t>
            </a:r>
            <a:r>
              <a:rPr lang="en-US" altLang="zh-CN" sz="3600">
                <a:solidFill>
                  <a:srgbClr val="FF0000"/>
                </a:solidFill>
              </a:rPr>
              <a:t>】</a:t>
            </a:r>
            <a:r>
              <a:rPr lang="en-US" altLang="zh-CN" sz="3600"/>
              <a:t> </a:t>
            </a:r>
          </a:p>
          <a:p>
            <a:pPr eaLnBrk="1" hangingPunct="1"/>
            <a:r>
              <a:rPr lang="en-US" altLang="zh-CN" sz="3600"/>
              <a:t>My grandfather _______ us stories when I was young</a:t>
            </a:r>
            <a:r>
              <a:rPr lang="zh-CN" altLang="en-US" sz="3600"/>
              <a:t>． </a:t>
            </a:r>
          </a:p>
          <a:p>
            <a:pPr eaLnBrk="1" hangingPunct="1"/>
            <a:r>
              <a:rPr lang="en-US" altLang="zh-CN" sz="3600"/>
              <a:t>A. used to tell               B. is used to telling </a:t>
            </a:r>
          </a:p>
          <a:p>
            <a:pPr eaLnBrk="1" hangingPunct="1"/>
            <a:r>
              <a:rPr lang="en-US" altLang="zh-CN" sz="3600"/>
              <a:t>C. are used to tell         D. was used to telling</a:t>
            </a:r>
          </a:p>
        </p:txBody>
      </p:sp>
      <p:pic>
        <p:nvPicPr>
          <p:cNvPr id="2158595" name="Picture 19" descr="19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271838"/>
            <a:ext cx="5238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8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">
  <a:themeElements>
    <a:clrScheme name="主管人员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主管人员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主管人员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791</Words>
  <Application>Microsoft Office PowerPoint</Application>
  <PresentationFormat>全屏显示(4:3)</PresentationFormat>
  <Paragraphs>115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1" baseType="lpstr">
      <vt:lpstr>黑体</vt:lpstr>
      <vt:lpstr>楷体_GB2312</vt:lpstr>
      <vt:lpstr>宋体</vt:lpstr>
      <vt:lpstr>微软雅黑</vt:lpstr>
      <vt:lpstr>幼圆</vt:lpstr>
      <vt:lpstr>Arial</vt:lpstr>
      <vt:lpstr>Calibri</vt:lpstr>
      <vt:lpstr>Century Gothic</vt:lpstr>
      <vt:lpstr>Courier New</vt:lpstr>
      <vt:lpstr>Palatino Linotype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2011-03-17T01:06:00Z</dcterms:created>
  <dcterms:modified xsi:type="dcterms:W3CDTF">2023-01-17T01:37:03Z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3427C2BE8D884168A5396405DB4234E4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