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28" r:id="rId2"/>
    <p:sldId id="434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12" r:id="rId12"/>
    <p:sldId id="413" r:id="rId13"/>
    <p:sldId id="414" r:id="rId14"/>
    <p:sldId id="415" r:id="rId15"/>
    <p:sldId id="433" r:id="rId16"/>
    <p:sldId id="416" r:id="rId17"/>
    <p:sldId id="303" r:id="rId18"/>
    <p:sldId id="406" r:id="rId19"/>
    <p:sldId id="259" r:id="rId20"/>
    <p:sldId id="411" r:id="rId21"/>
    <p:sldId id="409" r:id="rId22"/>
    <p:sldId id="258" r:id="rId23"/>
    <p:sldId id="410" r:id="rId24"/>
    <p:sldId id="275" r:id="rId25"/>
    <p:sldId id="380" r:id="rId26"/>
    <p:sldId id="417" r:id="rId27"/>
    <p:sldId id="418" r:id="rId28"/>
    <p:sldId id="427" r:id="rId29"/>
    <p:sldId id="429" r:id="rId30"/>
    <p:sldId id="430" r:id="rId31"/>
    <p:sldId id="431" r:id="rId32"/>
    <p:sldId id="432" r:id="rId33"/>
    <p:sldId id="301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xkb1.co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FFCC00"/>
    <a:srgbClr val="FF00FF"/>
    <a:srgbClr val="FF99FF"/>
    <a:srgbClr val="FF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3-30T15:10:34.519" idx="1">
    <p:pos x="2371" y="845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06F56-9065-4FE6-82C4-01E93EA381C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C0D80-0B6F-4E11-9D1C-5F937286A7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0D80-0B6F-4E11-9D1C-5F937286A7B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4370388"/>
            <a:ext cx="5408612" cy="10795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2" name="Rectangle 3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6250" y="5449888"/>
            <a:ext cx="5400675" cy="6000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zh-CN" altLang="en-US" noProof="0" smtClean="0"/>
              <a:t>单击添加署名或公司信息</a:t>
            </a:r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7CF650E5-3C85-4E24-92BF-1284F0430F6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69F83208-7DC7-4E7E-93F9-AD942E01232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185863"/>
            <a:ext cx="2051050" cy="46942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185863"/>
            <a:ext cx="6003925" cy="46942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AAD08DE7-C1CB-4D50-B75F-F702C3EEDA0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CFC71612-3DE4-42A7-B29C-796DAEDC6C9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8ED0AA4A-E25F-47AF-A19E-166FBBFF820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27487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27488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977FCACB-FB27-4240-97B0-994247A1655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1E7C43D5-5AB9-41A7-8C10-29948BD865F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5B0D6093-ED8C-4676-A728-C3F0BE06503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874A6D47-7BB2-4888-8C14-639123653AD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311B0D94-83EB-4ED2-A43C-AEB047A38E3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5561" y="-27305"/>
            <a:ext cx="9143999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0737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02388"/>
            <a:ext cx="14398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704FA54B-86D1-4243-BC5F-64BA52777085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1185863"/>
            <a:ext cx="5832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omb/>
    <p:sndAc>
      <p:stSnd>
        <p:snd r:embed="rId14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audio" Target="../media/audio1.wav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GIF"/><Relationship Id="rId7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21.png"/><Relationship Id="rId7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omments" Target="../comments/comment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6608" y="3778250"/>
            <a:ext cx="31194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5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Unit  8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790738"/>
            <a:ext cx="91440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5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Apples are good for us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雪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908050"/>
            <a:ext cx="21256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图片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765175"/>
            <a:ext cx="23764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桃子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5E8F2"/>
              </a:clrFrom>
              <a:clrTo>
                <a:srgbClr val="F5E8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3429000"/>
            <a:ext cx="24606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图片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3068638"/>
            <a:ext cx="23606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2094583"/>
            <a:ext cx="5832475" cy="692150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2532" name="Picture 4" descr="200905200456475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720"/>
            <a:ext cx="3886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05ac8200e744ba237bec2c8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0" y="908720"/>
            <a:ext cx="533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33400" y="5937920"/>
            <a:ext cx="350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ea typeface="宋体" panose="02010600030101010101" pitchFamily="2" charset="-122"/>
              </a:rPr>
              <a:t>apple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450384" y="5877272"/>
            <a:ext cx="2476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ea typeface="宋体" panose="02010600030101010101" pitchFamily="2" charset="-122"/>
              </a:rPr>
              <a:t>apple</a:t>
            </a:r>
            <a:r>
              <a:rPr lang="en-US" altLang="zh-CN" sz="48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038600" y="593792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80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4800" b="1">
                <a:solidFill>
                  <a:srgbClr val="FF0000"/>
                </a:solidFill>
                <a:ea typeface="宋体" panose="02010600030101010101" pitchFamily="2" charset="-122"/>
              </a:rPr>
              <a:t>some</a:t>
            </a:r>
            <a:r>
              <a:rPr lang="en-US" altLang="zh-CN" sz="3600" b="1"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1240N5b5160-256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904" y="1098376"/>
            <a:ext cx="457200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001676306e8c0bc9362b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1304" y="1098376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043608" y="5521424"/>
            <a:ext cx="358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>
                <a:ea typeface="宋体" panose="02010600030101010101" pitchFamily="2" charset="-122"/>
              </a:rPr>
              <a:t>pear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758608" y="5445224"/>
            <a:ext cx="190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>
                <a:ea typeface="宋体" panose="02010600030101010101" pitchFamily="2" charset="-122"/>
              </a:rPr>
              <a:t>pear</a:t>
            </a:r>
            <a:r>
              <a:rPr lang="en-US" altLang="zh-CN" sz="44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701208" y="5445224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ea typeface="宋体" panose="02010600030101010101" pitchFamily="2" charset="-122"/>
              </a:rPr>
              <a:t>some</a:t>
            </a: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409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889q8fl1d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0952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20081027_870b7168590f8786f875pCUYHUUrAxt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444352"/>
            <a:ext cx="381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838200" y="4800600"/>
            <a:ext cx="2590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ea typeface="宋体" panose="02010600030101010101" pitchFamily="2" charset="-122"/>
              </a:rPr>
              <a:t>banana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400800" y="4899248"/>
            <a:ext cx="251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 dirty="0">
                <a:ea typeface="宋体" panose="02010600030101010101" pitchFamily="2" charset="-122"/>
              </a:rPr>
              <a:t>banana</a:t>
            </a:r>
            <a:r>
              <a:rPr lang="en-US" altLang="zh-CN" sz="4400" b="1" dirty="0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343400" y="482724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a typeface="宋体" panose="02010600030101010101" pitchFamily="2" charset="-122"/>
              </a:rPr>
              <a:t>some</a:t>
            </a: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  <p:bldP spid="419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5604" name="Picture 4" descr="88134eef5c2bd9ffb21cb1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33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2009214155156baite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6032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09600" y="4800600"/>
            <a:ext cx="251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>
                <a:ea typeface="宋体" panose="02010600030101010101" pitchFamily="2" charset="-122"/>
              </a:rPr>
              <a:t>orange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096000" y="4800600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>
                <a:ea typeface="宋体" panose="02010600030101010101" pitchFamily="2" charset="-122"/>
              </a:rPr>
              <a:t>orange</a:t>
            </a:r>
            <a:r>
              <a:rPr lang="en-US" altLang="zh-CN" sz="44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191000" y="4800600"/>
            <a:ext cx="190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ea typeface="宋体" panose="02010600030101010101" pitchFamily="2" charset="-122"/>
              </a:rPr>
              <a:t>some</a:t>
            </a: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5" grpId="0"/>
      <p:bldP spid="430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484313"/>
            <a:ext cx="3168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628775"/>
            <a:ext cx="4376737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5003800"/>
            <a:ext cx="2952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5400">
                <a:ea typeface="宋体" panose="02010600030101010101" pitchFamily="2" charset="-122"/>
              </a:rPr>
              <a:t>peach</a:t>
            </a:r>
            <a:endParaRPr lang="zh-CN" altLang="en-US" sz="5400"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7538" y="5229225"/>
            <a:ext cx="43767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4800">
                <a:ea typeface="宋体" panose="02010600030101010101" pitchFamily="2" charset="-122"/>
              </a:rPr>
              <a:t> </a:t>
            </a:r>
            <a:r>
              <a:rPr lang="en-US" altLang="zh-CN" sz="4800">
                <a:solidFill>
                  <a:srgbClr val="FF0000"/>
                </a:solidFill>
                <a:ea typeface="宋体" panose="02010600030101010101" pitchFamily="2" charset="-122"/>
              </a:rPr>
              <a:t>some</a:t>
            </a:r>
            <a:r>
              <a:rPr lang="en-US" altLang="zh-CN" sz="4800">
                <a:ea typeface="宋体" panose="02010600030101010101" pitchFamily="2" charset="-122"/>
              </a:rPr>
              <a:t> peach</a:t>
            </a:r>
            <a:r>
              <a:rPr lang="en-US" altLang="zh-CN" sz="4800">
                <a:solidFill>
                  <a:srgbClr val="FF0000"/>
                </a:solidFill>
                <a:ea typeface="宋体" panose="02010600030101010101" pitchFamily="2" charset="-122"/>
              </a:rPr>
              <a:t>es</a:t>
            </a:r>
            <a:endParaRPr lang="zh-CN" altLang="en-US" sz="48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600200" cy="11509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0"/>
            <a:ext cx="1657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4" descr="食物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752600"/>
            <a:ext cx="2133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1752600"/>
            <a:ext cx="1600200" cy="1295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0"/>
            <a:ext cx="2057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5" name="Picture 7" descr="食物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0"/>
            <a:ext cx="2057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6" name="Picture 8" descr="食物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70750" y="0"/>
            <a:ext cx="18732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7" name="Picture 9" descr="食物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1400" y="1828800"/>
            <a:ext cx="1800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8" name="Picture 10" descr="2009214155156baite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410200" y="1828800"/>
            <a:ext cx="1828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20080807_7db6cac7342c048ba04fQOmpM8lVfNzZ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239000" y="1828800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食物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657600"/>
            <a:ext cx="18732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1" name="Picture 13" descr="食物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5000" y="3657600"/>
            <a:ext cx="1800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2" name="Picture 14" descr="食物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81400" y="3733800"/>
            <a:ext cx="16430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3" name="Picture 15" descr="汤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181600" y="3657600"/>
            <a:ext cx="1676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4" name="Picture 16" descr="面包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162800" y="3657600"/>
            <a:ext cx="17732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60000">
            <a:off x="152400" y="5257800"/>
            <a:ext cx="1943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6" name="Picture 18" descr="0506380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2286000" y="5181600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19" descr="蛋糕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495800" y="5181600"/>
            <a:ext cx="182880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8" name="Picture 20" descr="20081029_48d3a81859fbc35f6728bs2l3n9uu9db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553200" y="5181600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228600" y="12192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apple</a:t>
            </a:r>
            <a:r>
              <a:rPr lang="en-US" alt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1600200" y="12192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banana</a:t>
            </a:r>
            <a:r>
              <a:rPr lang="en-US" alt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133600" y="30480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pear</a:t>
            </a:r>
            <a:r>
              <a:rPr lang="en-US" alt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5334000" y="12192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chocolate</a:t>
            </a:r>
            <a:r>
              <a:rPr lang="en-US" alt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7467600" y="1219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biscuit</a:t>
            </a:r>
            <a:r>
              <a:rPr lang="en-US" alt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0" y="31242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dumpling</a:t>
            </a:r>
            <a:r>
              <a:rPr lang="en-US" altLang="zh-CN" sz="2800" b="1">
                <a:solidFill>
                  <a:srgbClr val="CC33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3352800" y="12192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vegetable</a:t>
            </a:r>
            <a:r>
              <a:rPr lang="en-US" altLang="zh-CN" sz="2800" b="1">
                <a:solidFill>
                  <a:srgbClr val="CC33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3733800" y="3048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sweet</a:t>
            </a:r>
            <a:r>
              <a:rPr lang="en-US" alt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5486400" y="3048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orange</a:t>
            </a:r>
            <a:r>
              <a:rPr lang="en-US" alt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7391400" y="3048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peanut</a:t>
            </a:r>
            <a:r>
              <a:rPr lang="en-US" alt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152400" y="47244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noodles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2286000" y="4648200"/>
            <a:ext cx="1371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800" b="1">
                <a:ea typeface="宋体" panose="02010600030101010101" pitchFamily="2" charset="-122"/>
              </a:rPr>
              <a:t>rice</a:t>
            </a:r>
          </a:p>
          <a:p>
            <a:pPr>
              <a:spcBef>
                <a:spcPct val="50000"/>
              </a:spcBef>
            </a:pP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3962400" y="46482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fish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5486400" y="4724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soup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7391400" y="4724400"/>
            <a:ext cx="1752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800" b="1">
                <a:ea typeface="宋体" panose="02010600030101010101" pitchFamily="2" charset="-122"/>
              </a:rPr>
              <a:t>bread</a:t>
            </a:r>
            <a:endParaRPr lang="zh-CN" altLang="zh-CN" sz="2800" b="1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457200" y="6276975"/>
            <a:ext cx="1447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800" b="1">
                <a:ea typeface="宋体" panose="02010600030101010101" pitchFamily="2" charset="-122"/>
              </a:rPr>
              <a:t>fruit</a:t>
            </a:r>
            <a:endParaRPr lang="zh-CN" altLang="zh-CN" sz="2800" b="1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2590800" y="6276975"/>
            <a:ext cx="1524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800" b="1">
                <a:ea typeface="宋体" panose="02010600030101010101" pitchFamily="2" charset="-122"/>
              </a:rPr>
              <a:t>milk</a:t>
            </a:r>
          </a:p>
          <a:p>
            <a:pPr>
              <a:spcBef>
                <a:spcPct val="50000"/>
              </a:spcBef>
            </a:pP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4724400" y="6338888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cake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7086600" y="63388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meat</a:t>
            </a:r>
          </a:p>
        </p:txBody>
      </p:sp>
      <p:sp>
        <p:nvSpPr>
          <p:cNvPr id="44072" name="AutoShape 40"/>
          <p:cNvSpPr>
            <a:spLocks noChangeArrowheads="1"/>
          </p:cNvSpPr>
          <p:nvPr/>
        </p:nvSpPr>
        <p:spPr bwMode="auto">
          <a:xfrm>
            <a:off x="0" y="-228600"/>
            <a:ext cx="9144000" cy="3886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1295400" y="1371600"/>
            <a:ext cx="617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ea typeface="宋体" panose="02010600030101010101" pitchFamily="2" charset="-122"/>
              </a:rPr>
              <a:t>可数名词（两个或两个以上可加</a:t>
            </a:r>
            <a:r>
              <a:rPr lang="en-US" altLang="zh-CN" sz="3200" b="1">
                <a:ea typeface="宋体" panose="02010600030101010101" pitchFamily="2" charset="-122"/>
              </a:rPr>
              <a:t>S)</a:t>
            </a:r>
          </a:p>
        </p:txBody>
      </p:sp>
      <p:sp>
        <p:nvSpPr>
          <p:cNvPr id="44074" name="AutoShape 42"/>
          <p:cNvSpPr>
            <a:spLocks noChangeArrowheads="1"/>
          </p:cNvSpPr>
          <p:nvPr/>
        </p:nvSpPr>
        <p:spPr bwMode="auto">
          <a:xfrm>
            <a:off x="0" y="3200400"/>
            <a:ext cx="9144000" cy="3657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75" name="Text Box 43"/>
          <p:cNvSpPr txBox="1">
            <a:spLocks noChangeArrowheads="1"/>
          </p:cNvSpPr>
          <p:nvPr/>
        </p:nvSpPr>
        <p:spPr bwMode="auto">
          <a:xfrm>
            <a:off x="1676400" y="4724400"/>
            <a:ext cx="579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ea typeface="宋体" panose="02010600030101010101" pitchFamily="2" charset="-122"/>
              </a:rPr>
              <a:t>a</a:t>
            </a:r>
            <a:r>
              <a:rPr lang="zh-CN" altLang="en-US" sz="3200" b="1">
                <a:ea typeface="宋体" panose="02010600030101010101" pitchFamily="2" charset="-122"/>
              </a:rPr>
              <a:t>或</a:t>
            </a:r>
            <a:r>
              <a:rPr lang="en-US" altLang="zh-CN" sz="3200" b="1">
                <a:ea typeface="宋体" panose="02010600030101010101" pitchFamily="2" charset="-122"/>
              </a:rPr>
              <a:t>an+</a:t>
            </a:r>
            <a:r>
              <a:rPr lang="zh-CN" altLang="en-US" sz="3200" b="1">
                <a:ea typeface="宋体" panose="02010600030101010101" pitchFamily="2" charset="-122"/>
              </a:rPr>
              <a:t>名词，一个</a:t>
            </a:r>
            <a:r>
              <a:rPr lang="en-US" altLang="zh-CN" sz="3200" b="1">
                <a:ea typeface="宋体" panose="02010600030101010101" pitchFamily="2" charset="-122"/>
              </a:rPr>
              <a:t>···</a:t>
            </a:r>
            <a:r>
              <a:rPr lang="zh-CN" altLang="en-US" sz="3200" b="1">
                <a:ea typeface="宋体" panose="02010600030101010101" pitchFamily="2" charset="-122"/>
              </a:rPr>
              <a:t>（不加</a:t>
            </a:r>
            <a:r>
              <a:rPr lang="en-US" altLang="zh-CN" sz="3200" b="1">
                <a:ea typeface="宋体" panose="02010600030101010101" pitchFamily="2" charset="-122"/>
              </a:rPr>
              <a:t>S</a:t>
            </a:r>
            <a:r>
              <a:rPr lang="zh-CN" altLang="en-US" sz="3200" b="1">
                <a:ea typeface="宋体" panose="02010600030101010101" pitchFamily="2" charset="-122"/>
              </a:rPr>
              <a:t>）</a:t>
            </a: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2" grpId="0" animBg="1"/>
      <p:bldP spid="44073" grpId="0"/>
      <p:bldP spid="44074" grpId="0" animBg="1"/>
      <p:bldP spid="440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067175" y="20605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3600" b="1">
              <a:ea typeface="宋体" panose="02010600030101010101" pitchFamily="2" charset="-122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924300" y="2205038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3600" b="1">
              <a:ea typeface="宋体" panose="02010600030101010101" pitchFamily="2" charset="-122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011863" y="198913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3600" b="1">
              <a:ea typeface="宋体" panose="02010600030101010101" pitchFamily="2" charset="-122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95738" y="22050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3200">
              <a:ea typeface="宋体" panose="02010600030101010101" pitchFamily="2" charset="-122"/>
            </a:endParaRPr>
          </a:p>
        </p:txBody>
      </p:sp>
      <p:pic>
        <p:nvPicPr>
          <p:cNvPr id="29702" name="Picture 6" descr="getCA7NU1B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276475"/>
            <a:ext cx="712787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50825" y="476250"/>
            <a:ext cx="84566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8800" b="1">
                <a:ea typeface="宋体" panose="02010600030101010101" pitchFamily="2" charset="-122"/>
              </a:rPr>
              <a:t>We are</a:t>
            </a:r>
            <a:r>
              <a:rPr lang="en-US" altLang="zh-CN" sz="9600" b="1">
                <a:ea typeface="宋体" panose="02010600030101010101" pitchFamily="2" charset="-122"/>
              </a:rPr>
              <a:t> </a:t>
            </a:r>
            <a:r>
              <a:rPr lang="en-US" altLang="zh-CN" sz="9600" b="1" u="sng">
                <a:solidFill>
                  <a:srgbClr val="FF0066"/>
                </a:solidFill>
                <a:ea typeface="宋体" panose="02010600030101010101" pitchFamily="2" charset="-122"/>
              </a:rPr>
              <a:t>fruit</a:t>
            </a:r>
            <a:r>
              <a:rPr lang="en-US" altLang="zh-CN" sz="9600" b="1">
                <a:ea typeface="宋体" panose="02010600030101010101" pitchFamily="2" charset="-122"/>
              </a:rPr>
              <a:t>s!!!</a:t>
            </a: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etCAEO2YB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2701925"/>
            <a:ext cx="15271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xpic693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8888" y="3141663"/>
            <a:ext cx="1633537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2734872_144851649104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4221163"/>
            <a:ext cx="20002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xpic540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97275" y="4665663"/>
            <a:ext cx="22320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WordArt 9"/>
          <p:cNvSpPr>
            <a:spLocks noChangeArrowheads="1" noChangeShapeType="1"/>
          </p:cNvSpPr>
          <p:nvPr/>
        </p:nvSpPr>
        <p:spPr bwMode="auto">
          <a:xfrm>
            <a:off x="684213" y="692150"/>
            <a:ext cx="2619375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I like...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1751" name="Picture 10" descr="OOOPIC_douni-pmr_20090914573e3c590f68752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6688" y="1412875"/>
            <a:ext cx="1666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QQ截图未命名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908050"/>
            <a:ext cx="12731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QQ截图未命名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149725"/>
            <a:ext cx="13033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10090720_104233089334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4852988"/>
            <a:ext cx="9239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403350" y="620713"/>
            <a:ext cx="6480175" cy="1152525"/>
          </a:xfrm>
          <a:prstGeom prst="wedgeEllipseCallout">
            <a:avLst>
              <a:gd name="adj1" fmla="val -50639"/>
              <a:gd name="adj2" fmla="val 3760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 sz="3200"/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2124075" y="836613"/>
            <a:ext cx="512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3200">
                <a:ea typeface="宋体" panose="02010600030101010101" pitchFamily="2" charset="-122"/>
              </a:rPr>
              <a:t>问： </a:t>
            </a:r>
            <a:r>
              <a:rPr lang="en-US" altLang="zh-CN" sz="3200">
                <a:ea typeface="宋体" panose="02010600030101010101" pitchFamily="2" charset="-122"/>
              </a:rPr>
              <a:t>What fruit do you like?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>
            <a:off x="1331913" y="3429000"/>
            <a:ext cx="6119812" cy="1079500"/>
          </a:xfrm>
          <a:prstGeom prst="wedgeEllipseCallout">
            <a:avLst>
              <a:gd name="adj1" fmla="val -50417"/>
              <a:gd name="adj2" fmla="val 4014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/>
              <a:t>答：I like </a:t>
            </a:r>
            <a:r>
              <a:rPr lang="en-US" altLang="zh-CN" sz="3200"/>
              <a:t>···.</a:t>
            </a:r>
            <a:endParaRPr lang="en-US" altLang="zh-CN" sz="3200">
              <a:sym typeface="宋体" panose="02010600030101010101" pitchFamily="2" charset="-122"/>
            </a:endParaRP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4284663" y="3644900"/>
            <a:ext cx="4052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3200">
              <a:solidFill>
                <a:srgbClr val="FF0066"/>
              </a:solidFill>
              <a:ea typeface="宋体" panose="02010600030101010101" pitchFamily="2" charset="-122"/>
            </a:endParaRPr>
          </a:p>
          <a:p>
            <a:endParaRPr lang="zh-CN" altLang="en-US" sz="3200"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ldLvl="0" autoUpdateAnimBg="0"/>
      <p:bldP spid="8198" grpId="1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79388" y="908050"/>
            <a:ext cx="5408612" cy="1079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6000" dirty="0" smtClean="0"/>
              <a:t>Review words</a:t>
            </a:r>
            <a:endParaRPr lang="zh-CN" altLang="en-US" sz="6000" dirty="0" smtClean="0"/>
          </a:p>
        </p:txBody>
      </p:sp>
      <p:sp>
        <p:nvSpPr>
          <p:cNvPr id="3" name="副标题 2"/>
          <p:cNvSpPr txBox="1"/>
          <p:nvPr/>
        </p:nvSpPr>
        <p:spPr>
          <a:xfrm>
            <a:off x="323850" y="1773238"/>
            <a:ext cx="8640763" cy="4276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sz="4000" dirty="0" smtClean="0"/>
              <a:t>    can      </a:t>
            </a:r>
            <a:r>
              <a:rPr lang="zh-CN" altLang="en-US" sz="4000" dirty="0" smtClean="0"/>
              <a:t>能，能够</a:t>
            </a:r>
            <a:r>
              <a:rPr lang="en-US" altLang="zh-CN" sz="4000" dirty="0" smtClean="0"/>
              <a:t>    pear   </a:t>
            </a:r>
            <a:r>
              <a:rPr lang="zh-CN" altLang="en-US" sz="4000" dirty="0" smtClean="0"/>
              <a:t>梨</a:t>
            </a:r>
            <a:endParaRPr lang="en-US" altLang="zh-CN" sz="4000" dirty="0" smtClean="0"/>
          </a:p>
          <a:p>
            <a:pPr eaLnBrk="1" hangingPunct="1"/>
            <a:r>
              <a:rPr lang="en-US" altLang="zh-CN" sz="4000" dirty="0" smtClean="0"/>
              <a:t>    peach   </a:t>
            </a:r>
            <a:r>
              <a:rPr lang="zh-CN" altLang="en-US" sz="4000" dirty="0" smtClean="0"/>
              <a:t>桃子</a:t>
            </a:r>
            <a:r>
              <a:rPr lang="en-US" altLang="zh-CN" sz="4000" dirty="0" smtClean="0"/>
              <a:t>          fruit    </a:t>
            </a:r>
            <a:r>
              <a:rPr lang="zh-CN" altLang="en-US" sz="4000" dirty="0" smtClean="0"/>
              <a:t>水果</a:t>
            </a:r>
            <a:endParaRPr lang="en-US" altLang="zh-CN" sz="4000" dirty="0" smtClean="0"/>
          </a:p>
          <a:p>
            <a:pPr eaLnBrk="1" hangingPunct="1"/>
            <a:r>
              <a:rPr lang="en-US" altLang="zh-CN" sz="4000" dirty="0" smtClean="0"/>
              <a:t>    watermelon </a:t>
            </a:r>
            <a:r>
              <a:rPr lang="zh-CN" altLang="en-US" sz="4000" dirty="0" smtClean="0"/>
              <a:t>西瓜</a:t>
            </a:r>
            <a:r>
              <a:rPr lang="en-US" altLang="zh-CN" sz="4000" dirty="0" smtClean="0"/>
              <a:t>   grape </a:t>
            </a:r>
            <a:r>
              <a:rPr lang="zh-CN" altLang="en-US" sz="4000" dirty="0" smtClean="0"/>
              <a:t>葡萄</a:t>
            </a:r>
            <a:r>
              <a:rPr lang="en-US" altLang="zh-CN" sz="4000" dirty="0" smtClean="0"/>
              <a:t> </a:t>
            </a:r>
          </a:p>
          <a:p>
            <a:pPr eaLnBrk="1" hangingPunct="1"/>
            <a:r>
              <a:rPr lang="en-US" altLang="zh-CN" sz="4000" dirty="0" smtClean="0"/>
              <a:t>    banana  </a:t>
            </a:r>
            <a:r>
              <a:rPr lang="zh-CN" altLang="en-US" sz="4000" dirty="0" smtClean="0"/>
              <a:t>香蕉         </a:t>
            </a:r>
            <a:r>
              <a:rPr lang="en-US" altLang="zh-CN" sz="4000" dirty="0" smtClean="0"/>
              <a:t>apple </a:t>
            </a:r>
            <a:r>
              <a:rPr lang="zh-CN" altLang="en-US" sz="4000" dirty="0" smtClean="0"/>
              <a:t>苹果</a:t>
            </a:r>
            <a:endParaRPr lang="en-US" altLang="zh-CN" sz="4000" dirty="0" smtClean="0"/>
          </a:p>
          <a:p>
            <a:pPr eaLnBrk="1" hangingPunct="1"/>
            <a:r>
              <a:rPr lang="en-US" altLang="zh-CN" sz="4000" dirty="0" smtClean="0"/>
              <a:t>    orange  </a:t>
            </a:r>
            <a:r>
              <a:rPr lang="zh-CN" altLang="en-US" sz="4000" dirty="0" smtClean="0"/>
              <a:t>橙子</a:t>
            </a:r>
            <a:r>
              <a:rPr lang="en-US" altLang="zh-CN" sz="4000" dirty="0" smtClean="0"/>
              <a:t>   </a:t>
            </a:r>
            <a:endParaRPr lang="zh-CN" altLang="en-US" sz="4000" dirty="0" smtClean="0"/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QQ截图未命名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6225" y="1989138"/>
            <a:ext cx="9048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QQ截图未命名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6225" y="3644900"/>
            <a:ext cx="8001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QQ截图未命名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4425" y="5373688"/>
            <a:ext cx="9334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QQ截图未命名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050" y="5373688"/>
            <a:ext cx="111283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AutoShape 7"/>
          <p:cNvSpPr>
            <a:spLocks noChangeArrowheads="1"/>
          </p:cNvSpPr>
          <p:nvPr/>
        </p:nvSpPr>
        <p:spPr bwMode="auto">
          <a:xfrm>
            <a:off x="2411413" y="1701800"/>
            <a:ext cx="4824412" cy="1079500"/>
          </a:xfrm>
          <a:prstGeom prst="wedgeEllipseCallout">
            <a:avLst>
              <a:gd name="adj1" fmla="val -53653"/>
              <a:gd name="adj2" fmla="val 24704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 sz="3200"/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3924300" y="1989138"/>
            <a:ext cx="1130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3200">
                <a:ea typeface="宋体" panose="02010600030101010101" pitchFamily="2" charset="-122"/>
              </a:rPr>
              <a:t>I like </a:t>
            </a:r>
          </a:p>
        </p:txBody>
      </p:sp>
      <p:sp>
        <p:nvSpPr>
          <p:cNvPr id="33800" name="AutoShape 9"/>
          <p:cNvSpPr>
            <a:spLocks noChangeArrowheads="1"/>
          </p:cNvSpPr>
          <p:nvPr/>
        </p:nvSpPr>
        <p:spPr bwMode="auto">
          <a:xfrm>
            <a:off x="2266950" y="3286125"/>
            <a:ext cx="5184775" cy="1008063"/>
          </a:xfrm>
          <a:prstGeom prst="wedgeEllipseCallout">
            <a:avLst>
              <a:gd name="adj1" fmla="val -49634"/>
              <a:gd name="adj2" fmla="val 229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 sz="3200"/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2555875" y="3502025"/>
            <a:ext cx="164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800">
                <a:ea typeface="宋体" panose="02010600030101010101" pitchFamily="2" charset="-122"/>
              </a:rPr>
              <a:t>You  like 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33802" name="AutoShape 11"/>
          <p:cNvSpPr>
            <a:spLocks noChangeArrowheads="1"/>
          </p:cNvSpPr>
          <p:nvPr/>
        </p:nvSpPr>
        <p:spPr bwMode="auto">
          <a:xfrm>
            <a:off x="2627313" y="4508500"/>
            <a:ext cx="5400675" cy="1008063"/>
          </a:xfrm>
          <a:prstGeom prst="wedgeEllipseCallout">
            <a:avLst>
              <a:gd name="adj1" fmla="val -61435"/>
              <a:gd name="adj2" fmla="val 55514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 sz="3200"/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3059113" y="4654550"/>
            <a:ext cx="1627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3200">
                <a:ea typeface="宋体" panose="02010600030101010101" pitchFamily="2" charset="-122"/>
              </a:rPr>
              <a:t>We like 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5076825" y="1989138"/>
            <a:ext cx="1851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66"/>
                </a:solidFill>
                <a:ea typeface="宋体" panose="02010600030101010101" pitchFamily="2" charset="-122"/>
              </a:rPr>
              <a:t>bananas.</a:t>
            </a:r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4067175" y="3429000"/>
            <a:ext cx="29352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3200">
                <a:solidFill>
                  <a:srgbClr val="FF0066"/>
                </a:solidFill>
                <a:ea typeface="宋体" panose="02010600030101010101" pitchFamily="2" charset="-122"/>
              </a:rPr>
              <a:t>bananas </a:t>
            </a:r>
            <a:r>
              <a:rPr lang="zh-CN" altLang="en-US" sz="3200">
                <a:solidFill>
                  <a:srgbClr val="FF0066"/>
                </a:solidFill>
                <a:ea typeface="宋体" panose="02010600030101010101" pitchFamily="2" charset="-122"/>
              </a:rPr>
              <a:t>，</a:t>
            </a:r>
            <a:r>
              <a:rPr lang="en-US" altLang="zh-CN" sz="3200">
                <a:solidFill>
                  <a:srgbClr val="FF0066"/>
                </a:solidFill>
                <a:ea typeface="宋体" panose="02010600030101010101" pitchFamily="2" charset="-122"/>
              </a:rPr>
              <a:t>too.</a:t>
            </a:r>
            <a:endParaRPr lang="zh-CN" altLang="en-US" sz="3200">
              <a:solidFill>
                <a:srgbClr val="FF0066"/>
              </a:solidFill>
              <a:ea typeface="宋体" panose="02010600030101010101" pitchFamily="2" charset="-122"/>
            </a:endParaRPr>
          </a:p>
          <a:p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4716463" y="4724400"/>
            <a:ext cx="2146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3200">
                <a:solidFill>
                  <a:srgbClr val="FF0066"/>
                </a:solidFill>
                <a:ea typeface="宋体" panose="02010600030101010101" pitchFamily="2" charset="-122"/>
              </a:rPr>
              <a:t>bananas</a:t>
            </a:r>
            <a:r>
              <a:rPr lang="zh-CN" altLang="en-US" sz="3200">
                <a:solidFill>
                  <a:srgbClr val="FF0066"/>
                </a:solidFill>
                <a:ea typeface="宋体" panose="02010600030101010101" pitchFamily="2" charset="-122"/>
              </a:rPr>
              <a:t>！</a:t>
            </a:r>
            <a:endParaRPr lang="zh-CN" altLang="zh-CN" sz="3200"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pic>
        <p:nvPicPr>
          <p:cNvPr id="33807" name="Picture 16" descr="getCAEO2YBY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64388" y="1484313"/>
            <a:ext cx="199866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为什么？</a:t>
            </a:r>
          </a:p>
        </p:txBody>
      </p:sp>
      <p:sp>
        <p:nvSpPr>
          <p:cNvPr id="34819" name="Text Box 4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8000" b="1" smtClean="0"/>
              <a:t>But, why?</a:t>
            </a:r>
          </a:p>
        </p:txBody>
      </p:sp>
      <p:pic>
        <p:nvPicPr>
          <p:cNvPr id="34820" name="Picture 5" descr="1290280022778_0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692150"/>
            <a:ext cx="33131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067175" y="20605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3600" b="1">
              <a:ea typeface="宋体" panose="02010600030101010101" pitchFamily="2" charset="-122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924300" y="2205038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3600" b="1">
              <a:ea typeface="宋体" panose="02010600030101010101" pitchFamily="2" charset="-122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11863" y="198913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3600" b="1">
              <a:ea typeface="宋体" panose="02010600030101010101" pitchFamily="2" charset="-122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995738" y="22050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508625" y="5229225"/>
            <a:ext cx="309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3200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227763" y="2636838"/>
            <a:ext cx="3095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3200"/>
          </a:p>
        </p:txBody>
      </p:sp>
      <p:sp>
        <p:nvSpPr>
          <p:cNvPr id="7177" name="WordArt 9"/>
          <p:cNvSpPr>
            <a:spLocks noChangeArrowheads="1" noChangeShapeType="1"/>
          </p:cNvSpPr>
          <p:nvPr/>
        </p:nvSpPr>
        <p:spPr bwMode="auto">
          <a:xfrm>
            <a:off x="7019925" y="5013325"/>
            <a:ext cx="1524000" cy="695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4800">
                <a:solidFill>
                  <a:srgbClr val="336699"/>
                </a:solidFill>
                <a:effectLst>
                  <a:outerShdw dist="38100" algn="ctr" rotWithShape="0">
                    <a:srgbClr val="B2B2B2">
                      <a:alpha val="7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Good</a:t>
            </a:r>
            <a:r>
              <a:rPr lang="zh-CN" altLang="en-US" sz="4800">
                <a:solidFill>
                  <a:srgbClr val="336699"/>
                </a:solidFill>
                <a:effectLst>
                  <a:outerShdw dist="38100" algn="ctr" rotWithShape="0">
                    <a:srgbClr val="B2B2B2">
                      <a:alpha val="7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！</a:t>
            </a:r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430213" y="1268413"/>
            <a:ext cx="871378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6600" b="1">
                <a:latin typeface="Times New Roman" panose="02020603050405020304" pitchFamily="18" charset="0"/>
              </a:rPr>
              <a:t>Apples</a:t>
            </a:r>
            <a:r>
              <a:rPr kumimoji="1" lang="en-US" altLang="zh-CN" sz="6600" b="1">
                <a:solidFill>
                  <a:srgbClr val="660066"/>
                </a:solidFill>
                <a:latin typeface="Times New Roman" panose="02020603050405020304" pitchFamily="18" charset="0"/>
              </a:rPr>
              <a:t> are good for us.</a:t>
            </a:r>
          </a:p>
        </p:txBody>
      </p:sp>
      <p:pic>
        <p:nvPicPr>
          <p:cNvPr id="35850" name="Picture 18" descr="1167180528672619_fi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51125"/>
            <a:ext cx="590391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067175" y="20605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3600" b="1">
              <a:ea typeface="宋体" panose="02010600030101010101" pitchFamily="2" charset="-122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924300" y="2205038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3600" b="1">
              <a:ea typeface="宋体" panose="02010600030101010101" pitchFamily="2" charset="-122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011863" y="198913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3600" b="1">
              <a:ea typeface="宋体" panose="02010600030101010101" pitchFamily="2" charset="-122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95738" y="22050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508625" y="5229225"/>
            <a:ext cx="309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3200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227763" y="2636838"/>
            <a:ext cx="3095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3200"/>
          </a:p>
        </p:txBody>
      </p:sp>
      <p:sp>
        <p:nvSpPr>
          <p:cNvPr id="37896" name="WordArt 8"/>
          <p:cNvSpPr>
            <a:spLocks noChangeArrowheads="1" noChangeShapeType="1"/>
          </p:cNvSpPr>
          <p:nvPr/>
        </p:nvSpPr>
        <p:spPr bwMode="auto">
          <a:xfrm>
            <a:off x="7019925" y="5013325"/>
            <a:ext cx="1524000" cy="695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4800">
                <a:solidFill>
                  <a:srgbClr val="336699"/>
                </a:solidFill>
                <a:effectLst>
                  <a:outerShdw dist="38100" algn="ctr" rotWithShape="0">
                    <a:srgbClr val="B2B2B2">
                      <a:alpha val="7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Good</a:t>
            </a:r>
            <a:r>
              <a:rPr lang="zh-CN" altLang="en-US" sz="4800">
                <a:solidFill>
                  <a:srgbClr val="336699"/>
                </a:solidFill>
                <a:effectLst>
                  <a:outerShdw dist="38100" algn="ctr" rotWithShape="0">
                    <a:srgbClr val="B2B2B2">
                      <a:alpha val="7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！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1268413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kumimoji="1" lang="en-US" altLang="zh-CN" sz="6000" b="1">
                <a:solidFill>
                  <a:srgbClr val="FF9900"/>
                </a:solidFill>
                <a:latin typeface="Times New Roman" panose="02020603050405020304" pitchFamily="18" charset="0"/>
              </a:rPr>
              <a:t>Bananas</a:t>
            </a:r>
            <a:r>
              <a:rPr kumimoji="1" lang="en-US" altLang="zh-CN" sz="6000" b="1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6000" b="1">
                <a:latin typeface="Times New Roman" panose="02020603050405020304" pitchFamily="18" charset="0"/>
              </a:rPr>
              <a:t>are good for us.</a:t>
            </a:r>
          </a:p>
        </p:txBody>
      </p:sp>
      <p:pic>
        <p:nvPicPr>
          <p:cNvPr id="36874" name="Picture 10" descr="1167180528672619_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547938"/>
            <a:ext cx="6048375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 descr="bababa">
            <a:hlinkClick r:id="" action="ppaction://noaction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526318">
            <a:off x="1763713" y="4221163"/>
            <a:ext cx="1079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getCAEO2YBY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738" y="4292600"/>
            <a:ext cx="793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WordArt 12"/>
          <p:cNvSpPr>
            <a:spLocks noChangeArrowheads="1" noChangeShapeType="1"/>
          </p:cNvSpPr>
          <p:nvPr/>
        </p:nvSpPr>
        <p:spPr bwMode="auto">
          <a:xfrm>
            <a:off x="900113" y="4005263"/>
            <a:ext cx="3048000" cy="695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kern="10">
                <a:solidFill>
                  <a:srgbClr val="336699"/>
                </a:solidFill>
                <a:effectLst>
                  <a:outerShdw dist="38100" algn="ctr" rotWithShape="0">
                    <a:srgbClr val="B2B2B2">
                      <a:alpha val="7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grapes</a:t>
            </a:r>
            <a:endParaRPr lang="zh-CN" altLang="en-US" sz="4800" kern="10">
              <a:solidFill>
                <a:srgbClr val="336699"/>
              </a:solidFill>
              <a:effectLst>
                <a:outerShdw dist="38100" algn="ctr" rotWithShape="0">
                  <a:srgbClr val="B2B2B2">
                    <a:alpha val="75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1277" name="Group 13"/>
          <p:cNvGrpSpPr/>
          <p:nvPr/>
        </p:nvGrpSpPr>
        <p:grpSpPr bwMode="auto">
          <a:xfrm>
            <a:off x="539750" y="476250"/>
            <a:ext cx="6048375" cy="790575"/>
            <a:chOff x="0" y="0"/>
            <a:chExt cx="3901" cy="590"/>
          </a:xfrm>
        </p:grpSpPr>
        <p:sp>
          <p:nvSpPr>
            <p:cNvPr id="37898" name="AutoShape 14"/>
            <p:cNvSpPr>
              <a:spLocks noChangeArrowheads="1"/>
            </p:cNvSpPr>
            <p:nvPr/>
          </p:nvSpPr>
          <p:spPr bwMode="auto">
            <a:xfrm>
              <a:off x="0" y="0"/>
              <a:ext cx="3901" cy="590"/>
            </a:xfrm>
            <a:prstGeom prst="wedgeEllipseCallout">
              <a:avLst>
                <a:gd name="adj1" fmla="val -43745"/>
                <a:gd name="adj2" fmla="val 9440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7899" name="Text Box 15"/>
            <p:cNvSpPr txBox="1">
              <a:spLocks noChangeArrowheads="1"/>
            </p:cNvSpPr>
            <p:nvPr/>
          </p:nvSpPr>
          <p:spPr bwMode="auto">
            <a:xfrm>
              <a:off x="305" y="103"/>
              <a:ext cx="332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 sz="3200" b="1">
                  <a:ea typeface="宋体" panose="02010600030101010101" pitchFamily="2" charset="-122"/>
                </a:rPr>
                <a:t>What fruit do you like?</a:t>
              </a:r>
            </a:p>
          </p:txBody>
        </p:sp>
      </p:grpSp>
      <p:grpSp>
        <p:nvGrpSpPr>
          <p:cNvPr id="11280" name="Group 16"/>
          <p:cNvGrpSpPr/>
          <p:nvPr/>
        </p:nvGrpSpPr>
        <p:grpSpPr bwMode="auto">
          <a:xfrm rot="10445631" flipV="1">
            <a:off x="3492500" y="2852738"/>
            <a:ext cx="3924300" cy="649287"/>
            <a:chOff x="0" y="0"/>
            <a:chExt cx="3383" cy="453"/>
          </a:xfrm>
        </p:grpSpPr>
        <p:sp>
          <p:nvSpPr>
            <p:cNvPr id="37896" name="AutoShape 17"/>
            <p:cNvSpPr>
              <a:spLocks noChangeArrowheads="1"/>
            </p:cNvSpPr>
            <p:nvPr/>
          </p:nvSpPr>
          <p:spPr bwMode="auto">
            <a:xfrm>
              <a:off x="4" y="0"/>
              <a:ext cx="3379" cy="453"/>
            </a:xfrm>
            <a:prstGeom prst="wedgeRoundRectCallout">
              <a:avLst>
                <a:gd name="adj1" fmla="val -38486"/>
                <a:gd name="adj2" fmla="val 92162"/>
                <a:gd name="adj3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z="3200"/>
            </a:p>
          </p:txBody>
        </p:sp>
        <p:sp>
          <p:nvSpPr>
            <p:cNvPr id="37897" name="Text Box 18"/>
            <p:cNvSpPr txBox="1">
              <a:spLocks noChangeArrowheads="1"/>
            </p:cNvSpPr>
            <p:nvPr/>
          </p:nvSpPr>
          <p:spPr bwMode="auto">
            <a:xfrm>
              <a:off x="0" y="4"/>
              <a:ext cx="3383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 sz="3200">
                  <a:ea typeface="宋体" panose="02010600030101010101" pitchFamily="2" charset="-122"/>
                </a:rPr>
                <a:t>I like </a:t>
              </a:r>
              <a:r>
                <a:rPr lang="en-US" altLang="zh-CN" sz="3200" b="1">
                  <a:ea typeface="宋体" panose="02010600030101010101" pitchFamily="2" charset="-122"/>
                </a:rPr>
                <a:t>grapes</a:t>
              </a:r>
              <a:r>
                <a:rPr lang="zh-CN" altLang="en-US" sz="3200">
                  <a:ea typeface="宋体" panose="02010600030101010101" pitchFamily="2" charset="-122"/>
                </a:rPr>
                <a:t>.</a:t>
              </a:r>
            </a:p>
          </p:txBody>
        </p:sp>
      </p:grpSp>
      <p:sp>
        <p:nvSpPr>
          <p:cNvPr id="37893" name="Text Box 19"/>
          <p:cNvSpPr txBox="1">
            <a:spLocks noChangeArrowheads="1"/>
          </p:cNvSpPr>
          <p:nvPr/>
        </p:nvSpPr>
        <p:spPr bwMode="auto">
          <a:xfrm>
            <a:off x="936625" y="3213100"/>
            <a:ext cx="8207375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marL="342900" indent="-342900"/>
            <a:endParaRPr lang="en-US" altLang="zh-CN" sz="8000" b="1"/>
          </a:p>
        </p:txBody>
      </p:sp>
      <p:sp>
        <p:nvSpPr>
          <p:cNvPr id="37894" name="Rectangle 20"/>
          <p:cNvSpPr>
            <a:spLocks noChangeArrowheads="1"/>
          </p:cNvSpPr>
          <p:nvPr/>
        </p:nvSpPr>
        <p:spPr bwMode="auto">
          <a:xfrm>
            <a:off x="-973138" y="4941888"/>
            <a:ext cx="9396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kumimoji="1" lang="en-US" altLang="zh-CN" sz="5400" b="1">
                <a:latin typeface="Times New Roman" panose="02020603050405020304" pitchFamily="18" charset="0"/>
              </a:rPr>
              <a:t>Grapes</a:t>
            </a:r>
            <a:r>
              <a:rPr kumimoji="1" lang="en-US" altLang="zh-CN" sz="5400" b="1">
                <a:solidFill>
                  <a:srgbClr val="FF99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5400" b="1" u="sng">
                <a:solidFill>
                  <a:srgbClr val="FF00FF"/>
                </a:solidFill>
                <a:latin typeface="Times New Roman" panose="02020603050405020304" pitchFamily="18" charset="0"/>
              </a:rPr>
              <a:t>are good for us</a:t>
            </a:r>
            <a:r>
              <a:rPr kumimoji="1" lang="en-US" altLang="zh-CN" sz="5400" b="1" u="sng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7895" name="Picture 21" descr="xpic693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75350" y="0"/>
            <a:ext cx="316865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smtClean="0">
                <a:latin typeface="黑体" panose="02010609060101010101" charset="-122"/>
                <a:ea typeface="黑体" panose="02010609060101010101" charset="-122"/>
              </a:rPr>
              <a:t>pear</a:t>
            </a:r>
            <a:r>
              <a:rPr lang="en-US" altLang="zh-CN" sz="6000" smtClean="0">
                <a:latin typeface="黑体" panose="02010609060101010101" charset="-122"/>
                <a:ea typeface="黑体" panose="02010609060101010101" charset="-122"/>
              </a:rPr>
              <a:t>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8916" name="Picture 4" descr="OOOPIC_douni-pmr_20090914573e3c590f6875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476250"/>
            <a:ext cx="3732212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-973138" y="4941888"/>
            <a:ext cx="9396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kumimoji="1" lang="en-US" altLang="zh-CN" sz="5400" b="1">
                <a:latin typeface="Times New Roman" panose="02020603050405020304" pitchFamily="18" charset="0"/>
              </a:rPr>
              <a:t>Pears</a:t>
            </a:r>
            <a:r>
              <a:rPr kumimoji="1" lang="en-US" altLang="zh-CN" sz="5400" b="1">
                <a:solidFill>
                  <a:srgbClr val="FF99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5400" b="1" u="sng">
                <a:solidFill>
                  <a:srgbClr val="FF00FF"/>
                </a:solidFill>
                <a:latin typeface="Times New Roman" panose="02020603050405020304" pitchFamily="18" charset="0"/>
              </a:rPr>
              <a:t>are good for us</a:t>
            </a:r>
            <a:r>
              <a:rPr kumimoji="1" lang="en-US" altLang="zh-CN" sz="5400" b="1" u="sng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utoUpdateAnimBg="0"/>
      <p:bldP spid="18434" grpId="1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600200" cy="11509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0"/>
            <a:ext cx="1657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4" descr="食物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0"/>
            <a:ext cx="2133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8" descr="2009214155156baite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1916113"/>
            <a:ext cx="18288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16"/>
          <p:cNvSpPr txBox="1">
            <a:spLocks noChangeArrowheads="1"/>
          </p:cNvSpPr>
          <p:nvPr/>
        </p:nvSpPr>
        <p:spPr bwMode="auto">
          <a:xfrm>
            <a:off x="228600" y="12192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apple</a:t>
            </a:r>
            <a:r>
              <a:rPr lang="en-US" alt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39943" name="Text Box 17"/>
          <p:cNvSpPr txBox="1">
            <a:spLocks noChangeArrowheads="1"/>
          </p:cNvSpPr>
          <p:nvPr/>
        </p:nvSpPr>
        <p:spPr bwMode="auto">
          <a:xfrm>
            <a:off x="1600200" y="12192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banana</a:t>
            </a:r>
            <a:r>
              <a:rPr lang="en-US" alt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39944" name="Text Box 18"/>
          <p:cNvSpPr txBox="1">
            <a:spLocks noChangeArrowheads="1"/>
          </p:cNvSpPr>
          <p:nvPr/>
        </p:nvSpPr>
        <p:spPr bwMode="auto">
          <a:xfrm>
            <a:off x="3657600" y="12192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pear</a:t>
            </a:r>
            <a:r>
              <a:rPr lang="en-US" alt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39945" name="Text Box 22"/>
          <p:cNvSpPr txBox="1">
            <a:spLocks noChangeArrowheads="1"/>
          </p:cNvSpPr>
          <p:nvPr/>
        </p:nvSpPr>
        <p:spPr bwMode="auto">
          <a:xfrm>
            <a:off x="179388" y="32131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orange</a:t>
            </a:r>
            <a:r>
              <a:rPr lang="en-US" alt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39946" name="Line 30"/>
          <p:cNvSpPr>
            <a:spLocks noChangeShapeType="1"/>
          </p:cNvSpPr>
          <p:nvPr/>
        </p:nvSpPr>
        <p:spPr bwMode="auto">
          <a:xfrm>
            <a:off x="0" y="35814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7" name="Line 31"/>
          <p:cNvSpPr>
            <a:spLocks noChangeShapeType="1"/>
          </p:cNvSpPr>
          <p:nvPr/>
        </p:nvSpPr>
        <p:spPr bwMode="auto">
          <a:xfrm>
            <a:off x="0" y="3657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8" name="Text Box 32"/>
          <p:cNvSpPr txBox="1">
            <a:spLocks noChangeArrowheads="1"/>
          </p:cNvSpPr>
          <p:nvPr/>
        </p:nvSpPr>
        <p:spPr bwMode="auto">
          <a:xfrm>
            <a:off x="3733800" y="220980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 u="sng">
                <a:solidFill>
                  <a:srgbClr val="FF0066"/>
                </a:solidFill>
                <a:ea typeface="宋体" panose="02010600030101010101" pitchFamily="2" charset="-122"/>
              </a:rPr>
              <a:t>Can</a:t>
            </a:r>
            <a:r>
              <a:rPr lang="en-US" altLang="zh-CN" sz="4000" b="1" u="sng">
                <a:solidFill>
                  <a:srgbClr val="6600CC"/>
                </a:solidFill>
                <a:ea typeface="宋体" panose="02010600030101010101" pitchFamily="2" charset="-122"/>
              </a:rPr>
              <a:t>  I</a:t>
            </a:r>
            <a:r>
              <a:rPr lang="en-US" altLang="zh-CN" sz="4000" b="1">
                <a:solidFill>
                  <a:srgbClr val="6600CC"/>
                </a:solidFill>
                <a:ea typeface="宋体" panose="02010600030101010101" pitchFamily="2" charset="-122"/>
              </a:rPr>
              <a:t>  have some…?</a:t>
            </a:r>
          </a:p>
        </p:txBody>
      </p:sp>
      <p:sp>
        <p:nvSpPr>
          <p:cNvPr id="39949" name="Text Box 33"/>
          <p:cNvSpPr txBox="1">
            <a:spLocks noChangeArrowheads="1"/>
          </p:cNvSpPr>
          <p:nvPr/>
        </p:nvSpPr>
        <p:spPr bwMode="auto">
          <a:xfrm>
            <a:off x="4191000" y="3124200"/>
            <a:ext cx="4572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6600CC"/>
                </a:solidFill>
                <a:ea typeface="宋体" panose="02010600030101010101" pitchFamily="2" charset="-122"/>
              </a:rPr>
              <a:t>Yes,  you  can.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6600CC"/>
                </a:solidFill>
                <a:ea typeface="宋体" panose="02010600030101010101" pitchFamily="2" charset="-122"/>
              </a:rPr>
              <a:t>Sorry,  you  can’t.</a:t>
            </a:r>
          </a:p>
        </p:txBody>
      </p:sp>
      <p:sp>
        <p:nvSpPr>
          <p:cNvPr id="39950" name="AutoShape 34"/>
          <p:cNvSpPr/>
          <p:nvPr/>
        </p:nvSpPr>
        <p:spPr bwMode="auto">
          <a:xfrm>
            <a:off x="4114800" y="3276600"/>
            <a:ext cx="76200" cy="1219200"/>
          </a:xfrm>
          <a:prstGeom prst="leftBrace">
            <a:avLst>
              <a:gd name="adj1" fmla="val 1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9951" name="Picture 35" descr="xpic693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005263"/>
            <a:ext cx="18351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2" name="WordArt 36"/>
          <p:cNvSpPr>
            <a:spLocks noChangeArrowheads="1" noChangeShapeType="1"/>
          </p:cNvSpPr>
          <p:nvPr/>
        </p:nvSpPr>
        <p:spPr bwMode="auto">
          <a:xfrm>
            <a:off x="323850" y="5805488"/>
            <a:ext cx="1331913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kern="10">
                <a:solidFill>
                  <a:srgbClr val="336699"/>
                </a:solidFill>
                <a:effectLst>
                  <a:outerShdw dist="38100" algn="ctr" rotWithShape="0">
                    <a:srgbClr val="B2B2B2">
                      <a:alpha val="7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grapes</a:t>
            </a:r>
            <a:endParaRPr lang="zh-CN" altLang="en-US" sz="4800" kern="10">
              <a:solidFill>
                <a:srgbClr val="336699"/>
              </a:solidFill>
              <a:effectLst>
                <a:outerShdw dist="38100" algn="ctr" rotWithShape="0">
                  <a:srgbClr val="B2B2B2">
                    <a:alpha val="75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83393" y="606162"/>
            <a:ext cx="7993063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zh-CN" sz="6000" b="1" dirty="0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</a:rPr>
              <a:t>Chant:</a:t>
            </a:r>
          </a:p>
          <a:p>
            <a:pPr algn="ctr"/>
            <a:r>
              <a:rPr lang="zh-CN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Can  I  have  some apple</a:t>
            </a:r>
            <a:r>
              <a:rPr lang="zh-CN" altLang="zh-CN" sz="3600" b="1" dirty="0">
                <a:solidFill>
                  <a:srgbClr val="FF00FF"/>
                </a:solidFill>
                <a:ea typeface="宋体" panose="02010600030101010101" pitchFamily="2" charset="-122"/>
              </a:rPr>
              <a:t>s</a:t>
            </a:r>
            <a:r>
              <a:rPr lang="zh-CN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?</a:t>
            </a:r>
          </a:p>
          <a:p>
            <a:pPr algn="ctr"/>
            <a:r>
              <a:rPr lang="zh-CN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Can  I  have  some </a:t>
            </a:r>
            <a:r>
              <a:rPr lang="en-US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apple</a:t>
            </a:r>
            <a:r>
              <a:rPr lang="en-US" altLang="zh-CN" sz="3600" b="1" dirty="0">
                <a:solidFill>
                  <a:srgbClr val="FF00FF"/>
                </a:solidFill>
                <a:ea typeface="宋体" panose="02010600030101010101" pitchFamily="2" charset="-122"/>
              </a:rPr>
              <a:t>s</a:t>
            </a:r>
            <a:r>
              <a:rPr lang="zh-CN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?</a:t>
            </a:r>
          </a:p>
          <a:p>
            <a:pPr algn="ctr"/>
            <a:r>
              <a:rPr lang="zh-CN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Yes, you  can.  Yes, you  can.</a:t>
            </a:r>
          </a:p>
          <a:p>
            <a:pPr algn="ctr"/>
            <a:r>
              <a:rPr lang="en-US" altLang="zh-CN" sz="4000" b="1" u="sng" dirty="0">
                <a:solidFill>
                  <a:srgbClr val="FF0066"/>
                </a:solidFill>
                <a:ea typeface="宋体" panose="02010600030101010101" pitchFamily="2" charset="-122"/>
              </a:rPr>
              <a:t>O</a:t>
            </a:r>
            <a:r>
              <a:rPr lang="en-US" altLang="zh-CN" sz="3600" b="1" u="sng" dirty="0">
                <a:solidFill>
                  <a:srgbClr val="FF0066"/>
                </a:solidFill>
                <a:ea typeface="宋体" panose="02010600030101010101" pitchFamily="2" charset="-122"/>
              </a:rPr>
              <a:t>f course</a:t>
            </a:r>
            <a:r>
              <a:rPr lang="zh-CN" altLang="en-US" sz="3600" b="1" dirty="0">
                <a:solidFill>
                  <a:schemeClr val="tx2"/>
                </a:solidFill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You  can</a:t>
            </a:r>
            <a:r>
              <a:rPr lang="zh-CN" altLang="en-US" sz="3600" b="1" dirty="0">
                <a:solidFill>
                  <a:schemeClr val="tx2"/>
                </a:solidFill>
                <a:ea typeface="宋体" panose="02010600030101010101" pitchFamily="2" charset="-122"/>
              </a:rPr>
              <a:t>！</a:t>
            </a:r>
            <a:endParaRPr lang="zh-CN" altLang="zh-CN" sz="3600" b="1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algn="ctr"/>
            <a:endParaRPr lang="zh-CN" altLang="zh-CN" sz="3600" b="1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algn="ctr"/>
            <a:r>
              <a:rPr lang="zh-CN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Can  I  have  some  </a:t>
            </a:r>
            <a:r>
              <a:rPr lang="en-US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grape</a:t>
            </a:r>
            <a:r>
              <a:rPr lang="zh-CN" altLang="zh-CN" sz="3600" b="1" dirty="0">
                <a:solidFill>
                  <a:srgbClr val="CC3300"/>
                </a:solidFill>
                <a:ea typeface="宋体" panose="02010600030101010101" pitchFamily="2" charset="-122"/>
              </a:rPr>
              <a:t>s</a:t>
            </a:r>
            <a:r>
              <a:rPr lang="zh-CN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?</a:t>
            </a:r>
          </a:p>
          <a:p>
            <a:pPr algn="ctr"/>
            <a:r>
              <a:rPr lang="zh-CN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Can  I  have  some   grape</a:t>
            </a:r>
            <a:r>
              <a:rPr lang="zh-CN" altLang="zh-CN" sz="3600" b="1" dirty="0">
                <a:solidFill>
                  <a:srgbClr val="CC3300"/>
                </a:solidFill>
                <a:ea typeface="宋体" panose="02010600030101010101" pitchFamily="2" charset="-122"/>
              </a:rPr>
              <a:t>s</a:t>
            </a:r>
            <a:r>
              <a:rPr lang="zh-CN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?</a:t>
            </a:r>
          </a:p>
          <a:p>
            <a:pPr algn="ctr"/>
            <a:r>
              <a:rPr lang="zh-CN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Sorry, you  can't.  Sorry, you  can't.</a:t>
            </a:r>
          </a:p>
          <a:p>
            <a:pPr algn="ctr"/>
            <a:r>
              <a:rPr lang="zh-CN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You  can't  have  some </a:t>
            </a:r>
            <a:r>
              <a:rPr lang="en-US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grape</a:t>
            </a:r>
            <a:r>
              <a:rPr lang="zh-CN" altLang="zh-CN" sz="3600" b="1" dirty="0">
                <a:solidFill>
                  <a:srgbClr val="CC3300"/>
                </a:solidFill>
                <a:ea typeface="宋体" panose="02010600030101010101" pitchFamily="2" charset="-122"/>
              </a:rPr>
              <a:t>s</a:t>
            </a:r>
            <a:r>
              <a:rPr lang="zh-CN" altLang="zh-CN" sz="3600" b="1" dirty="0" smtClean="0">
                <a:solidFill>
                  <a:schemeClr val="tx2"/>
                </a:solidFill>
                <a:ea typeface="宋体" panose="02010600030101010101" pitchFamily="2" charset="-122"/>
              </a:rPr>
              <a:t>.</a:t>
            </a:r>
            <a:endParaRPr lang="zh-CN" altLang="zh-CN" sz="3600" b="1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5832475" cy="692150"/>
          </a:xfrm>
        </p:spPr>
        <p:txBody>
          <a:bodyPr/>
          <a:lstStyle/>
          <a:p>
            <a:pPr eaLnBrk="1" hangingPunct="1"/>
            <a:r>
              <a:rPr lang="en-US" altLang="zh-CN" sz="4400" smtClean="0"/>
              <a:t>What is for lunch?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4400" smtClean="0"/>
              <a:t>Let’s get 1/2/3/4···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644900"/>
            <a:ext cx="160020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205038"/>
            <a:ext cx="1657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7" descr="2009214155156baite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2924175"/>
            <a:ext cx="165735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" descr="xpic693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4508500"/>
            <a:ext cx="165735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9" descr="OOOPIC_douni-pmr_20090914573e3c590f68752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51500" y="5157788"/>
            <a:ext cx="12731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0" descr="137078313658241916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43663" y="0"/>
            <a:ext cx="14414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353425" cy="396009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5400" b="1" i="1" dirty="0" smtClean="0">
                <a:solidFill>
                  <a:srgbClr val="FF0000"/>
                </a:solidFill>
              </a:rPr>
              <a:t>Listen time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/>
              <a:t>       Today we are going to learn Ben and his mother are going market. And what happen with them. Let’s look at the VCD.</a:t>
            </a:r>
            <a:endParaRPr lang="zh-CN" altLang="en-US" sz="4400" dirty="0" smtClean="0"/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0825" y="1349375"/>
            <a:ext cx="79930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6600" b="1" i="1" dirty="0">
                <a:solidFill>
                  <a:srgbClr val="FF0000"/>
                </a:solidFill>
                <a:ea typeface="宋体" panose="02010600030101010101" pitchFamily="2" charset="-122"/>
              </a:rPr>
              <a:t>Let’s play games!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55650" y="3141663"/>
            <a:ext cx="7777163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dirty="0" smtClean="0">
                <a:solidFill>
                  <a:srgbClr val="000000"/>
                </a:solidFill>
                <a:ea typeface="宋体" panose="02010600030101010101" pitchFamily="2" charset="-122"/>
              </a:rPr>
              <a:t>What’s </a:t>
            </a:r>
            <a:r>
              <a:rPr lang="en-US" altLang="zh-CN" sz="5400" dirty="0">
                <a:solidFill>
                  <a:srgbClr val="000000"/>
                </a:solidFill>
                <a:ea typeface="宋体" panose="02010600030101010101" pitchFamily="2" charset="-122"/>
              </a:rPr>
              <a:t>missing in the following picture</a:t>
            </a:r>
            <a:r>
              <a:rPr lang="zh-CN" altLang="en-US" sz="5400" dirty="0">
                <a:solidFill>
                  <a:srgbClr val="000000"/>
                </a:solidFill>
                <a:ea typeface="宋体" panose="02010600030101010101" pitchFamily="2" charset="-122"/>
              </a:rPr>
              <a:t>？</a:t>
            </a:r>
            <a:endParaRPr lang="en-US" altLang="zh-CN" sz="54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800" b="1" i="1" dirty="0" smtClean="0">
                <a:solidFill>
                  <a:srgbClr val="FF0000"/>
                </a:solidFill>
              </a:rPr>
              <a:t>Answer questions</a:t>
            </a:r>
            <a:endParaRPr lang="zh-CN" altLang="en-US" sz="48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204864"/>
            <a:ext cx="8207375" cy="4035425"/>
          </a:xfrm>
        </p:spPr>
        <p:txBody>
          <a:bodyPr/>
          <a:lstStyle/>
          <a:p>
            <a:pPr eaLnBrk="1" hangingPunct="1"/>
            <a:r>
              <a:rPr lang="en-US" altLang="zh-CN" sz="3600" dirty="0" smtClean="0"/>
              <a:t>1. Who are they?</a:t>
            </a:r>
          </a:p>
          <a:p>
            <a:pPr eaLnBrk="1" hangingPunct="1"/>
            <a:r>
              <a:rPr lang="en-US" altLang="zh-CN" sz="3600" dirty="0" smtClean="0">
                <a:solidFill>
                  <a:srgbClr val="FF0000"/>
                </a:solidFill>
              </a:rPr>
              <a:t>They are Ben and his mother.</a:t>
            </a:r>
          </a:p>
          <a:p>
            <a:pPr eaLnBrk="1" hangingPunct="1"/>
            <a:r>
              <a:rPr lang="en-US" altLang="zh-CN" sz="3600" dirty="0" smtClean="0"/>
              <a:t>2. What fruit does ben like?</a:t>
            </a:r>
          </a:p>
          <a:p>
            <a:pPr eaLnBrk="1" hangingPunct="1"/>
            <a:r>
              <a:rPr lang="en-US" altLang="zh-CN" sz="3600" dirty="0" smtClean="0">
                <a:solidFill>
                  <a:srgbClr val="FF0000"/>
                </a:solidFill>
              </a:rPr>
              <a:t>He likes grapes and apples.</a:t>
            </a:r>
          </a:p>
          <a:p>
            <a:pPr eaLnBrk="1" hangingPunct="1"/>
            <a:r>
              <a:rPr lang="en-US" altLang="zh-CN" sz="3600" dirty="0" smtClean="0"/>
              <a:t>3. How many apples do they have?</a:t>
            </a:r>
          </a:p>
          <a:p>
            <a:pPr eaLnBrk="1" hangingPunct="1"/>
            <a:r>
              <a:rPr lang="en-US" altLang="zh-CN" sz="3600" dirty="0" smtClean="0">
                <a:solidFill>
                  <a:srgbClr val="FF0000"/>
                </a:solidFill>
              </a:rPr>
              <a:t>Six apples.</a:t>
            </a:r>
            <a:endParaRPr lang="zh-CN" altLang="en-US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b="1" i="1" dirty="0" smtClean="0">
                <a:solidFill>
                  <a:srgbClr val="FF0000"/>
                </a:solidFill>
              </a:rPr>
              <a:t>Read time</a:t>
            </a:r>
            <a:endParaRPr lang="zh-CN" altLang="en-US" sz="44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204864"/>
            <a:ext cx="8207375" cy="4035425"/>
          </a:xfrm>
        </p:spPr>
        <p:txBody>
          <a:bodyPr/>
          <a:lstStyle/>
          <a:p>
            <a:pPr eaLnBrk="1" hangingPunct="1"/>
            <a:r>
              <a:rPr lang="en-US" altLang="zh-CN" sz="3600" dirty="0" smtClean="0"/>
              <a:t>1. Read the dialogue after teacher.</a:t>
            </a:r>
          </a:p>
          <a:p>
            <a:pPr eaLnBrk="1" hangingPunct="1"/>
            <a:r>
              <a:rPr lang="en-US" altLang="zh-CN" sz="3600" dirty="0" smtClean="0"/>
              <a:t>2. Try to read the dialogue by yourself. You have two munities to read.</a:t>
            </a:r>
          </a:p>
          <a:p>
            <a:pPr eaLnBrk="1" hangingPunct="1"/>
            <a:r>
              <a:rPr lang="en-US" altLang="zh-CN" sz="3600" dirty="0" smtClean="0"/>
              <a:t> 3. Read the dialogue together.</a:t>
            </a:r>
          </a:p>
          <a:p>
            <a:pPr eaLnBrk="1" hangingPunct="1"/>
            <a:r>
              <a:rPr lang="en-US" altLang="zh-CN" sz="3600" dirty="0" smtClean="0"/>
              <a:t>4. Act the dialogue with your partners.</a:t>
            </a: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800" b="1" i="1" dirty="0" smtClean="0">
                <a:solidFill>
                  <a:srgbClr val="FF0000"/>
                </a:solidFill>
              </a:rPr>
              <a:t>Homework:</a:t>
            </a:r>
            <a:endParaRPr lang="zh-CN" altLang="en-US" sz="4800" b="1" i="1" dirty="0" smtClean="0">
              <a:solidFill>
                <a:srgbClr val="FF0000"/>
              </a:solidFill>
            </a:endParaRPr>
          </a:p>
        </p:txBody>
      </p:sp>
      <p:sp>
        <p:nvSpPr>
          <p:cNvPr id="46083" name="内容占位符 2"/>
          <p:cNvSpPr>
            <a:spLocks noGrp="1"/>
          </p:cNvSpPr>
          <p:nvPr>
            <p:ph idx="1"/>
          </p:nvPr>
        </p:nvSpPr>
        <p:spPr>
          <a:xfrm>
            <a:off x="539552" y="2564904"/>
            <a:ext cx="8207375" cy="2520429"/>
          </a:xfrm>
        </p:spPr>
        <p:txBody>
          <a:bodyPr/>
          <a:lstStyle/>
          <a:p>
            <a:pPr eaLnBrk="1" hangingPunct="1"/>
            <a:r>
              <a:rPr lang="en-US" altLang="zh-CN" sz="3600" dirty="0" smtClean="0"/>
              <a:t>1. Read the dialogue five times and try to recite the dialogue.</a:t>
            </a:r>
          </a:p>
          <a:p>
            <a:pPr eaLnBrk="1" hangingPunct="1"/>
            <a:r>
              <a:rPr lang="en-US" altLang="zh-CN" sz="3600" dirty="0" smtClean="0"/>
              <a:t>2. Write down the new words on your homework book.</a:t>
            </a:r>
            <a:endParaRPr lang="zh-CN" altLang="en-US" sz="3600" dirty="0" smtClean="0"/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/>
          </p:cNvSpPr>
          <p:nvPr/>
        </p:nvSpPr>
        <p:spPr bwMode="auto">
          <a:xfrm>
            <a:off x="2268538" y="2636838"/>
            <a:ext cx="439261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See you!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葡萄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9FE"/>
              </a:clrFrom>
              <a:clrTo>
                <a:srgbClr val="F6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981075"/>
            <a:ext cx="30241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10001000276458f6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3716338"/>
            <a:ext cx="403066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图片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692150"/>
            <a:ext cx="287972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图片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3284538"/>
            <a:ext cx="23606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葡萄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9FE"/>
              </a:clrFrom>
              <a:clrTo>
                <a:srgbClr val="F6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1125538"/>
            <a:ext cx="30241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10001000276458f6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3573463"/>
            <a:ext cx="403066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图片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3284538"/>
            <a:ext cx="23606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图片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1196975"/>
            <a:ext cx="23764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0001000276458f6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3573463"/>
            <a:ext cx="403066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图片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692150"/>
            <a:ext cx="287972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图片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3284538"/>
            <a:ext cx="23606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桃子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5E8F2"/>
              </a:clrFrom>
              <a:clrTo>
                <a:srgbClr val="F5E8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692150"/>
            <a:ext cx="24606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葡萄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9FE"/>
              </a:clrFrom>
              <a:clrTo>
                <a:srgbClr val="F6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3213100"/>
            <a:ext cx="30241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10001000276458f6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1196975"/>
            <a:ext cx="403066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图片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1341438"/>
            <a:ext cx="23606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雪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3213100"/>
            <a:ext cx="21256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雪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404813"/>
            <a:ext cx="21256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图片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4076700"/>
            <a:ext cx="23764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桃子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5E8F2"/>
              </a:clrFrom>
              <a:clrTo>
                <a:srgbClr val="F5E8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2492375"/>
            <a:ext cx="24606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图片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1628775"/>
            <a:ext cx="287972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雪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1125538"/>
            <a:ext cx="21256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图片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1052513"/>
            <a:ext cx="23764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桃子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5E8F2"/>
              </a:clrFrom>
              <a:clrTo>
                <a:srgbClr val="F5E8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3644900"/>
            <a:ext cx="24606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图片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2636838"/>
            <a:ext cx="287972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演示设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093DC"/>
      </a:accent1>
      <a:accent2>
        <a:srgbClr val="336699"/>
      </a:accent2>
      <a:accent3>
        <a:srgbClr val="FFFFFF"/>
      </a:accent3>
      <a:accent4>
        <a:srgbClr val="000000"/>
      </a:accent4>
      <a:accent5>
        <a:srgbClr val="B3C8EB"/>
      </a:accent5>
      <a:accent6>
        <a:srgbClr val="2D5C8A"/>
      </a:accent6>
      <a:hlink>
        <a:srgbClr val="00458A"/>
      </a:hlink>
      <a:folHlink>
        <a:srgbClr val="3399FF"/>
      </a:folHlink>
    </a:clrScheme>
    <a:fontScheme name="演示设计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093D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3C8EB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全屏显示(4:3)</PresentationFormat>
  <Paragraphs>108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MS UI Gothic</vt:lpstr>
      <vt:lpstr>黑体</vt:lpstr>
      <vt:lpstr>华文细黑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为什么？</vt:lpstr>
      <vt:lpstr>PowerPoint 演示文稿</vt:lpstr>
      <vt:lpstr>PowerPoint 演示文稿</vt:lpstr>
      <vt:lpstr>PowerPoint 演示文稿</vt:lpstr>
      <vt:lpstr>pears</vt:lpstr>
      <vt:lpstr>PowerPoint 演示文稿</vt:lpstr>
      <vt:lpstr>PowerPoint 演示文稿</vt:lpstr>
      <vt:lpstr>What is for lunch?</vt:lpstr>
      <vt:lpstr>PowerPoint 演示文稿</vt:lpstr>
      <vt:lpstr>Answer questions</vt:lpstr>
      <vt:lpstr>Read time</vt:lpstr>
      <vt:lpstr>Homework: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2010-10-21T04:59:00Z</dcterms:created>
  <dcterms:modified xsi:type="dcterms:W3CDTF">2023-01-17T01:37:09Z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CBB47048C5A54013B8C3AA86C28F98B2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