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4" r:id="rId2"/>
    <p:sldId id="310" r:id="rId3"/>
    <p:sldId id="287" r:id="rId4"/>
    <p:sldId id="288" r:id="rId5"/>
    <p:sldId id="289" r:id="rId6"/>
    <p:sldId id="294" r:id="rId7"/>
    <p:sldId id="293" r:id="rId8"/>
    <p:sldId id="295" r:id="rId9"/>
    <p:sldId id="290" r:id="rId10"/>
    <p:sldId id="296" r:id="rId11"/>
    <p:sldId id="299" r:id="rId12"/>
    <p:sldId id="297" r:id="rId13"/>
    <p:sldId id="298" r:id="rId14"/>
    <p:sldId id="291" r:id="rId15"/>
    <p:sldId id="300" r:id="rId16"/>
    <p:sldId id="301" r:id="rId17"/>
    <p:sldId id="302" r:id="rId18"/>
    <p:sldId id="303" r:id="rId19"/>
    <p:sldId id="292" r:id="rId20"/>
    <p:sldId id="304" r:id="rId21"/>
    <p:sldId id="305" r:id="rId22"/>
    <p:sldId id="306" r:id="rId23"/>
    <p:sldId id="307" r:id="rId24"/>
    <p:sldId id="30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7CE"/>
    <a:srgbClr val="88D3FB"/>
    <a:srgbClr val="B5DFFC"/>
    <a:srgbClr val="9FD8FC"/>
    <a:srgbClr val="FFE5E5"/>
    <a:srgbClr val="FFCFCF"/>
    <a:srgbClr val="FBDAE1"/>
    <a:srgbClr val="F999B9"/>
    <a:srgbClr val="C9EAF3"/>
    <a:srgbClr val="BC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8509F-702D-43BB-A334-E1A7051D886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2ACB5-E470-4DC1-8E02-B7AF2A842C6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
        <p:nvSpPr>
          <p:cNvPr id="9" name="矩形 8"/>
          <p:cNvSpPr/>
          <p:nvPr userDrawn="1"/>
        </p:nvSpPr>
        <p:spPr>
          <a:xfrm>
            <a:off x="648335" y="535940"/>
            <a:ext cx="10882630" cy="573913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0EB08534-60AB-46A8-A955-9948CF1BAD0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8643169-A2C3-499F-A46B-936C3370F3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64845"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92481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20369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818765" y="1263650"/>
            <a:ext cx="211455" cy="200025"/>
          </a:xfrm>
          <a:prstGeom prst="ellips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097645" y="1263650"/>
            <a:ext cx="211455" cy="200025"/>
          </a:xfrm>
          <a:prstGeom prst="ellipse">
            <a:avLst/>
          </a:prstGeom>
          <a:solidFill>
            <a:srgbClr val="FB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30144"/>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143250" y="5989955"/>
            <a:ext cx="6060440" cy="306705"/>
            <a:chOff x="4787" y="-177"/>
            <a:chExt cx="9544" cy="483"/>
          </a:xfrm>
        </p:grpSpPr>
        <p:sp>
          <p:nvSpPr>
            <p:cNvPr id="25" name="圆角矩形 24"/>
            <p:cNvSpPr/>
            <p:nvPr/>
          </p:nvSpPr>
          <p:spPr>
            <a:xfrm>
              <a:off x="4787" y="-177"/>
              <a:ext cx="9544" cy="442"/>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sp>
          <p:nvSpPr>
            <p:cNvPr id="26" name="文本框 25"/>
            <p:cNvSpPr txBox="1"/>
            <p:nvPr/>
          </p:nvSpPr>
          <p:spPr>
            <a:xfrm>
              <a:off x="4987" y="-177"/>
              <a:ext cx="8846" cy="483"/>
            </a:xfrm>
            <a:prstGeom prst="rect">
              <a:avLst/>
            </a:prstGeom>
            <a:noFill/>
          </p:spPr>
          <p:txBody>
            <a:bodyPr wrap="square" rtlCol="0">
              <a:spAutoFit/>
            </a:bodyPr>
            <a:lstStyle/>
            <a:p>
              <a:pPr algn="dist"/>
              <a:r>
                <a:rPr lang="en-US" altLang="zh-CN" sz="1400" dirty="0" smtClean="0">
                  <a:latin typeface="站酷快乐体2016修订版" panose="02010600030101010101" charset="-122"/>
                  <a:ea typeface="站酷快乐体2016修订版" panose="02010600030101010101" charset="-122"/>
                </a:rPr>
                <a:t>www.2pppt.com</a:t>
              </a:r>
              <a:endParaRPr lang="en-US" altLang="zh-CN" sz="1400" dirty="0">
                <a:latin typeface="站酷快乐体2016修订版" panose="02010600030101010101" charset="-122"/>
                <a:ea typeface="站酷快乐体2016修订版" panose="02010600030101010101" charset="-122"/>
              </a:endParaRPr>
            </a:p>
          </p:txBody>
        </p:sp>
      </p:gr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00000">
            <a:off x="4080510" y="1242695"/>
            <a:ext cx="4081145" cy="3980815"/>
          </a:xfrm>
          <a:prstGeom prst="rect">
            <a:avLst/>
          </a:prstGeom>
          <a:solidFill>
            <a:schemeClr val="bg1"/>
          </a:solidFill>
          <a:ln>
            <a:noFill/>
          </a:ln>
          <a:effectLst>
            <a:outerShdw blurRad="63500" dir="78000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66465" y="2681605"/>
            <a:ext cx="5504815" cy="1198880"/>
          </a:xfrm>
          <a:prstGeom prst="rect">
            <a:avLst/>
          </a:prstGeom>
          <a:noFill/>
        </p:spPr>
        <p:txBody>
          <a:bodyPr wrap="square" rtlCol="0">
            <a:spAutoFit/>
          </a:bodyPr>
          <a:lstStyle/>
          <a:p>
            <a:pPr algn="dist"/>
            <a:r>
              <a:rPr lang="en-US" altLang="zh-CN" sz="7200" dirty="0">
                <a:effectLst>
                  <a:outerShdw blurRad="50800" dist="38100" dir="5400000" algn="t" rotWithShape="0">
                    <a:prstClr val="black">
                      <a:alpha val="40000"/>
                    </a:prstClr>
                  </a:outerShdw>
                </a:effectLst>
                <a:latin typeface="站酷快乐体2016修订版" panose="02010600030101010101" charset="-122"/>
                <a:ea typeface="站酷快乐体2016修订版" panose="02010600030101010101" charset="-122"/>
              </a:rPr>
              <a:t>RESUME</a:t>
            </a:r>
          </a:p>
        </p:txBody>
      </p:sp>
      <p:pic>
        <p:nvPicPr>
          <p:cNvPr id="17" name="图片 16" descr="undefined (2)"/>
          <p:cNvPicPr>
            <a:picLocks noChangeAspect="1"/>
          </p:cNvPicPr>
          <p:nvPr/>
        </p:nvPicPr>
        <p:blipFill>
          <a:blip r:embed="rId3"/>
          <a:srcRect l="4640" t="2372" r="3006" b="1523"/>
          <a:stretch>
            <a:fillRect/>
          </a:stretch>
        </p:blipFill>
        <p:spPr>
          <a:xfrm>
            <a:off x="4727575" y="1586865"/>
            <a:ext cx="2982595" cy="3037205"/>
          </a:xfrm>
          <a:prstGeom prst="ellipse">
            <a:avLst/>
          </a:prstGeom>
        </p:spPr>
      </p:pic>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000" fill="hold">
                                          <p:stCondLst>
                                            <p:cond delay="0"/>
                                          </p:stCondLst>
                                        </p:cTn>
                                        <p:tgtEl>
                                          <p:spTgt spid="15"/>
                                        </p:tgtEl>
                                        <p:attrNameLst>
                                          <p:attrName>style.visibility</p:attrName>
                                        </p:attrNameLst>
                                      </p:cBhvr>
                                      <p:to>
                                        <p:strVal val="visible"/>
                                      </p:to>
                                    </p:set>
                                    <p:animEffect transition="in" filter="barn(inVertical)">
                                      <p:cBhvr>
                                        <p:cTn id="10" dur="1000"/>
                                        <p:tgtEl>
                                          <p:spTgt spid="15"/>
                                        </p:tgtEl>
                                      </p:cBhvr>
                                    </p:animEffect>
                                  </p:childTnLst>
                                </p:cTn>
                              </p:par>
                              <p:par>
                                <p:cTn id="11" presetID="16" presetClass="entr" presetSubtype="21" fill="hold" nodeType="with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barn(inVertical)">
                                      <p:cBhvr>
                                        <p:cTn id="13" dur="1000"/>
                                        <p:tgtEl>
                                          <p:spTgt spid="14"/>
                                        </p:tgtEl>
                                      </p:cBhvr>
                                    </p:animEffect>
                                  </p:childTnLst>
                                </p:cTn>
                              </p:par>
                              <p:par>
                                <p:cTn id="14" presetID="16" presetClass="entr" presetSubtype="21" fill="hold" grpId="0" nodeType="withEffect">
                                  <p:stCondLst>
                                    <p:cond delay="0"/>
                                  </p:stCondLst>
                                  <p:childTnLst>
                                    <p:set>
                                      <p:cBhvr>
                                        <p:cTn id="15" dur="1000" fill="hold">
                                          <p:stCondLst>
                                            <p:cond delay="0"/>
                                          </p:stCondLst>
                                        </p:cTn>
                                        <p:tgtEl>
                                          <p:spTgt spid="16"/>
                                        </p:tgtEl>
                                        <p:attrNameLst>
                                          <p:attrName>style.visibility</p:attrName>
                                        </p:attrNameLst>
                                      </p:cBhvr>
                                      <p:to>
                                        <p:strVal val="visible"/>
                                      </p:to>
                                    </p:set>
                                    <p:animEffect transition="in" filter="barn(inVertical)">
                                      <p:cBhvr>
                                        <p:cTn id="16" dur="1000"/>
                                        <p:tgtEl>
                                          <p:spTgt spid="16"/>
                                        </p:tgtEl>
                                      </p:cBhvr>
                                    </p:animEffect>
                                  </p:childTnLst>
                                </p:cTn>
                              </p:par>
                              <p:par>
                                <p:cTn id="17" presetID="16" presetClass="entr" presetSubtype="21" fill="hold" grpId="0" nodeType="with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barn(inVertical)">
                                      <p:cBhvr>
                                        <p:cTn id="19" dur="10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000"/>
                            </p:stCondLst>
                            <p:childTnLst>
                              <p:par>
                                <p:cTn id="29" presetID="5"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28" grpId="0" bldLvl="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10385" y="805180"/>
            <a:ext cx="8749030" cy="840740"/>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657888"/>
                </a:solidFill>
                <a:latin typeface="站酷快乐体2016修订版" panose="02010600030101010101" charset="-122"/>
                <a:ea typeface="站酷快乐体2016修订版" panose="02010600030101010101" charset="-122"/>
              </a:rPr>
              <a:t>岗位认知</a:t>
            </a:r>
          </a:p>
        </p:txBody>
      </p:sp>
      <p:grpSp>
        <p:nvGrpSpPr>
          <p:cNvPr id="2" name="组合 1"/>
          <p:cNvGrpSpPr/>
          <p:nvPr/>
        </p:nvGrpSpPr>
        <p:grpSpPr>
          <a:xfrm>
            <a:off x="2061845" y="2244725"/>
            <a:ext cx="8221980" cy="995045"/>
            <a:chOff x="3107" y="3027"/>
            <a:chExt cx="12948" cy="1567"/>
          </a:xfrm>
        </p:grpSpPr>
        <p:sp>
          <p:nvSpPr>
            <p:cNvPr id="9" name="矩形 8"/>
            <p:cNvSpPr/>
            <p:nvPr/>
          </p:nvSpPr>
          <p:spPr>
            <a:xfrm>
              <a:off x="3351" y="3027"/>
              <a:ext cx="6186" cy="531"/>
            </a:xfrm>
            <a:prstGeom prst="rect">
              <a:avLst/>
            </a:prstGeom>
          </p:spPr>
          <p:txBody>
            <a:bodyPr wrap="square">
              <a:spAutoFit/>
            </a:bodyPr>
            <a:lstStyle/>
            <a:p>
              <a:pPr algn="l"/>
              <a:r>
                <a:rPr lang="zh-CN" altLang="en-US" sz="1600" b="1" dirty="0">
                  <a:solidFill>
                    <a:srgbClr val="657888"/>
                  </a:solidFill>
                  <a:latin typeface="站酷快乐体2016修订版" panose="02010600030101010101" charset="-122"/>
                  <a:ea typeface="站酷快乐体2016修订版" panose="02010600030101010101" charset="-122"/>
                </a:rPr>
                <a:t>简单描述这个岗位</a:t>
              </a:r>
            </a:p>
          </p:txBody>
        </p:sp>
        <p:sp>
          <p:nvSpPr>
            <p:cNvPr id="13" name="文本框 12"/>
            <p:cNvSpPr txBox="1"/>
            <p:nvPr/>
          </p:nvSpPr>
          <p:spPr>
            <a:xfrm>
              <a:off x="3351" y="3530"/>
              <a:ext cx="12704" cy="1064"/>
            </a:xfrm>
            <a:prstGeom prst="rect">
              <a:avLst/>
            </a:prstGeom>
            <a:noFill/>
          </p:spPr>
          <p:txBody>
            <a:bodyPr wrap="square" rtlCol="0" anchor="t">
              <a:spAutoFit/>
            </a:bodyPr>
            <a:lstStyle/>
            <a:p>
              <a:pPr algn="l">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此处添加详细文本描述，建议与标题相关并符合整体语言风格，语言描述尽量简洁生动。此处添加详细文本描述，建议与标题相关并符合整体语言风格，语言描述尽量简洁生动。</a:t>
              </a:r>
            </a:p>
          </p:txBody>
        </p:sp>
        <p:sp>
          <p:nvSpPr>
            <p:cNvPr id="37" name="矩形 36"/>
            <p:cNvSpPr/>
            <p:nvPr/>
          </p:nvSpPr>
          <p:spPr>
            <a:xfrm>
              <a:off x="3107" y="3147"/>
              <a:ext cx="85" cy="1431"/>
            </a:xfrm>
            <a:prstGeom prst="rect">
              <a:avLst/>
            </a:prstGeom>
            <a:solidFill>
              <a:srgbClr val="657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站酷快乐体2016修订版" panose="02010600030101010101" charset="-122"/>
                  <a:ea typeface="站酷快乐体2016修订版" panose="02010600030101010101" charset="-122"/>
                </a:rPr>
                <a:t>  </a:t>
              </a:r>
            </a:p>
          </p:txBody>
        </p:sp>
      </p:grpSp>
      <p:grpSp>
        <p:nvGrpSpPr>
          <p:cNvPr id="3" name="组合 2"/>
          <p:cNvGrpSpPr/>
          <p:nvPr/>
        </p:nvGrpSpPr>
        <p:grpSpPr>
          <a:xfrm>
            <a:off x="2061845" y="3558540"/>
            <a:ext cx="8221980" cy="995045"/>
            <a:chOff x="3107" y="3027"/>
            <a:chExt cx="12948" cy="1567"/>
          </a:xfrm>
        </p:grpSpPr>
        <p:sp>
          <p:nvSpPr>
            <p:cNvPr id="4" name="矩形 3"/>
            <p:cNvSpPr/>
            <p:nvPr/>
          </p:nvSpPr>
          <p:spPr>
            <a:xfrm>
              <a:off x="3351" y="3027"/>
              <a:ext cx="6186" cy="531"/>
            </a:xfrm>
            <a:prstGeom prst="rect">
              <a:avLst/>
            </a:prstGeom>
          </p:spPr>
          <p:txBody>
            <a:bodyPr wrap="square">
              <a:spAutoFit/>
            </a:bodyPr>
            <a:lstStyle/>
            <a:p>
              <a:pPr algn="l"/>
              <a:r>
                <a:rPr lang="zh-CN" altLang="en-US" sz="1600" b="1" dirty="0">
                  <a:solidFill>
                    <a:srgbClr val="657888"/>
                  </a:solidFill>
                  <a:latin typeface="站酷快乐体2016修订版" panose="02010600030101010101" charset="-122"/>
                  <a:ea typeface="站酷快乐体2016修订版" panose="02010600030101010101" charset="-122"/>
                </a:rPr>
                <a:t>如何更好在岗位任职</a:t>
              </a:r>
            </a:p>
          </p:txBody>
        </p:sp>
        <p:sp>
          <p:nvSpPr>
            <p:cNvPr id="5" name="文本框 4"/>
            <p:cNvSpPr txBox="1"/>
            <p:nvPr/>
          </p:nvSpPr>
          <p:spPr>
            <a:xfrm>
              <a:off x="3351" y="3530"/>
              <a:ext cx="12704" cy="1064"/>
            </a:xfrm>
            <a:prstGeom prst="rect">
              <a:avLst/>
            </a:prstGeom>
            <a:noFill/>
          </p:spPr>
          <p:txBody>
            <a:bodyPr wrap="square" rtlCol="0" anchor="t">
              <a:spAutoFit/>
            </a:bodyPr>
            <a:lstStyle/>
            <a:p>
              <a:pPr algn="l">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此处添加详细文本描述，建议与标题相关并符合整体语言风格，语言描述尽量简洁生动。此处添加详细文本描述，建议与标题相关并符合整体语言风格，语言描述尽量简洁生动。</a:t>
              </a:r>
            </a:p>
          </p:txBody>
        </p:sp>
        <p:sp>
          <p:nvSpPr>
            <p:cNvPr id="6" name="矩形 5"/>
            <p:cNvSpPr/>
            <p:nvPr/>
          </p:nvSpPr>
          <p:spPr>
            <a:xfrm>
              <a:off x="3107" y="3147"/>
              <a:ext cx="85" cy="1431"/>
            </a:xfrm>
            <a:prstGeom prst="rect">
              <a:avLst/>
            </a:prstGeom>
            <a:solidFill>
              <a:srgbClr val="657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站酷快乐体2016修订版" panose="02010600030101010101" charset="-122"/>
                  <a:ea typeface="站酷快乐体2016修订版" panose="02010600030101010101" charset="-122"/>
                </a:rPr>
                <a:t>  </a:t>
              </a:r>
            </a:p>
          </p:txBody>
        </p:sp>
      </p:grpSp>
      <p:grpSp>
        <p:nvGrpSpPr>
          <p:cNvPr id="8" name="组合 7"/>
          <p:cNvGrpSpPr/>
          <p:nvPr/>
        </p:nvGrpSpPr>
        <p:grpSpPr>
          <a:xfrm>
            <a:off x="2061845" y="4872990"/>
            <a:ext cx="8221980" cy="995045"/>
            <a:chOff x="3107" y="3027"/>
            <a:chExt cx="12948" cy="1567"/>
          </a:xfrm>
        </p:grpSpPr>
        <p:sp>
          <p:nvSpPr>
            <p:cNvPr id="11" name="矩形 10"/>
            <p:cNvSpPr/>
            <p:nvPr/>
          </p:nvSpPr>
          <p:spPr>
            <a:xfrm>
              <a:off x="3351" y="3027"/>
              <a:ext cx="6186" cy="531"/>
            </a:xfrm>
            <a:prstGeom prst="rect">
              <a:avLst/>
            </a:prstGeom>
          </p:spPr>
          <p:txBody>
            <a:bodyPr wrap="square">
              <a:spAutoFit/>
            </a:bodyPr>
            <a:lstStyle/>
            <a:p>
              <a:pPr algn="l"/>
              <a:r>
                <a:rPr lang="zh-CN" altLang="en-US" sz="1600" b="1" dirty="0">
                  <a:solidFill>
                    <a:srgbClr val="657888"/>
                  </a:solidFill>
                  <a:latin typeface="站酷快乐体2016修订版" panose="02010600030101010101" charset="-122"/>
                  <a:ea typeface="站酷快乐体2016修订版" panose="02010600030101010101" charset="-122"/>
                </a:rPr>
                <a:t>对这个岗位你有什么新的认识</a:t>
              </a:r>
            </a:p>
          </p:txBody>
        </p:sp>
        <p:sp>
          <p:nvSpPr>
            <p:cNvPr id="12" name="文本框 11"/>
            <p:cNvSpPr txBox="1"/>
            <p:nvPr/>
          </p:nvSpPr>
          <p:spPr>
            <a:xfrm>
              <a:off x="3351" y="3530"/>
              <a:ext cx="12704" cy="1064"/>
            </a:xfrm>
            <a:prstGeom prst="rect">
              <a:avLst/>
            </a:prstGeom>
            <a:noFill/>
          </p:spPr>
          <p:txBody>
            <a:bodyPr wrap="square" rtlCol="0" anchor="t">
              <a:spAutoFit/>
            </a:bodyPr>
            <a:lstStyle/>
            <a:p>
              <a:pPr algn="l">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此处添加详细文本描述，建议与标题相关并符合整体语言风格，语言描述尽量简洁生动。此处添加详细文本描述，建议与标题相关并符合整体语言风格，语言描述尽量简洁生动。</a:t>
              </a:r>
            </a:p>
          </p:txBody>
        </p:sp>
        <p:sp>
          <p:nvSpPr>
            <p:cNvPr id="14" name="矩形 13"/>
            <p:cNvSpPr/>
            <p:nvPr/>
          </p:nvSpPr>
          <p:spPr>
            <a:xfrm>
              <a:off x="3107" y="3147"/>
              <a:ext cx="85" cy="1431"/>
            </a:xfrm>
            <a:prstGeom prst="rect">
              <a:avLst/>
            </a:prstGeom>
            <a:solidFill>
              <a:srgbClr val="657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站酷快乐体2016修订版" panose="02010600030101010101" charset="-122"/>
                  <a:ea typeface="站酷快乐体2016修订版" panose="02010600030101010101" charset="-122"/>
                </a:rPr>
                <a:t>  </a:t>
              </a:r>
            </a:p>
          </p:txBody>
        </p:sp>
      </p:gr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60" y="484132"/>
            <a:ext cx="5449570" cy="5797025"/>
          </a:xfrm>
          <a:prstGeom prst="rect">
            <a:avLst/>
          </a:prstGeom>
        </p:spPr>
      </p:pic>
      <p:sp>
        <p:nvSpPr>
          <p:cNvPr id="7" name="TextBox 5"/>
          <p:cNvSpPr txBox="1"/>
          <p:nvPr/>
        </p:nvSpPr>
        <p:spPr>
          <a:xfrm>
            <a:off x="6287770" y="3368040"/>
            <a:ext cx="5440045" cy="2245360"/>
          </a:xfrm>
          <a:prstGeom prst="rect">
            <a:avLst/>
          </a:prstGeom>
          <a:noFill/>
        </p:spPr>
        <p:txBody>
          <a:bodyPr wrap="square" rtlCol="0">
            <a:spAutoFit/>
          </a:bodyPr>
          <a:lstStyle/>
          <a:p>
            <a:pPr>
              <a:lnSpc>
                <a:spcPts val="8400"/>
              </a:lnSpc>
            </a:pPr>
            <a:r>
              <a:rPr lang="en-US" sz="4400" b="1" dirty="0" smtClean="0">
                <a:solidFill>
                  <a:schemeClr val="tx1">
                    <a:lumMod val="50000"/>
                    <a:lumOff val="50000"/>
                  </a:schemeClr>
                </a:solidFill>
                <a:latin typeface="站酷快乐体2016修订版" panose="02010600030101010101" charset="-122"/>
                <a:ea typeface="站酷快乐体2016修订版" panose="02010600030101010101" charset="-122"/>
                <a:cs typeface="站酷快乐体2016修订版" panose="02010600030101010101" charset="-122"/>
                <a:sym typeface="微软雅黑" panose="020B0503020204020204" charset="-122"/>
              </a:rPr>
              <a:t>INTRODUCING </a:t>
            </a:r>
          </a:p>
          <a:p>
            <a:pPr>
              <a:lnSpc>
                <a:spcPts val="8400"/>
              </a:lnSpc>
            </a:pPr>
            <a:r>
              <a:rPr lang="zh-CN" altLang="en-US" sz="4400" b="1" dirty="0" smtClean="0">
                <a:solidFill>
                  <a:schemeClr val="tx1">
                    <a:lumMod val="50000"/>
                    <a:lumOff val="50000"/>
                  </a:schemeClr>
                </a:solidFill>
                <a:latin typeface="站酷快乐体2016修订版" panose="02010600030101010101" charset="-122"/>
                <a:ea typeface="站酷快乐体2016修订版" panose="02010600030101010101" charset="-122"/>
                <a:cs typeface="站酷快乐体2016修订版" panose="02010600030101010101" charset="-122"/>
                <a:sym typeface="微软雅黑" panose="020B0503020204020204" charset="-122"/>
              </a:rPr>
              <a:t>职位认知</a:t>
            </a:r>
          </a:p>
        </p:txBody>
      </p:sp>
      <p:cxnSp>
        <p:nvCxnSpPr>
          <p:cNvPr id="3" name="直接连接符 2"/>
          <p:cNvCxnSpPr/>
          <p:nvPr/>
        </p:nvCxnSpPr>
        <p:spPr>
          <a:xfrm>
            <a:off x="6439641" y="2249111"/>
            <a:ext cx="890905" cy="635"/>
          </a:xfrm>
          <a:prstGeom prst="line">
            <a:avLst/>
          </a:prstGeom>
          <a:ln w="12700">
            <a:solidFill>
              <a:schemeClr val="tx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439535" y="2454275"/>
            <a:ext cx="3835400" cy="989330"/>
          </a:xfrm>
          <a:prstGeom prst="rect">
            <a:avLst/>
          </a:prstGeom>
        </p:spPr>
        <p:txBody>
          <a:bodyPr wrap="square" lIns="0" tIns="0" rIns="0" bIns="0">
            <a:normAutofit/>
          </a:bodyPr>
          <a:lstStyle/>
          <a:p>
            <a:pPr>
              <a:lnSpc>
                <a:spcPct val="120000"/>
              </a:lnSpc>
            </a:pPr>
            <a:r>
              <a:rPr lang="zh-CN" altLang="en-US" sz="1200">
                <a:solidFill>
                  <a:schemeClr val="dk1">
                    <a:lumMod val="100000"/>
                  </a:schemeClr>
                </a:solidFill>
                <a:effectLst/>
                <a:latin typeface="站酷快乐体2016修订版" panose="02010600030101010101" charset="-122"/>
                <a:ea typeface="站酷快乐体2016修订版" panose="02010600030101010101" charset="-122"/>
                <a:cs typeface="站酷快乐体2016修订版" panose="02010600030101010101" charset="-122"/>
                <a:sym typeface="+mn-lt"/>
              </a:rPr>
              <a:t>此部分内容作为文字排版占位显示（建议使用主题字体）</a:t>
            </a:r>
            <a:br>
              <a:rPr lang="zh-CN" altLang="en-US" sz="1200">
                <a:solidFill>
                  <a:schemeClr val="dk1">
                    <a:lumMod val="100000"/>
                  </a:schemeClr>
                </a:solidFill>
                <a:effectLst/>
                <a:latin typeface="站酷快乐体2016修订版" panose="02010600030101010101" charset="-122"/>
                <a:ea typeface="站酷快乐体2016修订版" panose="02010600030101010101" charset="-122"/>
                <a:cs typeface="站酷快乐体2016修订版" panose="02010600030101010101" charset="-122"/>
                <a:sym typeface="+mn-lt"/>
              </a:rPr>
            </a:br>
            <a:r>
              <a:rPr lang="zh-CN" altLang="en-US" sz="1200">
                <a:solidFill>
                  <a:schemeClr val="dk1">
                    <a:lumMod val="100000"/>
                  </a:schemeClr>
                </a:solidFill>
                <a:effectLst/>
                <a:latin typeface="站酷快乐体2016修订版" panose="02010600030101010101" charset="-122"/>
                <a:ea typeface="站酷快乐体2016修订版" panose="02010600030101010101" charset="-122"/>
                <a:cs typeface="站酷快乐体2016修订版" panose="02010600030101010101" charset="-122"/>
                <a:sym typeface="+mn-lt"/>
              </a:rPr>
              <a:t>如需更改请在（设置形状格式）菜单下（文本选项）中调整</a:t>
            </a:r>
          </a:p>
        </p:txBody>
      </p:sp>
      <p:sp>
        <p:nvSpPr>
          <p:cNvPr id="10" name="文本框 16"/>
          <p:cNvSpPr txBox="1"/>
          <p:nvPr/>
        </p:nvSpPr>
        <p:spPr>
          <a:xfrm>
            <a:off x="6439535" y="1862455"/>
            <a:ext cx="2788920" cy="336550"/>
          </a:xfrm>
          <a:prstGeom prst="rect">
            <a:avLst/>
          </a:prstGeom>
          <a:noFill/>
        </p:spPr>
        <p:txBody>
          <a:bodyPr wrap="square" lIns="0" tIns="0" rIns="0" bIns="0">
            <a:noAutofit/>
          </a:bodyPr>
          <a:lstStyle/>
          <a:p>
            <a:pPr>
              <a:lnSpc>
                <a:spcPct val="120000"/>
              </a:lnSpc>
            </a:pPr>
            <a:r>
              <a:rPr lang="zh-CN" altLang="en-US" sz="1100">
                <a:solidFill>
                  <a:schemeClr val="dk1">
                    <a:lumMod val="100000"/>
                  </a:schemeClr>
                </a:solidFill>
                <a:latin typeface="站酷快乐体2016修订版" panose="02010600030101010101" charset="-122"/>
                <a:ea typeface="站酷快乐体2016修订版" panose="02010600030101010101" charset="-122"/>
                <a:cs typeface="+mn-ea"/>
                <a:sym typeface="+mn-lt"/>
              </a:rPr>
              <a:t>此部分内容作为文字排版占位显示（建议使用主题字体）</a:t>
            </a:r>
          </a:p>
        </p:txBody>
      </p:sp>
      <p:sp>
        <p:nvSpPr>
          <p:cNvPr id="22" name="文本框 17"/>
          <p:cNvSpPr txBox="1"/>
          <p:nvPr/>
        </p:nvSpPr>
        <p:spPr>
          <a:xfrm>
            <a:off x="6439641" y="1433805"/>
            <a:ext cx="2789230" cy="276999"/>
          </a:xfrm>
          <a:prstGeom prst="rect">
            <a:avLst/>
          </a:prstGeom>
          <a:noFill/>
        </p:spPr>
        <p:txBody>
          <a:bodyPr wrap="none" lIns="0" tIns="0" rIns="0" bIns="0">
            <a:noAutofit/>
          </a:bodyPr>
          <a:lstStyle/>
          <a:p>
            <a:r>
              <a:rPr lang="zh-CN" altLang="en-US" sz="2000" b="1">
                <a:solidFill>
                  <a:schemeClr val="tx1">
                    <a:lumMod val="50000"/>
                    <a:lumOff val="50000"/>
                  </a:schemeClr>
                </a:solidFill>
                <a:latin typeface="站酷快乐体2016修订版" panose="02010600030101010101" charset="-122"/>
                <a:ea typeface="站酷快乐体2016修订版" panose="02010600030101010101" charset="-122"/>
                <a:cs typeface="+mn-ea"/>
                <a:sym typeface="+mn-lt"/>
              </a:rPr>
              <a:t>标题文本预设</a:t>
            </a:r>
          </a:p>
        </p:txBody>
      </p:sp>
      <p:sp>
        <p:nvSpPr>
          <p:cNvPr id="2" name="等腰三角形 1"/>
          <p:cNvSpPr/>
          <p:nvPr/>
        </p:nvSpPr>
        <p:spPr>
          <a:xfrm rot="6555705">
            <a:off x="9887245" y="5140080"/>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10061423" y="543330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350" fill="hold"/>
                                        <p:tgtEl>
                                          <p:spTgt spid="7"/>
                                        </p:tgtEl>
                                        <p:attrNameLst>
                                          <p:attrName>ppt_y</p:attrName>
                                        </p:attrNameLst>
                                      </p:cBhvr>
                                      <p:tavLst>
                                        <p:tav tm="0">
                                          <p:val>
                                            <p:strVal val="#ppt_y"/>
                                          </p:val>
                                        </p:tav>
                                        <p:tav tm="100000">
                                          <p:val>
                                            <p:strVal val="#ppt_y"/>
                                          </p:val>
                                        </p:tav>
                                      </p:tavLst>
                                    </p:anim>
                                    <p:anim calcmode="lin" valueType="num">
                                      <p:cBhvr>
                                        <p:cTn id="9" dur="3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3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50" tmFilter="0,0; .5, 1; 1, 1"/>
                                        <p:tgtEl>
                                          <p:spTgt spid="7"/>
                                        </p:tgtEl>
                                      </p:cBhvr>
                                    </p:animEffect>
                                  </p:childTnLst>
                                </p:cTn>
                              </p:par>
                            </p:childTnLst>
                          </p:cTn>
                        </p:par>
                        <p:par>
                          <p:cTn id="12" fill="hold">
                            <p:stCondLst>
                              <p:cond delay="875"/>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375"/>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1875"/>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765" y="533943"/>
            <a:ext cx="7198360" cy="4095933"/>
          </a:xfrm>
          <a:prstGeom prst="rect">
            <a:avLst/>
          </a:prstGeom>
        </p:spPr>
      </p:pic>
      <p:sp>
        <p:nvSpPr>
          <p:cNvPr id="6" name="矩形 5"/>
          <p:cNvSpPr/>
          <p:nvPr/>
        </p:nvSpPr>
        <p:spPr>
          <a:xfrm>
            <a:off x="6646545" y="847725"/>
            <a:ext cx="2477770" cy="3468370"/>
          </a:xfrm>
          <a:prstGeom prst="rect">
            <a:avLst/>
          </a:prstGeom>
          <a:noFill/>
          <a:ln w="60325">
            <a:gradFill>
              <a:gsLst>
                <a:gs pos="1000">
                  <a:srgbClr val="FFCFCF"/>
                </a:gs>
                <a:gs pos="7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363980" y="1369695"/>
            <a:ext cx="2772410"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buClr>
                <a:srgbClr val="E24848"/>
              </a:buClr>
            </a:pPr>
            <a:r>
              <a:rPr lang="zh-CN" altLang="en-US" sz="2800" b="1">
                <a:ln>
                  <a:noFill/>
                </a:ln>
                <a:solidFill>
                  <a:schemeClr val="tx1">
                    <a:lumMod val="65000"/>
                    <a:lumOff val="35000"/>
                  </a:schemeClr>
                </a:solidFill>
                <a:latin typeface="站酷快乐体2016修订版" panose="02010600030101010101" charset="-122"/>
                <a:ea typeface="站酷快乐体2016修订版" panose="02010600030101010101" charset="-122"/>
                <a:sym typeface="+mn-ea"/>
              </a:rPr>
              <a:t>职位认识</a:t>
            </a:r>
            <a:endParaRPr kumimoji="0" lang="zh-CN" altLang="en-US" sz="2800" b="1" u="none" strike="noStrike" kern="1200" cap="none" spc="0" normalizeH="0" baseline="0" noProof="0" dirty="0">
              <a:ln>
                <a:noFill/>
              </a:ln>
              <a:solidFill>
                <a:schemeClr val="tx1">
                  <a:lumMod val="65000"/>
                  <a:lumOff val="35000"/>
                </a:schemeClr>
              </a:solidFill>
              <a:effectLst/>
              <a:uLnTx/>
              <a:uFillTx/>
              <a:latin typeface="站酷快乐体2016修订版" panose="02010600030101010101" charset="-122"/>
              <a:ea typeface="站酷快乐体2016修订版" panose="02010600030101010101" charset="-122"/>
              <a:cs typeface="+mn-cs"/>
              <a:sym typeface="+mn-ea"/>
            </a:endParaRPr>
          </a:p>
        </p:txBody>
      </p:sp>
      <p:sp>
        <p:nvSpPr>
          <p:cNvPr id="7" name="AutoShape 25"/>
          <p:cNvSpPr/>
          <p:nvPr/>
        </p:nvSpPr>
        <p:spPr bwMode="auto">
          <a:xfrm>
            <a:off x="1221740" y="2381885"/>
            <a:ext cx="2914650" cy="3298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200000"/>
              </a:lnSpc>
              <a:spcBef>
                <a:spcPts val="850"/>
              </a:spcBef>
              <a:defRPr/>
            </a:pPr>
            <a:r>
              <a:rPr lang="zh-CN" altLang="en-US" sz="1600" dirty="0">
                <a:ln>
                  <a:noFill/>
                </a:ln>
                <a:solidFill>
                  <a:schemeClr val="tx1">
                    <a:lumMod val="65000"/>
                    <a:lumOff val="35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a:p>
            <a:pPr algn="l" defTabSz="323215">
              <a:lnSpc>
                <a:spcPct val="200000"/>
              </a:lnSpc>
              <a:spcBef>
                <a:spcPts val="850"/>
              </a:spcBef>
              <a:defRPr/>
            </a:pPr>
            <a:endParaRPr lang="zh-CN" altLang="en-US" sz="1600" dirty="0">
              <a:ln>
                <a:noFill/>
              </a:ln>
              <a:solidFill>
                <a:schemeClr val="tx1">
                  <a:lumMod val="65000"/>
                  <a:lumOff val="35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2" name="文本框 11"/>
          <p:cNvSpPr txBox="1"/>
          <p:nvPr/>
        </p:nvSpPr>
        <p:spPr>
          <a:xfrm>
            <a:off x="4342765" y="5005070"/>
            <a:ext cx="6874510" cy="1123950"/>
          </a:xfrm>
          <a:prstGeom prst="rect">
            <a:avLst/>
          </a:prstGeom>
          <a:noFill/>
        </p:spPr>
        <p:txBody>
          <a:bodyPr wrap="square" rtlCol="0" anchor="t">
            <a:spAutoFit/>
          </a:bodyPr>
          <a:lstStyle/>
          <a:p>
            <a:pPr algn="ctr">
              <a:lnSpc>
                <a:spcPct val="160000"/>
              </a:lnSpc>
            </a:pPr>
            <a:r>
              <a:rPr lang="zh-CN" altLang="en-US" sz="14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此处添加详细文本描述，建议与标题相关并符合整体语言风格，语言描述尽量简洁生动。此处添加详细文本描述，建议与标题相关并符合整体语言风格，语言描述尽量简洁生动。</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childTnLst>
                          </p:cTn>
                        </p:par>
                        <p:par>
                          <p:cTn id="18" fill="hold">
                            <p:stCondLst>
                              <p:cond delay="65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7000"/>
                            </p:stCondLst>
                            <p:childTnLst>
                              <p:par>
                                <p:cTn id="25" presetID="5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2" grpId="0"/>
      <p:bldP spid="7" grpId="0" bldLvl="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7" y="490368"/>
            <a:ext cx="6094843" cy="3461871"/>
          </a:xfrm>
          <a:prstGeom prst="rect">
            <a:avLst/>
          </a:prstGeom>
        </p:spPr>
      </p:pic>
      <p:sp>
        <p:nvSpPr>
          <p:cNvPr id="2" name="Rectangle 11"/>
          <p:cNvSpPr/>
          <p:nvPr/>
        </p:nvSpPr>
        <p:spPr>
          <a:xfrm>
            <a:off x="1845945" y="1616710"/>
            <a:ext cx="3695065" cy="4603115"/>
          </a:xfrm>
          <a:prstGeom prst="rect">
            <a:avLst/>
          </a:prstGeom>
          <a:noFill/>
          <a:ln w="101600">
            <a:solidFill>
              <a:srgbClr val="9FD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2"/>
          <p:cNvSpPr txBox="1"/>
          <p:nvPr/>
        </p:nvSpPr>
        <p:spPr>
          <a:xfrm>
            <a:off x="2426092" y="4628851"/>
            <a:ext cx="1985645" cy="1014730"/>
          </a:xfrm>
          <a:prstGeom prst="rect">
            <a:avLst/>
          </a:prstGeom>
          <a:noFill/>
        </p:spPr>
        <p:txBody>
          <a:bodyPr wrap="none" rtlCol="0">
            <a:spAutoFit/>
          </a:bodyPr>
          <a:lstStyle/>
          <a:p>
            <a:r>
              <a:rPr lang="en-US" altLang="zh-CN" sz="3200" dirty="0" smtClean="0">
                <a:solidFill>
                  <a:schemeClr val="tx1">
                    <a:lumMod val="75000"/>
                    <a:lumOff val="25000"/>
                  </a:schemeClr>
                </a:solidFill>
                <a:latin typeface="微软雅黑" panose="020B0503020204020204" charset="-122"/>
                <a:ea typeface="微软雅黑" panose="020B0503020204020204" charset="-122"/>
                <a:cs typeface="Nexa Bold" charset="0"/>
              </a:rPr>
              <a:t>FASHION</a:t>
            </a:r>
          </a:p>
          <a:p>
            <a:r>
              <a:rPr lang="en-US" sz="2800" dirty="0" smtClean="0">
                <a:solidFill>
                  <a:schemeClr val="tx1">
                    <a:lumMod val="75000"/>
                    <a:lumOff val="25000"/>
                  </a:schemeClr>
                </a:solidFill>
                <a:latin typeface="微软雅黑" panose="020B0503020204020204" charset="-122"/>
                <a:ea typeface="微软雅黑" panose="020B0503020204020204" charset="-122"/>
                <a:cs typeface="Nexa Bold" charset="0"/>
              </a:rPr>
              <a:t>DESIGNER</a:t>
            </a:r>
          </a:p>
        </p:txBody>
      </p:sp>
      <p:cxnSp>
        <p:nvCxnSpPr>
          <p:cNvPr id="4" name="Straight Connector 13"/>
          <p:cNvCxnSpPr/>
          <p:nvPr/>
        </p:nvCxnSpPr>
        <p:spPr>
          <a:xfrm>
            <a:off x="2543831" y="4512772"/>
            <a:ext cx="564545" cy="0"/>
          </a:xfrm>
          <a:prstGeom prst="line">
            <a:avLst/>
          </a:prstGeom>
          <a:ln w="12700">
            <a:solidFill>
              <a:srgbClr val="FFCFCF"/>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325995" y="1332865"/>
            <a:ext cx="2772410"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buClr>
                <a:srgbClr val="E24848"/>
              </a:buClr>
            </a:pPr>
            <a:r>
              <a:rPr lang="zh-CN" altLang="en-US" sz="2800" b="1">
                <a:ln>
                  <a:noFill/>
                </a:ln>
                <a:solidFill>
                  <a:schemeClr val="tx1">
                    <a:lumMod val="65000"/>
                    <a:lumOff val="35000"/>
                  </a:schemeClr>
                </a:solidFill>
                <a:latin typeface="站酷快乐体2016修订版" panose="02010600030101010101" charset="-122"/>
                <a:ea typeface="站酷快乐体2016修订版" panose="02010600030101010101" charset="-122"/>
                <a:sym typeface="+mn-ea"/>
              </a:rPr>
              <a:t>岗位认知</a:t>
            </a:r>
            <a:endParaRPr kumimoji="0" lang="zh-CN" altLang="en-US" sz="2800" b="1" u="none" strike="noStrike" kern="1200" cap="none" spc="0" normalizeH="0" baseline="0" noProof="0" dirty="0">
              <a:ln>
                <a:noFill/>
              </a:ln>
              <a:solidFill>
                <a:schemeClr val="tx1">
                  <a:lumMod val="65000"/>
                  <a:lumOff val="35000"/>
                </a:schemeClr>
              </a:solidFill>
              <a:effectLst/>
              <a:uLnTx/>
              <a:uFillTx/>
              <a:latin typeface="站酷快乐体2016修订版" panose="02010600030101010101" charset="-122"/>
              <a:ea typeface="站酷快乐体2016修订版" panose="02010600030101010101" charset="-122"/>
              <a:cs typeface="+mn-cs"/>
              <a:sym typeface="+mn-ea"/>
            </a:endParaRPr>
          </a:p>
        </p:txBody>
      </p:sp>
      <p:sp>
        <p:nvSpPr>
          <p:cNvPr id="7" name="AutoShape 25"/>
          <p:cNvSpPr/>
          <p:nvPr/>
        </p:nvSpPr>
        <p:spPr bwMode="auto">
          <a:xfrm>
            <a:off x="7205980" y="2689860"/>
            <a:ext cx="3670935" cy="3298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200000"/>
              </a:lnSpc>
              <a:spcBef>
                <a:spcPts val="850"/>
              </a:spcBef>
              <a:defRPr/>
            </a:pPr>
            <a:r>
              <a:rPr lang="zh-CN" altLang="en-US" sz="1600" dirty="0">
                <a:ln>
                  <a:noFill/>
                </a:ln>
                <a:solidFill>
                  <a:schemeClr val="tx1">
                    <a:lumMod val="65000"/>
                    <a:lumOff val="35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a:p>
            <a:pPr algn="l" defTabSz="323215">
              <a:lnSpc>
                <a:spcPct val="200000"/>
              </a:lnSpc>
              <a:spcBef>
                <a:spcPts val="850"/>
              </a:spcBef>
              <a:defRPr/>
            </a:pPr>
            <a:endParaRPr lang="zh-CN" altLang="en-US" sz="1600" dirty="0">
              <a:ln>
                <a:noFill/>
              </a:ln>
              <a:solidFill>
                <a:schemeClr val="tx1">
                  <a:lumMod val="65000"/>
                  <a:lumOff val="35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2" grpId="0"/>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64845"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9046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文本框 28"/>
          <p:cNvSpPr txBox="1"/>
          <p:nvPr/>
        </p:nvSpPr>
        <p:spPr>
          <a:xfrm>
            <a:off x="3466465" y="2945130"/>
            <a:ext cx="5504815" cy="1198880"/>
          </a:xfrm>
          <a:prstGeom prst="rect">
            <a:avLst/>
          </a:prstGeom>
          <a:noFill/>
        </p:spPr>
        <p:txBody>
          <a:bodyPr wrap="square" rtlCol="0">
            <a:spAutoFit/>
          </a:bodyPr>
          <a:lstStyle/>
          <a:p>
            <a:pPr algn="dist"/>
            <a:r>
              <a:rPr lang="zh-CN" altLang="en-US" sz="7200" b="1" kern="100" dirty="0">
                <a:latin typeface="站酷快乐体2016修订版" panose="02010600030101010101" charset="-122"/>
                <a:ea typeface="站酷快乐体2016修订版" panose="02010600030101010101" charset="-122"/>
                <a:cs typeface="站酷快乐体2016修订版" panose="02010600030101010101" charset="-122"/>
                <a:sym typeface="+mn-ea"/>
              </a:rPr>
              <a:t>个人优势</a:t>
            </a:r>
            <a:endParaRPr lang="en-US" altLang="zh-CN" sz="7200">
              <a:effectLst>
                <a:outerShdw blurRad="50800" dist="38100" dir="5400000" algn="t" rotWithShape="0">
                  <a:prstClr val="black">
                    <a:alpha val="40000"/>
                  </a:prstClr>
                </a:outerShdw>
              </a:effectLst>
              <a:latin typeface="站酷快乐体2016修订版" panose="02010600030101010101" charset="-122"/>
              <a:ea typeface="站酷快乐体2016修订版" panose="02010600030101010101" charset="-122"/>
            </a:endParaRPr>
          </a:p>
        </p:txBody>
      </p:sp>
      <p:pic>
        <p:nvPicPr>
          <p:cNvPr id="17" name="图片 16" descr="undefined (2)"/>
          <p:cNvPicPr>
            <a:picLocks noChangeAspect="1"/>
          </p:cNvPicPr>
          <p:nvPr/>
        </p:nvPicPr>
        <p:blipFill>
          <a:blip r:embed="rId3"/>
          <a:srcRect l="4640" t="2372" r="3006" b="1523"/>
          <a:stretch>
            <a:fillRect/>
          </a:stretch>
        </p:blipFill>
        <p:spPr>
          <a:xfrm>
            <a:off x="4727575" y="1586865"/>
            <a:ext cx="2982595" cy="3037205"/>
          </a:xfrm>
          <a:prstGeom prst="ellipse">
            <a:avLst/>
          </a:prstGeom>
        </p:spPr>
      </p:pic>
      <p:sp>
        <p:nvSpPr>
          <p:cNvPr id="28" name="文本框 27"/>
          <p:cNvSpPr txBox="1"/>
          <p:nvPr/>
        </p:nvSpPr>
        <p:spPr>
          <a:xfrm>
            <a:off x="5591810" y="1877060"/>
            <a:ext cx="1237615" cy="1106805"/>
          </a:xfrm>
          <a:prstGeom prst="rect">
            <a:avLst/>
          </a:prstGeom>
          <a:noFill/>
        </p:spPr>
        <p:txBody>
          <a:bodyPr wrap="none" rtlCol="0" anchor="t">
            <a:spAutoFit/>
          </a:bodyPr>
          <a:lstStyle/>
          <a:p>
            <a:r>
              <a:rPr lang="en-US" altLang="zh-CN" sz="6600" b="1" kern="100" dirty="0">
                <a:solidFill>
                  <a:schemeClr val="bg1"/>
                </a:solidFill>
                <a:effectLst>
                  <a:outerShdw blurRad="50800" dist="38100" dir="2700000" sx="103000" sy="103000" algn="tl" rotWithShape="0">
                    <a:prstClr val="black">
                      <a:alpha val="100000"/>
                    </a:prstClr>
                  </a:outerShdw>
                </a:effectLst>
                <a:latin typeface="站酷快乐体2016修订版" panose="02010600030101010101" charset="-122"/>
                <a:ea typeface="站酷快乐体2016修订版" panose="02010600030101010101" charset="-122"/>
                <a:cs typeface="站酷快乐体2016修订版" panose="02010600030101010101" charset="-122"/>
                <a:sym typeface="+mn-ea"/>
              </a:rPr>
              <a:t>03</a:t>
            </a:r>
          </a:p>
        </p:txBody>
      </p:sp>
      <p:sp>
        <p:nvSpPr>
          <p:cNvPr id="2" name="文本框 1"/>
          <p:cNvSpPr txBox="1"/>
          <p:nvPr/>
        </p:nvSpPr>
        <p:spPr>
          <a:xfrm>
            <a:off x="4727575" y="4739640"/>
            <a:ext cx="3442335" cy="368300"/>
          </a:xfrm>
          <a:prstGeom prst="rect">
            <a:avLst/>
          </a:prstGeom>
          <a:noFill/>
        </p:spPr>
        <p:txBody>
          <a:bodyPr wrap="square" rtlCol="0" anchor="t">
            <a:spAutoFit/>
          </a:bodyPr>
          <a:lstStyle/>
          <a:p>
            <a:pPr algn="l">
              <a:defRPr/>
            </a:pPr>
            <a:r>
              <a:rPr lang="en-US" altLang="zh-CN" kern="100" dirty="0">
                <a:latin typeface="站酷快乐体2016修订版" panose="02010600030101010101" charset="-122"/>
                <a:ea typeface="站酷快乐体2016修订版" panose="02010600030101010101" charset="-122"/>
                <a:cs typeface="站酷快乐体2016修订版" panose="02010600030101010101" charset="-122"/>
                <a:sym typeface="+mn-ea"/>
              </a:rPr>
              <a:t> </a:t>
            </a:r>
            <a:r>
              <a:rPr lang="en-US" altLang="zh-CN" dirty="0">
                <a:solidFill>
                  <a:srgbClr val="262626"/>
                </a:solidFill>
                <a:latin typeface="站酷快乐体2016修订版" panose="02010600030101010101" charset="-122"/>
                <a:ea typeface="站酷快乐体2016修订版" panose="02010600030101010101" charset="-122"/>
                <a:cs typeface="站酷快乐体2016修订版" panose="02010600030101010101" charset="-122"/>
                <a:sym typeface="+mn-lt"/>
              </a:rPr>
              <a:t>Competition advantage</a:t>
            </a: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3500"/>
                            </p:stCondLst>
                            <p:childTnLst>
                              <p:par>
                                <p:cTn id="27" presetID="5" presetClass="entr" presetSubtype="1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heckerboard(across)">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9" grpId="0"/>
      <p:bldP spid="2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我的能力"/>
          <p:cNvPicPr>
            <a:picLocks noChangeAspect="1"/>
          </p:cNvPicPr>
          <p:nvPr/>
        </p:nvPicPr>
        <p:blipFill>
          <a:blip r:embed="rId2"/>
          <a:stretch>
            <a:fillRect/>
          </a:stretch>
        </p:blipFill>
        <p:spPr>
          <a:xfrm>
            <a:off x="5589020" y="2389505"/>
            <a:ext cx="1080000" cy="1080000"/>
          </a:xfrm>
          <a:prstGeom prst="rect">
            <a:avLst/>
          </a:prstGeom>
        </p:spPr>
      </p:pic>
      <p:pic>
        <p:nvPicPr>
          <p:cNvPr id="5" name="图片 4" descr="语言能力"/>
          <p:cNvPicPr>
            <a:picLocks noChangeAspect="1"/>
          </p:cNvPicPr>
          <p:nvPr/>
        </p:nvPicPr>
        <p:blipFill>
          <a:blip r:embed="rId3"/>
          <a:stretch>
            <a:fillRect/>
          </a:stretch>
        </p:blipFill>
        <p:spPr>
          <a:xfrm>
            <a:off x="2180590" y="2389505"/>
            <a:ext cx="1080000" cy="1080000"/>
          </a:xfrm>
          <a:prstGeom prst="rect">
            <a:avLst/>
          </a:prstGeom>
        </p:spPr>
      </p:pic>
      <p:pic>
        <p:nvPicPr>
          <p:cNvPr id="6" name="图片 5" descr="专业能力"/>
          <p:cNvPicPr>
            <a:picLocks noChangeAspect="1"/>
          </p:cNvPicPr>
          <p:nvPr/>
        </p:nvPicPr>
        <p:blipFill>
          <a:blip r:embed="rId4"/>
          <a:stretch>
            <a:fillRect/>
          </a:stretch>
        </p:blipFill>
        <p:spPr>
          <a:xfrm>
            <a:off x="8998335" y="2389505"/>
            <a:ext cx="1080000" cy="1080000"/>
          </a:xfrm>
          <a:prstGeom prst="rect">
            <a:avLst/>
          </a:prstGeom>
        </p:spPr>
      </p:pic>
      <p:sp>
        <p:nvSpPr>
          <p:cNvPr id="11" name="矩形 10"/>
          <p:cNvSpPr/>
          <p:nvPr/>
        </p:nvSpPr>
        <p:spPr>
          <a:xfrm>
            <a:off x="1803650" y="3707130"/>
            <a:ext cx="1833880" cy="337185"/>
          </a:xfrm>
          <a:prstGeom prst="rect">
            <a:avLst/>
          </a:prstGeom>
        </p:spPr>
        <p:txBody>
          <a:bodyPr wrap="square">
            <a:spAutoFit/>
          </a:bodyPr>
          <a:lstStyle/>
          <a:p>
            <a:pPr algn="ctr"/>
            <a:r>
              <a:rPr lang="zh-CN" altLang="en-US" sz="1600" b="1" dirty="0">
                <a:solidFill>
                  <a:srgbClr val="657888"/>
                </a:solidFill>
                <a:latin typeface="站酷快乐体2016修订版" panose="02010600030101010101" charset="-122"/>
                <a:ea typeface="站酷快乐体2016修订版" panose="02010600030101010101" charset="-122"/>
              </a:rPr>
              <a:t>竞聘优势之一</a:t>
            </a:r>
          </a:p>
        </p:txBody>
      </p:sp>
      <p:sp>
        <p:nvSpPr>
          <p:cNvPr id="12" name="文本框 11"/>
          <p:cNvSpPr txBox="1"/>
          <p:nvPr/>
        </p:nvSpPr>
        <p:spPr>
          <a:xfrm>
            <a:off x="1215957" y="4059555"/>
            <a:ext cx="3009265" cy="967740"/>
          </a:xfrm>
          <a:prstGeom prst="rect">
            <a:avLst/>
          </a:prstGeom>
          <a:noFill/>
        </p:spPr>
        <p:txBody>
          <a:bodyPr wrap="square" rtlCol="0" anchor="t">
            <a:spAutoFit/>
          </a:bodyPr>
          <a:lstStyle/>
          <a:p>
            <a:pPr algn="ctr">
              <a:lnSpc>
                <a:spcPct val="160000"/>
              </a:lnSpc>
            </a:pPr>
            <a:r>
              <a:rPr lang="zh-CN" altLang="en-US" sz="1200" dirty="0">
                <a:solidFill>
                  <a:schemeClr val="tx1">
                    <a:lumMod val="50000"/>
                    <a:lumOff val="50000"/>
                  </a:schemeClr>
                </a:solidFill>
                <a:latin typeface="微软雅黑" panose="020B0503020204020204" charset="-122"/>
                <a:ea typeface="微软雅黑" panose="020B0503020204020204" charset="-122"/>
                <a:sym typeface="+mn-ea"/>
              </a:rPr>
              <a:t>此处添加详细文本描述，建议与标题</a:t>
            </a:r>
          </a:p>
          <a:p>
            <a:pPr algn="ctr">
              <a:lnSpc>
                <a:spcPct val="160000"/>
              </a:lnSpc>
            </a:pPr>
            <a:r>
              <a:rPr lang="zh-CN" altLang="en-US" sz="1200" dirty="0">
                <a:solidFill>
                  <a:schemeClr val="tx1">
                    <a:lumMod val="50000"/>
                    <a:lumOff val="50000"/>
                  </a:schemeClr>
                </a:solidFill>
                <a:latin typeface="微软雅黑" panose="020B0503020204020204" charset="-122"/>
                <a:ea typeface="微软雅黑" panose="020B0503020204020204" charset="-122"/>
                <a:sym typeface="+mn-ea"/>
              </a:rPr>
              <a:t>相关并符合整体语言风格，语言描述尽量简洁生动。</a:t>
            </a:r>
          </a:p>
        </p:txBody>
      </p:sp>
      <p:sp>
        <p:nvSpPr>
          <p:cNvPr id="8" name="矩形 7"/>
          <p:cNvSpPr/>
          <p:nvPr/>
        </p:nvSpPr>
        <p:spPr>
          <a:xfrm>
            <a:off x="5212080" y="3707130"/>
            <a:ext cx="1833880" cy="352425"/>
          </a:xfrm>
          <a:prstGeom prst="rect">
            <a:avLst/>
          </a:prstGeom>
        </p:spPr>
        <p:txBody>
          <a:bodyPr wrap="square">
            <a:spAutoFit/>
          </a:bodyPr>
          <a:lstStyle/>
          <a:p>
            <a:pPr algn="ctr"/>
            <a:r>
              <a:rPr lang="zh-CN" altLang="en-US" sz="1600" b="1" dirty="0">
                <a:solidFill>
                  <a:srgbClr val="657888"/>
                </a:solidFill>
                <a:latin typeface="站酷快乐体2016修订版" panose="02010600030101010101" charset="-122"/>
                <a:ea typeface="站酷快乐体2016修订版" panose="02010600030101010101" charset="-122"/>
              </a:rPr>
              <a:t>竞聘优势之一</a:t>
            </a:r>
          </a:p>
        </p:txBody>
      </p:sp>
      <p:sp>
        <p:nvSpPr>
          <p:cNvPr id="9" name="文本框 8"/>
          <p:cNvSpPr txBox="1"/>
          <p:nvPr/>
        </p:nvSpPr>
        <p:spPr>
          <a:xfrm>
            <a:off x="4624388" y="4059555"/>
            <a:ext cx="3009265" cy="967740"/>
          </a:xfrm>
          <a:prstGeom prst="rect">
            <a:avLst/>
          </a:prstGeom>
          <a:noFill/>
        </p:spPr>
        <p:txBody>
          <a:bodyPr wrap="square" rtlCol="0" anchor="t">
            <a:spAutoFit/>
          </a:bodyPr>
          <a:lstStyle/>
          <a:p>
            <a:pPr algn="ctr">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a:t>
            </a:r>
          </a:p>
          <a:p>
            <a:pPr algn="ctr">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相关并符合整体语言风格，语言描述尽量简洁生动。</a:t>
            </a:r>
          </a:p>
        </p:txBody>
      </p:sp>
      <p:sp>
        <p:nvSpPr>
          <p:cNvPr id="13" name="矩形 12"/>
          <p:cNvSpPr/>
          <p:nvPr/>
        </p:nvSpPr>
        <p:spPr>
          <a:xfrm>
            <a:off x="8621395" y="3707130"/>
            <a:ext cx="1833880" cy="352425"/>
          </a:xfrm>
          <a:prstGeom prst="rect">
            <a:avLst/>
          </a:prstGeom>
        </p:spPr>
        <p:txBody>
          <a:bodyPr wrap="square">
            <a:spAutoFit/>
          </a:bodyPr>
          <a:lstStyle/>
          <a:p>
            <a:pPr algn="ctr"/>
            <a:r>
              <a:rPr lang="zh-CN" altLang="en-US" sz="1600" b="1" dirty="0">
                <a:solidFill>
                  <a:srgbClr val="657888"/>
                </a:solidFill>
                <a:latin typeface="站酷快乐体2016修订版" panose="02010600030101010101" charset="-122"/>
                <a:ea typeface="站酷快乐体2016修订版" panose="02010600030101010101" charset="-122"/>
              </a:rPr>
              <a:t>竞聘优势之一</a:t>
            </a:r>
          </a:p>
        </p:txBody>
      </p:sp>
      <p:sp>
        <p:nvSpPr>
          <p:cNvPr id="14" name="文本框 13"/>
          <p:cNvSpPr txBox="1"/>
          <p:nvPr/>
        </p:nvSpPr>
        <p:spPr>
          <a:xfrm>
            <a:off x="8033703" y="4059555"/>
            <a:ext cx="3009265" cy="967740"/>
          </a:xfrm>
          <a:prstGeom prst="rect">
            <a:avLst/>
          </a:prstGeom>
          <a:noFill/>
        </p:spPr>
        <p:txBody>
          <a:bodyPr wrap="square" rtlCol="0" anchor="t">
            <a:spAutoFit/>
          </a:bodyPr>
          <a:lstStyle/>
          <a:p>
            <a:pPr algn="ctr">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a:t>
            </a:r>
          </a:p>
          <a:p>
            <a:pPr algn="ctr">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相关并符合整体语言风格，语言描述尽量简洁生动。</a:t>
            </a:r>
          </a:p>
        </p:txBody>
      </p:sp>
      <p:sp>
        <p:nvSpPr>
          <p:cNvPr id="29" name="文本框 28"/>
          <p:cNvSpPr txBox="1"/>
          <p:nvPr/>
        </p:nvSpPr>
        <p:spPr>
          <a:xfrm>
            <a:off x="3376930" y="946150"/>
            <a:ext cx="5504815" cy="706755"/>
          </a:xfrm>
          <a:prstGeom prst="rect">
            <a:avLst/>
          </a:prstGeom>
          <a:noFill/>
        </p:spPr>
        <p:txBody>
          <a:bodyPr wrap="square" rtlCol="0">
            <a:spAutoFit/>
          </a:bodyPr>
          <a:lstStyle/>
          <a:p>
            <a:pPr algn="dist"/>
            <a:r>
              <a:rPr lang="zh-CN" altLang="en-US" sz="4000" b="1" kern="100" dirty="0">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ea"/>
              </a:rPr>
              <a:t>个人优势</a:t>
            </a:r>
            <a:endParaRPr lang="zh-CN" altLang="en-US" sz="4000" b="1" kern="100" dirty="0">
              <a:solidFill>
                <a:schemeClr val="tx1">
                  <a:lumMod val="65000"/>
                  <a:lumOff val="35000"/>
                </a:schemeClr>
              </a:solidFill>
              <a:effectLst>
                <a:outerShdw blurRad="50800" dist="38100" dir="5400000" algn="t" rotWithShape="0">
                  <a:prstClr val="black">
                    <a:alpha val="40000"/>
                  </a:prstClr>
                </a:outerShdw>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9" grpId="0"/>
      <p:bldP spid="13" grpId="0"/>
      <p:bldP spid="14"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47742" y="645702"/>
            <a:ext cx="2355741" cy="2355741"/>
          </a:xfrm>
          <a:prstGeom prst="ellipse">
            <a:avLst/>
          </a:prstGeom>
          <a:noFill/>
          <a:ln w="292100">
            <a:solidFill>
              <a:srgbClr val="FBD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18" descr="e7d195523061f1c01d60fa9f1cfcbfb3d7dea265119d71e15FBB43640B43E9A75E03FE54C774D5D4779ED45933E78901D3CB0E69E39D04A9E1E9B25CF060C4BCA4D072860494D0D8E683C2FE58414E15B4EE7CEF1DF2ECBC036FDF4FA2F4DEACFD5C7223227E58EB6F2C194EC526F92005D0C07CA7FDAC3201BF60CCE39DA4BEBFFE96DD96DD2E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890" y="1193115"/>
            <a:ext cx="5261491" cy="4824287"/>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066" y="1475105"/>
            <a:ext cx="4613003" cy="2809240"/>
          </a:xfrm>
          <a:prstGeom prst="rect">
            <a:avLst/>
          </a:prstGeom>
        </p:spPr>
      </p:pic>
      <p:grpSp>
        <p:nvGrpSpPr>
          <p:cNvPr id="17" name="Group 17"/>
          <p:cNvGrpSpPr/>
          <p:nvPr/>
        </p:nvGrpSpPr>
        <p:grpSpPr bwMode="auto">
          <a:xfrm>
            <a:off x="6845382" y="2416424"/>
            <a:ext cx="1323572" cy="1300209"/>
            <a:chOff x="0" y="0"/>
            <a:chExt cx="1265271" cy="1224136"/>
          </a:xfrm>
        </p:grpSpPr>
        <p:sp>
          <p:nvSpPr>
            <p:cNvPr id="18" name="椭圆 29"/>
            <p:cNvSpPr>
              <a:spLocks noChangeArrowheads="1"/>
            </p:cNvSpPr>
            <p:nvPr/>
          </p:nvSpPr>
          <p:spPr bwMode="auto">
            <a:xfrm>
              <a:off x="41135" y="0"/>
              <a:ext cx="1224136" cy="1224136"/>
            </a:xfrm>
            <a:prstGeom prst="ellipse">
              <a:avLst/>
            </a:prstGeom>
            <a:solidFill>
              <a:schemeClr val="bg1"/>
            </a:solidFill>
            <a:ln w="57150" cap="flat" cmpd="sng">
              <a:solidFill>
                <a:srgbClr val="9FD8FC"/>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9" name="文本框 34"/>
            <p:cNvSpPr>
              <a:spLocks noChangeArrowheads="1"/>
            </p:cNvSpPr>
            <p:nvPr/>
          </p:nvSpPr>
          <p:spPr bwMode="auto">
            <a:xfrm rot="20331793">
              <a:off x="0" y="387497"/>
              <a:ext cx="1263345" cy="44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smtClean="0">
                  <a:latin typeface="站酷快乐体2016修订版" panose="02010600030101010101" charset="-122"/>
                  <a:ea typeface="站酷快乐体2016修订版" panose="02010600030101010101" charset="-122"/>
                </a:rPr>
                <a:t>优势</a:t>
              </a:r>
              <a:endParaRPr lang="zh-CN" altLang="en-US" sz="2500" dirty="0">
                <a:latin typeface="站酷快乐体2016修订版" panose="02010600030101010101" charset="-122"/>
                <a:ea typeface="站酷快乐体2016修订版" panose="02010600030101010101" charset="-122"/>
              </a:endParaRPr>
            </a:p>
          </p:txBody>
        </p:sp>
      </p:grpSp>
      <p:sp>
        <p:nvSpPr>
          <p:cNvPr id="20" name="矩形 31"/>
          <p:cNvSpPr>
            <a:spLocks noChangeArrowheads="1"/>
          </p:cNvSpPr>
          <p:nvPr/>
        </p:nvSpPr>
        <p:spPr bwMode="auto">
          <a:xfrm>
            <a:off x="8379812" y="2423908"/>
            <a:ext cx="45719" cy="1271130"/>
          </a:xfrm>
          <a:prstGeom prst="rect">
            <a:avLst/>
          </a:prstGeom>
          <a:solidFill>
            <a:srgbClr val="FBDAE1"/>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矩形 8"/>
          <p:cNvSpPr>
            <a:spLocks noChangeArrowheads="1"/>
          </p:cNvSpPr>
          <p:nvPr/>
        </p:nvSpPr>
        <p:spPr bwMode="auto">
          <a:xfrm>
            <a:off x="8534400" y="2606040"/>
            <a:ext cx="2658745"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156" tIns="48079" rIns="96156" bIns="48079">
            <a:spAutoFit/>
          </a:bodyPr>
          <a:lstStyle/>
          <a:p>
            <a:pPr>
              <a:lnSpc>
                <a:spcPct val="130000"/>
              </a:lnSpc>
            </a:pPr>
            <a:r>
              <a:rPr lang="zh-CN" altLang="en-US" sz="1400" dirty="0">
                <a:latin typeface="站酷快乐体2016修订版" panose="02010600030101010101" charset="-122"/>
                <a:ea typeface="站酷快乐体2016修订版" panose="02010600030101010101" charset="-122"/>
              </a:rPr>
              <a:t>您的内容打在这里，或者通过复制您的文本后。您的内容打在这里，或者通过复制您的文</a:t>
            </a:r>
          </a:p>
        </p:txBody>
      </p:sp>
      <p:sp>
        <p:nvSpPr>
          <p:cNvPr id="22" name="矩形 21"/>
          <p:cNvSpPr/>
          <p:nvPr/>
        </p:nvSpPr>
        <p:spPr>
          <a:xfrm>
            <a:off x="7077075" y="4487545"/>
            <a:ext cx="4215130" cy="1076325"/>
          </a:xfrm>
          <a:prstGeom prst="rect">
            <a:avLst/>
          </a:prstGeom>
        </p:spPr>
        <p:txBody>
          <a:bodyPr wrap="square">
            <a:spAutoFit/>
          </a:bodyPr>
          <a:lstStyle/>
          <a:p>
            <a:r>
              <a:rPr lang="zh-CN" altLang="en-US" sz="1600" kern="1100" spc="150" dirty="0">
                <a:latin typeface="站酷快乐体2016修订版" panose="02010600030101010101" charset="-122"/>
                <a:ea typeface="站酷快乐体2016修订版" panose="02010600030101010101" charset="-122"/>
              </a:rPr>
              <a:t>此处添加你</a:t>
            </a:r>
            <a:r>
              <a:rPr lang="zh-CN" altLang="en-US" sz="1600" kern="1100" spc="150" dirty="0" smtClean="0">
                <a:latin typeface="站酷快乐体2016修订版" panose="02010600030101010101" charset="-122"/>
                <a:ea typeface="站酷快乐体2016修订版" panose="02010600030101010101" charset="-122"/>
              </a:rPr>
              <a:t>的信息</a:t>
            </a:r>
            <a:r>
              <a:rPr lang="zh-CN" altLang="en-US" sz="1600" kern="1100" spc="150" dirty="0">
                <a:latin typeface="站酷快乐体2016修订版" panose="02010600030101010101" charset="-122"/>
                <a:ea typeface="站酷快乐体2016修订版" panose="02010600030101010101" charset="-122"/>
              </a:rPr>
              <a:t>此处添加你的</a:t>
            </a:r>
            <a:r>
              <a:rPr lang="zh-CN" altLang="en-US" sz="1600" kern="1100" spc="150" dirty="0" smtClean="0">
                <a:latin typeface="站酷快乐体2016修订版" panose="02010600030101010101" charset="-122"/>
                <a:ea typeface="站酷快乐体2016修订版" panose="02010600030101010101" charset="-122"/>
              </a:rPr>
              <a:t>信息此处</a:t>
            </a:r>
            <a:r>
              <a:rPr lang="zh-CN" altLang="en-US" sz="1600" kern="1100" spc="150" dirty="0">
                <a:latin typeface="站酷快乐体2016修订版" panose="02010600030101010101" charset="-122"/>
                <a:ea typeface="站酷快乐体2016修订版" panose="02010600030101010101" charset="-122"/>
              </a:rPr>
              <a:t>添加你的</a:t>
            </a:r>
            <a:r>
              <a:rPr lang="zh-CN" altLang="en-US" sz="1600" kern="1100" spc="150" dirty="0" smtClean="0">
                <a:latin typeface="站酷快乐体2016修订版" panose="02010600030101010101" charset="-122"/>
                <a:ea typeface="站酷快乐体2016修订版" panose="02010600030101010101" charset="-122"/>
              </a:rPr>
              <a:t>信息此处</a:t>
            </a:r>
            <a:r>
              <a:rPr lang="zh-CN" altLang="en-US" sz="1600" kern="1100" spc="150" dirty="0">
                <a:latin typeface="站酷快乐体2016修订版" panose="02010600030101010101" charset="-122"/>
                <a:ea typeface="站酷快乐体2016修订版" panose="02010600030101010101" charset="-122"/>
              </a:rPr>
              <a:t>添加你的信息，此处添加你的信息此处添加你的信息此处添加你的信息此处添加你的</a:t>
            </a:r>
            <a:r>
              <a:rPr lang="zh-CN" altLang="en-US" sz="1600" kern="1100" spc="150" dirty="0" smtClean="0">
                <a:latin typeface="站酷快乐体2016修订版" panose="02010600030101010101" charset="-122"/>
                <a:ea typeface="站酷快乐体2016修订版" panose="02010600030101010101" charset="-122"/>
              </a:rPr>
              <a:t>信息</a:t>
            </a:r>
            <a:endParaRPr lang="zh-CN" altLang="en-US" sz="1600" dirty="0">
              <a:latin typeface="站酷快乐体2016修订版" panose="02010600030101010101" charset="-122"/>
              <a:ea typeface="站酷快乐体2016修订版" panose="02010600030101010101" charset="-122"/>
            </a:endParaRPr>
          </a:p>
        </p:txBody>
      </p:sp>
      <p:sp>
        <p:nvSpPr>
          <p:cNvPr id="23" name="文本框 22"/>
          <p:cNvSpPr txBox="1"/>
          <p:nvPr/>
        </p:nvSpPr>
        <p:spPr>
          <a:xfrm>
            <a:off x="6466187" y="3978385"/>
            <a:ext cx="3264061" cy="461665"/>
          </a:xfrm>
          <a:prstGeom prst="rect">
            <a:avLst/>
          </a:prstGeom>
          <a:noFill/>
        </p:spPr>
        <p:txBody>
          <a:bodyPr wrap="square" rtlCol="0">
            <a:spAutoFit/>
          </a:bodyPr>
          <a:lstStyle/>
          <a:p>
            <a:pPr algn="ctr"/>
            <a:r>
              <a:rPr lang="zh-CN" altLang="en-US" sz="2400" dirty="0" smtClean="0">
                <a:solidFill>
                  <a:prstClr val="black"/>
                </a:solidFill>
                <a:latin typeface="站酷快乐体2016修订版" panose="02010600030101010101" charset="-122"/>
                <a:ea typeface="站酷快乐体2016修订版" panose="02010600030101010101" charset="-122"/>
              </a:rPr>
              <a:t>添加你的标题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par>
                          <p:cTn id="14" fill="hold">
                            <p:stCondLst>
                              <p:cond delay="500"/>
                            </p:stCondLst>
                            <p:childTnLst>
                              <p:par>
                                <p:cTn id="15" presetID="55"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0.70"/>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strVal val="#ppt_w*0.70"/>
                                          </p:val>
                                        </p:tav>
                                        <p:tav tm="100000">
                                          <p:val>
                                            <p:strVal val="#ppt_w"/>
                                          </p:val>
                                        </p:tav>
                                      </p:tavLst>
                                    </p:anim>
                                    <p:anim calcmode="lin" valueType="num">
                                      <p:cBhvr>
                                        <p:cTn id="33" dur="1000" fill="hold"/>
                                        <p:tgtEl>
                                          <p:spTgt spid="22"/>
                                        </p:tgtEl>
                                        <p:attrNameLst>
                                          <p:attrName>ppt_h</p:attrName>
                                        </p:attrNameLst>
                                      </p:cBhvr>
                                      <p:tavLst>
                                        <p:tav tm="0">
                                          <p:val>
                                            <p:strVal val="#ppt_h"/>
                                          </p:val>
                                        </p:tav>
                                        <p:tav tm="100000">
                                          <p:val>
                                            <p:strVal val="#ppt_h"/>
                                          </p:val>
                                        </p:tav>
                                      </p:tavLst>
                                    </p:anim>
                                    <p:animEffect transition="in" filter="fade">
                                      <p:cBhvr>
                                        <p:cTn id="34" dur="1000"/>
                                        <p:tgtEl>
                                          <p:spTgt spid="2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0.70"/>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bldLvl="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3890" y="2189776"/>
            <a:ext cx="10244019" cy="3465675"/>
            <a:chOff x="379095" y="3827421"/>
            <a:chExt cx="6036310" cy="2042157"/>
          </a:xfrm>
        </p:grpSpPr>
        <p:sp>
          <p:nvSpPr>
            <p:cNvPr id="41" name="文本框 65"/>
            <p:cNvSpPr txBox="1"/>
            <p:nvPr/>
          </p:nvSpPr>
          <p:spPr>
            <a:xfrm>
              <a:off x="382905" y="3842662"/>
              <a:ext cx="759460" cy="308610"/>
            </a:xfrm>
            <a:prstGeom prst="rect">
              <a:avLst/>
            </a:prstGeom>
            <a:noFill/>
          </p:spPr>
          <p:txBody>
            <a:bodyPr wrap="square" rtlCol="0">
              <a:noAutofit/>
            </a:bodyPr>
            <a:lstStyle/>
            <a:p>
              <a:pPr algn="just">
                <a:spcAft>
                  <a:spcPts val="0"/>
                </a:spcAft>
              </a:pPr>
              <a:r>
                <a:rPr lang="en-US" kern="1200" dirty="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WORD</a:t>
              </a:r>
            </a:p>
          </p:txBody>
        </p:sp>
        <p:sp>
          <p:nvSpPr>
            <p:cNvPr id="42" name="文本框 65"/>
            <p:cNvSpPr txBox="1"/>
            <p:nvPr/>
          </p:nvSpPr>
          <p:spPr>
            <a:xfrm>
              <a:off x="379095" y="4174766"/>
              <a:ext cx="534035" cy="308610"/>
            </a:xfrm>
            <a:prstGeom prst="rect">
              <a:avLst/>
            </a:prstGeom>
            <a:noFill/>
          </p:spPr>
          <p:txBody>
            <a:bodyPr wrap="square" rtlCol="0">
              <a:noAutofit/>
            </a:bodyPr>
            <a:lstStyle/>
            <a:p>
              <a:pPr algn="just">
                <a:spcAft>
                  <a:spcPts val="0"/>
                </a:spcAft>
              </a:pPr>
              <a:r>
                <a:rPr lang="en-US"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PPT</a:t>
              </a:r>
            </a:p>
          </p:txBody>
        </p:sp>
        <p:sp>
          <p:nvSpPr>
            <p:cNvPr id="43" name="文本框 65"/>
            <p:cNvSpPr txBox="1"/>
            <p:nvPr/>
          </p:nvSpPr>
          <p:spPr>
            <a:xfrm>
              <a:off x="382905" y="4539892"/>
              <a:ext cx="759460" cy="308610"/>
            </a:xfrm>
            <a:prstGeom prst="rect">
              <a:avLst/>
            </a:prstGeom>
            <a:noFill/>
          </p:spPr>
          <p:txBody>
            <a:bodyPr wrap="square" rtlCol="0">
              <a:noAutofit/>
            </a:bodyPr>
            <a:lstStyle/>
            <a:p>
              <a:pPr algn="just">
                <a:spcAft>
                  <a:spcPts val="0"/>
                </a:spcAft>
              </a:pPr>
              <a:r>
                <a:rPr lang="en-US"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EXCEL</a:t>
              </a:r>
            </a:p>
          </p:txBody>
        </p:sp>
        <p:sp>
          <p:nvSpPr>
            <p:cNvPr id="44" name="文本框 65"/>
            <p:cNvSpPr txBox="1"/>
            <p:nvPr/>
          </p:nvSpPr>
          <p:spPr>
            <a:xfrm>
              <a:off x="379095" y="4871997"/>
              <a:ext cx="534035" cy="308610"/>
            </a:xfrm>
            <a:prstGeom prst="rect">
              <a:avLst/>
            </a:prstGeom>
            <a:noFill/>
          </p:spPr>
          <p:txBody>
            <a:bodyPr wrap="square" rtlCol="0">
              <a:noAutofit/>
            </a:bodyPr>
            <a:lstStyle/>
            <a:p>
              <a:pPr algn="just">
                <a:spcAft>
                  <a:spcPts val="0"/>
                </a:spcAft>
              </a:pPr>
              <a:r>
                <a:rPr lang="en-US"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PS</a:t>
              </a:r>
            </a:p>
          </p:txBody>
        </p:sp>
        <p:sp>
          <p:nvSpPr>
            <p:cNvPr id="45" name="文本框 65"/>
            <p:cNvSpPr txBox="1"/>
            <p:nvPr/>
          </p:nvSpPr>
          <p:spPr>
            <a:xfrm>
              <a:off x="379095" y="5233310"/>
              <a:ext cx="534035" cy="308610"/>
            </a:xfrm>
            <a:prstGeom prst="rect">
              <a:avLst/>
            </a:prstGeom>
            <a:noFill/>
          </p:spPr>
          <p:txBody>
            <a:bodyPr wrap="square" rtlCol="0">
              <a:noAutofit/>
            </a:bodyPr>
            <a:lstStyle/>
            <a:p>
              <a:pPr algn="just">
                <a:spcAft>
                  <a:spcPts val="0"/>
                </a:spcAft>
              </a:pPr>
              <a:r>
                <a:rPr lang="en-US"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AI</a:t>
              </a:r>
            </a:p>
          </p:txBody>
        </p:sp>
        <p:sp>
          <p:nvSpPr>
            <p:cNvPr id="46" name="文本框 65"/>
            <p:cNvSpPr txBox="1"/>
            <p:nvPr/>
          </p:nvSpPr>
          <p:spPr>
            <a:xfrm>
              <a:off x="379095" y="5560968"/>
              <a:ext cx="534035" cy="308610"/>
            </a:xfrm>
            <a:prstGeom prst="rect">
              <a:avLst/>
            </a:prstGeom>
            <a:noFill/>
          </p:spPr>
          <p:txBody>
            <a:bodyPr wrap="square" rtlCol="0">
              <a:noAutofit/>
            </a:bodyPr>
            <a:lstStyle/>
            <a:p>
              <a:pPr algn="just">
                <a:spcAft>
                  <a:spcPts val="0"/>
                </a:spcAft>
              </a:pPr>
              <a:r>
                <a:rPr lang="en-US"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AE</a:t>
              </a:r>
            </a:p>
          </p:txBody>
        </p:sp>
        <p:sp>
          <p:nvSpPr>
            <p:cNvPr id="47" name="文本框 65"/>
            <p:cNvSpPr txBox="1"/>
            <p:nvPr/>
          </p:nvSpPr>
          <p:spPr>
            <a:xfrm>
              <a:off x="3835400" y="3827421"/>
              <a:ext cx="1033145" cy="308610"/>
            </a:xfrm>
            <a:prstGeom prst="rect">
              <a:avLst/>
            </a:prstGeom>
            <a:noFill/>
          </p:spPr>
          <p:txBody>
            <a:bodyPr wrap="square" rtlCol="0">
              <a:noAutofit/>
            </a:bodyPr>
            <a:lstStyle/>
            <a:p>
              <a:pPr algn="just">
                <a:spcAft>
                  <a:spcPts val="0"/>
                </a:spcAft>
              </a:pPr>
              <a:r>
                <a:rPr lang="zh-CN" kern="1200" dirty="0">
                  <a:solidFill>
                    <a:srgbClr val="3A3A3A"/>
                  </a:solidFill>
                  <a:effectLst/>
                  <a:latin typeface="站酷快乐体2016修订版" panose="02010600030101010101" charset="-122"/>
                  <a:ea typeface="站酷快乐体2016修订版" panose="02010600030101010101" charset="-122"/>
                  <a:cs typeface="站酷快乐体2016修订版" panose="02010600030101010101" charset="-122"/>
                </a:rPr>
                <a:t>领导指挥</a:t>
              </a:r>
              <a:endParaRPr lang="zh-CN" dirty="0">
                <a:solidFill>
                  <a:srgbClr val="3A3A3A"/>
                </a:solidFill>
                <a:effectLst/>
                <a:latin typeface="站酷快乐体2016修订版" panose="02010600030101010101" charset="-122"/>
                <a:ea typeface="站酷快乐体2016修订版" panose="02010600030101010101" charset="-122"/>
                <a:cs typeface="站酷快乐体2016修订版" panose="02010600030101010101" charset="-122"/>
              </a:endParaRPr>
            </a:p>
            <a:p>
              <a:pPr algn="just">
                <a:spcAft>
                  <a:spcPts val="0"/>
                </a:spcAft>
              </a:pPr>
              <a:r>
                <a:rPr lang="en-US" kern="1200" dirty="0">
                  <a:solidFill>
                    <a:srgbClr val="3A3A3A"/>
                  </a:solidFill>
                  <a:effectLst/>
                  <a:latin typeface="站酷快乐体2016修订版" panose="02010600030101010101" charset="-122"/>
                  <a:ea typeface="站酷快乐体2016修订版" panose="02010600030101010101" charset="-122"/>
                  <a:cs typeface="站酷快乐体2016修订版" panose="02010600030101010101" charset="-122"/>
                </a:rPr>
                <a:t> </a:t>
              </a:r>
            </a:p>
          </p:txBody>
        </p:sp>
        <p:sp>
          <p:nvSpPr>
            <p:cNvPr id="48" name="文本框 65"/>
            <p:cNvSpPr txBox="1"/>
            <p:nvPr/>
          </p:nvSpPr>
          <p:spPr>
            <a:xfrm>
              <a:off x="3847465" y="4148732"/>
              <a:ext cx="985520" cy="308610"/>
            </a:xfrm>
            <a:prstGeom prst="rect">
              <a:avLst/>
            </a:prstGeom>
            <a:noFill/>
          </p:spPr>
          <p:txBody>
            <a:bodyPr wrap="square" rtlCol="0">
              <a:noAutofit/>
            </a:bodyPr>
            <a:lstStyle/>
            <a:p>
              <a:pPr algn="just">
                <a:spcAft>
                  <a:spcPts val="0"/>
                </a:spcAft>
              </a:pPr>
              <a:r>
                <a:rPr lang="zh-CN" kern="1200" dirty="0">
                  <a:solidFill>
                    <a:srgbClr val="3A3A3A"/>
                  </a:solidFill>
                  <a:effectLst/>
                  <a:latin typeface="站酷快乐体2016修订版" panose="02010600030101010101" charset="-122"/>
                  <a:ea typeface="站酷快乐体2016修订版" panose="02010600030101010101" charset="-122"/>
                  <a:cs typeface="站酷快乐体2016修订版" panose="02010600030101010101" charset="-122"/>
                </a:rPr>
                <a:t>协作配合</a:t>
              </a:r>
              <a:endParaRPr lang="zh-CN" dirty="0">
                <a:solidFill>
                  <a:srgbClr val="3A3A3A"/>
                </a:solidFill>
                <a:effectLst/>
                <a:latin typeface="站酷快乐体2016修订版" panose="02010600030101010101" charset="-122"/>
                <a:ea typeface="站酷快乐体2016修订版" panose="02010600030101010101" charset="-122"/>
                <a:cs typeface="站酷快乐体2016修订版" panose="02010600030101010101" charset="-122"/>
              </a:endParaRPr>
            </a:p>
            <a:p>
              <a:pPr algn="just">
                <a:spcAft>
                  <a:spcPts val="0"/>
                </a:spcAft>
              </a:pPr>
              <a:r>
                <a:rPr lang="en-US" kern="1200" dirty="0">
                  <a:solidFill>
                    <a:srgbClr val="3A3A3A"/>
                  </a:solidFill>
                  <a:effectLst/>
                  <a:latin typeface="站酷快乐体2016修订版" panose="02010600030101010101" charset="-122"/>
                  <a:ea typeface="站酷快乐体2016修订版" panose="02010600030101010101" charset="-122"/>
                  <a:cs typeface="站酷快乐体2016修订版" panose="02010600030101010101" charset="-122"/>
                </a:rPr>
                <a:t> </a:t>
              </a:r>
            </a:p>
          </p:txBody>
        </p:sp>
        <p:sp>
          <p:nvSpPr>
            <p:cNvPr id="49" name="文本框 65"/>
            <p:cNvSpPr txBox="1"/>
            <p:nvPr/>
          </p:nvSpPr>
          <p:spPr>
            <a:xfrm>
              <a:off x="3835400" y="4503697"/>
              <a:ext cx="961390" cy="308610"/>
            </a:xfrm>
            <a:prstGeom prst="rect">
              <a:avLst/>
            </a:prstGeom>
            <a:noFill/>
          </p:spPr>
          <p:txBody>
            <a:bodyPr wrap="square" rtlCol="0">
              <a:noAutofit/>
            </a:bodyPr>
            <a:lstStyle/>
            <a:p>
              <a:pPr algn="just">
                <a:spcAft>
                  <a:spcPts val="0"/>
                </a:spcAft>
              </a:pPr>
              <a:r>
                <a:rPr lang="zh-CN"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沟通合作</a:t>
              </a:r>
            </a:p>
          </p:txBody>
        </p:sp>
        <p:sp>
          <p:nvSpPr>
            <p:cNvPr id="50" name="文本框 65"/>
            <p:cNvSpPr txBox="1"/>
            <p:nvPr/>
          </p:nvSpPr>
          <p:spPr>
            <a:xfrm>
              <a:off x="3847465" y="4870728"/>
              <a:ext cx="949325" cy="308610"/>
            </a:xfrm>
            <a:prstGeom prst="rect">
              <a:avLst/>
            </a:prstGeom>
            <a:noFill/>
          </p:spPr>
          <p:txBody>
            <a:bodyPr wrap="square" rtlCol="0">
              <a:noAutofit/>
            </a:bodyPr>
            <a:lstStyle/>
            <a:p>
              <a:pPr algn="just">
                <a:spcAft>
                  <a:spcPts val="0"/>
                </a:spcAft>
              </a:pPr>
              <a:r>
                <a:rPr lang="zh-CN"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创新能力</a:t>
              </a:r>
            </a:p>
          </p:txBody>
        </p:sp>
        <p:sp>
          <p:nvSpPr>
            <p:cNvPr id="51" name="文本框 65"/>
            <p:cNvSpPr txBox="1"/>
            <p:nvPr/>
          </p:nvSpPr>
          <p:spPr>
            <a:xfrm>
              <a:off x="3847465" y="5216163"/>
              <a:ext cx="1008380" cy="308610"/>
            </a:xfrm>
            <a:prstGeom prst="rect">
              <a:avLst/>
            </a:prstGeom>
            <a:noFill/>
          </p:spPr>
          <p:txBody>
            <a:bodyPr wrap="square" rtlCol="0">
              <a:noAutofit/>
            </a:bodyPr>
            <a:lstStyle/>
            <a:p>
              <a:pPr algn="just">
                <a:spcAft>
                  <a:spcPts val="0"/>
                </a:spcAft>
              </a:pPr>
              <a:r>
                <a:rPr lang="zh-CN"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抗压能力</a:t>
              </a:r>
            </a:p>
          </p:txBody>
        </p:sp>
        <p:sp>
          <p:nvSpPr>
            <p:cNvPr id="52" name="文本框 65"/>
            <p:cNvSpPr txBox="1"/>
            <p:nvPr/>
          </p:nvSpPr>
          <p:spPr>
            <a:xfrm>
              <a:off x="3847465" y="5536206"/>
              <a:ext cx="876935" cy="308610"/>
            </a:xfrm>
            <a:prstGeom prst="rect">
              <a:avLst/>
            </a:prstGeom>
            <a:noFill/>
          </p:spPr>
          <p:txBody>
            <a:bodyPr wrap="square" rtlCol="0">
              <a:noAutofit/>
            </a:bodyPr>
            <a:lstStyle/>
            <a:p>
              <a:pPr algn="just">
                <a:spcAft>
                  <a:spcPts val="0"/>
                </a:spcAft>
              </a:pPr>
              <a:r>
                <a:rPr lang="zh-CN" kern="1200">
                  <a:solidFill>
                    <a:srgbClr val="3A3A3A"/>
                  </a:solidFill>
                  <a:effectLst/>
                  <a:latin typeface="站酷快乐体2016修订版" panose="02010600030101010101" charset="-122"/>
                  <a:ea typeface="站酷快乐体2016修订版" panose="02010600030101010101" charset="-122"/>
                  <a:cs typeface="Times New Roman" panose="02020603050405020304" pitchFamily="18" charset="0"/>
                </a:rPr>
                <a:t>逻辑思维</a:t>
              </a:r>
            </a:p>
          </p:txBody>
        </p:sp>
        <p:grpSp>
          <p:nvGrpSpPr>
            <p:cNvPr id="53" name="组合 52"/>
            <p:cNvGrpSpPr/>
            <p:nvPr/>
          </p:nvGrpSpPr>
          <p:grpSpPr>
            <a:xfrm>
              <a:off x="1134110" y="3858895"/>
              <a:ext cx="1673225" cy="131445"/>
              <a:chOff x="0" y="0"/>
              <a:chExt cx="1673225" cy="131775"/>
            </a:xfrm>
          </p:grpSpPr>
          <p:grpSp>
            <p:nvGrpSpPr>
              <p:cNvPr id="54" name="组合 53"/>
              <p:cNvGrpSpPr/>
              <p:nvPr/>
            </p:nvGrpSpPr>
            <p:grpSpPr>
              <a:xfrm>
                <a:off x="0" y="79556"/>
                <a:ext cx="1673225" cy="52219"/>
                <a:chOff x="0" y="-7503"/>
                <a:chExt cx="1673405" cy="109719"/>
              </a:xfrm>
            </p:grpSpPr>
            <p:sp>
              <p:nvSpPr>
                <p:cNvPr id="56" name="矩形 55"/>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57" name="矩形 56"/>
                <p:cNvSpPr/>
                <p:nvPr/>
              </p:nvSpPr>
              <p:spPr>
                <a:xfrm>
                  <a:off x="0" y="-7503"/>
                  <a:ext cx="1033124" cy="109719"/>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55" name="等腰三角形 54"/>
              <p:cNvSpPr/>
              <p:nvPr/>
            </p:nvSpPr>
            <p:spPr>
              <a:xfrm flipV="1">
                <a:off x="950350"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58" name="组合 57"/>
            <p:cNvGrpSpPr/>
            <p:nvPr/>
          </p:nvGrpSpPr>
          <p:grpSpPr>
            <a:xfrm>
              <a:off x="1134110" y="4191635"/>
              <a:ext cx="1673225" cy="127635"/>
              <a:chOff x="0" y="0"/>
              <a:chExt cx="1673225" cy="127984"/>
            </a:xfrm>
          </p:grpSpPr>
          <p:grpSp>
            <p:nvGrpSpPr>
              <p:cNvPr id="59" name="组合 58"/>
              <p:cNvGrpSpPr/>
              <p:nvPr/>
            </p:nvGrpSpPr>
            <p:grpSpPr>
              <a:xfrm>
                <a:off x="0" y="83127"/>
                <a:ext cx="1673225" cy="44857"/>
                <a:chOff x="0" y="0"/>
                <a:chExt cx="1673405" cy="95003"/>
              </a:xfrm>
            </p:grpSpPr>
            <p:sp>
              <p:nvSpPr>
                <p:cNvPr id="61" name="矩形 60"/>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62" name="矩形 61"/>
                <p:cNvSpPr/>
                <p:nvPr/>
              </p:nvSpPr>
              <p:spPr>
                <a:xfrm>
                  <a:off x="0" y="21"/>
                  <a:ext cx="1207008" cy="94593"/>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60" name="等腰三角形 59"/>
              <p:cNvSpPr/>
              <p:nvPr/>
            </p:nvSpPr>
            <p:spPr>
              <a:xfrm flipV="1">
                <a:off x="1122542"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63" name="组合 62"/>
            <p:cNvGrpSpPr/>
            <p:nvPr/>
          </p:nvGrpSpPr>
          <p:grpSpPr>
            <a:xfrm>
              <a:off x="1134110" y="4535805"/>
              <a:ext cx="1673225" cy="133762"/>
              <a:chOff x="0" y="0"/>
              <a:chExt cx="1673225" cy="133762"/>
            </a:xfrm>
          </p:grpSpPr>
          <p:grpSp>
            <p:nvGrpSpPr>
              <p:cNvPr id="64" name="组合 63"/>
              <p:cNvGrpSpPr/>
              <p:nvPr/>
            </p:nvGrpSpPr>
            <p:grpSpPr>
              <a:xfrm>
                <a:off x="0" y="77191"/>
                <a:ext cx="1673225" cy="56571"/>
                <a:chOff x="0" y="0"/>
                <a:chExt cx="1673405" cy="119530"/>
              </a:xfrm>
            </p:grpSpPr>
            <p:sp>
              <p:nvSpPr>
                <p:cNvPr id="66" name="矩形 65"/>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67" name="矩形 66"/>
                <p:cNvSpPr/>
                <p:nvPr/>
              </p:nvSpPr>
              <p:spPr>
                <a:xfrm>
                  <a:off x="0" y="7209"/>
                  <a:ext cx="1031323" cy="112321"/>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65" name="等腰三角形 64"/>
              <p:cNvSpPr/>
              <p:nvPr/>
            </p:nvSpPr>
            <p:spPr>
              <a:xfrm flipV="1">
                <a:off x="944412"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68" name="组合 67"/>
            <p:cNvGrpSpPr/>
            <p:nvPr/>
          </p:nvGrpSpPr>
          <p:grpSpPr>
            <a:xfrm>
              <a:off x="1134110" y="4916170"/>
              <a:ext cx="1673225" cy="131562"/>
              <a:chOff x="0" y="0"/>
              <a:chExt cx="1673225" cy="131893"/>
            </a:xfrm>
          </p:grpSpPr>
          <p:grpSp>
            <p:nvGrpSpPr>
              <p:cNvPr id="69" name="组合 68"/>
              <p:cNvGrpSpPr/>
              <p:nvPr/>
            </p:nvGrpSpPr>
            <p:grpSpPr>
              <a:xfrm>
                <a:off x="0" y="83128"/>
                <a:ext cx="1673225" cy="48765"/>
                <a:chOff x="0" y="0"/>
                <a:chExt cx="1673405" cy="103903"/>
              </a:xfrm>
            </p:grpSpPr>
            <p:sp>
              <p:nvSpPr>
                <p:cNvPr id="71" name="矩形 70"/>
                <p:cNvSpPr/>
                <p:nvPr/>
              </p:nvSpPr>
              <p:spPr>
                <a:xfrm>
                  <a:off x="0" y="0"/>
                  <a:ext cx="1673405" cy="950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72" name="矩形 71"/>
                <p:cNvSpPr/>
                <p:nvPr/>
              </p:nvSpPr>
              <p:spPr>
                <a:xfrm>
                  <a:off x="0" y="0"/>
                  <a:ext cx="1374119" cy="103903"/>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70" name="等腰三角形 69"/>
              <p:cNvSpPr/>
              <p:nvPr/>
            </p:nvSpPr>
            <p:spPr>
              <a:xfrm flipV="1">
                <a:off x="1288797"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73" name="组合 72"/>
            <p:cNvGrpSpPr/>
            <p:nvPr/>
          </p:nvGrpSpPr>
          <p:grpSpPr>
            <a:xfrm>
              <a:off x="1134110" y="5260340"/>
              <a:ext cx="1673225" cy="131445"/>
              <a:chOff x="0" y="0"/>
              <a:chExt cx="1673225" cy="132022"/>
            </a:xfrm>
          </p:grpSpPr>
          <p:grpSp>
            <p:nvGrpSpPr>
              <p:cNvPr id="74" name="组合 73"/>
              <p:cNvGrpSpPr/>
              <p:nvPr/>
            </p:nvGrpSpPr>
            <p:grpSpPr>
              <a:xfrm>
                <a:off x="0" y="83127"/>
                <a:ext cx="1673225" cy="48895"/>
                <a:chOff x="-1" y="0"/>
                <a:chExt cx="1673406" cy="104320"/>
              </a:xfrm>
            </p:grpSpPr>
            <p:sp>
              <p:nvSpPr>
                <p:cNvPr id="76" name="矩形 75"/>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77" name="矩形 76"/>
                <p:cNvSpPr/>
                <p:nvPr/>
              </p:nvSpPr>
              <p:spPr>
                <a:xfrm>
                  <a:off x="-1" y="7233"/>
                  <a:ext cx="1236080" cy="97087"/>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75" name="等腰三角形 74"/>
              <p:cNvSpPr/>
              <p:nvPr/>
            </p:nvSpPr>
            <p:spPr>
              <a:xfrm flipV="1">
                <a:off x="1152231"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78" name="组合 77"/>
            <p:cNvGrpSpPr/>
            <p:nvPr/>
          </p:nvGrpSpPr>
          <p:grpSpPr>
            <a:xfrm>
              <a:off x="1134110" y="5581015"/>
              <a:ext cx="1673225" cy="131445"/>
              <a:chOff x="0" y="0"/>
              <a:chExt cx="1673225" cy="131937"/>
            </a:xfrm>
          </p:grpSpPr>
          <p:grpSp>
            <p:nvGrpSpPr>
              <p:cNvPr id="79" name="组合 78"/>
              <p:cNvGrpSpPr/>
              <p:nvPr/>
            </p:nvGrpSpPr>
            <p:grpSpPr>
              <a:xfrm>
                <a:off x="0" y="83127"/>
                <a:ext cx="1673225" cy="48810"/>
                <a:chOff x="0" y="0"/>
                <a:chExt cx="1673405" cy="103653"/>
              </a:xfrm>
            </p:grpSpPr>
            <p:sp>
              <p:nvSpPr>
                <p:cNvPr id="81" name="矩形 80"/>
                <p:cNvSpPr/>
                <p:nvPr/>
              </p:nvSpPr>
              <p:spPr>
                <a:xfrm>
                  <a:off x="0" y="0"/>
                  <a:ext cx="1673405" cy="950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82" name="矩形 81"/>
                <p:cNvSpPr/>
                <p:nvPr/>
              </p:nvSpPr>
              <p:spPr>
                <a:xfrm>
                  <a:off x="0" y="7314"/>
                  <a:ext cx="1045140" cy="96339"/>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80" name="等腰三角形 79"/>
              <p:cNvSpPr/>
              <p:nvPr/>
            </p:nvSpPr>
            <p:spPr>
              <a:xfrm flipV="1">
                <a:off x="961901"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83" name="组合 82"/>
            <p:cNvGrpSpPr/>
            <p:nvPr/>
          </p:nvGrpSpPr>
          <p:grpSpPr>
            <a:xfrm>
              <a:off x="4742180" y="3858895"/>
              <a:ext cx="1673225" cy="139302"/>
              <a:chOff x="0" y="0"/>
              <a:chExt cx="1673225" cy="139652"/>
            </a:xfrm>
          </p:grpSpPr>
          <p:grpSp>
            <p:nvGrpSpPr>
              <p:cNvPr id="84" name="组合 83"/>
              <p:cNvGrpSpPr/>
              <p:nvPr/>
            </p:nvGrpSpPr>
            <p:grpSpPr>
              <a:xfrm>
                <a:off x="0" y="83127"/>
                <a:ext cx="1673225" cy="56525"/>
                <a:chOff x="0" y="0"/>
                <a:chExt cx="1673405" cy="118767"/>
              </a:xfrm>
            </p:grpSpPr>
            <p:sp>
              <p:nvSpPr>
                <p:cNvPr id="86" name="矩形 85"/>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87" name="矩形 86"/>
                <p:cNvSpPr/>
                <p:nvPr/>
              </p:nvSpPr>
              <p:spPr>
                <a:xfrm>
                  <a:off x="0" y="23764"/>
                  <a:ext cx="1033124" cy="95003"/>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85" name="等腰三角形 84"/>
              <p:cNvSpPr/>
              <p:nvPr/>
            </p:nvSpPr>
            <p:spPr>
              <a:xfrm flipV="1">
                <a:off x="955963"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88" name="组合 87"/>
            <p:cNvGrpSpPr/>
            <p:nvPr/>
          </p:nvGrpSpPr>
          <p:grpSpPr>
            <a:xfrm>
              <a:off x="4742180" y="4191635"/>
              <a:ext cx="1673225" cy="135310"/>
              <a:chOff x="0" y="0"/>
              <a:chExt cx="1673225" cy="135680"/>
            </a:xfrm>
          </p:grpSpPr>
          <p:grpSp>
            <p:nvGrpSpPr>
              <p:cNvPr id="89" name="组合 88"/>
              <p:cNvGrpSpPr/>
              <p:nvPr/>
            </p:nvGrpSpPr>
            <p:grpSpPr>
              <a:xfrm>
                <a:off x="0" y="83127"/>
                <a:ext cx="1673225" cy="52553"/>
                <a:chOff x="0" y="0"/>
                <a:chExt cx="1673405" cy="111302"/>
              </a:xfrm>
            </p:grpSpPr>
            <p:sp>
              <p:nvSpPr>
                <p:cNvPr id="91" name="矩形 90"/>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92" name="矩形 91"/>
                <p:cNvSpPr/>
                <p:nvPr/>
              </p:nvSpPr>
              <p:spPr>
                <a:xfrm>
                  <a:off x="0" y="24002"/>
                  <a:ext cx="1207008" cy="87300"/>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90" name="等腰三角形 89"/>
              <p:cNvSpPr/>
              <p:nvPr/>
            </p:nvSpPr>
            <p:spPr>
              <a:xfrm flipV="1">
                <a:off x="1128155"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93" name="组合 92"/>
            <p:cNvGrpSpPr/>
            <p:nvPr/>
          </p:nvGrpSpPr>
          <p:grpSpPr>
            <a:xfrm>
              <a:off x="4742180" y="4535805"/>
              <a:ext cx="1673225" cy="133696"/>
              <a:chOff x="0" y="0"/>
              <a:chExt cx="1673225" cy="133696"/>
            </a:xfrm>
          </p:grpSpPr>
          <p:grpSp>
            <p:nvGrpSpPr>
              <p:cNvPr id="94" name="组合 93"/>
              <p:cNvGrpSpPr/>
              <p:nvPr/>
            </p:nvGrpSpPr>
            <p:grpSpPr>
              <a:xfrm>
                <a:off x="0" y="77190"/>
                <a:ext cx="1673225" cy="56506"/>
                <a:chOff x="0" y="0"/>
                <a:chExt cx="1673405" cy="119392"/>
              </a:xfrm>
            </p:grpSpPr>
            <p:sp>
              <p:nvSpPr>
                <p:cNvPr id="96" name="矩形 95"/>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97" name="矩形 96"/>
                <p:cNvSpPr/>
                <p:nvPr/>
              </p:nvSpPr>
              <p:spPr>
                <a:xfrm>
                  <a:off x="0" y="23815"/>
                  <a:ext cx="1031323" cy="95577"/>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95" name="等腰三角形 94"/>
              <p:cNvSpPr/>
              <p:nvPr/>
            </p:nvSpPr>
            <p:spPr>
              <a:xfrm flipV="1">
                <a:off x="950025"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98" name="组合 97"/>
            <p:cNvGrpSpPr/>
            <p:nvPr/>
          </p:nvGrpSpPr>
          <p:grpSpPr>
            <a:xfrm>
              <a:off x="4742180" y="4916170"/>
              <a:ext cx="1673225" cy="131445"/>
              <a:chOff x="0" y="0"/>
              <a:chExt cx="1673225" cy="131776"/>
            </a:xfrm>
          </p:grpSpPr>
          <p:grpSp>
            <p:nvGrpSpPr>
              <p:cNvPr id="99" name="组合 98"/>
              <p:cNvGrpSpPr/>
              <p:nvPr/>
            </p:nvGrpSpPr>
            <p:grpSpPr>
              <a:xfrm>
                <a:off x="0" y="83128"/>
                <a:ext cx="1673225" cy="48648"/>
                <a:chOff x="0" y="0"/>
                <a:chExt cx="1673405" cy="103653"/>
              </a:xfrm>
            </p:grpSpPr>
            <p:sp>
              <p:nvSpPr>
                <p:cNvPr id="101" name="矩形 100"/>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102" name="矩形 101"/>
                <p:cNvSpPr/>
                <p:nvPr/>
              </p:nvSpPr>
              <p:spPr>
                <a:xfrm>
                  <a:off x="0" y="7314"/>
                  <a:ext cx="1374260" cy="96339"/>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100" name="等腰三角形 99"/>
              <p:cNvSpPr/>
              <p:nvPr/>
            </p:nvSpPr>
            <p:spPr>
              <a:xfrm flipV="1">
                <a:off x="1294410"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103" name="组合 102"/>
            <p:cNvGrpSpPr/>
            <p:nvPr/>
          </p:nvGrpSpPr>
          <p:grpSpPr>
            <a:xfrm>
              <a:off x="4742180" y="5260340"/>
              <a:ext cx="1673225" cy="131445"/>
              <a:chOff x="0" y="0"/>
              <a:chExt cx="1673225" cy="132022"/>
            </a:xfrm>
          </p:grpSpPr>
          <p:grpSp>
            <p:nvGrpSpPr>
              <p:cNvPr id="104" name="组合 103"/>
              <p:cNvGrpSpPr/>
              <p:nvPr/>
            </p:nvGrpSpPr>
            <p:grpSpPr>
              <a:xfrm>
                <a:off x="0" y="83127"/>
                <a:ext cx="1673225" cy="48895"/>
                <a:chOff x="-1" y="0"/>
                <a:chExt cx="1673406" cy="104320"/>
              </a:xfrm>
            </p:grpSpPr>
            <p:sp>
              <p:nvSpPr>
                <p:cNvPr id="106" name="矩形 105"/>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107" name="矩形 106"/>
                <p:cNvSpPr/>
                <p:nvPr/>
              </p:nvSpPr>
              <p:spPr>
                <a:xfrm>
                  <a:off x="-1" y="7231"/>
                  <a:ext cx="1236080" cy="97089"/>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105" name="等腰三角形 104"/>
              <p:cNvSpPr/>
              <p:nvPr/>
            </p:nvSpPr>
            <p:spPr>
              <a:xfrm flipV="1">
                <a:off x="1157844"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nvGrpSpPr>
            <p:cNvPr id="108" name="组合 107"/>
            <p:cNvGrpSpPr/>
            <p:nvPr/>
          </p:nvGrpSpPr>
          <p:grpSpPr>
            <a:xfrm>
              <a:off x="4742180" y="5581015"/>
              <a:ext cx="1673225" cy="131445"/>
              <a:chOff x="0" y="0"/>
              <a:chExt cx="1673225" cy="131937"/>
            </a:xfrm>
          </p:grpSpPr>
          <p:grpSp>
            <p:nvGrpSpPr>
              <p:cNvPr id="109" name="组合 108"/>
              <p:cNvGrpSpPr/>
              <p:nvPr/>
            </p:nvGrpSpPr>
            <p:grpSpPr>
              <a:xfrm>
                <a:off x="0" y="83127"/>
                <a:ext cx="1673225" cy="48810"/>
                <a:chOff x="0" y="-1"/>
                <a:chExt cx="1673405" cy="103656"/>
              </a:xfrm>
            </p:grpSpPr>
            <p:sp>
              <p:nvSpPr>
                <p:cNvPr id="111" name="矩形 110"/>
                <p:cNvSpPr/>
                <p:nvPr/>
              </p:nvSpPr>
              <p:spPr>
                <a:xfrm>
                  <a:off x="0" y="0"/>
                  <a:ext cx="1673405" cy="95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sp>
              <p:nvSpPr>
                <p:cNvPr id="112" name="矩形 111"/>
                <p:cNvSpPr/>
                <p:nvPr/>
              </p:nvSpPr>
              <p:spPr>
                <a:xfrm>
                  <a:off x="0" y="-1"/>
                  <a:ext cx="1045140" cy="103656"/>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sp>
            <p:nvSpPr>
              <p:cNvPr id="110" name="等腰三角形 109"/>
              <p:cNvSpPr/>
              <p:nvPr/>
            </p:nvSpPr>
            <p:spPr>
              <a:xfrm flipV="1">
                <a:off x="961901" y="0"/>
                <a:ext cx="147320" cy="127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solidFill>
                    <a:srgbClr val="3A3A3A"/>
                  </a:solidFill>
                  <a:latin typeface="站酷快乐体2016修订版" panose="02010600030101010101" charset="-122"/>
                  <a:ea typeface="站酷快乐体2016修订版" panose="02010600030101010101" charset="-122"/>
                </a:endParaRPr>
              </a:p>
            </p:txBody>
          </p:sp>
        </p:grpSp>
      </p:grpSp>
      <p:sp>
        <p:nvSpPr>
          <p:cNvPr id="2" name="矩形 1"/>
          <p:cNvSpPr/>
          <p:nvPr/>
        </p:nvSpPr>
        <p:spPr>
          <a:xfrm>
            <a:off x="5253396" y="965652"/>
            <a:ext cx="1993900" cy="521970"/>
          </a:xfrm>
          <a:prstGeom prst="rect">
            <a:avLst/>
          </a:prstGeom>
        </p:spPr>
        <p:txBody>
          <a:bodyPr wrap="square">
            <a:spAutoFit/>
          </a:bodyPr>
          <a:lstStyle/>
          <a:p>
            <a:pPr algn="dist"/>
            <a:r>
              <a:rPr lang="zh-CN" altLang="en-US" sz="2800" b="1" dirty="0">
                <a:solidFill>
                  <a:schemeClr val="tx2">
                    <a:lumMod val="75000"/>
                  </a:schemeClr>
                </a:solidFill>
                <a:latin typeface="站酷快乐体2016修订版" panose="02010600030101010101" charset="-122"/>
                <a:ea typeface="站酷快乐体2016修订版" panose="02010600030101010101" charset="-122"/>
                <a:sym typeface="+mn-ea"/>
              </a:rPr>
              <a:t>胜任能力</a:t>
            </a:r>
          </a:p>
        </p:txBody>
      </p:sp>
      <p:sp>
        <p:nvSpPr>
          <p:cNvPr id="27" name="椭圆 26"/>
          <p:cNvSpPr/>
          <p:nvPr/>
        </p:nvSpPr>
        <p:spPr>
          <a:xfrm>
            <a:off x="7855585" y="630555"/>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037205" y="39687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6"/>
          <p:cNvSpPr>
            <a:spLocks noChangeAspect="1"/>
          </p:cNvSpPr>
          <p:nvPr/>
        </p:nvSpPr>
        <p:spPr bwMode="auto">
          <a:xfrm>
            <a:off x="10088540" y="5536130"/>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000" fill="hold">
                                          <p:stCondLst>
                                            <p:cond delay="0"/>
                                          </p:stCondLst>
                                        </p:cTn>
                                        <p:tgtEl>
                                          <p:spTgt spid="6"/>
                                        </p:tgtEl>
                                        <p:attrNameLst>
                                          <p:attrName>style.visibility</p:attrName>
                                        </p:attrNameLst>
                                      </p:cBhvr>
                                      <p:to>
                                        <p:strVal val="visible"/>
                                      </p:to>
                                    </p:set>
                                    <p:animEffect transition="in" filter="barn(in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3048000" y="1424623"/>
            <a:ext cx="0" cy="3095625"/>
          </a:xfrm>
          <a:prstGeom prst="line">
            <a:avLst/>
          </a:prstGeom>
          <a:noFill/>
          <a:ln w="6350">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直接连接符 13"/>
          <p:cNvSpPr>
            <a:spLocks noChangeShapeType="1"/>
          </p:cNvSpPr>
          <p:nvPr/>
        </p:nvSpPr>
        <p:spPr bwMode="auto">
          <a:xfrm>
            <a:off x="6096000" y="1424623"/>
            <a:ext cx="0" cy="3095625"/>
          </a:xfrm>
          <a:prstGeom prst="line">
            <a:avLst/>
          </a:prstGeom>
          <a:noFill/>
          <a:ln w="6350">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直接连接符 14"/>
          <p:cNvSpPr>
            <a:spLocks noChangeShapeType="1"/>
          </p:cNvSpPr>
          <p:nvPr/>
        </p:nvSpPr>
        <p:spPr bwMode="auto">
          <a:xfrm>
            <a:off x="9144000" y="1424623"/>
            <a:ext cx="0" cy="3095625"/>
          </a:xfrm>
          <a:prstGeom prst="line">
            <a:avLst/>
          </a:prstGeom>
          <a:noFill/>
          <a:ln w="6350">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KSO_Shape"/>
          <p:cNvSpPr>
            <a:spLocks noChangeArrowheads="1"/>
          </p:cNvSpPr>
          <p:nvPr/>
        </p:nvSpPr>
        <p:spPr bwMode="auto">
          <a:xfrm>
            <a:off x="1163320" y="1760580"/>
            <a:ext cx="1316037" cy="1314048"/>
          </a:xfrm>
          <a:custGeom>
            <a:avLst/>
            <a:gdLst>
              <a:gd name="connsiteX0" fmla="*/ 309263 w 606439"/>
              <a:gd name="connsiteY0" fmla="*/ 306068 h 605522"/>
              <a:gd name="connsiteX1" fmla="*/ 293894 w 606439"/>
              <a:gd name="connsiteY1" fmla="*/ 322586 h 605522"/>
              <a:gd name="connsiteX2" fmla="*/ 310436 w 606439"/>
              <a:gd name="connsiteY2" fmla="*/ 337933 h 605522"/>
              <a:gd name="connsiteX3" fmla="*/ 325805 w 606439"/>
              <a:gd name="connsiteY3" fmla="*/ 321415 h 605522"/>
              <a:gd name="connsiteX4" fmla="*/ 309263 w 606439"/>
              <a:gd name="connsiteY4" fmla="*/ 306068 h 605522"/>
              <a:gd name="connsiteX5" fmla="*/ 40594 w 606439"/>
              <a:gd name="connsiteY5" fmla="*/ 245205 h 605522"/>
              <a:gd name="connsiteX6" fmla="*/ 52669 w 606439"/>
              <a:gd name="connsiteY6" fmla="*/ 247005 h 605522"/>
              <a:gd name="connsiteX7" fmla="*/ 59935 w 606439"/>
              <a:gd name="connsiteY7" fmla="*/ 256605 h 605522"/>
              <a:gd name="connsiteX8" fmla="*/ 60069 w 606439"/>
              <a:gd name="connsiteY8" fmla="*/ 256782 h 605522"/>
              <a:gd name="connsiteX9" fmla="*/ 58353 w 606439"/>
              <a:gd name="connsiteY9" fmla="*/ 268980 h 605522"/>
              <a:gd name="connsiteX10" fmla="*/ 48456 w 606439"/>
              <a:gd name="connsiteY10" fmla="*/ 276344 h 605522"/>
              <a:gd name="connsiteX11" fmla="*/ 38313 w 606439"/>
              <a:gd name="connsiteY11" fmla="*/ 274843 h 605522"/>
              <a:gd name="connsiteX12" fmla="*/ 36297 w 606439"/>
              <a:gd name="connsiteY12" fmla="*/ 274544 h 605522"/>
              <a:gd name="connsiteX13" fmla="*/ 28979 w 606439"/>
              <a:gd name="connsiteY13" fmla="*/ 264748 h 605522"/>
              <a:gd name="connsiteX14" fmla="*/ 30692 w 606439"/>
              <a:gd name="connsiteY14" fmla="*/ 252608 h 605522"/>
              <a:gd name="connsiteX15" fmla="*/ 40594 w 606439"/>
              <a:gd name="connsiteY15" fmla="*/ 245185 h 605522"/>
              <a:gd name="connsiteX16" fmla="*/ 30695 w 606439"/>
              <a:gd name="connsiteY16" fmla="*/ 252594 h 605522"/>
              <a:gd name="connsiteX17" fmla="*/ 30692 w 606439"/>
              <a:gd name="connsiteY17" fmla="*/ 252608 h 605522"/>
              <a:gd name="connsiteX18" fmla="*/ 30691 w 606439"/>
              <a:gd name="connsiteY18" fmla="*/ 252610 h 605522"/>
              <a:gd name="connsiteX19" fmla="*/ 28974 w 606439"/>
              <a:gd name="connsiteY19" fmla="*/ 264755 h 605522"/>
              <a:gd name="connsiteX20" fmla="*/ 36296 w 606439"/>
              <a:gd name="connsiteY20" fmla="*/ 274544 h 605522"/>
              <a:gd name="connsiteX21" fmla="*/ 38313 w 606439"/>
              <a:gd name="connsiteY21" fmla="*/ 274843 h 605522"/>
              <a:gd name="connsiteX22" fmla="*/ 48454 w 606439"/>
              <a:gd name="connsiteY22" fmla="*/ 276345 h 605522"/>
              <a:gd name="connsiteX23" fmla="*/ 48456 w 606439"/>
              <a:gd name="connsiteY23" fmla="*/ 276344 h 605522"/>
              <a:gd name="connsiteX24" fmla="*/ 48459 w 606439"/>
              <a:gd name="connsiteY24" fmla="*/ 276344 h 605522"/>
              <a:gd name="connsiteX25" fmla="*/ 60079 w 606439"/>
              <a:gd name="connsiteY25" fmla="*/ 256795 h 605522"/>
              <a:gd name="connsiteX26" fmla="*/ 59935 w 606439"/>
              <a:gd name="connsiteY26" fmla="*/ 256605 h 605522"/>
              <a:gd name="connsiteX27" fmla="*/ 52663 w 606439"/>
              <a:gd name="connsiteY27" fmla="*/ 246986 h 605522"/>
              <a:gd name="connsiteX28" fmla="*/ 40594 w 606439"/>
              <a:gd name="connsiteY28" fmla="*/ 245185 h 605522"/>
              <a:gd name="connsiteX29" fmla="*/ 435733 w 606439"/>
              <a:gd name="connsiteY29" fmla="*/ 181800 h 605522"/>
              <a:gd name="connsiteX30" fmla="*/ 446058 w 606439"/>
              <a:gd name="connsiteY30" fmla="*/ 186106 h 605522"/>
              <a:gd name="connsiteX31" fmla="*/ 446058 w 606439"/>
              <a:gd name="connsiteY31" fmla="*/ 206607 h 605522"/>
              <a:gd name="connsiteX32" fmla="*/ 340705 w 606439"/>
              <a:gd name="connsiteY32" fmla="*/ 346251 h 605522"/>
              <a:gd name="connsiteX33" fmla="*/ 340470 w 606439"/>
              <a:gd name="connsiteY33" fmla="*/ 346016 h 605522"/>
              <a:gd name="connsiteX34" fmla="*/ 335895 w 606439"/>
              <a:gd name="connsiteY34" fmla="*/ 351640 h 605522"/>
              <a:gd name="connsiteX35" fmla="*/ 280285 w 606439"/>
              <a:gd name="connsiteY35" fmla="*/ 351640 h 605522"/>
              <a:gd name="connsiteX36" fmla="*/ 269492 w 606439"/>
              <a:gd name="connsiteY36" fmla="*/ 316846 h 605522"/>
              <a:gd name="connsiteX37" fmla="*/ 208251 w 606439"/>
              <a:gd name="connsiteY37" fmla="*/ 241401 h 605522"/>
              <a:gd name="connsiteX38" fmla="*/ 207665 w 606439"/>
              <a:gd name="connsiteY38" fmla="*/ 226874 h 605522"/>
              <a:gd name="connsiteX39" fmla="*/ 222212 w 606439"/>
              <a:gd name="connsiteY39" fmla="*/ 226405 h 605522"/>
              <a:gd name="connsiteX40" fmla="*/ 299878 w 606439"/>
              <a:gd name="connsiteY40" fmla="*/ 280529 h 605522"/>
              <a:gd name="connsiteX41" fmla="*/ 425409 w 606439"/>
              <a:gd name="connsiteY41" fmla="*/ 186106 h 605522"/>
              <a:gd name="connsiteX42" fmla="*/ 435733 w 606439"/>
              <a:gd name="connsiteY42" fmla="*/ 181800 h 605522"/>
              <a:gd name="connsiteX43" fmla="*/ 303278 w 606439"/>
              <a:gd name="connsiteY43" fmla="*/ 74972 h 605522"/>
              <a:gd name="connsiteX44" fmla="*/ 78841 w 606439"/>
              <a:gd name="connsiteY44" fmla="*/ 299071 h 605522"/>
              <a:gd name="connsiteX45" fmla="*/ 303278 w 606439"/>
              <a:gd name="connsiteY45" fmla="*/ 523169 h 605522"/>
              <a:gd name="connsiteX46" fmla="*/ 527598 w 606439"/>
              <a:gd name="connsiteY46" fmla="*/ 299071 h 605522"/>
              <a:gd name="connsiteX47" fmla="*/ 303278 w 606439"/>
              <a:gd name="connsiteY47" fmla="*/ 74972 h 605522"/>
              <a:gd name="connsiteX48" fmla="*/ 303278 w 606439"/>
              <a:gd name="connsiteY48" fmla="*/ 0 h 605522"/>
              <a:gd name="connsiteX49" fmla="*/ 496977 w 606439"/>
              <a:gd name="connsiteY49" fmla="*/ 70052 h 605522"/>
              <a:gd name="connsiteX50" fmla="*/ 510235 w 606439"/>
              <a:gd name="connsiteY50" fmla="*/ 56815 h 605522"/>
              <a:gd name="connsiteX51" fmla="*/ 505190 w 606439"/>
              <a:gd name="connsiteY51" fmla="*/ 51778 h 605522"/>
              <a:gd name="connsiteX52" fmla="*/ 505190 w 606439"/>
              <a:gd name="connsiteY52" fmla="*/ 36432 h 605522"/>
              <a:gd name="connsiteX53" fmla="*/ 524431 w 606439"/>
              <a:gd name="connsiteY53" fmla="*/ 17220 h 605522"/>
              <a:gd name="connsiteX54" fmla="*/ 539917 w 606439"/>
              <a:gd name="connsiteY54" fmla="*/ 17220 h 605522"/>
              <a:gd name="connsiteX55" fmla="*/ 585673 w 606439"/>
              <a:gd name="connsiteY55" fmla="*/ 63024 h 605522"/>
              <a:gd name="connsiteX56" fmla="*/ 585908 w 606439"/>
              <a:gd name="connsiteY56" fmla="*/ 63141 h 605522"/>
              <a:gd name="connsiteX57" fmla="*/ 585908 w 606439"/>
              <a:gd name="connsiteY57" fmla="*/ 78487 h 605522"/>
              <a:gd name="connsiteX58" fmla="*/ 566549 w 606439"/>
              <a:gd name="connsiteY58" fmla="*/ 97699 h 605522"/>
              <a:gd name="connsiteX59" fmla="*/ 551180 w 606439"/>
              <a:gd name="connsiteY59" fmla="*/ 97699 h 605522"/>
              <a:gd name="connsiteX60" fmla="*/ 546135 w 606439"/>
              <a:gd name="connsiteY60" fmla="*/ 92661 h 605522"/>
              <a:gd name="connsiteX61" fmla="*/ 533113 w 606439"/>
              <a:gd name="connsiteY61" fmla="*/ 105664 h 605522"/>
              <a:gd name="connsiteX62" fmla="*/ 606439 w 606439"/>
              <a:gd name="connsiteY62" fmla="*/ 302703 h 605522"/>
              <a:gd name="connsiteX63" fmla="*/ 303278 w 606439"/>
              <a:gd name="connsiteY63" fmla="*/ 605522 h 605522"/>
              <a:gd name="connsiteX64" fmla="*/ 0 w 606439"/>
              <a:gd name="connsiteY64" fmla="*/ 302703 h 605522"/>
              <a:gd name="connsiteX65" fmla="*/ 73326 w 606439"/>
              <a:gd name="connsiteY65" fmla="*/ 105664 h 605522"/>
              <a:gd name="connsiteX66" fmla="*/ 60304 w 606439"/>
              <a:gd name="connsiteY66" fmla="*/ 92544 h 605522"/>
              <a:gd name="connsiteX67" fmla="*/ 55259 w 606439"/>
              <a:gd name="connsiteY67" fmla="*/ 97699 h 605522"/>
              <a:gd name="connsiteX68" fmla="*/ 39890 w 606439"/>
              <a:gd name="connsiteY68" fmla="*/ 97699 h 605522"/>
              <a:gd name="connsiteX69" fmla="*/ 20649 w 606439"/>
              <a:gd name="connsiteY69" fmla="*/ 78487 h 605522"/>
              <a:gd name="connsiteX70" fmla="*/ 20649 w 606439"/>
              <a:gd name="connsiteY70" fmla="*/ 63141 h 605522"/>
              <a:gd name="connsiteX71" fmla="*/ 20766 w 606439"/>
              <a:gd name="connsiteY71" fmla="*/ 63024 h 605522"/>
              <a:gd name="connsiteX72" fmla="*/ 66522 w 606439"/>
              <a:gd name="connsiteY72" fmla="*/ 17220 h 605522"/>
              <a:gd name="connsiteX73" fmla="*/ 81891 w 606439"/>
              <a:gd name="connsiteY73" fmla="*/ 17220 h 605522"/>
              <a:gd name="connsiteX74" fmla="*/ 101249 w 606439"/>
              <a:gd name="connsiteY74" fmla="*/ 36432 h 605522"/>
              <a:gd name="connsiteX75" fmla="*/ 101249 w 606439"/>
              <a:gd name="connsiteY75" fmla="*/ 51778 h 605522"/>
              <a:gd name="connsiteX76" fmla="*/ 96204 w 606439"/>
              <a:gd name="connsiteY76" fmla="*/ 56815 h 605522"/>
              <a:gd name="connsiteX77" fmla="*/ 109462 w 606439"/>
              <a:gd name="connsiteY77" fmla="*/ 69935 h 605522"/>
              <a:gd name="connsiteX78" fmla="*/ 303278 w 606439"/>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6439" h="605522">
                <a:moveTo>
                  <a:pt x="309263" y="306068"/>
                </a:moveTo>
                <a:cubicBezTo>
                  <a:pt x="300464" y="306302"/>
                  <a:pt x="293542" y="313683"/>
                  <a:pt x="293894" y="322586"/>
                </a:cubicBezTo>
                <a:cubicBezTo>
                  <a:pt x="294246" y="331373"/>
                  <a:pt x="301637" y="338284"/>
                  <a:pt x="310436" y="337933"/>
                </a:cubicBezTo>
                <a:cubicBezTo>
                  <a:pt x="319235" y="337582"/>
                  <a:pt x="326157" y="330201"/>
                  <a:pt x="325805" y="321415"/>
                </a:cubicBezTo>
                <a:cubicBezTo>
                  <a:pt x="325571" y="312628"/>
                  <a:pt x="318062" y="305717"/>
                  <a:pt x="309263" y="306068"/>
                </a:cubicBezTo>
                <a:close/>
                <a:moveTo>
                  <a:pt x="40594" y="245205"/>
                </a:moveTo>
                <a:cubicBezTo>
                  <a:pt x="44820" y="244152"/>
                  <a:pt x="49133" y="244913"/>
                  <a:pt x="52669" y="247005"/>
                </a:cubicBezTo>
                <a:lnTo>
                  <a:pt x="59935" y="256605"/>
                </a:lnTo>
                <a:lnTo>
                  <a:pt x="60069" y="256782"/>
                </a:lnTo>
                <a:cubicBezTo>
                  <a:pt x="61184" y="261116"/>
                  <a:pt x="60450" y="265451"/>
                  <a:pt x="58353" y="268980"/>
                </a:cubicBezTo>
                <a:lnTo>
                  <a:pt x="48456" y="276344"/>
                </a:lnTo>
                <a:lnTo>
                  <a:pt x="38313" y="274843"/>
                </a:lnTo>
                <a:lnTo>
                  <a:pt x="36297" y="274544"/>
                </a:lnTo>
                <a:cubicBezTo>
                  <a:pt x="32762" y="272450"/>
                  <a:pt x="30035" y="269024"/>
                  <a:pt x="28979" y="264748"/>
                </a:cubicBezTo>
                <a:lnTo>
                  <a:pt x="30692" y="252608"/>
                </a:lnTo>
                <a:close/>
                <a:moveTo>
                  <a:pt x="40594" y="245185"/>
                </a:moveTo>
                <a:cubicBezTo>
                  <a:pt x="36253" y="246298"/>
                  <a:pt x="32792" y="249050"/>
                  <a:pt x="30695" y="252594"/>
                </a:cubicBezTo>
                <a:lnTo>
                  <a:pt x="30692" y="252608"/>
                </a:lnTo>
                <a:lnTo>
                  <a:pt x="30691" y="252610"/>
                </a:lnTo>
                <a:cubicBezTo>
                  <a:pt x="28593" y="256151"/>
                  <a:pt x="27859" y="260482"/>
                  <a:pt x="28974" y="264755"/>
                </a:cubicBezTo>
                <a:cubicBezTo>
                  <a:pt x="30031" y="269028"/>
                  <a:pt x="32760" y="272452"/>
                  <a:pt x="36296" y="274544"/>
                </a:cubicBezTo>
                <a:lnTo>
                  <a:pt x="38313" y="274843"/>
                </a:lnTo>
                <a:lnTo>
                  <a:pt x="48454" y="276345"/>
                </a:lnTo>
                <a:lnTo>
                  <a:pt x="48456" y="276344"/>
                </a:lnTo>
                <a:lnTo>
                  <a:pt x="48459" y="276344"/>
                </a:lnTo>
                <a:cubicBezTo>
                  <a:pt x="57144" y="274120"/>
                  <a:pt x="62309" y="265457"/>
                  <a:pt x="60079" y="256795"/>
                </a:cubicBezTo>
                <a:lnTo>
                  <a:pt x="59935" y="256605"/>
                </a:lnTo>
                <a:lnTo>
                  <a:pt x="52663" y="246986"/>
                </a:lnTo>
                <a:cubicBezTo>
                  <a:pt x="49129" y="244892"/>
                  <a:pt x="44818" y="244130"/>
                  <a:pt x="40594" y="245185"/>
                </a:cubicBezTo>
                <a:close/>
                <a:moveTo>
                  <a:pt x="435733" y="181800"/>
                </a:moveTo>
                <a:cubicBezTo>
                  <a:pt x="439458" y="181800"/>
                  <a:pt x="443184" y="183236"/>
                  <a:pt x="446058" y="186106"/>
                </a:cubicBezTo>
                <a:cubicBezTo>
                  <a:pt x="451689" y="191729"/>
                  <a:pt x="451689" y="200984"/>
                  <a:pt x="446058" y="206607"/>
                </a:cubicBezTo>
                <a:lnTo>
                  <a:pt x="340705" y="346251"/>
                </a:lnTo>
                <a:lnTo>
                  <a:pt x="340470" y="346016"/>
                </a:lnTo>
                <a:cubicBezTo>
                  <a:pt x="339180" y="348008"/>
                  <a:pt x="337654" y="349882"/>
                  <a:pt x="335895" y="351640"/>
                </a:cubicBezTo>
                <a:cubicBezTo>
                  <a:pt x="320643" y="366869"/>
                  <a:pt x="295654" y="366869"/>
                  <a:pt x="280285" y="351640"/>
                </a:cubicBezTo>
                <a:cubicBezTo>
                  <a:pt x="270900" y="342150"/>
                  <a:pt x="267263" y="329030"/>
                  <a:pt x="269492" y="316846"/>
                </a:cubicBezTo>
                <a:lnTo>
                  <a:pt x="208251" y="241401"/>
                </a:lnTo>
                <a:cubicBezTo>
                  <a:pt x="204028" y="237535"/>
                  <a:pt x="203793" y="231092"/>
                  <a:pt x="207665" y="226874"/>
                </a:cubicBezTo>
                <a:cubicBezTo>
                  <a:pt x="211536" y="222657"/>
                  <a:pt x="218106" y="222422"/>
                  <a:pt x="222212" y="226405"/>
                </a:cubicBezTo>
                <a:lnTo>
                  <a:pt x="299878" y="280529"/>
                </a:lnTo>
                <a:lnTo>
                  <a:pt x="425409" y="186106"/>
                </a:lnTo>
                <a:cubicBezTo>
                  <a:pt x="428284" y="183236"/>
                  <a:pt x="432008" y="181800"/>
                  <a:pt x="435733" y="181800"/>
                </a:cubicBezTo>
                <a:close/>
                <a:moveTo>
                  <a:pt x="303278" y="74972"/>
                </a:moveTo>
                <a:cubicBezTo>
                  <a:pt x="179268" y="74972"/>
                  <a:pt x="78841" y="175366"/>
                  <a:pt x="78841" y="299071"/>
                </a:cubicBezTo>
                <a:cubicBezTo>
                  <a:pt x="78841" y="422893"/>
                  <a:pt x="179268" y="523169"/>
                  <a:pt x="303278" y="523169"/>
                </a:cubicBezTo>
                <a:cubicBezTo>
                  <a:pt x="427171" y="523169"/>
                  <a:pt x="527598" y="422893"/>
                  <a:pt x="527598" y="299071"/>
                </a:cubicBezTo>
                <a:cubicBezTo>
                  <a:pt x="527598" y="175366"/>
                  <a:pt x="427171" y="74972"/>
                  <a:pt x="303278" y="74972"/>
                </a:cubicBezTo>
                <a:close/>
                <a:moveTo>
                  <a:pt x="303278" y="0"/>
                </a:moveTo>
                <a:cubicBezTo>
                  <a:pt x="376957" y="0"/>
                  <a:pt x="444417" y="26357"/>
                  <a:pt x="496977" y="70052"/>
                </a:cubicBezTo>
                <a:lnTo>
                  <a:pt x="510235" y="56815"/>
                </a:lnTo>
                <a:lnTo>
                  <a:pt x="505190" y="51778"/>
                </a:lnTo>
                <a:cubicBezTo>
                  <a:pt x="500966" y="47561"/>
                  <a:pt x="500966" y="40649"/>
                  <a:pt x="505190" y="36432"/>
                </a:cubicBezTo>
                <a:lnTo>
                  <a:pt x="524431" y="17220"/>
                </a:lnTo>
                <a:cubicBezTo>
                  <a:pt x="528772" y="13003"/>
                  <a:pt x="535694" y="13003"/>
                  <a:pt x="539917" y="17220"/>
                </a:cubicBezTo>
                <a:lnTo>
                  <a:pt x="585673" y="63024"/>
                </a:lnTo>
                <a:lnTo>
                  <a:pt x="585908" y="63141"/>
                </a:lnTo>
                <a:cubicBezTo>
                  <a:pt x="590131" y="67358"/>
                  <a:pt x="590131" y="74270"/>
                  <a:pt x="585908" y="78487"/>
                </a:cubicBezTo>
                <a:lnTo>
                  <a:pt x="566549" y="97699"/>
                </a:lnTo>
                <a:cubicBezTo>
                  <a:pt x="562326" y="101916"/>
                  <a:pt x="555404" y="101916"/>
                  <a:pt x="551180" y="97699"/>
                </a:cubicBezTo>
                <a:lnTo>
                  <a:pt x="546135" y="92661"/>
                </a:lnTo>
                <a:lnTo>
                  <a:pt x="533113" y="105664"/>
                </a:lnTo>
                <a:cubicBezTo>
                  <a:pt x="578751" y="158614"/>
                  <a:pt x="606439" y="227378"/>
                  <a:pt x="606439" y="302703"/>
                </a:cubicBezTo>
                <a:cubicBezTo>
                  <a:pt x="606439" y="469986"/>
                  <a:pt x="470697" y="605522"/>
                  <a:pt x="303278" y="605522"/>
                </a:cubicBezTo>
                <a:cubicBezTo>
                  <a:pt x="135742" y="605522"/>
                  <a:pt x="0" y="469986"/>
                  <a:pt x="0" y="302703"/>
                </a:cubicBezTo>
                <a:cubicBezTo>
                  <a:pt x="0" y="227378"/>
                  <a:pt x="27688" y="158614"/>
                  <a:pt x="73326" y="105664"/>
                </a:cubicBezTo>
                <a:lnTo>
                  <a:pt x="60304" y="92544"/>
                </a:lnTo>
                <a:lnTo>
                  <a:pt x="55259" y="97699"/>
                </a:lnTo>
                <a:cubicBezTo>
                  <a:pt x="51035" y="101916"/>
                  <a:pt x="44113" y="101916"/>
                  <a:pt x="39890" y="97699"/>
                </a:cubicBezTo>
                <a:lnTo>
                  <a:pt x="20649" y="78487"/>
                </a:lnTo>
                <a:cubicBezTo>
                  <a:pt x="16308" y="74270"/>
                  <a:pt x="16308" y="67358"/>
                  <a:pt x="20649" y="63141"/>
                </a:cubicBezTo>
                <a:lnTo>
                  <a:pt x="20766" y="63024"/>
                </a:lnTo>
                <a:lnTo>
                  <a:pt x="66522" y="17220"/>
                </a:lnTo>
                <a:cubicBezTo>
                  <a:pt x="70863" y="13003"/>
                  <a:pt x="77667" y="13003"/>
                  <a:pt x="81891" y="17220"/>
                </a:cubicBezTo>
                <a:lnTo>
                  <a:pt x="101249" y="36432"/>
                </a:lnTo>
                <a:cubicBezTo>
                  <a:pt x="105355" y="40649"/>
                  <a:pt x="105355" y="47561"/>
                  <a:pt x="101249" y="51778"/>
                </a:cubicBezTo>
                <a:lnTo>
                  <a:pt x="96204" y="56815"/>
                </a:lnTo>
                <a:lnTo>
                  <a:pt x="109462" y="69935"/>
                </a:lnTo>
                <a:cubicBezTo>
                  <a:pt x="162022" y="26357"/>
                  <a:pt x="229482" y="0"/>
                  <a:pt x="303278" y="0"/>
                </a:cubicBezTo>
                <a:close/>
              </a:path>
            </a:pathLst>
          </a:custGeom>
          <a:gradFill>
            <a:gsLst>
              <a:gs pos="0">
                <a:srgbClr val="FFE5E5"/>
              </a:gs>
              <a:gs pos="100000">
                <a:schemeClr val="accent1">
                  <a:lumMod val="30000"/>
                  <a:lumOff val="70000"/>
                </a:schemeClr>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 name="KSO_Shape"/>
          <p:cNvSpPr>
            <a:spLocks noChangeArrowheads="1"/>
          </p:cNvSpPr>
          <p:nvPr/>
        </p:nvSpPr>
        <p:spPr bwMode="auto">
          <a:xfrm>
            <a:off x="9897256" y="1749743"/>
            <a:ext cx="1073178" cy="1319212"/>
          </a:xfrm>
          <a:custGeom>
            <a:avLst/>
            <a:gdLst>
              <a:gd name="connsiteX0" fmla="*/ 201391 w 491559"/>
              <a:gd name="connsiteY0" fmla="*/ 34417 h 604252"/>
              <a:gd name="connsiteX1" fmla="*/ 244085 w 491559"/>
              <a:gd name="connsiteY1" fmla="*/ 44529 h 604252"/>
              <a:gd name="connsiteX2" fmla="*/ 473074 w 491559"/>
              <a:gd name="connsiteY2" fmla="*/ 56463 h 604252"/>
              <a:gd name="connsiteX3" fmla="*/ 491559 w 491559"/>
              <a:gd name="connsiteY3" fmla="*/ 65692 h 604252"/>
              <a:gd name="connsiteX4" fmla="*/ 491559 w 491559"/>
              <a:gd name="connsiteY4" fmla="*/ 291654 h 604252"/>
              <a:gd name="connsiteX5" fmla="*/ 474827 w 491559"/>
              <a:gd name="connsiteY5" fmla="*/ 330640 h 604252"/>
              <a:gd name="connsiteX6" fmla="*/ 374117 w 491559"/>
              <a:gd name="connsiteY6" fmla="*/ 374559 h 604252"/>
              <a:gd name="connsiteX7" fmla="*/ 196280 w 491559"/>
              <a:gd name="connsiteY7" fmla="*/ 306930 h 604252"/>
              <a:gd name="connsiteX8" fmla="*/ 103537 w 491559"/>
              <a:gd name="connsiteY8" fmla="*/ 336846 h 604252"/>
              <a:gd name="connsiteX9" fmla="*/ 84255 w 491559"/>
              <a:gd name="connsiteY9" fmla="*/ 326343 h 604252"/>
              <a:gd name="connsiteX10" fmla="*/ 84255 w 491559"/>
              <a:gd name="connsiteY10" fmla="*/ 96563 h 604252"/>
              <a:gd name="connsiteX11" fmla="*/ 103218 w 491559"/>
              <a:gd name="connsiteY11" fmla="*/ 60441 h 604252"/>
              <a:gd name="connsiteX12" fmla="*/ 201391 w 491559"/>
              <a:gd name="connsiteY12" fmla="*/ 34417 h 604252"/>
              <a:gd name="connsiteX13" fmla="*/ 33942 w 491559"/>
              <a:gd name="connsiteY13" fmla="*/ 0 h 604252"/>
              <a:gd name="connsiteX14" fmla="*/ 67884 w 491559"/>
              <a:gd name="connsiteY14" fmla="*/ 33888 h 604252"/>
              <a:gd name="connsiteX15" fmla="*/ 65016 w 491559"/>
              <a:gd name="connsiteY15" fmla="*/ 47411 h 604252"/>
              <a:gd name="connsiteX16" fmla="*/ 57048 w 491559"/>
              <a:gd name="connsiteY16" fmla="*/ 81617 h 604252"/>
              <a:gd name="connsiteX17" fmla="*/ 57048 w 491559"/>
              <a:gd name="connsiteY17" fmla="*/ 581183 h 604252"/>
              <a:gd name="connsiteX18" fmla="*/ 33942 w 491559"/>
              <a:gd name="connsiteY18" fmla="*/ 604252 h 604252"/>
              <a:gd name="connsiteX19" fmla="*/ 10836 w 491559"/>
              <a:gd name="connsiteY19" fmla="*/ 581183 h 604252"/>
              <a:gd name="connsiteX20" fmla="*/ 10836 w 491559"/>
              <a:gd name="connsiteY20" fmla="*/ 81617 h 604252"/>
              <a:gd name="connsiteX21" fmla="*/ 2868 w 491559"/>
              <a:gd name="connsiteY21" fmla="*/ 47411 h 604252"/>
              <a:gd name="connsiteX22" fmla="*/ 0 w 491559"/>
              <a:gd name="connsiteY22" fmla="*/ 33888 h 604252"/>
              <a:gd name="connsiteX23" fmla="*/ 33942 w 491559"/>
              <a:gd name="connsiteY23" fmla="*/ 0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559" h="604252">
                <a:moveTo>
                  <a:pt x="201391" y="34417"/>
                </a:moveTo>
                <a:cubicBezTo>
                  <a:pt x="215153" y="35359"/>
                  <a:pt x="229504" y="38442"/>
                  <a:pt x="244085" y="44529"/>
                </a:cubicBezTo>
                <a:cubicBezTo>
                  <a:pt x="323761" y="77627"/>
                  <a:pt x="352285" y="143188"/>
                  <a:pt x="473074" y="56463"/>
                </a:cubicBezTo>
                <a:cubicBezTo>
                  <a:pt x="483432" y="48984"/>
                  <a:pt x="491559" y="52962"/>
                  <a:pt x="491559" y="65692"/>
                </a:cubicBezTo>
                <a:lnTo>
                  <a:pt x="491559" y="291654"/>
                </a:lnTo>
                <a:cubicBezTo>
                  <a:pt x="491559" y="304384"/>
                  <a:pt x="484547" y="322365"/>
                  <a:pt x="474827" y="330640"/>
                </a:cubicBezTo>
                <a:cubicBezTo>
                  <a:pt x="453793" y="348780"/>
                  <a:pt x="415389" y="375832"/>
                  <a:pt x="374117" y="374559"/>
                </a:cubicBezTo>
                <a:cubicBezTo>
                  <a:pt x="312288" y="372649"/>
                  <a:pt x="252371" y="306930"/>
                  <a:pt x="196280" y="306930"/>
                </a:cubicBezTo>
                <a:cubicBezTo>
                  <a:pt x="160585" y="306930"/>
                  <a:pt x="124730" y="324275"/>
                  <a:pt x="103537" y="336846"/>
                </a:cubicBezTo>
                <a:cubicBezTo>
                  <a:pt x="92541" y="343370"/>
                  <a:pt x="84255" y="339074"/>
                  <a:pt x="84255" y="326343"/>
                </a:cubicBezTo>
                <a:lnTo>
                  <a:pt x="84255" y="96563"/>
                </a:lnTo>
                <a:cubicBezTo>
                  <a:pt x="84255" y="83833"/>
                  <a:pt x="92382" y="66965"/>
                  <a:pt x="103218" y="60441"/>
                </a:cubicBezTo>
                <a:cubicBezTo>
                  <a:pt x="124133" y="48029"/>
                  <a:pt x="160107" y="31589"/>
                  <a:pt x="201391" y="34417"/>
                </a:cubicBezTo>
                <a:close/>
                <a:moveTo>
                  <a:pt x="33942" y="0"/>
                </a:moveTo>
                <a:cubicBezTo>
                  <a:pt x="52746" y="0"/>
                  <a:pt x="67884" y="15114"/>
                  <a:pt x="67884" y="33888"/>
                </a:cubicBezTo>
                <a:cubicBezTo>
                  <a:pt x="67884" y="38661"/>
                  <a:pt x="66928" y="43274"/>
                  <a:pt x="65016" y="47411"/>
                </a:cubicBezTo>
                <a:cubicBezTo>
                  <a:pt x="61988" y="54411"/>
                  <a:pt x="57048" y="68889"/>
                  <a:pt x="57048" y="81617"/>
                </a:cubicBezTo>
                <a:lnTo>
                  <a:pt x="57048" y="581183"/>
                </a:lnTo>
                <a:cubicBezTo>
                  <a:pt x="57048" y="593911"/>
                  <a:pt x="46690" y="604252"/>
                  <a:pt x="33942" y="604252"/>
                </a:cubicBezTo>
                <a:cubicBezTo>
                  <a:pt x="21194" y="604252"/>
                  <a:pt x="10836" y="593911"/>
                  <a:pt x="10836" y="581183"/>
                </a:cubicBezTo>
                <a:lnTo>
                  <a:pt x="10836" y="81617"/>
                </a:lnTo>
                <a:cubicBezTo>
                  <a:pt x="10836" y="68889"/>
                  <a:pt x="6055" y="54411"/>
                  <a:pt x="2868" y="47411"/>
                </a:cubicBezTo>
                <a:cubicBezTo>
                  <a:pt x="1115" y="43274"/>
                  <a:pt x="0" y="38661"/>
                  <a:pt x="0" y="33888"/>
                </a:cubicBezTo>
                <a:cubicBezTo>
                  <a:pt x="0" y="15114"/>
                  <a:pt x="15298" y="0"/>
                  <a:pt x="33942" y="0"/>
                </a:cubicBezTo>
                <a:close/>
              </a:path>
            </a:pathLst>
          </a:custGeom>
          <a:gradFill>
            <a:gsLst>
              <a:gs pos="0">
                <a:srgbClr val="FFE5E5"/>
              </a:gs>
              <a:gs pos="100000">
                <a:schemeClr val="accent1">
                  <a:lumMod val="30000"/>
                  <a:lumOff val="70000"/>
                </a:schemeClr>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KSO_Shape"/>
          <p:cNvSpPr>
            <a:spLocks noChangeArrowheads="1"/>
          </p:cNvSpPr>
          <p:nvPr/>
        </p:nvSpPr>
        <p:spPr bwMode="auto">
          <a:xfrm>
            <a:off x="4007163" y="1757998"/>
            <a:ext cx="1156662" cy="1319212"/>
          </a:xfrm>
          <a:custGeom>
            <a:avLst/>
            <a:gdLst>
              <a:gd name="connsiteX0" fmla="*/ 172709 w 530849"/>
              <a:gd name="connsiteY0" fmla="*/ 360519 h 605451"/>
              <a:gd name="connsiteX1" fmla="*/ 222665 w 530849"/>
              <a:gd name="connsiteY1" fmla="*/ 518492 h 605451"/>
              <a:gd name="connsiteX2" fmla="*/ 229536 w 530849"/>
              <a:gd name="connsiteY2" fmla="*/ 539907 h 605451"/>
              <a:gd name="connsiteX3" fmla="*/ 251914 w 530849"/>
              <a:gd name="connsiteY3" fmla="*/ 476496 h 605451"/>
              <a:gd name="connsiteX4" fmla="*/ 265378 w 530849"/>
              <a:gd name="connsiteY4" fmla="*/ 401310 h 605451"/>
              <a:gd name="connsiteX5" fmla="*/ 265564 w 530849"/>
              <a:gd name="connsiteY5" fmla="*/ 401310 h 605451"/>
              <a:gd name="connsiteX6" fmla="*/ 265657 w 530849"/>
              <a:gd name="connsiteY6" fmla="*/ 401310 h 605451"/>
              <a:gd name="connsiteX7" fmla="*/ 265750 w 530849"/>
              <a:gd name="connsiteY7" fmla="*/ 401310 h 605451"/>
              <a:gd name="connsiteX8" fmla="*/ 265935 w 530849"/>
              <a:gd name="connsiteY8" fmla="*/ 401310 h 605451"/>
              <a:gd name="connsiteX9" fmla="*/ 279399 w 530849"/>
              <a:gd name="connsiteY9" fmla="*/ 476496 h 605451"/>
              <a:gd name="connsiteX10" fmla="*/ 301777 w 530849"/>
              <a:gd name="connsiteY10" fmla="*/ 539907 h 605451"/>
              <a:gd name="connsiteX11" fmla="*/ 308648 w 530849"/>
              <a:gd name="connsiteY11" fmla="*/ 518492 h 605451"/>
              <a:gd name="connsiteX12" fmla="*/ 358604 w 530849"/>
              <a:gd name="connsiteY12" fmla="*/ 360519 h 605451"/>
              <a:gd name="connsiteX13" fmla="*/ 462415 w 530849"/>
              <a:gd name="connsiteY13" fmla="*/ 410581 h 605451"/>
              <a:gd name="connsiteX14" fmla="*/ 530849 w 530849"/>
              <a:gd name="connsiteY14" fmla="*/ 605451 h 605451"/>
              <a:gd name="connsiteX15" fmla="*/ 0 w 530849"/>
              <a:gd name="connsiteY15" fmla="*/ 605451 h 605451"/>
              <a:gd name="connsiteX16" fmla="*/ 68898 w 530849"/>
              <a:gd name="connsiteY16" fmla="*/ 410581 h 605451"/>
              <a:gd name="connsiteX17" fmla="*/ 172709 w 530849"/>
              <a:gd name="connsiteY17" fmla="*/ 360519 h 605451"/>
              <a:gd name="connsiteX18" fmla="*/ 245328 w 530849"/>
              <a:gd name="connsiteY18" fmla="*/ 111138 h 605451"/>
              <a:gd name="connsiteX19" fmla="*/ 240037 w 530849"/>
              <a:gd name="connsiteY19" fmla="*/ 116422 h 605451"/>
              <a:gd name="connsiteX20" fmla="*/ 240037 w 530849"/>
              <a:gd name="connsiteY20" fmla="*/ 184921 h 605451"/>
              <a:gd name="connsiteX21" fmla="*/ 213951 w 530849"/>
              <a:gd name="connsiteY21" fmla="*/ 184921 h 605451"/>
              <a:gd name="connsiteX22" fmla="*/ 211352 w 530849"/>
              <a:gd name="connsiteY22" fmla="*/ 190297 h 605451"/>
              <a:gd name="connsiteX23" fmla="*/ 261481 w 530849"/>
              <a:gd name="connsiteY23" fmla="*/ 251474 h 605451"/>
              <a:gd name="connsiteX24" fmla="*/ 267886 w 530849"/>
              <a:gd name="connsiteY24" fmla="*/ 251474 h 605451"/>
              <a:gd name="connsiteX25" fmla="*/ 318108 w 530849"/>
              <a:gd name="connsiteY25" fmla="*/ 190297 h 605451"/>
              <a:gd name="connsiteX26" fmla="*/ 315509 w 530849"/>
              <a:gd name="connsiteY26" fmla="*/ 184921 h 605451"/>
              <a:gd name="connsiteX27" fmla="*/ 289423 w 530849"/>
              <a:gd name="connsiteY27" fmla="*/ 184921 h 605451"/>
              <a:gd name="connsiteX28" fmla="*/ 289423 w 530849"/>
              <a:gd name="connsiteY28" fmla="*/ 116422 h 605451"/>
              <a:gd name="connsiteX29" fmla="*/ 284132 w 530849"/>
              <a:gd name="connsiteY29" fmla="*/ 111138 h 605451"/>
              <a:gd name="connsiteX30" fmla="*/ 247463 w 530849"/>
              <a:gd name="connsiteY30" fmla="*/ 0 h 605451"/>
              <a:gd name="connsiteX31" fmla="*/ 264451 w 530849"/>
              <a:gd name="connsiteY31" fmla="*/ 0 h 605451"/>
              <a:gd name="connsiteX32" fmla="*/ 281347 w 530849"/>
              <a:gd name="connsiteY32" fmla="*/ 0 h 605451"/>
              <a:gd name="connsiteX33" fmla="*/ 294250 w 530849"/>
              <a:gd name="connsiteY33" fmla="*/ 10845 h 605451"/>
              <a:gd name="connsiteX34" fmla="*/ 300099 w 530849"/>
              <a:gd name="connsiteY34" fmla="*/ 44863 h 605451"/>
              <a:gd name="connsiteX35" fmla="*/ 336860 w 530849"/>
              <a:gd name="connsiteY35" fmla="*/ 60065 h 605451"/>
              <a:gd name="connsiteX36" fmla="*/ 364802 w 530849"/>
              <a:gd name="connsiteY36" fmla="*/ 40043 h 605451"/>
              <a:gd name="connsiteX37" fmla="*/ 381512 w 530849"/>
              <a:gd name="connsiteY37" fmla="*/ 41155 h 605451"/>
              <a:gd name="connsiteX38" fmla="*/ 393487 w 530849"/>
              <a:gd name="connsiteY38" fmla="*/ 53113 h 605451"/>
              <a:gd name="connsiteX39" fmla="*/ 405555 w 530849"/>
              <a:gd name="connsiteY39" fmla="*/ 65163 h 605451"/>
              <a:gd name="connsiteX40" fmla="*/ 407040 w 530849"/>
              <a:gd name="connsiteY40" fmla="*/ 81940 h 605451"/>
              <a:gd name="connsiteX41" fmla="*/ 387081 w 530849"/>
              <a:gd name="connsiteY41" fmla="*/ 109840 h 605451"/>
              <a:gd name="connsiteX42" fmla="*/ 402306 w 530849"/>
              <a:gd name="connsiteY42" fmla="*/ 146454 h 605451"/>
              <a:gd name="connsiteX43" fmla="*/ 436375 w 530849"/>
              <a:gd name="connsiteY43" fmla="*/ 152108 h 605451"/>
              <a:gd name="connsiteX44" fmla="*/ 447236 w 530849"/>
              <a:gd name="connsiteY44" fmla="*/ 164900 h 605451"/>
              <a:gd name="connsiteX45" fmla="*/ 447236 w 530849"/>
              <a:gd name="connsiteY45" fmla="*/ 181770 h 605451"/>
              <a:gd name="connsiteX46" fmla="*/ 447236 w 530849"/>
              <a:gd name="connsiteY46" fmla="*/ 198732 h 605451"/>
              <a:gd name="connsiteX47" fmla="*/ 436375 w 530849"/>
              <a:gd name="connsiteY47" fmla="*/ 211617 h 605451"/>
              <a:gd name="connsiteX48" fmla="*/ 402306 w 530849"/>
              <a:gd name="connsiteY48" fmla="*/ 217363 h 605451"/>
              <a:gd name="connsiteX49" fmla="*/ 387081 w 530849"/>
              <a:gd name="connsiteY49" fmla="*/ 254070 h 605451"/>
              <a:gd name="connsiteX50" fmla="*/ 407133 w 530849"/>
              <a:gd name="connsiteY50" fmla="*/ 282063 h 605451"/>
              <a:gd name="connsiteX51" fmla="*/ 405740 w 530849"/>
              <a:gd name="connsiteY51" fmla="*/ 298840 h 605451"/>
              <a:gd name="connsiteX52" fmla="*/ 393765 w 530849"/>
              <a:gd name="connsiteY52" fmla="*/ 310797 h 605451"/>
              <a:gd name="connsiteX53" fmla="*/ 381790 w 530849"/>
              <a:gd name="connsiteY53" fmla="*/ 322847 h 605451"/>
              <a:gd name="connsiteX54" fmla="*/ 364895 w 530849"/>
              <a:gd name="connsiteY54" fmla="*/ 324330 h 605451"/>
              <a:gd name="connsiteX55" fmla="*/ 336953 w 530849"/>
              <a:gd name="connsiteY55" fmla="*/ 304401 h 605451"/>
              <a:gd name="connsiteX56" fmla="*/ 301213 w 530849"/>
              <a:gd name="connsiteY56" fmla="*/ 319232 h 605451"/>
              <a:gd name="connsiteX57" fmla="*/ 295457 w 530849"/>
              <a:gd name="connsiteY57" fmla="*/ 353343 h 605451"/>
              <a:gd name="connsiteX58" fmla="*/ 282739 w 530849"/>
              <a:gd name="connsiteY58" fmla="*/ 364188 h 605451"/>
              <a:gd name="connsiteX59" fmla="*/ 265751 w 530849"/>
              <a:gd name="connsiteY59" fmla="*/ 364188 h 605451"/>
              <a:gd name="connsiteX60" fmla="*/ 248856 w 530849"/>
              <a:gd name="connsiteY60" fmla="*/ 364188 h 605451"/>
              <a:gd name="connsiteX61" fmla="*/ 235952 w 530849"/>
              <a:gd name="connsiteY61" fmla="*/ 353343 h 605451"/>
              <a:gd name="connsiteX62" fmla="*/ 230290 w 530849"/>
              <a:gd name="connsiteY62" fmla="*/ 319696 h 605451"/>
              <a:gd name="connsiteX63" fmla="*/ 193528 w 530849"/>
              <a:gd name="connsiteY63" fmla="*/ 304772 h 605451"/>
              <a:gd name="connsiteX64" fmla="*/ 165122 w 530849"/>
              <a:gd name="connsiteY64" fmla="*/ 324794 h 605451"/>
              <a:gd name="connsiteX65" fmla="*/ 148320 w 530849"/>
              <a:gd name="connsiteY65" fmla="*/ 323403 h 605451"/>
              <a:gd name="connsiteX66" fmla="*/ 136344 w 530849"/>
              <a:gd name="connsiteY66" fmla="*/ 311446 h 605451"/>
              <a:gd name="connsiteX67" fmla="*/ 124276 w 530849"/>
              <a:gd name="connsiteY67" fmla="*/ 299489 h 605451"/>
              <a:gd name="connsiteX68" fmla="*/ 122791 w 530849"/>
              <a:gd name="connsiteY68" fmla="*/ 282619 h 605451"/>
              <a:gd name="connsiteX69" fmla="*/ 142657 w 530849"/>
              <a:gd name="connsiteY69" fmla="*/ 254811 h 605451"/>
              <a:gd name="connsiteX70" fmla="*/ 127154 w 530849"/>
              <a:gd name="connsiteY70" fmla="*/ 218383 h 605451"/>
              <a:gd name="connsiteX71" fmla="*/ 92992 w 530849"/>
              <a:gd name="connsiteY71" fmla="*/ 212729 h 605451"/>
              <a:gd name="connsiteX72" fmla="*/ 82131 w 530849"/>
              <a:gd name="connsiteY72" fmla="*/ 199937 h 605451"/>
              <a:gd name="connsiteX73" fmla="*/ 82131 w 530849"/>
              <a:gd name="connsiteY73" fmla="*/ 183067 h 605451"/>
              <a:gd name="connsiteX74" fmla="*/ 82131 w 530849"/>
              <a:gd name="connsiteY74" fmla="*/ 166105 h 605451"/>
              <a:gd name="connsiteX75" fmla="*/ 92992 w 530849"/>
              <a:gd name="connsiteY75" fmla="*/ 153220 h 605451"/>
              <a:gd name="connsiteX76" fmla="*/ 126504 w 530849"/>
              <a:gd name="connsiteY76" fmla="*/ 147937 h 605451"/>
              <a:gd name="connsiteX77" fmla="*/ 141543 w 530849"/>
              <a:gd name="connsiteY77" fmla="*/ 111231 h 605451"/>
              <a:gd name="connsiteX78" fmla="*/ 121491 w 530849"/>
              <a:gd name="connsiteY78" fmla="*/ 82960 h 605451"/>
              <a:gd name="connsiteX79" fmla="*/ 122791 w 530849"/>
              <a:gd name="connsiteY79" fmla="*/ 66090 h 605451"/>
              <a:gd name="connsiteX80" fmla="*/ 134859 w 530849"/>
              <a:gd name="connsiteY80" fmla="*/ 54132 h 605451"/>
              <a:gd name="connsiteX81" fmla="*/ 146834 w 530849"/>
              <a:gd name="connsiteY81" fmla="*/ 42175 h 605451"/>
              <a:gd name="connsiteX82" fmla="*/ 163637 w 530849"/>
              <a:gd name="connsiteY82" fmla="*/ 40785 h 605451"/>
              <a:gd name="connsiteX83" fmla="*/ 191486 w 530849"/>
              <a:gd name="connsiteY83" fmla="*/ 60528 h 605451"/>
              <a:gd name="connsiteX84" fmla="*/ 228990 w 530849"/>
              <a:gd name="connsiteY84" fmla="*/ 44863 h 605451"/>
              <a:gd name="connsiteX85" fmla="*/ 234745 w 530849"/>
              <a:gd name="connsiteY85" fmla="*/ 10845 h 605451"/>
              <a:gd name="connsiteX86" fmla="*/ 247463 w 530849"/>
              <a:gd name="connsiteY86"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30849" h="605451">
                <a:moveTo>
                  <a:pt x="172709" y="360519"/>
                </a:moveTo>
                <a:lnTo>
                  <a:pt x="222665" y="518492"/>
                </a:lnTo>
                <a:lnTo>
                  <a:pt x="229536" y="539907"/>
                </a:lnTo>
                <a:lnTo>
                  <a:pt x="251914" y="476496"/>
                </a:lnTo>
                <a:cubicBezTo>
                  <a:pt x="200380" y="404833"/>
                  <a:pt x="255907" y="401496"/>
                  <a:pt x="265378" y="401310"/>
                </a:cubicBezTo>
                <a:lnTo>
                  <a:pt x="265564" y="401310"/>
                </a:lnTo>
                <a:lnTo>
                  <a:pt x="265657" y="401310"/>
                </a:lnTo>
                <a:lnTo>
                  <a:pt x="265750" y="401310"/>
                </a:lnTo>
                <a:lnTo>
                  <a:pt x="265935" y="401310"/>
                </a:lnTo>
                <a:cubicBezTo>
                  <a:pt x="275406" y="401310"/>
                  <a:pt x="330933" y="404833"/>
                  <a:pt x="279399" y="476496"/>
                </a:cubicBezTo>
                <a:lnTo>
                  <a:pt x="301777" y="539907"/>
                </a:lnTo>
                <a:lnTo>
                  <a:pt x="308648" y="518492"/>
                </a:lnTo>
                <a:lnTo>
                  <a:pt x="358604" y="360519"/>
                </a:lnTo>
                <a:cubicBezTo>
                  <a:pt x="358604" y="360519"/>
                  <a:pt x="397510" y="385921"/>
                  <a:pt x="462415" y="410581"/>
                </a:cubicBezTo>
                <a:cubicBezTo>
                  <a:pt x="533820" y="436446"/>
                  <a:pt x="529456" y="495315"/>
                  <a:pt x="530849" y="605451"/>
                </a:cubicBezTo>
                <a:lnTo>
                  <a:pt x="0" y="605451"/>
                </a:lnTo>
                <a:cubicBezTo>
                  <a:pt x="1486" y="495315"/>
                  <a:pt x="-2971" y="436446"/>
                  <a:pt x="68898" y="410581"/>
                </a:cubicBezTo>
                <a:cubicBezTo>
                  <a:pt x="133803" y="385921"/>
                  <a:pt x="172709" y="360519"/>
                  <a:pt x="172709" y="360519"/>
                </a:cubicBezTo>
                <a:close/>
                <a:moveTo>
                  <a:pt x="245328" y="111138"/>
                </a:moveTo>
                <a:cubicBezTo>
                  <a:pt x="242358" y="111138"/>
                  <a:pt x="240037" y="113455"/>
                  <a:pt x="240037" y="116422"/>
                </a:cubicBezTo>
                <a:lnTo>
                  <a:pt x="240037" y="184921"/>
                </a:lnTo>
                <a:lnTo>
                  <a:pt x="213951" y="184921"/>
                </a:lnTo>
                <a:cubicBezTo>
                  <a:pt x="211074" y="184921"/>
                  <a:pt x="209588" y="188073"/>
                  <a:pt x="211352" y="190297"/>
                </a:cubicBezTo>
                <a:lnTo>
                  <a:pt x="261481" y="251474"/>
                </a:lnTo>
                <a:cubicBezTo>
                  <a:pt x="263152" y="253513"/>
                  <a:pt x="266308" y="253513"/>
                  <a:pt x="267886" y="251474"/>
                </a:cubicBezTo>
                <a:lnTo>
                  <a:pt x="318108" y="190297"/>
                </a:lnTo>
                <a:cubicBezTo>
                  <a:pt x="319872" y="188073"/>
                  <a:pt x="318294" y="184921"/>
                  <a:pt x="315509" y="184921"/>
                </a:cubicBezTo>
                <a:lnTo>
                  <a:pt x="289423" y="184921"/>
                </a:lnTo>
                <a:lnTo>
                  <a:pt x="289423" y="116422"/>
                </a:lnTo>
                <a:cubicBezTo>
                  <a:pt x="289423" y="113455"/>
                  <a:pt x="287102" y="111138"/>
                  <a:pt x="284132" y="111138"/>
                </a:cubicBezTo>
                <a:close/>
                <a:moveTo>
                  <a:pt x="247463" y="0"/>
                </a:moveTo>
                <a:lnTo>
                  <a:pt x="264451" y="0"/>
                </a:lnTo>
                <a:lnTo>
                  <a:pt x="281347" y="0"/>
                </a:lnTo>
                <a:cubicBezTo>
                  <a:pt x="287659" y="0"/>
                  <a:pt x="293136" y="4542"/>
                  <a:pt x="294250" y="10845"/>
                </a:cubicBezTo>
                <a:lnTo>
                  <a:pt x="300099" y="44863"/>
                </a:lnTo>
                <a:cubicBezTo>
                  <a:pt x="312909" y="48200"/>
                  <a:pt x="325163" y="53298"/>
                  <a:pt x="336860" y="60065"/>
                </a:cubicBezTo>
                <a:lnTo>
                  <a:pt x="364802" y="40043"/>
                </a:lnTo>
                <a:cubicBezTo>
                  <a:pt x="369908" y="36428"/>
                  <a:pt x="376963" y="37077"/>
                  <a:pt x="381512" y="41155"/>
                </a:cubicBezTo>
                <a:lnTo>
                  <a:pt x="393487" y="53113"/>
                </a:lnTo>
                <a:lnTo>
                  <a:pt x="405555" y="65163"/>
                </a:lnTo>
                <a:cubicBezTo>
                  <a:pt x="410104" y="69705"/>
                  <a:pt x="410753" y="76749"/>
                  <a:pt x="407040" y="81940"/>
                </a:cubicBezTo>
                <a:lnTo>
                  <a:pt x="387081" y="109840"/>
                </a:lnTo>
                <a:cubicBezTo>
                  <a:pt x="393858" y="121334"/>
                  <a:pt x="399057" y="133755"/>
                  <a:pt x="402306" y="146454"/>
                </a:cubicBezTo>
                <a:lnTo>
                  <a:pt x="436375" y="152108"/>
                </a:lnTo>
                <a:cubicBezTo>
                  <a:pt x="442687" y="153128"/>
                  <a:pt x="447236" y="158597"/>
                  <a:pt x="447236" y="164900"/>
                </a:cubicBezTo>
                <a:lnTo>
                  <a:pt x="447236" y="181770"/>
                </a:lnTo>
                <a:lnTo>
                  <a:pt x="447236" y="198732"/>
                </a:lnTo>
                <a:cubicBezTo>
                  <a:pt x="447236" y="205035"/>
                  <a:pt x="442687" y="210504"/>
                  <a:pt x="436375" y="211617"/>
                </a:cubicBezTo>
                <a:lnTo>
                  <a:pt x="402306" y="217363"/>
                </a:lnTo>
                <a:cubicBezTo>
                  <a:pt x="398964" y="230248"/>
                  <a:pt x="393858" y="242483"/>
                  <a:pt x="387081" y="254070"/>
                </a:cubicBezTo>
                <a:lnTo>
                  <a:pt x="407133" y="282063"/>
                </a:lnTo>
                <a:cubicBezTo>
                  <a:pt x="410846" y="287253"/>
                  <a:pt x="410196" y="294391"/>
                  <a:pt x="405740" y="298840"/>
                </a:cubicBezTo>
                <a:lnTo>
                  <a:pt x="393765" y="310797"/>
                </a:lnTo>
                <a:lnTo>
                  <a:pt x="381790" y="322847"/>
                </a:lnTo>
                <a:cubicBezTo>
                  <a:pt x="377148" y="327389"/>
                  <a:pt x="370093" y="328038"/>
                  <a:pt x="364895" y="324330"/>
                </a:cubicBezTo>
                <a:lnTo>
                  <a:pt x="336953" y="304401"/>
                </a:lnTo>
                <a:cubicBezTo>
                  <a:pt x="325720" y="310983"/>
                  <a:pt x="313559" y="315988"/>
                  <a:pt x="301213" y="319232"/>
                </a:cubicBezTo>
                <a:lnTo>
                  <a:pt x="295457" y="353343"/>
                </a:lnTo>
                <a:cubicBezTo>
                  <a:pt x="294529" y="359646"/>
                  <a:pt x="289052" y="364188"/>
                  <a:pt x="282739" y="364188"/>
                </a:cubicBezTo>
                <a:lnTo>
                  <a:pt x="265751" y="364188"/>
                </a:lnTo>
                <a:lnTo>
                  <a:pt x="248856" y="364188"/>
                </a:lnTo>
                <a:cubicBezTo>
                  <a:pt x="242543" y="364188"/>
                  <a:pt x="237066" y="359646"/>
                  <a:pt x="235952" y="353343"/>
                </a:cubicBezTo>
                <a:lnTo>
                  <a:pt x="230290" y="319696"/>
                </a:lnTo>
                <a:cubicBezTo>
                  <a:pt x="217665" y="316544"/>
                  <a:pt x="205132" y="311539"/>
                  <a:pt x="193528" y="304772"/>
                </a:cubicBezTo>
                <a:lnTo>
                  <a:pt x="165122" y="324794"/>
                </a:lnTo>
                <a:cubicBezTo>
                  <a:pt x="159924" y="328501"/>
                  <a:pt x="152776" y="327853"/>
                  <a:pt x="148320" y="323403"/>
                </a:cubicBezTo>
                <a:lnTo>
                  <a:pt x="136344" y="311446"/>
                </a:lnTo>
                <a:lnTo>
                  <a:pt x="124276" y="299489"/>
                </a:lnTo>
                <a:cubicBezTo>
                  <a:pt x="119728" y="294854"/>
                  <a:pt x="119078" y="287810"/>
                  <a:pt x="122791" y="282619"/>
                </a:cubicBezTo>
                <a:lnTo>
                  <a:pt x="142657" y="254811"/>
                </a:lnTo>
                <a:cubicBezTo>
                  <a:pt x="135695" y="243317"/>
                  <a:pt x="130496" y="231082"/>
                  <a:pt x="127154" y="218383"/>
                </a:cubicBezTo>
                <a:lnTo>
                  <a:pt x="92992" y="212729"/>
                </a:lnTo>
                <a:cubicBezTo>
                  <a:pt x="86680" y="211709"/>
                  <a:pt x="82131" y="206240"/>
                  <a:pt x="82131" y="199937"/>
                </a:cubicBezTo>
                <a:lnTo>
                  <a:pt x="82131" y="183067"/>
                </a:lnTo>
                <a:lnTo>
                  <a:pt x="82131" y="166105"/>
                </a:lnTo>
                <a:cubicBezTo>
                  <a:pt x="82131" y="159801"/>
                  <a:pt x="86680" y="154333"/>
                  <a:pt x="92992" y="153220"/>
                </a:cubicBezTo>
                <a:lnTo>
                  <a:pt x="126504" y="147937"/>
                </a:lnTo>
                <a:cubicBezTo>
                  <a:pt x="129753" y="135331"/>
                  <a:pt x="134673" y="122817"/>
                  <a:pt x="141543" y="111231"/>
                </a:cubicBezTo>
                <a:lnTo>
                  <a:pt x="121491" y="82960"/>
                </a:lnTo>
                <a:cubicBezTo>
                  <a:pt x="117778" y="77769"/>
                  <a:pt x="118335" y="70539"/>
                  <a:pt x="122791" y="66090"/>
                </a:cubicBezTo>
                <a:lnTo>
                  <a:pt x="134859" y="54132"/>
                </a:lnTo>
                <a:lnTo>
                  <a:pt x="146834" y="42175"/>
                </a:lnTo>
                <a:cubicBezTo>
                  <a:pt x="151383" y="37726"/>
                  <a:pt x="158438" y="37077"/>
                  <a:pt x="163637" y="40785"/>
                </a:cubicBezTo>
                <a:lnTo>
                  <a:pt x="191486" y="60528"/>
                </a:lnTo>
                <a:cubicBezTo>
                  <a:pt x="203369" y="53391"/>
                  <a:pt x="215994" y="48107"/>
                  <a:pt x="228990" y="44863"/>
                </a:cubicBezTo>
                <a:lnTo>
                  <a:pt x="234745" y="10845"/>
                </a:lnTo>
                <a:cubicBezTo>
                  <a:pt x="235674" y="4542"/>
                  <a:pt x="241151" y="0"/>
                  <a:pt x="247463" y="0"/>
                </a:cubicBezTo>
                <a:close/>
              </a:path>
            </a:pathLst>
          </a:custGeom>
          <a:gradFill>
            <a:gsLst>
              <a:gs pos="0">
                <a:srgbClr val="FFE5E5"/>
              </a:gs>
              <a:gs pos="100000">
                <a:schemeClr val="accent1">
                  <a:lumMod val="30000"/>
                  <a:lumOff val="70000"/>
                </a:schemeClr>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KSO_Shape" title="IU9kKtSIdbRmnnW"/>
          <p:cNvSpPr>
            <a:spLocks noChangeArrowheads="1"/>
          </p:cNvSpPr>
          <p:nvPr/>
        </p:nvSpPr>
        <p:spPr bwMode="auto">
          <a:xfrm>
            <a:off x="7066742" y="1759585"/>
            <a:ext cx="1063654" cy="1316038"/>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gradFill>
            <a:gsLst>
              <a:gs pos="0">
                <a:srgbClr val="FFE5E5"/>
              </a:gs>
              <a:gs pos="100000">
                <a:schemeClr val="accent1">
                  <a:lumMod val="30000"/>
                  <a:lumOff val="70000"/>
                </a:schemeClr>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矩形 19"/>
          <p:cNvSpPr>
            <a:spLocks noChangeArrowheads="1"/>
          </p:cNvSpPr>
          <p:nvPr/>
        </p:nvSpPr>
        <p:spPr bwMode="auto">
          <a:xfrm>
            <a:off x="770707" y="3410585"/>
            <a:ext cx="209967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时间管理</a:t>
            </a:r>
            <a:endParaRPr 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endParaRPr>
          </a:p>
          <a:p>
            <a:pPr algn="ctr"/>
            <a:r>
              <a:rPr lang="en-US" altLang="zh-CN">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Time management</a:t>
            </a:r>
          </a:p>
        </p:txBody>
      </p:sp>
      <p:sp>
        <p:nvSpPr>
          <p:cNvPr id="21" name="矩形 20"/>
          <p:cNvSpPr>
            <a:spLocks noChangeArrowheads="1"/>
          </p:cNvSpPr>
          <p:nvPr/>
        </p:nvSpPr>
        <p:spPr bwMode="auto">
          <a:xfrm>
            <a:off x="3492887" y="3410585"/>
            <a:ext cx="218521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管理能力</a:t>
            </a:r>
            <a:endParaRPr 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endParaRPr>
          </a:p>
          <a:p>
            <a:pPr algn="ctr"/>
            <a:r>
              <a:rPr lang="en-US" altLang="zh-CN">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Management ability</a:t>
            </a:r>
          </a:p>
        </p:txBody>
      </p:sp>
      <p:sp>
        <p:nvSpPr>
          <p:cNvPr id="22" name="矩形 21"/>
          <p:cNvSpPr>
            <a:spLocks noChangeArrowheads="1"/>
          </p:cNvSpPr>
          <p:nvPr/>
        </p:nvSpPr>
        <p:spPr bwMode="auto">
          <a:xfrm>
            <a:off x="6705168" y="3410585"/>
            <a:ext cx="169790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应变能力</a:t>
            </a:r>
            <a:endParaRPr 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endParaRPr>
          </a:p>
          <a:p>
            <a:pPr algn="ctr"/>
            <a:r>
              <a:rPr lang="en-US" altLang="zh-CN">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Strain capacity</a:t>
            </a:r>
          </a:p>
        </p:txBody>
      </p:sp>
      <p:sp>
        <p:nvSpPr>
          <p:cNvPr id="23" name="矩形 22"/>
          <p:cNvSpPr>
            <a:spLocks noChangeArrowheads="1"/>
          </p:cNvSpPr>
          <p:nvPr/>
        </p:nvSpPr>
        <p:spPr bwMode="auto">
          <a:xfrm>
            <a:off x="9454038" y="3410268"/>
            <a:ext cx="1994535" cy="7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协作能力</a:t>
            </a:r>
            <a:endParaRPr lang="en-US" sz="2800" b="1">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endParaRPr>
          </a:p>
          <a:p>
            <a:pPr algn="ctr"/>
            <a:r>
              <a:rPr lang="en-US" altLang="zh-CN">
                <a:solidFill>
                  <a:schemeClr val="tx1">
                    <a:lumMod val="65000"/>
                    <a:lumOff val="3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Teamwork ability</a:t>
            </a:r>
          </a:p>
        </p:txBody>
      </p:sp>
      <p:sp>
        <p:nvSpPr>
          <p:cNvPr id="2" name="文本框 1"/>
          <p:cNvSpPr txBox="1"/>
          <p:nvPr/>
        </p:nvSpPr>
        <p:spPr>
          <a:xfrm>
            <a:off x="2467610" y="4838700"/>
            <a:ext cx="7519670" cy="779780"/>
          </a:xfrm>
          <a:prstGeom prst="rect">
            <a:avLst/>
          </a:prstGeom>
          <a:noFill/>
        </p:spPr>
        <p:txBody>
          <a:bodyPr wrap="square" rtlCol="0" anchor="t">
            <a:spAutoFit/>
          </a:bodyPr>
          <a:lstStyle/>
          <a:p>
            <a:pPr algn="ctr">
              <a:lnSpc>
                <a:spcPct val="160000"/>
              </a:lnSpc>
            </a:pPr>
            <a:r>
              <a:rPr lang="zh-CN" altLang="en-US" sz="14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此处添加详细文本描述，建议与标题相关并符合整体语言风格，语言描述尽量简洁生动。此处添加详细文本描述，建议与标题相关并符合整体语言风格，语言描述尽量简洁生动。</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7"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8335"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9046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文本框 28"/>
          <p:cNvSpPr txBox="1"/>
          <p:nvPr/>
        </p:nvSpPr>
        <p:spPr>
          <a:xfrm>
            <a:off x="3466465" y="2945130"/>
            <a:ext cx="5504815" cy="1198880"/>
          </a:xfrm>
          <a:prstGeom prst="rect">
            <a:avLst/>
          </a:prstGeom>
          <a:noFill/>
        </p:spPr>
        <p:txBody>
          <a:bodyPr wrap="square" rtlCol="0">
            <a:spAutoFit/>
          </a:bodyPr>
          <a:lstStyle/>
          <a:p>
            <a:pPr algn="dist"/>
            <a:r>
              <a:rPr lang="zh-CN" altLang="en-US" sz="7200" dirty="0">
                <a:solidFill>
                  <a:srgbClr val="262626"/>
                </a:solidFill>
                <a:latin typeface="站酷快乐体2016修订版" panose="02010600030101010101" charset="-122"/>
                <a:ea typeface="站酷快乐体2016修订版" panose="02010600030101010101" charset="-122"/>
                <a:cs typeface="站酷快乐体2016修订版" panose="02010600030101010101" charset="-122"/>
                <a:sym typeface="+mn-lt"/>
              </a:rPr>
              <a:t>工作设想</a:t>
            </a:r>
            <a:endParaRPr lang="en-US" altLang="zh-CN" sz="7200">
              <a:effectLst>
                <a:outerShdw blurRad="50800" dist="38100" dir="5400000" algn="t" rotWithShape="0">
                  <a:prstClr val="black">
                    <a:alpha val="40000"/>
                  </a:prstClr>
                </a:outerShdw>
              </a:effectLst>
              <a:latin typeface="站酷快乐体2016修订版" panose="02010600030101010101" charset="-122"/>
              <a:ea typeface="站酷快乐体2016修订版" panose="02010600030101010101" charset="-122"/>
            </a:endParaRPr>
          </a:p>
        </p:txBody>
      </p:sp>
      <p:pic>
        <p:nvPicPr>
          <p:cNvPr id="17" name="图片 16" descr="undefined (2)"/>
          <p:cNvPicPr>
            <a:picLocks noChangeAspect="1"/>
          </p:cNvPicPr>
          <p:nvPr/>
        </p:nvPicPr>
        <p:blipFill>
          <a:blip r:embed="rId3"/>
          <a:srcRect l="4640" t="2372" r="3006" b="1523"/>
          <a:stretch>
            <a:fillRect/>
          </a:stretch>
        </p:blipFill>
        <p:spPr>
          <a:xfrm>
            <a:off x="4727575" y="1586865"/>
            <a:ext cx="2982595" cy="3037205"/>
          </a:xfrm>
          <a:prstGeom prst="ellipse">
            <a:avLst/>
          </a:prstGeom>
        </p:spPr>
      </p:pic>
      <p:sp>
        <p:nvSpPr>
          <p:cNvPr id="28" name="文本框 27"/>
          <p:cNvSpPr txBox="1"/>
          <p:nvPr/>
        </p:nvSpPr>
        <p:spPr>
          <a:xfrm>
            <a:off x="5591810" y="1877060"/>
            <a:ext cx="1278890" cy="1106805"/>
          </a:xfrm>
          <a:prstGeom prst="rect">
            <a:avLst/>
          </a:prstGeom>
          <a:noFill/>
        </p:spPr>
        <p:txBody>
          <a:bodyPr wrap="none" rtlCol="0" anchor="t">
            <a:spAutoFit/>
          </a:bodyPr>
          <a:lstStyle/>
          <a:p>
            <a:r>
              <a:rPr lang="en-US" altLang="zh-CN" sz="6600" b="1" kern="100" dirty="0">
                <a:solidFill>
                  <a:schemeClr val="bg1"/>
                </a:solidFill>
                <a:effectLst>
                  <a:outerShdw blurRad="50800" dist="38100" dir="2700000" sx="103000" sy="103000" algn="tl" rotWithShape="0">
                    <a:prstClr val="black">
                      <a:alpha val="100000"/>
                    </a:prstClr>
                  </a:outerShdw>
                </a:effectLst>
                <a:latin typeface="站酷快乐体2016修订版" panose="02010600030101010101" charset="-122"/>
                <a:ea typeface="站酷快乐体2016修订版" panose="02010600030101010101" charset="-122"/>
                <a:cs typeface="站酷快乐体2016修订版" panose="02010600030101010101" charset="-122"/>
                <a:sym typeface="+mn-ea"/>
              </a:rPr>
              <a:t>04</a:t>
            </a:r>
          </a:p>
        </p:txBody>
      </p:sp>
      <p:sp>
        <p:nvSpPr>
          <p:cNvPr id="30" name="文本框 29"/>
          <p:cNvSpPr txBox="1"/>
          <p:nvPr/>
        </p:nvSpPr>
        <p:spPr>
          <a:xfrm>
            <a:off x="5224780" y="4698365"/>
            <a:ext cx="2193925" cy="450850"/>
          </a:xfrm>
          <a:prstGeom prst="rect">
            <a:avLst/>
          </a:prstGeom>
          <a:noFill/>
        </p:spPr>
        <p:txBody>
          <a:bodyPr wrap="none" rtlCol="0" anchor="t">
            <a:spAutoFit/>
          </a:bodyPr>
          <a:lstStyle/>
          <a:p>
            <a:pPr algn="l">
              <a:lnSpc>
                <a:spcPct val="130000"/>
              </a:lnSpc>
              <a:spcAft>
                <a:spcPts val="0"/>
              </a:spcAft>
              <a:defRPr/>
            </a:pPr>
            <a:r>
              <a:rPr lang="en-US" altLang="zh-CN" dirty="0">
                <a:solidFill>
                  <a:srgbClr val="262626"/>
                </a:solidFill>
                <a:latin typeface="站酷快乐体2016修订版" panose="02010600030101010101" charset="-122"/>
                <a:ea typeface="站酷快乐体2016修订版" panose="02010600030101010101" charset="-122"/>
                <a:cs typeface="站酷快乐体2016修订版" panose="02010600030101010101" charset="-122"/>
                <a:sym typeface="+mn-lt"/>
              </a:rPr>
              <a:t>working assumption</a:t>
            </a: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3500"/>
                            </p:stCondLst>
                            <p:childTnLst>
                              <p:par>
                                <p:cTn id="27" presetID="5"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9" grpId="0"/>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42950"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92481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20369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818765" y="1263650"/>
            <a:ext cx="211455" cy="200025"/>
          </a:xfrm>
          <a:prstGeom prst="ellips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097645" y="1263650"/>
            <a:ext cx="211455" cy="200025"/>
          </a:xfrm>
          <a:prstGeom prst="ellipse">
            <a:avLst/>
          </a:prstGeom>
          <a:solidFill>
            <a:srgbClr val="FB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9046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143250" y="5989955"/>
            <a:ext cx="6060440" cy="306705"/>
            <a:chOff x="4787" y="-177"/>
            <a:chExt cx="9544" cy="483"/>
          </a:xfrm>
        </p:grpSpPr>
        <p:sp>
          <p:nvSpPr>
            <p:cNvPr id="25" name="圆角矩形 24"/>
            <p:cNvSpPr/>
            <p:nvPr/>
          </p:nvSpPr>
          <p:spPr>
            <a:xfrm>
              <a:off x="4787" y="-177"/>
              <a:ext cx="9544" cy="442"/>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sp>
          <p:nvSpPr>
            <p:cNvPr id="26" name="文本框 25"/>
            <p:cNvSpPr txBox="1"/>
            <p:nvPr/>
          </p:nvSpPr>
          <p:spPr>
            <a:xfrm>
              <a:off x="4987" y="-177"/>
              <a:ext cx="8846" cy="483"/>
            </a:xfrm>
            <a:prstGeom prst="rect">
              <a:avLst/>
            </a:prstGeom>
            <a:noFill/>
          </p:spPr>
          <p:txBody>
            <a:bodyPr wrap="square" rtlCol="0">
              <a:spAutoFit/>
            </a:bodyPr>
            <a:lstStyle/>
            <a:p>
              <a:pPr algn="dist"/>
              <a:r>
                <a:rPr lang="en-US" altLang="zh-CN" sz="1400" dirty="0" smtClean="0">
                  <a:latin typeface="站酷快乐体2016修订版" panose="02010600030101010101" charset="-122"/>
                  <a:ea typeface="站酷快乐体2016修订版" panose="02010600030101010101" charset="-122"/>
                </a:rPr>
                <a:t>www.ypppt.com</a:t>
              </a:r>
              <a:endParaRPr lang="en-US" altLang="zh-CN" sz="1400" dirty="0">
                <a:latin typeface="站酷快乐体2016修订版" panose="02010600030101010101" charset="-122"/>
                <a:ea typeface="站酷快乐体2016修订版" panose="02010600030101010101" charset="-122"/>
              </a:endParaRPr>
            </a:p>
          </p:txBody>
        </p:sp>
      </p:gr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矩形 16"/>
          <p:cNvSpPr/>
          <p:nvPr/>
        </p:nvSpPr>
        <p:spPr>
          <a:xfrm>
            <a:off x="4861730" y="1341241"/>
            <a:ext cx="2624328" cy="714375"/>
          </a:xfrm>
          <a:prstGeom prst="rect">
            <a:avLst/>
          </a:prstGeom>
          <a:ln>
            <a:noFill/>
          </a:ln>
        </p:spPr>
        <p:txBody>
          <a:bodyPr wrap="square" lIns="68580" tIns="34290" rIns="68580" bIns="34290">
            <a:spAutoFit/>
          </a:bodyPr>
          <a:lstStyle/>
          <a:p>
            <a:pPr algn="ctr"/>
            <a:r>
              <a:rPr lang="zh-CN" altLang="en-US" sz="4200" dirty="0">
                <a:solidFill>
                  <a:schemeClr val="tx2">
                    <a:lumMod val="75000"/>
                  </a:schemeClr>
                </a:solidFill>
                <a:latin typeface="站酷快乐体2016修订版" panose="02010600030101010101" charset="-122"/>
                <a:ea typeface="站酷快乐体2016修订版" panose="02010600030101010101" charset="-122"/>
                <a:cs typeface="+mn-ea"/>
                <a:sym typeface="+mn-lt"/>
              </a:rPr>
              <a:t>自荐信</a:t>
            </a:r>
          </a:p>
        </p:txBody>
      </p:sp>
      <p:sp>
        <p:nvSpPr>
          <p:cNvPr id="28" name="矩形 27"/>
          <p:cNvSpPr/>
          <p:nvPr/>
        </p:nvSpPr>
        <p:spPr>
          <a:xfrm>
            <a:off x="4974922" y="1995422"/>
            <a:ext cx="2397944" cy="314325"/>
          </a:xfrm>
          <a:prstGeom prst="rect">
            <a:avLst/>
          </a:prstGeom>
          <a:ln>
            <a:noFill/>
          </a:ln>
        </p:spPr>
        <p:txBody>
          <a:bodyPr wrap="square" lIns="68580" tIns="34290" rIns="68580" bIns="34290">
            <a:spAutoFit/>
          </a:bodyPr>
          <a:lstStyle/>
          <a:p>
            <a:pPr algn="ctr"/>
            <a:r>
              <a:rPr lang="en-US" altLang="zh-CN" sz="1600" dirty="0">
                <a:solidFill>
                  <a:schemeClr val="tx2">
                    <a:lumMod val="75000"/>
                  </a:schemeClr>
                </a:solidFill>
                <a:latin typeface="站酷快乐体2016修订版" panose="02010600030101010101" charset="-122"/>
                <a:ea typeface="站酷快乐体2016修订版" panose="02010600030101010101" charset="-122"/>
                <a:cs typeface="+mn-ea"/>
                <a:sym typeface="+mn-lt"/>
              </a:rPr>
              <a:t>INTRODUCTION</a:t>
            </a:r>
          </a:p>
        </p:txBody>
      </p:sp>
      <p:sp>
        <p:nvSpPr>
          <p:cNvPr id="29" name="TextBox 9"/>
          <p:cNvSpPr>
            <a:spLocks noChangeArrowheads="1"/>
          </p:cNvSpPr>
          <p:nvPr/>
        </p:nvSpPr>
        <p:spPr bwMode="auto">
          <a:xfrm>
            <a:off x="1929765" y="2626995"/>
            <a:ext cx="8337550" cy="297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lnSpc>
                <a:spcPct val="150000"/>
              </a:lnSpc>
              <a:spcAft>
                <a:spcPts val="900"/>
              </a:spcAft>
            </a:pPr>
            <a:r>
              <a:rPr lang="en-US" altLang="zh-CN" sz="2000" dirty="0">
                <a:solidFill>
                  <a:schemeClr val="tx2">
                    <a:lumMod val="7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    </a:t>
            </a:r>
            <a:r>
              <a:rPr lang="zh-CN" altLang="en-US" sz="2000" dirty="0">
                <a:solidFill>
                  <a:schemeClr val="tx2">
                    <a:lumMod val="7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首先感谢您在百忙之中审阅我的简历，当您打开这个文件时，您将开始对我的能力进行评估，对我的经历进行阅读；希望当您关闭这个</a:t>
            </a:r>
            <a:r>
              <a:rPr lang="en-US" altLang="zh-CN" sz="2000" dirty="0">
                <a:solidFill>
                  <a:schemeClr val="tx2">
                    <a:lumMod val="7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PPT</a:t>
            </a:r>
            <a:r>
              <a:rPr lang="zh-CN" altLang="en-US" sz="2000" dirty="0">
                <a:solidFill>
                  <a:schemeClr val="tx2">
                    <a:lumMod val="7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rPr>
              <a:t>时，我能够契合您的要求，加入一个新的家庭，共同奋斗！您的内容打在这里，或者通过复制您的文本后，在此框中选择粘贴，并选择只保留文字。在此录入上述图表的综合描述说明，在此录入上述图表的综合描述说明。</a:t>
            </a:r>
            <a:endParaRPr lang="en-US" altLang="zh-CN" sz="2000" dirty="0">
              <a:solidFill>
                <a:schemeClr val="tx2">
                  <a:lumMod val="7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endParaRPr>
          </a:p>
          <a:p>
            <a:pPr algn="l" eaLnBrk="1" hangingPunct="1">
              <a:lnSpc>
                <a:spcPct val="150000"/>
              </a:lnSpc>
              <a:spcAft>
                <a:spcPts val="900"/>
              </a:spcAft>
            </a:pPr>
            <a:endParaRPr lang="en-US" altLang="zh-CN" sz="2000" dirty="0">
              <a:solidFill>
                <a:schemeClr val="tx2">
                  <a:lumMod val="7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000" fill="hold">
                                          <p:stCondLst>
                                            <p:cond delay="0"/>
                                          </p:stCondLst>
                                        </p:cTn>
                                        <p:tgtEl>
                                          <p:spTgt spid="15"/>
                                        </p:tgtEl>
                                        <p:attrNameLst>
                                          <p:attrName>style.visibility</p:attrName>
                                        </p:attrNameLst>
                                      </p:cBhvr>
                                      <p:to>
                                        <p:strVal val="visible"/>
                                      </p:to>
                                    </p:set>
                                    <p:animEffect transition="in" filter="barn(inVertical)">
                                      <p:cBhvr>
                                        <p:cTn id="10" dur="1000"/>
                                        <p:tgtEl>
                                          <p:spTgt spid="15"/>
                                        </p:tgtEl>
                                      </p:cBhvr>
                                    </p:animEffect>
                                  </p:childTnLst>
                                </p:cTn>
                              </p:par>
                              <p:par>
                                <p:cTn id="11" presetID="16" presetClass="entr" presetSubtype="21" fill="hold" nodeType="with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barn(inVertical)">
                                      <p:cBhvr>
                                        <p:cTn id="13" dur="1000"/>
                                        <p:tgtEl>
                                          <p:spTgt spid="14"/>
                                        </p:tgtEl>
                                      </p:cBhvr>
                                    </p:animEffect>
                                  </p:childTnLst>
                                </p:cTn>
                              </p:par>
                              <p:par>
                                <p:cTn id="14" presetID="16" presetClass="entr" presetSubtype="21" fill="hold" grpId="0" nodeType="withEffect">
                                  <p:stCondLst>
                                    <p:cond delay="0"/>
                                  </p:stCondLst>
                                  <p:childTnLst>
                                    <p:set>
                                      <p:cBhvr>
                                        <p:cTn id="15" dur="1000" fill="hold">
                                          <p:stCondLst>
                                            <p:cond delay="0"/>
                                          </p:stCondLst>
                                        </p:cTn>
                                        <p:tgtEl>
                                          <p:spTgt spid="16"/>
                                        </p:tgtEl>
                                        <p:attrNameLst>
                                          <p:attrName>style.visibility</p:attrName>
                                        </p:attrNameLst>
                                      </p:cBhvr>
                                      <p:to>
                                        <p:strVal val="visible"/>
                                      </p:to>
                                    </p:set>
                                    <p:animEffect transition="in" filter="barn(inVertical)">
                                      <p:cBhvr>
                                        <p:cTn id="16" dur="1000"/>
                                        <p:tgtEl>
                                          <p:spTgt spid="16"/>
                                        </p:tgtEl>
                                      </p:cBhvr>
                                    </p:animEffect>
                                  </p:childTnLst>
                                </p:cTn>
                              </p:par>
                              <p:par>
                                <p:cTn id="17" presetID="16" presetClass="entr" presetSubtype="21" fill="hold" grpId="0" nodeType="with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barn(inVertical)">
                                      <p:cBhvr>
                                        <p:cTn id="19" dur="10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1500"/>
                            </p:stCondLst>
                            <p:childTnLst>
                              <p:par>
                                <p:cTn id="25" presetID="5" presetClass="entr" presetSubtype="1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5"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strVal val="#ppt_w*0.70"/>
                                          </p:val>
                                        </p:tav>
                                        <p:tav tm="100000">
                                          <p:val>
                                            <p:strVal val="#ppt_w"/>
                                          </p:val>
                                        </p:tav>
                                      </p:tavLst>
                                    </p:anim>
                                    <p:anim calcmode="lin" valueType="num">
                                      <p:cBhvr>
                                        <p:cTn id="43" dur="1000" fill="hold"/>
                                        <p:tgtEl>
                                          <p:spTgt spid="29"/>
                                        </p:tgtEl>
                                        <p:attrNameLst>
                                          <p:attrName>ppt_h</p:attrName>
                                        </p:attrNameLst>
                                      </p:cBhvr>
                                      <p:tavLst>
                                        <p:tav tm="0">
                                          <p:val>
                                            <p:strVal val="#ppt_h"/>
                                          </p:val>
                                        </p:tav>
                                        <p:tav tm="100000">
                                          <p:val>
                                            <p:strVal val="#ppt_h"/>
                                          </p:val>
                                        </p:tav>
                                      </p:tavLst>
                                    </p:anim>
                                    <p:animEffect transition="in" filter="fade">
                                      <p:cBhvr>
                                        <p:cTn id="4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5" grpId="0" bldLvl="0" animBg="1"/>
      <p:bldP spid="16" grpId="0" bldLvl="0" animBg="1"/>
      <p:bldP spid="1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ndefined (3)"/>
          <p:cNvPicPr>
            <a:picLocks noChangeAspect="1"/>
          </p:cNvPicPr>
          <p:nvPr/>
        </p:nvPicPr>
        <p:blipFill>
          <a:blip r:embed="rId2"/>
          <a:srcRect l="26098" r="25947"/>
          <a:stretch>
            <a:fillRect/>
          </a:stretch>
        </p:blipFill>
        <p:spPr>
          <a:xfrm>
            <a:off x="6108700" y="1130300"/>
            <a:ext cx="4490085" cy="4972685"/>
          </a:xfrm>
          <a:prstGeom prst="rect">
            <a:avLst/>
          </a:prstGeom>
        </p:spPr>
      </p:pic>
      <p:sp>
        <p:nvSpPr>
          <p:cNvPr id="7" name="矩形 6"/>
          <p:cNvSpPr/>
          <p:nvPr/>
        </p:nvSpPr>
        <p:spPr>
          <a:xfrm>
            <a:off x="1721485" y="883285"/>
            <a:ext cx="8749030" cy="840740"/>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657888"/>
                </a:solidFill>
                <a:latin typeface="站酷快乐体2016修订版" panose="02010600030101010101" charset="-122"/>
                <a:ea typeface="站酷快乐体2016修订版" panose="02010600030101010101" charset="-122"/>
              </a:rPr>
              <a:t>目标规划</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120" y="2008505"/>
            <a:ext cx="3684710" cy="3471545"/>
          </a:xfrm>
          <a:prstGeom prst="rect">
            <a:avLst/>
          </a:prstGeom>
        </p:spPr>
      </p:pic>
      <p:grpSp>
        <p:nvGrpSpPr>
          <p:cNvPr id="15" name="组合 14"/>
          <p:cNvGrpSpPr/>
          <p:nvPr/>
        </p:nvGrpSpPr>
        <p:grpSpPr>
          <a:xfrm>
            <a:off x="1999615" y="2691765"/>
            <a:ext cx="4336415" cy="2306320"/>
            <a:chOff x="2711" y="3687"/>
            <a:chExt cx="6829" cy="3632"/>
          </a:xfrm>
        </p:grpSpPr>
        <p:sp>
          <p:nvSpPr>
            <p:cNvPr id="11" name="矩形 10"/>
            <p:cNvSpPr/>
            <p:nvPr/>
          </p:nvSpPr>
          <p:spPr>
            <a:xfrm>
              <a:off x="2711" y="3687"/>
              <a:ext cx="6595" cy="580"/>
            </a:xfrm>
            <a:prstGeom prst="rect">
              <a:avLst/>
            </a:prstGeom>
          </p:spPr>
          <p:txBody>
            <a:bodyPr wrap="square">
              <a:spAutoFit/>
            </a:bodyPr>
            <a:lstStyle/>
            <a:p>
              <a:pPr algn="l"/>
              <a:r>
                <a:rPr lang="zh-CN" altLang="en-US" b="1" dirty="0">
                  <a:solidFill>
                    <a:srgbClr val="657888"/>
                  </a:solidFill>
                  <a:latin typeface="站酷快乐体2016修订版" panose="02010600030101010101" charset="-122"/>
                  <a:ea typeface="站酷快乐体2016修订版" panose="02010600030101010101" charset="-122"/>
                </a:rPr>
                <a:t>工作规划大体概述</a:t>
              </a:r>
            </a:p>
          </p:txBody>
        </p:sp>
        <p:sp>
          <p:nvSpPr>
            <p:cNvPr id="12" name="文本框 11"/>
            <p:cNvSpPr txBox="1"/>
            <p:nvPr/>
          </p:nvSpPr>
          <p:spPr>
            <a:xfrm>
              <a:off x="2711" y="5042"/>
              <a:ext cx="6829" cy="1064"/>
            </a:xfrm>
            <a:prstGeom prst="rect">
              <a:avLst/>
            </a:prstGeom>
            <a:noFill/>
          </p:spPr>
          <p:txBody>
            <a:bodyPr wrap="square" rtlCol="0" anchor="t">
              <a:spAutoFit/>
            </a:bodyPr>
            <a:lstStyle/>
            <a:p>
              <a:pPr algn="l">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a:t>
              </a:r>
            </a:p>
          </p:txBody>
        </p:sp>
        <p:sp>
          <p:nvSpPr>
            <p:cNvPr id="13" name="矩形 12"/>
            <p:cNvSpPr/>
            <p:nvPr/>
          </p:nvSpPr>
          <p:spPr>
            <a:xfrm>
              <a:off x="2863" y="6802"/>
              <a:ext cx="2280" cy="5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lumMod val="50000"/>
                      <a:lumOff val="50000"/>
                    </a:schemeClr>
                  </a:solidFill>
                  <a:latin typeface="站酷快乐体2016修订版" panose="02010600030101010101" charset="-122"/>
                  <a:ea typeface="站酷快乐体2016修订版" panose="02010600030101010101" charset="-122"/>
                </a:rPr>
                <a:t>关键词</a:t>
              </a:r>
            </a:p>
          </p:txBody>
        </p:sp>
        <p:sp>
          <p:nvSpPr>
            <p:cNvPr id="14" name="文本框 13"/>
            <p:cNvSpPr txBox="1"/>
            <p:nvPr/>
          </p:nvSpPr>
          <p:spPr>
            <a:xfrm>
              <a:off x="2711" y="4293"/>
              <a:ext cx="2187" cy="489"/>
            </a:xfrm>
            <a:prstGeom prst="rect">
              <a:avLst/>
            </a:prstGeom>
            <a:noFill/>
          </p:spPr>
          <p:txBody>
            <a:bodyPr wrap="square" rtlCol="0" anchor="t">
              <a:spAutoFit/>
            </a:bodyPr>
            <a:lstStyle/>
            <a:p>
              <a:pPr algn="l">
                <a:lnSpc>
                  <a:spcPct val="160000"/>
                </a:lnSpc>
              </a:pPr>
              <a:r>
                <a:rPr lang="en-US" altLang="zh-CN" sz="9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here is title</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658495" y="536575"/>
            <a:ext cx="6985635" cy="5674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53160" y="1419225"/>
            <a:ext cx="5938520" cy="3490595"/>
            <a:chOff x="1462" y="3155"/>
            <a:chExt cx="9352" cy="5497"/>
          </a:xfrm>
          <a:gradFill>
            <a:gsLst>
              <a:gs pos="0">
                <a:srgbClr val="FFE5E5"/>
              </a:gs>
              <a:gs pos="100000">
                <a:schemeClr val="accent1">
                  <a:lumMod val="30000"/>
                  <a:lumOff val="70000"/>
                </a:schemeClr>
              </a:gs>
            </a:gsLst>
            <a:lin ang="5400000" scaled="0"/>
          </a:gradFill>
        </p:grpSpPr>
        <p:sp>
          <p:nvSpPr>
            <p:cNvPr id="9" name="Line 3"/>
            <p:cNvSpPr>
              <a:spLocks noChangeShapeType="1"/>
            </p:cNvSpPr>
            <p:nvPr/>
          </p:nvSpPr>
          <p:spPr bwMode="auto">
            <a:xfrm flipV="1">
              <a:off x="1462" y="7833"/>
              <a:ext cx="9353" cy="0"/>
            </a:xfrm>
            <a:prstGeom prst="line">
              <a:avLst/>
            </a:prstGeom>
            <a:grpFill/>
            <a:ln w="38100" cap="flat" cmpd="sng">
              <a:solidFill>
                <a:srgbClr val="95EAFF"/>
              </a:solidFill>
              <a:prstDash val="dash"/>
              <a:round/>
              <a:headEnd type="diamond" w="med" len="med"/>
              <a:tailEnd type="diamond"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570">
                <a:solidFill>
                  <a:srgbClr val="FFBC4A"/>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0" name="组合 1"/>
            <p:cNvGrpSpPr/>
            <p:nvPr/>
          </p:nvGrpSpPr>
          <p:grpSpPr>
            <a:xfrm>
              <a:off x="2019" y="4426"/>
              <a:ext cx="1055" cy="4225"/>
              <a:chOff x="2613025" y="4325937"/>
              <a:chExt cx="1339850" cy="5378450"/>
            </a:xfrm>
            <a:grpFill/>
          </p:grpSpPr>
          <p:sp>
            <p:nvSpPr>
              <p:cNvPr id="11" name="AutoShape 5"/>
              <p:cNvSpPr/>
              <p:nvPr/>
            </p:nvSpPr>
            <p:spPr bwMode="auto">
              <a:xfrm>
                <a:off x="2797175" y="4325937"/>
                <a:ext cx="950913"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5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45%</a:t>
                </a:r>
              </a:p>
            </p:txBody>
          </p:sp>
          <p:sp>
            <p:nvSpPr>
              <p:cNvPr id="12" name="AutoShape 10"/>
              <p:cNvSpPr/>
              <p:nvPr/>
            </p:nvSpPr>
            <p:spPr bwMode="auto">
              <a:xfrm>
                <a:off x="2613025"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0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Data Here</a:t>
                </a:r>
              </a:p>
            </p:txBody>
          </p:sp>
          <p:sp>
            <p:nvSpPr>
              <p:cNvPr id="13" name="AutoShape 16"/>
              <p:cNvSpPr/>
              <p:nvPr/>
            </p:nvSpPr>
            <p:spPr bwMode="auto">
              <a:xfrm>
                <a:off x="2857500" y="5222875"/>
                <a:ext cx="823913" cy="3738562"/>
              </a:xfrm>
              <a:prstGeom prst="roundRect">
                <a:avLst>
                  <a:gd name="adj" fmla="val 50000"/>
                </a:avLst>
              </a:prstGeom>
              <a:grpFill/>
              <a:ln w="25400" cap="flat" cmpd="sng">
                <a:solidFill>
                  <a:srgbClr val="000000">
                    <a:alpha val="0"/>
                  </a:srgbClr>
                </a:solidFill>
                <a:prstDash val="solid"/>
                <a:miter lim="0"/>
              </a:ln>
              <a:effectLst/>
            </p:spPr>
            <p:txBody>
              <a:bodyPr lIns="0" tIns="0" rIns="0" bIns="0" anchor="ctr"/>
              <a:lstStyle/>
              <a:p>
                <a:pPr>
                  <a:lnSpc>
                    <a:spcPct val="120000"/>
                  </a:lnSpc>
                  <a:defRPr/>
                </a:pPr>
                <a:endParaRPr lang="es-ES" sz="1785">
                  <a:solidFill>
                    <a:srgbClr val="FFBC4A"/>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组合 2"/>
            <p:cNvGrpSpPr/>
            <p:nvPr/>
          </p:nvGrpSpPr>
          <p:grpSpPr>
            <a:xfrm>
              <a:off x="3268" y="3155"/>
              <a:ext cx="1055" cy="5477"/>
              <a:chOff x="4165600" y="2732087"/>
              <a:chExt cx="1339850" cy="6972300"/>
            </a:xfrm>
            <a:grpFill/>
          </p:grpSpPr>
          <p:sp>
            <p:nvSpPr>
              <p:cNvPr id="15" name="AutoShape 4"/>
              <p:cNvSpPr/>
              <p:nvPr/>
            </p:nvSpPr>
            <p:spPr bwMode="auto">
              <a:xfrm>
                <a:off x="4373563" y="273208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5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80%</a:t>
                </a:r>
              </a:p>
            </p:txBody>
          </p:sp>
          <p:sp>
            <p:nvSpPr>
              <p:cNvPr id="16" name="AutoShape 9"/>
              <p:cNvSpPr/>
              <p:nvPr/>
            </p:nvSpPr>
            <p:spPr bwMode="auto">
              <a:xfrm>
                <a:off x="4165600"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0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Data Here</a:t>
                </a:r>
              </a:p>
            </p:txBody>
          </p:sp>
          <p:sp>
            <p:nvSpPr>
              <p:cNvPr id="17" name="AutoShape 17"/>
              <p:cNvSpPr/>
              <p:nvPr/>
            </p:nvSpPr>
            <p:spPr bwMode="auto">
              <a:xfrm>
                <a:off x="4435475" y="3411537"/>
                <a:ext cx="823913" cy="5549900"/>
              </a:xfrm>
              <a:prstGeom prst="roundRect">
                <a:avLst>
                  <a:gd name="adj" fmla="val 50000"/>
                </a:avLst>
              </a:prstGeom>
              <a:grpFill/>
              <a:ln w="25400" cap="flat" cmpd="sng">
                <a:solidFill>
                  <a:srgbClr val="000000">
                    <a:alpha val="0"/>
                  </a:srgbClr>
                </a:solidFill>
                <a:prstDash val="solid"/>
                <a:miter lim="0"/>
              </a:ln>
              <a:effectLst/>
            </p:spPr>
            <p:txBody>
              <a:bodyPr lIns="0" tIns="0" rIns="0" bIns="0" anchor="ctr"/>
              <a:lstStyle/>
              <a:p>
                <a:pPr>
                  <a:lnSpc>
                    <a:spcPct val="120000"/>
                  </a:lnSpc>
                  <a:defRPr/>
                </a:pPr>
                <a:endParaRPr lang="es-ES" sz="1785">
                  <a:solidFill>
                    <a:srgbClr val="FFBC4A"/>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8" name="组合 3"/>
            <p:cNvGrpSpPr/>
            <p:nvPr/>
          </p:nvGrpSpPr>
          <p:grpSpPr>
            <a:xfrm>
              <a:off x="4507" y="5193"/>
              <a:ext cx="1055" cy="3458"/>
              <a:chOff x="5741988" y="5302250"/>
              <a:chExt cx="1339850" cy="4402137"/>
            </a:xfrm>
            <a:grpFill/>
          </p:grpSpPr>
          <p:sp>
            <p:nvSpPr>
              <p:cNvPr id="29" name="AutoShape 6"/>
              <p:cNvSpPr/>
              <p:nvPr/>
            </p:nvSpPr>
            <p:spPr bwMode="auto">
              <a:xfrm>
                <a:off x="5951538" y="530225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5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25%</a:t>
                </a:r>
              </a:p>
            </p:txBody>
          </p:sp>
          <p:sp>
            <p:nvSpPr>
              <p:cNvPr id="30" name="AutoShape 11"/>
              <p:cNvSpPr/>
              <p:nvPr/>
            </p:nvSpPr>
            <p:spPr bwMode="auto">
              <a:xfrm>
                <a:off x="5741988"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0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Data Here</a:t>
                </a:r>
              </a:p>
            </p:txBody>
          </p:sp>
          <p:sp>
            <p:nvSpPr>
              <p:cNvPr id="31" name="AutoShape 18"/>
              <p:cNvSpPr/>
              <p:nvPr/>
            </p:nvSpPr>
            <p:spPr bwMode="auto">
              <a:xfrm>
                <a:off x="6013450" y="6197600"/>
                <a:ext cx="823913" cy="2763837"/>
              </a:xfrm>
              <a:prstGeom prst="roundRect">
                <a:avLst>
                  <a:gd name="adj" fmla="val 50000"/>
                </a:avLst>
              </a:prstGeom>
              <a:grpFill/>
              <a:ln w="25400" cap="flat" cmpd="sng">
                <a:solidFill>
                  <a:srgbClr val="000000">
                    <a:alpha val="0"/>
                  </a:srgbClr>
                </a:solidFill>
                <a:prstDash val="solid"/>
                <a:miter lim="0"/>
              </a:ln>
              <a:effectLst/>
            </p:spPr>
            <p:txBody>
              <a:bodyPr lIns="0" tIns="0" rIns="0" bIns="0" anchor="ctr"/>
              <a:lstStyle/>
              <a:p>
                <a:pPr>
                  <a:lnSpc>
                    <a:spcPct val="120000"/>
                  </a:lnSpc>
                  <a:defRPr/>
                </a:pPr>
                <a:endParaRPr lang="es-ES" sz="2000">
                  <a:solidFill>
                    <a:srgbClr val="FFBC4A"/>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2" name="组合 4"/>
            <p:cNvGrpSpPr/>
            <p:nvPr/>
          </p:nvGrpSpPr>
          <p:grpSpPr>
            <a:xfrm>
              <a:off x="5743" y="3756"/>
              <a:ext cx="1055" cy="4895"/>
              <a:chOff x="7312025" y="3473450"/>
              <a:chExt cx="1339850" cy="6230937"/>
            </a:xfrm>
            <a:grpFill/>
          </p:grpSpPr>
          <p:sp>
            <p:nvSpPr>
              <p:cNvPr id="33" name="AutoShape 7"/>
              <p:cNvSpPr/>
              <p:nvPr/>
            </p:nvSpPr>
            <p:spPr bwMode="auto">
              <a:xfrm>
                <a:off x="7648575" y="3473450"/>
                <a:ext cx="952500" cy="690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5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70%</a:t>
                </a:r>
              </a:p>
            </p:txBody>
          </p:sp>
          <p:sp>
            <p:nvSpPr>
              <p:cNvPr id="34" name="AutoShape 12"/>
              <p:cNvSpPr/>
              <p:nvPr/>
            </p:nvSpPr>
            <p:spPr bwMode="auto">
              <a:xfrm>
                <a:off x="7312025"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0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Data Here</a:t>
                </a:r>
              </a:p>
            </p:txBody>
          </p:sp>
          <p:sp>
            <p:nvSpPr>
              <p:cNvPr id="49" name="AutoShape 19"/>
              <p:cNvSpPr/>
              <p:nvPr/>
            </p:nvSpPr>
            <p:spPr bwMode="auto">
              <a:xfrm>
                <a:off x="7591425" y="4316412"/>
                <a:ext cx="823913" cy="4645025"/>
              </a:xfrm>
              <a:prstGeom prst="roundRect">
                <a:avLst>
                  <a:gd name="adj" fmla="val 50000"/>
                </a:avLst>
              </a:prstGeom>
              <a:grpFill/>
              <a:ln w="25400" cap="flat" cmpd="sng">
                <a:solidFill>
                  <a:srgbClr val="000000">
                    <a:alpha val="0"/>
                  </a:srgbClr>
                </a:solidFill>
                <a:prstDash val="solid"/>
                <a:miter lim="0"/>
              </a:ln>
              <a:effectLst/>
            </p:spPr>
            <p:txBody>
              <a:bodyPr lIns="0" tIns="0" rIns="0" bIns="0" anchor="ctr"/>
              <a:lstStyle/>
              <a:p>
                <a:pPr>
                  <a:lnSpc>
                    <a:spcPct val="120000"/>
                  </a:lnSpc>
                  <a:defRPr/>
                </a:pPr>
                <a:endParaRPr lang="es-ES" sz="1785">
                  <a:solidFill>
                    <a:srgbClr val="FFBC4A"/>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1" name="组合 5"/>
            <p:cNvGrpSpPr/>
            <p:nvPr/>
          </p:nvGrpSpPr>
          <p:grpSpPr>
            <a:xfrm>
              <a:off x="6961" y="4526"/>
              <a:ext cx="1055" cy="4126"/>
              <a:chOff x="8897938" y="4452937"/>
              <a:chExt cx="1339850" cy="5251450"/>
            </a:xfrm>
            <a:grpFill/>
          </p:grpSpPr>
          <p:sp>
            <p:nvSpPr>
              <p:cNvPr id="53" name="AutoShape 8"/>
              <p:cNvSpPr/>
              <p:nvPr/>
            </p:nvSpPr>
            <p:spPr bwMode="auto">
              <a:xfrm>
                <a:off x="91059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5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35%</a:t>
                </a:r>
              </a:p>
            </p:txBody>
          </p:sp>
          <p:sp>
            <p:nvSpPr>
              <p:cNvPr id="54" name="AutoShape 13"/>
              <p:cNvSpPr/>
              <p:nvPr/>
            </p:nvSpPr>
            <p:spPr bwMode="auto">
              <a:xfrm>
                <a:off x="8897938"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0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Data Here</a:t>
                </a:r>
              </a:p>
            </p:txBody>
          </p:sp>
          <p:sp>
            <p:nvSpPr>
              <p:cNvPr id="55" name="AutoShape 20"/>
              <p:cNvSpPr/>
              <p:nvPr/>
            </p:nvSpPr>
            <p:spPr bwMode="auto">
              <a:xfrm>
                <a:off x="9170988" y="5222875"/>
                <a:ext cx="822325" cy="3738562"/>
              </a:xfrm>
              <a:prstGeom prst="roundRect">
                <a:avLst>
                  <a:gd name="adj" fmla="val 50000"/>
                </a:avLst>
              </a:prstGeom>
              <a:grpFill/>
              <a:ln w="25400" cap="flat" cmpd="sng">
                <a:solidFill>
                  <a:srgbClr val="000000">
                    <a:alpha val="0"/>
                  </a:srgbClr>
                </a:solidFill>
                <a:prstDash val="solid"/>
                <a:miter lim="0"/>
              </a:ln>
              <a:effectLst/>
            </p:spPr>
            <p:txBody>
              <a:bodyPr lIns="0" tIns="0" rIns="0" bIns="0" anchor="ctr"/>
              <a:lstStyle/>
              <a:p>
                <a:pPr>
                  <a:lnSpc>
                    <a:spcPct val="120000"/>
                  </a:lnSpc>
                  <a:defRPr/>
                </a:pPr>
                <a:endParaRPr lang="es-ES" sz="1785">
                  <a:solidFill>
                    <a:srgbClr val="FFBC4A"/>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6" name="组合 6"/>
            <p:cNvGrpSpPr/>
            <p:nvPr/>
          </p:nvGrpSpPr>
          <p:grpSpPr>
            <a:xfrm>
              <a:off x="8207" y="3751"/>
              <a:ext cx="1054" cy="4894"/>
              <a:chOff x="10440988" y="3467100"/>
              <a:chExt cx="1338262" cy="6229350"/>
            </a:xfrm>
            <a:grpFill/>
          </p:grpSpPr>
          <p:sp>
            <p:nvSpPr>
              <p:cNvPr id="57" name="AutoShape 14"/>
              <p:cNvSpPr/>
              <p:nvPr/>
            </p:nvSpPr>
            <p:spPr bwMode="auto">
              <a:xfrm>
                <a:off x="10601325" y="34671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5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70%</a:t>
                </a:r>
              </a:p>
            </p:txBody>
          </p:sp>
          <p:sp>
            <p:nvSpPr>
              <p:cNvPr id="58" name="AutoShape 15"/>
              <p:cNvSpPr/>
              <p:nvPr/>
            </p:nvSpPr>
            <p:spPr bwMode="auto">
              <a:xfrm>
                <a:off x="10440988" y="9205912"/>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0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Data Here</a:t>
                </a:r>
              </a:p>
            </p:txBody>
          </p:sp>
          <p:sp>
            <p:nvSpPr>
              <p:cNvPr id="59" name="AutoShape 21"/>
              <p:cNvSpPr/>
              <p:nvPr/>
            </p:nvSpPr>
            <p:spPr bwMode="auto">
              <a:xfrm>
                <a:off x="10669588" y="4292600"/>
                <a:ext cx="822325" cy="4645025"/>
              </a:xfrm>
              <a:prstGeom prst="roundRect">
                <a:avLst>
                  <a:gd name="adj" fmla="val 50000"/>
                </a:avLst>
              </a:prstGeom>
              <a:grpFill/>
              <a:ln w="25400" cap="flat" cmpd="sng">
                <a:solidFill>
                  <a:srgbClr val="000000">
                    <a:alpha val="0"/>
                  </a:srgbClr>
                </a:solidFill>
                <a:prstDash val="solid"/>
                <a:miter lim="0"/>
              </a:ln>
              <a:effectLst/>
            </p:spPr>
            <p:txBody>
              <a:bodyPr lIns="0" tIns="0" rIns="0" bIns="0" anchor="ctr"/>
              <a:lstStyle/>
              <a:p>
                <a:pPr>
                  <a:lnSpc>
                    <a:spcPct val="120000"/>
                  </a:lnSpc>
                  <a:defRPr/>
                </a:pPr>
                <a:endParaRPr lang="es-ES" sz="1785">
                  <a:solidFill>
                    <a:srgbClr val="FFBC4A"/>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0" name="组合 7"/>
            <p:cNvGrpSpPr/>
            <p:nvPr/>
          </p:nvGrpSpPr>
          <p:grpSpPr>
            <a:xfrm>
              <a:off x="9567" y="4526"/>
              <a:ext cx="1054" cy="4119"/>
              <a:chOff x="12168188" y="4452937"/>
              <a:chExt cx="1338262" cy="5243513"/>
            </a:xfrm>
            <a:grpFill/>
          </p:grpSpPr>
          <p:sp>
            <p:nvSpPr>
              <p:cNvPr id="61" name="AutoShape 22"/>
              <p:cNvSpPr/>
              <p:nvPr/>
            </p:nvSpPr>
            <p:spPr bwMode="auto">
              <a:xfrm>
                <a:off x="12398375" y="5222875"/>
                <a:ext cx="822325" cy="3738562"/>
              </a:xfrm>
              <a:prstGeom prst="roundRect">
                <a:avLst>
                  <a:gd name="adj" fmla="val 50000"/>
                </a:avLst>
              </a:prstGeom>
              <a:grpFill/>
              <a:ln w="25400" cap="flat" cmpd="sng">
                <a:solidFill>
                  <a:srgbClr val="000000">
                    <a:alpha val="0"/>
                  </a:srgbClr>
                </a:solidFill>
                <a:prstDash val="solid"/>
                <a:miter lim="0"/>
              </a:ln>
              <a:effectLst/>
            </p:spPr>
            <p:txBody>
              <a:bodyPr lIns="0" tIns="0" rIns="0" bIns="0" anchor="ctr"/>
              <a:lstStyle/>
              <a:p>
                <a:pPr>
                  <a:lnSpc>
                    <a:spcPct val="120000"/>
                  </a:lnSpc>
                  <a:defRPr/>
                </a:pPr>
                <a:endParaRPr lang="es-ES" sz="1785">
                  <a:solidFill>
                    <a:srgbClr val="FFBC4A"/>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62" name="AutoShape 23"/>
              <p:cNvSpPr/>
              <p:nvPr/>
            </p:nvSpPr>
            <p:spPr bwMode="auto">
              <a:xfrm>
                <a:off x="123317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5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35%</a:t>
                </a:r>
              </a:p>
            </p:txBody>
          </p:sp>
          <p:sp>
            <p:nvSpPr>
              <p:cNvPr id="63" name="AutoShape 24"/>
              <p:cNvSpPr/>
              <p:nvPr/>
            </p:nvSpPr>
            <p:spPr bwMode="auto">
              <a:xfrm>
                <a:off x="12168188" y="9205912"/>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s-ES" sz="1000" b="1">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Data Here</a:t>
                </a:r>
              </a:p>
            </p:txBody>
          </p:sp>
        </p:grpSp>
      </p:grpSp>
      <p:pic>
        <p:nvPicPr>
          <p:cNvPr id="65" name="图片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166" y="1319530"/>
            <a:ext cx="3889653" cy="364617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21485" y="939165"/>
            <a:ext cx="8749030" cy="840740"/>
          </a:xfrm>
          <a:prstGeom prst="rect">
            <a:avLst/>
          </a:prstGeom>
          <a:solidFill>
            <a:srgbClr val="9FD8F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657888"/>
                </a:solidFill>
                <a:latin typeface="站酷快乐体2016修订版" panose="02010600030101010101" charset="-122"/>
                <a:ea typeface="站酷快乐体2016修订版" panose="02010600030101010101" charset="-122"/>
              </a:rPr>
              <a:t>目标规划</a:t>
            </a:r>
          </a:p>
        </p:txBody>
      </p:sp>
      <p:grpSp>
        <p:nvGrpSpPr>
          <p:cNvPr id="6" name="组合 5"/>
          <p:cNvGrpSpPr/>
          <p:nvPr/>
        </p:nvGrpSpPr>
        <p:grpSpPr>
          <a:xfrm>
            <a:off x="1721485" y="2343785"/>
            <a:ext cx="8749030" cy="1525905"/>
            <a:chOff x="2711" y="2972"/>
            <a:chExt cx="13778" cy="2403"/>
          </a:xfrm>
        </p:grpSpPr>
        <p:sp>
          <p:nvSpPr>
            <p:cNvPr id="11" name="矩形 10"/>
            <p:cNvSpPr/>
            <p:nvPr/>
          </p:nvSpPr>
          <p:spPr>
            <a:xfrm>
              <a:off x="5052" y="3428"/>
              <a:ext cx="6595" cy="580"/>
            </a:xfrm>
            <a:prstGeom prst="rect">
              <a:avLst/>
            </a:prstGeom>
          </p:spPr>
          <p:txBody>
            <a:bodyPr wrap="square">
              <a:spAutoFit/>
            </a:bodyPr>
            <a:lstStyle/>
            <a:p>
              <a:pPr algn="l"/>
              <a:r>
                <a:rPr lang="zh-CN" altLang="en-US" b="1" dirty="0">
                  <a:solidFill>
                    <a:srgbClr val="657888"/>
                  </a:solidFill>
                  <a:latin typeface="站酷快乐体2016修订版" panose="02010600030101010101" charset="-122"/>
                  <a:ea typeface="站酷快乐体2016修订版" panose="02010600030101010101" charset="-122"/>
                </a:rPr>
                <a:t>目标之一</a:t>
              </a:r>
            </a:p>
          </p:txBody>
        </p:sp>
        <p:sp>
          <p:nvSpPr>
            <p:cNvPr id="12" name="文本框 11"/>
            <p:cNvSpPr txBox="1"/>
            <p:nvPr/>
          </p:nvSpPr>
          <p:spPr>
            <a:xfrm>
              <a:off x="5052" y="3931"/>
              <a:ext cx="10826" cy="1064"/>
            </a:xfrm>
            <a:prstGeom prst="rect">
              <a:avLst/>
            </a:prstGeom>
            <a:noFill/>
          </p:spPr>
          <p:txBody>
            <a:bodyPr wrap="square" rtlCol="0" anchor="t">
              <a:spAutoFit/>
            </a:bodyPr>
            <a:lstStyle/>
            <a:p>
              <a:pPr algn="l">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此处添加详细文本描述，建议与标题相关并符合整体语言风格，语言描述尽量简洁生动。此处添加详细文本描述，建议与标题相关并符合整体语言风格，语言描述尽量简洁生动。</a:t>
              </a:r>
            </a:p>
          </p:txBody>
        </p:sp>
        <p:sp>
          <p:nvSpPr>
            <p:cNvPr id="4" name="矩形 3"/>
            <p:cNvSpPr/>
            <p:nvPr/>
          </p:nvSpPr>
          <p:spPr>
            <a:xfrm>
              <a:off x="2711" y="2972"/>
              <a:ext cx="13778" cy="2403"/>
            </a:xfrm>
            <a:prstGeom prst="rect">
              <a:avLst/>
            </a:prstGeom>
            <a:no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657888"/>
                </a:solidFill>
                <a:latin typeface="站酷快乐体2016修订版" panose="02010600030101010101" charset="-122"/>
                <a:ea typeface="站酷快乐体2016修订版" panose="02010600030101010101" charset="-122"/>
              </a:endParaRPr>
            </a:p>
          </p:txBody>
        </p:sp>
        <p:sp>
          <p:nvSpPr>
            <p:cNvPr id="5" name="矩形 4"/>
            <p:cNvSpPr/>
            <p:nvPr/>
          </p:nvSpPr>
          <p:spPr>
            <a:xfrm>
              <a:off x="3220" y="3454"/>
              <a:ext cx="1440" cy="1440"/>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65000"/>
                      <a:lumOff val="35000"/>
                    </a:schemeClr>
                  </a:solidFill>
                  <a:latin typeface="站酷快乐体2016修订版" panose="02010600030101010101" charset="-122"/>
                  <a:ea typeface="站酷快乐体2016修订版" panose="02010600030101010101" charset="-122"/>
                </a:rPr>
                <a:t>01</a:t>
              </a:r>
            </a:p>
          </p:txBody>
        </p:sp>
      </p:grpSp>
      <p:grpSp>
        <p:nvGrpSpPr>
          <p:cNvPr id="8" name="组合 7"/>
          <p:cNvGrpSpPr/>
          <p:nvPr/>
        </p:nvGrpSpPr>
        <p:grpSpPr>
          <a:xfrm>
            <a:off x="1721485" y="4237355"/>
            <a:ext cx="8749030" cy="1525905"/>
            <a:chOff x="2711" y="2972"/>
            <a:chExt cx="13778" cy="2403"/>
          </a:xfrm>
        </p:grpSpPr>
        <p:sp>
          <p:nvSpPr>
            <p:cNvPr id="9" name="矩形 8"/>
            <p:cNvSpPr/>
            <p:nvPr/>
          </p:nvSpPr>
          <p:spPr>
            <a:xfrm>
              <a:off x="5052" y="3428"/>
              <a:ext cx="6595" cy="580"/>
            </a:xfrm>
            <a:prstGeom prst="rect">
              <a:avLst/>
            </a:prstGeom>
          </p:spPr>
          <p:txBody>
            <a:bodyPr wrap="square">
              <a:spAutoFit/>
            </a:bodyPr>
            <a:lstStyle/>
            <a:p>
              <a:pPr algn="l"/>
              <a:r>
                <a:rPr lang="zh-CN" altLang="en-US" b="1" dirty="0">
                  <a:solidFill>
                    <a:srgbClr val="657888"/>
                  </a:solidFill>
                  <a:latin typeface="站酷快乐体2016修订版" panose="02010600030101010101" charset="-122"/>
                  <a:ea typeface="站酷快乐体2016修订版" panose="02010600030101010101" charset="-122"/>
                </a:rPr>
                <a:t>目标之二</a:t>
              </a:r>
            </a:p>
          </p:txBody>
        </p:sp>
        <p:sp>
          <p:nvSpPr>
            <p:cNvPr id="13" name="文本框 12"/>
            <p:cNvSpPr txBox="1"/>
            <p:nvPr/>
          </p:nvSpPr>
          <p:spPr>
            <a:xfrm>
              <a:off x="5052" y="3931"/>
              <a:ext cx="10826" cy="1064"/>
            </a:xfrm>
            <a:prstGeom prst="rect">
              <a:avLst/>
            </a:prstGeom>
            <a:noFill/>
          </p:spPr>
          <p:txBody>
            <a:bodyPr wrap="square" rtlCol="0" anchor="t">
              <a:spAutoFit/>
            </a:bodyPr>
            <a:lstStyle/>
            <a:p>
              <a:pPr algn="l">
                <a:lnSpc>
                  <a:spcPct val="160000"/>
                </a:lnSpc>
              </a:pPr>
              <a:r>
                <a:rPr lang="zh-CN" altLang="en-US" sz="1200" dirty="0">
                  <a:solidFill>
                    <a:schemeClr val="tx1">
                      <a:lumMod val="50000"/>
                      <a:lumOff val="50000"/>
                    </a:schemeClr>
                  </a:solidFill>
                  <a:latin typeface="站酷快乐体2016修订版" panose="02010600030101010101" charset="-122"/>
                  <a:ea typeface="站酷快乐体2016修订版" panose="02010600030101010101" charset="-122"/>
                  <a:sym typeface="+mn-ea"/>
                </a:rPr>
                <a:t>此处添加详细文本描述，建议与标题相关并符合整体语言风格，语言描述尽量简洁生动。此处添加详细文本描述，建议与标题相关并符合整体语言风格，语言描述尽量简洁生动。</a:t>
              </a:r>
            </a:p>
          </p:txBody>
        </p:sp>
        <p:sp>
          <p:nvSpPr>
            <p:cNvPr id="14" name="矩形 13"/>
            <p:cNvSpPr/>
            <p:nvPr/>
          </p:nvSpPr>
          <p:spPr>
            <a:xfrm>
              <a:off x="2711" y="2972"/>
              <a:ext cx="13778" cy="2403"/>
            </a:xfrm>
            <a:prstGeom prst="rect">
              <a:avLst/>
            </a:prstGeom>
            <a:no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657888"/>
                </a:solidFill>
                <a:latin typeface="站酷快乐体2016修订版" panose="02010600030101010101" charset="-122"/>
                <a:ea typeface="站酷快乐体2016修订版" panose="02010600030101010101" charset="-122"/>
              </a:endParaRPr>
            </a:p>
          </p:txBody>
        </p:sp>
        <p:sp>
          <p:nvSpPr>
            <p:cNvPr id="15" name="矩形 14"/>
            <p:cNvSpPr/>
            <p:nvPr/>
          </p:nvSpPr>
          <p:spPr>
            <a:xfrm>
              <a:off x="3220" y="3454"/>
              <a:ext cx="1440" cy="1440"/>
            </a:xfrm>
            <a:prstGeom prst="rect">
              <a:avLst/>
            </a:prstGeom>
            <a:solidFill>
              <a:srgbClr val="9FD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站酷快乐体2016修订版" panose="02010600030101010101" charset="-122"/>
                  <a:ea typeface="站酷快乐体2016修订版" panose="02010600030101010101" charset="-122"/>
                </a:rPr>
                <a:t>02</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par>
                                <p:cTn id="14" presetID="55"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4" descr="#clear#"/>
          <p:cNvSpPr/>
          <p:nvPr/>
        </p:nvSpPr>
        <p:spPr>
          <a:xfrm>
            <a:off x="1177641" y="1257312"/>
            <a:ext cx="5214425" cy="607333"/>
          </a:xfrm>
          <a:prstGeom prst="roundRect">
            <a:avLst>
              <a:gd name="adj" fmla="val 50000"/>
            </a:avLst>
          </a:prstGeom>
          <a:gradFill>
            <a:gsLst>
              <a:gs pos="0">
                <a:srgbClr val="FFE5E5"/>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solidFill>
                  <a:schemeClr val="tx1">
                    <a:lumMod val="65000"/>
                    <a:lumOff val="35000"/>
                  </a:schemeClr>
                </a:solidFill>
                <a:latin typeface="站酷快乐体2016修订版" panose="02010600030101010101" charset="-122"/>
                <a:ea typeface="站酷快乐体2016修订版" panose="02010600030101010101" charset="-122"/>
              </a:rPr>
              <a:t>未来目标</a:t>
            </a:r>
          </a:p>
        </p:txBody>
      </p:sp>
      <p:sp>
        <p:nvSpPr>
          <p:cNvPr id="11" name="矩形 10" descr="#clear#"/>
          <p:cNvSpPr/>
          <p:nvPr/>
        </p:nvSpPr>
        <p:spPr>
          <a:xfrm>
            <a:off x="1092200" y="2205990"/>
            <a:ext cx="5690235" cy="156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pPr>
            <a:r>
              <a:rPr lang="zh-CN" altLang="en-US" sz="1600" dirty="0">
                <a:solidFill>
                  <a:schemeClr val="tx1"/>
                </a:solidFill>
                <a:latin typeface="站酷快乐体2016修订版" panose="02010600030101010101" charset="-122"/>
                <a:ea typeface="站酷快乐体2016修订版" panose="02010600030101010101" charset="-122"/>
              </a:rPr>
              <a:t>请您在此输入文本请您在此输入文本请您在此输入文本请您在此输入文本请您在此输入文本请您在此输入文本请您在此输入文本请您在此输入文本</a:t>
            </a:r>
          </a:p>
        </p:txBody>
      </p:sp>
      <p:sp>
        <p:nvSpPr>
          <p:cNvPr id="12" name="矩形 11" descr="#clear#"/>
          <p:cNvSpPr/>
          <p:nvPr/>
        </p:nvSpPr>
        <p:spPr>
          <a:xfrm>
            <a:off x="1092200" y="3966845"/>
            <a:ext cx="5724525" cy="156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pPr>
            <a:r>
              <a:rPr lang="zh-CN" altLang="en-US" sz="1600" dirty="0">
                <a:solidFill>
                  <a:schemeClr val="tx1"/>
                </a:solidFill>
                <a:latin typeface="站酷快乐体2016修订版" panose="02010600030101010101" charset="-122"/>
                <a:ea typeface="站酷快乐体2016修订版" panose="02010600030101010101" charset="-122"/>
              </a:rPr>
              <a:t>请您在此输入文本请您在此输入文本请您在此输入文本请您在此输入文本请您在此输入文本请您在此输入文本请您在此输入文本请您在此输入文本</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942" y="817245"/>
            <a:ext cx="4517285" cy="250825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7943" y="3603625"/>
            <a:ext cx="2216524" cy="221043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850" y="3944620"/>
            <a:ext cx="2215329" cy="147891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64845"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92481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20369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818765" y="1263650"/>
            <a:ext cx="211455" cy="200025"/>
          </a:xfrm>
          <a:prstGeom prst="ellips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097645" y="1263650"/>
            <a:ext cx="211455" cy="200025"/>
          </a:xfrm>
          <a:prstGeom prst="ellipse">
            <a:avLst/>
          </a:prstGeom>
          <a:solidFill>
            <a:srgbClr val="FB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9046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63720" y="1586865"/>
            <a:ext cx="3946525" cy="3915410"/>
          </a:xfrm>
          <a:prstGeom prst="rect">
            <a:avLst/>
          </a:prstGeom>
          <a:solidFill>
            <a:schemeClr val="bg1"/>
          </a:solidFill>
          <a:ln>
            <a:noFill/>
          </a:ln>
          <a:effectLst>
            <a:outerShdw blurRad="63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584575" y="2712085"/>
            <a:ext cx="5504815" cy="1198880"/>
          </a:xfrm>
          <a:prstGeom prst="rect">
            <a:avLst/>
          </a:prstGeom>
          <a:noFill/>
        </p:spPr>
        <p:txBody>
          <a:bodyPr wrap="square" rtlCol="0">
            <a:spAutoFit/>
          </a:bodyPr>
          <a:lstStyle/>
          <a:p>
            <a:pPr algn="dist"/>
            <a:r>
              <a:rPr lang="en-US" altLang="zh-CN" sz="7200" dirty="0">
                <a:effectLst>
                  <a:outerShdw blurRad="50800" dist="38100" dir="5400000" algn="t" rotWithShape="0">
                    <a:prstClr val="black">
                      <a:alpha val="40000"/>
                    </a:prstClr>
                  </a:outerShdw>
                </a:effectLst>
                <a:latin typeface="站酷快乐体2016修订版" panose="02010600030101010101" charset="-122"/>
                <a:ea typeface="站酷快乐体2016修订版" panose="02010600030101010101" charset="-122"/>
              </a:rPr>
              <a:t>THANKS</a:t>
            </a:r>
          </a:p>
        </p:txBody>
      </p:sp>
      <p:pic>
        <p:nvPicPr>
          <p:cNvPr id="17" name="图片 16" descr="undefined (2)"/>
          <p:cNvPicPr>
            <a:picLocks noChangeAspect="1"/>
          </p:cNvPicPr>
          <p:nvPr/>
        </p:nvPicPr>
        <p:blipFill>
          <a:blip r:embed="rId3"/>
          <a:srcRect l="4640" t="2372" r="3006" b="1523"/>
          <a:stretch>
            <a:fillRect/>
          </a:stretch>
        </p:blipFill>
        <p:spPr>
          <a:xfrm>
            <a:off x="4727575" y="1586865"/>
            <a:ext cx="2982595" cy="3037205"/>
          </a:xfrm>
          <a:prstGeom prst="ellipse">
            <a:avLst/>
          </a:prstGeom>
        </p:spPr>
      </p:pic>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000" fill="hold">
                                          <p:stCondLst>
                                            <p:cond delay="0"/>
                                          </p:stCondLst>
                                        </p:cTn>
                                        <p:tgtEl>
                                          <p:spTgt spid="15"/>
                                        </p:tgtEl>
                                        <p:attrNameLst>
                                          <p:attrName>style.visibility</p:attrName>
                                        </p:attrNameLst>
                                      </p:cBhvr>
                                      <p:to>
                                        <p:strVal val="visible"/>
                                      </p:to>
                                    </p:set>
                                    <p:animEffect transition="in" filter="barn(inVertical)">
                                      <p:cBhvr>
                                        <p:cTn id="10" dur="1000"/>
                                        <p:tgtEl>
                                          <p:spTgt spid="15"/>
                                        </p:tgtEl>
                                      </p:cBhvr>
                                    </p:animEffect>
                                  </p:childTnLst>
                                </p:cTn>
                              </p:par>
                              <p:par>
                                <p:cTn id="11" presetID="16" presetClass="entr" presetSubtype="21" fill="hold" nodeType="with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barn(inVertical)">
                                      <p:cBhvr>
                                        <p:cTn id="13" dur="1000"/>
                                        <p:tgtEl>
                                          <p:spTgt spid="14"/>
                                        </p:tgtEl>
                                      </p:cBhvr>
                                    </p:animEffect>
                                  </p:childTnLst>
                                </p:cTn>
                              </p:par>
                              <p:par>
                                <p:cTn id="14" presetID="16" presetClass="entr" presetSubtype="21" fill="hold" grpId="0" nodeType="withEffect">
                                  <p:stCondLst>
                                    <p:cond delay="0"/>
                                  </p:stCondLst>
                                  <p:childTnLst>
                                    <p:set>
                                      <p:cBhvr>
                                        <p:cTn id="15" dur="1000" fill="hold">
                                          <p:stCondLst>
                                            <p:cond delay="0"/>
                                          </p:stCondLst>
                                        </p:cTn>
                                        <p:tgtEl>
                                          <p:spTgt spid="16"/>
                                        </p:tgtEl>
                                        <p:attrNameLst>
                                          <p:attrName>style.visibility</p:attrName>
                                        </p:attrNameLst>
                                      </p:cBhvr>
                                      <p:to>
                                        <p:strVal val="visible"/>
                                      </p:to>
                                    </p:set>
                                    <p:animEffect transition="in" filter="barn(inVertical)">
                                      <p:cBhvr>
                                        <p:cTn id="16" dur="1000"/>
                                        <p:tgtEl>
                                          <p:spTgt spid="16"/>
                                        </p:tgtEl>
                                      </p:cBhvr>
                                    </p:animEffect>
                                  </p:childTnLst>
                                </p:cTn>
                              </p:par>
                              <p:par>
                                <p:cTn id="17" presetID="16" presetClass="entr" presetSubtype="21" fill="hold" grpId="0" nodeType="with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barn(inVertical)">
                                      <p:cBhvr>
                                        <p:cTn id="19" dur="10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5" grpId="0" bldLvl="0" animBg="1"/>
      <p:bldP spid="16" grpId="0" bldLvl="0" animBg="1"/>
      <p:bldP spid="28" grpId="0" bldLvl="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8335"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92481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203690" y="-3175"/>
            <a:ext cx="0" cy="1344295"/>
          </a:xfrm>
          <a:prstGeom prst="line">
            <a:avLst/>
          </a:prstGeom>
          <a:ln w="28575">
            <a:solidFill>
              <a:schemeClr val="bg1">
                <a:lumMod val="65000"/>
                <a:alpha val="68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818765" y="1263650"/>
            <a:ext cx="211455" cy="200025"/>
          </a:xfrm>
          <a:prstGeom prst="ellips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097645" y="1263650"/>
            <a:ext cx="211455" cy="200025"/>
          </a:xfrm>
          <a:prstGeom prst="ellipse">
            <a:avLst/>
          </a:prstGeom>
          <a:solidFill>
            <a:srgbClr val="FB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9046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143250" y="5989955"/>
            <a:ext cx="6060440" cy="306705"/>
            <a:chOff x="4787" y="-177"/>
            <a:chExt cx="9544" cy="483"/>
          </a:xfrm>
        </p:grpSpPr>
        <p:sp>
          <p:nvSpPr>
            <p:cNvPr id="25" name="圆角矩形 24"/>
            <p:cNvSpPr/>
            <p:nvPr/>
          </p:nvSpPr>
          <p:spPr>
            <a:xfrm>
              <a:off x="4787" y="-177"/>
              <a:ext cx="9544" cy="442"/>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sp>
          <p:nvSpPr>
            <p:cNvPr id="26" name="文本框 25"/>
            <p:cNvSpPr txBox="1"/>
            <p:nvPr/>
          </p:nvSpPr>
          <p:spPr>
            <a:xfrm>
              <a:off x="4987" y="-177"/>
              <a:ext cx="8846" cy="483"/>
            </a:xfrm>
            <a:prstGeom prst="rect">
              <a:avLst/>
            </a:prstGeom>
            <a:noFill/>
          </p:spPr>
          <p:txBody>
            <a:bodyPr wrap="square" rtlCol="0">
              <a:spAutoFit/>
            </a:bodyPr>
            <a:lstStyle/>
            <a:p>
              <a:pPr algn="dist"/>
              <a:r>
                <a:rPr lang="en-US" altLang="zh-CN" sz="1400" dirty="0" smtClean="0">
                  <a:latin typeface="站酷快乐体2016修订版" panose="02010600030101010101" charset="-122"/>
                  <a:ea typeface="站酷快乐体2016修订版" panose="02010600030101010101" charset="-122"/>
                </a:rPr>
                <a:t>www.ypppt.com</a:t>
              </a:r>
              <a:endParaRPr lang="en-US" altLang="zh-CN" sz="1400" dirty="0">
                <a:latin typeface="站酷快乐体2016修订版" panose="02010600030101010101" charset="-122"/>
                <a:ea typeface="站酷快乐体2016修订版" panose="02010600030101010101" charset="-122"/>
              </a:endParaRPr>
            </a:p>
          </p:txBody>
        </p:sp>
      </p:gr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 name="矩形 5"/>
          <p:cNvSpPr/>
          <p:nvPr/>
        </p:nvSpPr>
        <p:spPr>
          <a:xfrm>
            <a:off x="3641199" y="2476752"/>
            <a:ext cx="2007870" cy="99822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Aft>
                <a:spcPts val="0"/>
              </a:spcAft>
              <a:defRPr/>
            </a:pPr>
            <a:r>
              <a:rPr lang="en-US" altLang="zh-CN" sz="1600" kern="100" dirty="0">
                <a:solidFill>
                  <a:srgbClr val="FFCFCF"/>
                </a:solidFill>
                <a:latin typeface="站酷快乐体2016修订版" panose="02010600030101010101" charset="-122"/>
                <a:ea typeface="站酷快乐体2016修订版" panose="02010600030101010101" charset="-122"/>
                <a:cs typeface="站酷快乐体2016修订版" panose="02010600030101010101" charset="-122"/>
              </a:rPr>
              <a:t>PART 01</a:t>
            </a:r>
            <a:endParaRPr lang="en-US" altLang="zh-CN" sz="1600" kern="1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endParaRPr>
          </a:p>
          <a:p>
            <a:pPr>
              <a:spcBef>
                <a:spcPts val="500"/>
              </a:spcBef>
              <a:spcAft>
                <a:spcPts val="0"/>
              </a:spcAft>
              <a:defRPr/>
            </a:pPr>
            <a:r>
              <a:rPr lang="zh-CN" altLang="en-US" sz="2000" b="1" kern="100" dirty="0">
                <a:latin typeface="站酷快乐体2016修订版" panose="02010600030101010101" charset="-122"/>
                <a:ea typeface="站酷快乐体2016修订版" panose="02010600030101010101" charset="-122"/>
                <a:cs typeface="站酷快乐体2016修订版" panose="02010600030101010101" charset="-122"/>
              </a:rPr>
              <a:t>基本资料</a:t>
            </a:r>
          </a:p>
          <a:p>
            <a:pPr>
              <a:spcAft>
                <a:spcPts val="0"/>
              </a:spcAft>
              <a:defRPr/>
            </a:pPr>
            <a:r>
              <a:rPr lang="en-US" altLang="zh-CN" sz="1400" dirty="0">
                <a:latin typeface="站酷快乐体2016修订版" panose="02010600030101010101" charset="-122"/>
                <a:ea typeface="站酷快乐体2016修订版" panose="02010600030101010101" charset="-122"/>
                <a:cs typeface="站酷快乐体2016修订版" panose="02010600030101010101" charset="-122"/>
              </a:rPr>
              <a:t>BASIC INFORMATION</a:t>
            </a:r>
            <a:endParaRPr lang="zh-CN" altLang="zh-CN" sz="1400" kern="100" dirty="0">
              <a:latin typeface="站酷快乐体2016修订版" panose="02010600030101010101" charset="-122"/>
              <a:ea typeface="站酷快乐体2016修订版" panose="02010600030101010101" charset="-122"/>
              <a:cs typeface="站酷快乐体2016修订版" panose="02010600030101010101" charset="-122"/>
            </a:endParaRPr>
          </a:p>
        </p:txBody>
      </p:sp>
      <p:grpSp>
        <p:nvGrpSpPr>
          <p:cNvPr id="7" name="组合 6"/>
          <p:cNvGrpSpPr/>
          <p:nvPr/>
        </p:nvGrpSpPr>
        <p:grpSpPr>
          <a:xfrm>
            <a:off x="2761616" y="2661009"/>
            <a:ext cx="626458" cy="629230"/>
            <a:chOff x="5565160" y="1431809"/>
            <a:chExt cx="626458" cy="629230"/>
          </a:xfrm>
          <a:solidFill>
            <a:srgbClr val="B5DFFC"/>
          </a:solidFill>
        </p:grpSpPr>
        <p:sp>
          <p:nvSpPr>
            <p:cNvPr id="2" name="Oval 4"/>
            <p:cNvSpPr/>
            <p:nvPr/>
          </p:nvSpPr>
          <p:spPr>
            <a:xfrm>
              <a:off x="5565160" y="1431809"/>
              <a:ext cx="626458" cy="6292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a:solidFill>
                  <a:schemeClr val="bg1">
                    <a:lumMod val="95000"/>
                  </a:schemeClr>
                </a:solidFill>
              </a:endParaRPr>
            </a:p>
          </p:txBody>
        </p:sp>
        <p:grpSp>
          <p:nvGrpSpPr>
            <p:cNvPr id="5" name="Group 4"/>
            <p:cNvGrpSpPr>
              <a:grpSpLocks noChangeAspect="1"/>
            </p:cNvGrpSpPr>
            <p:nvPr/>
          </p:nvGrpSpPr>
          <p:grpSpPr bwMode="auto">
            <a:xfrm>
              <a:off x="5776455" y="1577966"/>
              <a:ext cx="210218" cy="336918"/>
              <a:chOff x="4638" y="-33"/>
              <a:chExt cx="667" cy="1069"/>
            </a:xfrm>
            <a:grpFill/>
          </p:grpSpPr>
          <p:sp>
            <p:nvSpPr>
              <p:cNvPr id="8" name="Freeform 5"/>
              <p:cNvSpPr/>
              <p:nvPr/>
            </p:nvSpPr>
            <p:spPr bwMode="auto">
              <a:xfrm>
                <a:off x="4638" y="556"/>
                <a:ext cx="667" cy="480"/>
              </a:xfrm>
              <a:custGeom>
                <a:avLst/>
                <a:gdLst>
                  <a:gd name="T0" fmla="*/ 67 w 67"/>
                  <a:gd name="T1" fmla="*/ 15 h 49"/>
                  <a:gd name="T2" fmla="*/ 52 w 67"/>
                  <a:gd name="T3" fmla="*/ 0 h 49"/>
                  <a:gd name="T4" fmla="*/ 38 w 67"/>
                  <a:gd name="T5" fmla="*/ 24 h 49"/>
                  <a:gd name="T6" fmla="*/ 36 w 67"/>
                  <a:gd name="T7" fmla="*/ 13 h 49"/>
                  <a:gd name="T8" fmla="*/ 38 w 67"/>
                  <a:gd name="T9" fmla="*/ 9 h 49"/>
                  <a:gd name="T10" fmla="*/ 34 w 67"/>
                  <a:gd name="T11" fmla="*/ 5 h 49"/>
                  <a:gd name="T12" fmla="*/ 30 w 67"/>
                  <a:gd name="T13" fmla="*/ 9 h 49"/>
                  <a:gd name="T14" fmla="*/ 31 w 67"/>
                  <a:gd name="T15" fmla="*/ 13 h 49"/>
                  <a:gd name="T16" fmla="*/ 30 w 67"/>
                  <a:gd name="T17" fmla="*/ 24 h 49"/>
                  <a:gd name="T18" fmla="*/ 16 w 67"/>
                  <a:gd name="T19" fmla="*/ 0 h 49"/>
                  <a:gd name="T20" fmla="*/ 1 w 67"/>
                  <a:gd name="T21" fmla="*/ 15 h 49"/>
                  <a:gd name="T22" fmla="*/ 0 w 67"/>
                  <a:gd name="T23" fmla="*/ 15 h 49"/>
                  <a:gd name="T24" fmla="*/ 0 w 67"/>
                  <a:gd name="T25" fmla="*/ 45 h 49"/>
                  <a:gd name="T26" fmla="*/ 1 w 67"/>
                  <a:gd name="T27" fmla="*/ 45 h 49"/>
                  <a:gd name="T28" fmla="*/ 34 w 67"/>
                  <a:gd name="T29" fmla="*/ 49 h 49"/>
                  <a:gd name="T30" fmla="*/ 66 w 67"/>
                  <a:gd name="T31" fmla="*/ 45 h 49"/>
                  <a:gd name="T32" fmla="*/ 67 w 67"/>
                  <a:gd name="T33" fmla="*/ 45 h 49"/>
                  <a:gd name="T34" fmla="*/ 67 w 67"/>
                  <a:gd name="T35"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9">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solidFill>
                <a:schemeClr val="bg1"/>
              </a:solidFill>
              <a:ln>
                <a:noFill/>
              </a:ln>
              <a:effectLst>
                <a:outerShdw blurRad="50800" dist="50800" dir="5400000" algn="ctr" rotWithShape="0">
                  <a:schemeClr val="bg1">
                    <a:alpha val="10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zh-CN" altLang="en-US" sz="1350">
                  <a:solidFill>
                    <a:prstClr val="black"/>
                  </a:solidFill>
                </a:endParaRPr>
              </a:p>
            </p:txBody>
          </p:sp>
          <p:sp>
            <p:nvSpPr>
              <p:cNvPr id="10" name="Freeform 6"/>
              <p:cNvSpPr>
                <a:spLocks noEditPoints="1"/>
              </p:cNvSpPr>
              <p:nvPr/>
            </p:nvSpPr>
            <p:spPr bwMode="auto">
              <a:xfrm>
                <a:off x="4737" y="-33"/>
                <a:ext cx="449" cy="589"/>
              </a:xfrm>
              <a:custGeom>
                <a:avLst/>
                <a:gdLst>
                  <a:gd name="T0" fmla="*/ 3 w 45"/>
                  <a:gd name="T1" fmla="*/ 38 h 60"/>
                  <a:gd name="T2" fmla="*/ 7 w 45"/>
                  <a:gd name="T3" fmla="*/ 43 h 60"/>
                  <a:gd name="T4" fmla="*/ 23 w 45"/>
                  <a:gd name="T5" fmla="*/ 60 h 60"/>
                  <a:gd name="T6" fmla="*/ 40 w 45"/>
                  <a:gd name="T7" fmla="*/ 43 h 60"/>
                  <a:gd name="T8" fmla="*/ 40 w 45"/>
                  <a:gd name="T9" fmla="*/ 43 h 60"/>
                  <a:gd name="T10" fmla="*/ 44 w 45"/>
                  <a:gd name="T11" fmla="*/ 38 h 60"/>
                  <a:gd name="T12" fmla="*/ 41 w 45"/>
                  <a:gd name="T13" fmla="*/ 33 h 60"/>
                  <a:gd name="T14" fmla="*/ 41 w 45"/>
                  <a:gd name="T15" fmla="*/ 33 h 60"/>
                  <a:gd name="T16" fmla="*/ 36 w 45"/>
                  <a:gd name="T17" fmla="*/ 13 h 60"/>
                  <a:gd name="T18" fmla="*/ 12 w 45"/>
                  <a:gd name="T19" fmla="*/ 10 h 60"/>
                  <a:gd name="T20" fmla="*/ 6 w 45"/>
                  <a:gd name="T21" fmla="*/ 33 h 60"/>
                  <a:gd name="T22" fmla="*/ 6 w 45"/>
                  <a:gd name="T23" fmla="*/ 33 h 60"/>
                  <a:gd name="T24" fmla="*/ 3 w 45"/>
                  <a:gd name="T25" fmla="*/ 38 h 60"/>
                  <a:gd name="T26" fmla="*/ 8 w 45"/>
                  <a:gd name="T27" fmla="*/ 34 h 60"/>
                  <a:gd name="T28" fmla="*/ 8 w 45"/>
                  <a:gd name="T29" fmla="*/ 34 h 60"/>
                  <a:gd name="T30" fmla="*/ 8 w 45"/>
                  <a:gd name="T31" fmla="*/ 34 h 60"/>
                  <a:gd name="T32" fmla="*/ 8 w 45"/>
                  <a:gd name="T33" fmla="*/ 32 h 60"/>
                  <a:gd name="T34" fmla="*/ 9 w 45"/>
                  <a:gd name="T35" fmla="*/ 25 h 60"/>
                  <a:gd name="T36" fmla="*/ 11 w 45"/>
                  <a:gd name="T37" fmla="*/ 23 h 60"/>
                  <a:gd name="T38" fmla="*/ 29 w 45"/>
                  <a:gd name="T39" fmla="*/ 19 h 60"/>
                  <a:gd name="T40" fmla="*/ 38 w 45"/>
                  <a:gd name="T41" fmla="*/ 34 h 60"/>
                  <a:gd name="T42" fmla="*/ 38 w 45"/>
                  <a:gd name="T43" fmla="*/ 34 h 60"/>
                  <a:gd name="T44" fmla="*/ 39 w 45"/>
                  <a:gd name="T45" fmla="*/ 34 h 60"/>
                  <a:gd name="T46" fmla="*/ 40 w 45"/>
                  <a:gd name="T47" fmla="*/ 34 h 60"/>
                  <a:gd name="T48" fmla="*/ 42 w 45"/>
                  <a:gd name="T49" fmla="*/ 35 h 60"/>
                  <a:gd name="T50" fmla="*/ 43 w 45"/>
                  <a:gd name="T51" fmla="*/ 38 h 60"/>
                  <a:gd name="T52" fmla="*/ 42 w 45"/>
                  <a:gd name="T53" fmla="*/ 41 h 60"/>
                  <a:gd name="T54" fmla="*/ 40 w 45"/>
                  <a:gd name="T55" fmla="*/ 42 h 60"/>
                  <a:gd name="T56" fmla="*/ 40 w 45"/>
                  <a:gd name="T57" fmla="*/ 42 h 60"/>
                  <a:gd name="T58" fmla="*/ 39 w 45"/>
                  <a:gd name="T59" fmla="*/ 42 h 60"/>
                  <a:gd name="T60" fmla="*/ 38 w 45"/>
                  <a:gd name="T61" fmla="*/ 43 h 60"/>
                  <a:gd name="T62" fmla="*/ 33 w 45"/>
                  <a:gd name="T63" fmla="*/ 54 h 60"/>
                  <a:gd name="T64" fmla="*/ 29 w 45"/>
                  <a:gd name="T65" fmla="*/ 58 h 60"/>
                  <a:gd name="T66" fmla="*/ 23 w 45"/>
                  <a:gd name="T67" fmla="*/ 59 h 60"/>
                  <a:gd name="T68" fmla="*/ 18 w 45"/>
                  <a:gd name="T69" fmla="*/ 58 h 60"/>
                  <a:gd name="T70" fmla="*/ 14 w 45"/>
                  <a:gd name="T71" fmla="*/ 54 h 60"/>
                  <a:gd name="T72" fmla="*/ 8 w 45"/>
                  <a:gd name="T73" fmla="*/ 43 h 60"/>
                  <a:gd name="T74" fmla="*/ 8 w 45"/>
                  <a:gd name="T75" fmla="*/ 42 h 60"/>
                  <a:gd name="T76" fmla="*/ 7 w 45"/>
                  <a:gd name="T77" fmla="*/ 42 h 60"/>
                  <a:gd name="T78" fmla="*/ 5 w 45"/>
                  <a:gd name="T79" fmla="*/ 38 h 60"/>
                  <a:gd name="T80" fmla="*/ 5 w 45"/>
                  <a:gd name="T81" fmla="*/ 35 h 60"/>
                  <a:gd name="T82" fmla="*/ 8 w 45"/>
                  <a:gd name="T8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60">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zh-CN" altLang="en-US" sz="1350">
                  <a:solidFill>
                    <a:prstClr val="black"/>
                  </a:solidFill>
                </a:endParaRPr>
              </a:p>
            </p:txBody>
          </p:sp>
        </p:grpSp>
      </p:grpSp>
      <p:grpSp>
        <p:nvGrpSpPr>
          <p:cNvPr id="12" name="组合 11"/>
          <p:cNvGrpSpPr/>
          <p:nvPr/>
        </p:nvGrpSpPr>
        <p:grpSpPr>
          <a:xfrm>
            <a:off x="7203441" y="2661276"/>
            <a:ext cx="626458" cy="629230"/>
            <a:chOff x="5610853" y="2848399"/>
            <a:chExt cx="626458" cy="629230"/>
          </a:xfrm>
        </p:grpSpPr>
        <p:sp>
          <p:nvSpPr>
            <p:cNvPr id="13" name="Oval 4"/>
            <p:cNvSpPr/>
            <p:nvPr/>
          </p:nvSpPr>
          <p:spPr>
            <a:xfrm>
              <a:off x="5610853" y="2848399"/>
              <a:ext cx="626458" cy="629230"/>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a:solidFill>
                  <a:schemeClr val="bg1">
                    <a:lumMod val="95000"/>
                  </a:schemeClr>
                </a:solidFill>
              </a:endParaRPr>
            </a:p>
          </p:txBody>
        </p:sp>
        <p:sp>
          <p:nvSpPr>
            <p:cNvPr id="33" name="Freeform 9"/>
            <p:cNvSpPr>
              <a:spLocks noEditPoints="1"/>
            </p:cNvSpPr>
            <p:nvPr/>
          </p:nvSpPr>
          <p:spPr bwMode="auto">
            <a:xfrm rot="19469485">
              <a:off x="5744701" y="2971872"/>
              <a:ext cx="358763" cy="38228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34" name="矩形 33"/>
          <p:cNvSpPr/>
          <p:nvPr/>
        </p:nvSpPr>
        <p:spPr>
          <a:xfrm>
            <a:off x="8135729" y="2450817"/>
            <a:ext cx="1515158" cy="99976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Aft>
                <a:spcPts val="0"/>
              </a:spcAft>
              <a:defRPr/>
            </a:pPr>
            <a:r>
              <a:rPr lang="en-US" altLang="zh-CN" sz="1600" kern="100" dirty="0">
                <a:solidFill>
                  <a:srgbClr val="9FD8FC"/>
                </a:solidFill>
                <a:latin typeface="站酷快乐体2016修订版" panose="02010600030101010101" charset="-122"/>
                <a:ea typeface="站酷快乐体2016修订版" panose="02010600030101010101" charset="-122"/>
                <a:cs typeface="站酷快乐体2016修订版" panose="02010600030101010101" charset="-122"/>
              </a:rPr>
              <a:t>PART 02</a:t>
            </a:r>
            <a:endParaRPr lang="en-US" altLang="zh-CN" sz="1600" kern="1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endParaRPr>
          </a:p>
          <a:p>
            <a:pPr>
              <a:spcBef>
                <a:spcPts val="500"/>
              </a:spcBef>
              <a:defRPr/>
            </a:pPr>
            <a:r>
              <a:rPr lang="zh-CN" altLang="en-US" sz="2000" b="1" kern="1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rPr>
              <a:t>岗位认知</a:t>
            </a:r>
          </a:p>
          <a:p>
            <a:pPr>
              <a:defRPr/>
            </a:pPr>
            <a:r>
              <a:rPr lang="en-US" altLang="zh-CN" sz="1400" dirty="0">
                <a:latin typeface="站酷快乐体2016修订版" panose="02010600030101010101" charset="-122"/>
                <a:ea typeface="站酷快乐体2016修订版" panose="02010600030101010101" charset="-122"/>
                <a:cs typeface="站酷快乐体2016修订版" panose="02010600030101010101" charset="-122"/>
              </a:rPr>
              <a:t>POST COGNITIVE</a:t>
            </a:r>
            <a:endParaRPr lang="zh-CN" altLang="zh-CN" sz="1400" kern="100" dirty="0">
              <a:latin typeface="站酷快乐体2016修订版" panose="02010600030101010101" charset="-122"/>
              <a:ea typeface="站酷快乐体2016修订版" panose="02010600030101010101" charset="-122"/>
              <a:cs typeface="站酷快乐体2016修订版" panose="02010600030101010101" charset="-122"/>
            </a:endParaRPr>
          </a:p>
        </p:txBody>
      </p:sp>
      <p:grpSp>
        <p:nvGrpSpPr>
          <p:cNvPr id="35" name="组合 34"/>
          <p:cNvGrpSpPr/>
          <p:nvPr/>
        </p:nvGrpSpPr>
        <p:grpSpPr>
          <a:xfrm>
            <a:off x="2708911" y="4062988"/>
            <a:ext cx="626458" cy="629230"/>
            <a:chOff x="5626047" y="3947321"/>
            <a:chExt cx="626458" cy="629230"/>
          </a:xfrm>
        </p:grpSpPr>
        <p:sp>
          <p:nvSpPr>
            <p:cNvPr id="36" name="Oval 4"/>
            <p:cNvSpPr/>
            <p:nvPr/>
          </p:nvSpPr>
          <p:spPr>
            <a:xfrm>
              <a:off x="5626047" y="3947321"/>
              <a:ext cx="626458" cy="629230"/>
            </a:xfrm>
            <a:prstGeom prst="ellips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a:solidFill>
                  <a:schemeClr val="bg1">
                    <a:lumMod val="95000"/>
                  </a:schemeClr>
                </a:solidFill>
              </a:endParaRPr>
            </a:p>
          </p:txBody>
        </p:sp>
        <p:sp>
          <p:nvSpPr>
            <p:cNvPr id="37" name="Freeform 145"/>
            <p:cNvSpPr>
              <a:spLocks noEditPoints="1"/>
            </p:cNvSpPr>
            <p:nvPr/>
          </p:nvSpPr>
          <p:spPr bwMode="auto">
            <a:xfrm>
              <a:off x="5829326" y="4096111"/>
              <a:ext cx="219900" cy="331651"/>
            </a:xfrm>
            <a:custGeom>
              <a:avLst/>
              <a:gdLst>
                <a:gd name="T0" fmla="*/ 92 w 122"/>
                <a:gd name="T1" fmla="*/ 98 h 184"/>
                <a:gd name="T2" fmla="*/ 80 w 122"/>
                <a:gd name="T3" fmla="*/ 55 h 184"/>
                <a:gd name="T4" fmla="*/ 111 w 122"/>
                <a:gd name="T5" fmla="*/ 73 h 184"/>
                <a:gd name="T6" fmla="*/ 122 w 122"/>
                <a:gd name="T7" fmla="*/ 117 h 184"/>
                <a:gd name="T8" fmla="*/ 92 w 122"/>
                <a:gd name="T9" fmla="*/ 98 h 184"/>
                <a:gd name="T10" fmla="*/ 31 w 122"/>
                <a:gd name="T11" fmla="*/ 36 h 184"/>
                <a:gd name="T12" fmla="*/ 18 w 122"/>
                <a:gd name="T13" fmla="*/ 0 h 184"/>
                <a:gd name="T14" fmla="*/ 80 w 122"/>
                <a:gd name="T15" fmla="*/ 0 h 184"/>
                <a:gd name="T16" fmla="*/ 67 w 122"/>
                <a:gd name="T17" fmla="*/ 36 h 184"/>
                <a:gd name="T18" fmla="*/ 31 w 122"/>
                <a:gd name="T19" fmla="*/ 36 h 184"/>
                <a:gd name="T20" fmla="*/ 67 w 122"/>
                <a:gd name="T21" fmla="*/ 43 h 184"/>
                <a:gd name="T22" fmla="*/ 89 w 122"/>
                <a:gd name="T23" fmla="*/ 112 h 184"/>
                <a:gd name="T24" fmla="*/ 90 w 122"/>
                <a:gd name="T25" fmla="*/ 112 h 184"/>
                <a:gd name="T26" fmla="*/ 89 w 122"/>
                <a:gd name="T27" fmla="*/ 113 h 184"/>
                <a:gd name="T28" fmla="*/ 98 w 122"/>
                <a:gd name="T29" fmla="*/ 141 h 184"/>
                <a:gd name="T30" fmla="*/ 49 w 122"/>
                <a:gd name="T31" fmla="*/ 184 h 184"/>
                <a:gd name="T32" fmla="*/ 0 w 122"/>
                <a:gd name="T33" fmla="*/ 141 h 184"/>
                <a:gd name="T34" fmla="*/ 31 w 122"/>
                <a:gd name="T35" fmla="*/ 43 h 184"/>
                <a:gd name="T36" fmla="*/ 67 w 122"/>
                <a:gd name="T37" fmla="*/ 43 h 184"/>
                <a:gd name="T38" fmla="*/ 55 w 122"/>
                <a:gd name="T39" fmla="*/ 55 h 184"/>
                <a:gd name="T40" fmla="*/ 43 w 122"/>
                <a:gd name="T41" fmla="*/ 55 h 184"/>
                <a:gd name="T42" fmla="*/ 35 w 122"/>
                <a:gd name="T43" fmla="*/ 81 h 184"/>
                <a:gd name="T44" fmla="*/ 56 w 122"/>
                <a:gd name="T45" fmla="*/ 60 h 184"/>
                <a:gd name="T46" fmla="*/ 55 w 122"/>
                <a:gd name="T47" fmla="*/ 55 h 184"/>
                <a:gd name="T48" fmla="*/ 49 w 122"/>
                <a:gd name="T49" fmla="*/ 166 h 184"/>
                <a:gd name="T50" fmla="*/ 80 w 122"/>
                <a:gd name="T51" fmla="*/ 135 h 184"/>
                <a:gd name="T52" fmla="*/ 77 w 122"/>
                <a:gd name="T53" fmla="*/ 125 h 184"/>
                <a:gd name="T54" fmla="*/ 43 w 122"/>
                <a:gd name="T55" fmla="*/ 160 h 184"/>
                <a:gd name="T56" fmla="*/ 49 w 122"/>
                <a:gd name="T57" fmla="*/ 166 h 184"/>
                <a:gd name="T58" fmla="*/ 33 w 122"/>
                <a:gd name="T59" fmla="*/ 149 h 184"/>
                <a:gd name="T60" fmla="*/ 72 w 122"/>
                <a:gd name="T61" fmla="*/ 110 h 184"/>
                <a:gd name="T62" fmla="*/ 68 w 122"/>
                <a:gd name="T63" fmla="*/ 98 h 184"/>
                <a:gd name="T64" fmla="*/ 25 w 122"/>
                <a:gd name="T65" fmla="*/ 141 h 184"/>
                <a:gd name="T66" fmla="*/ 33 w 122"/>
                <a:gd name="T67" fmla="*/ 149 h 184"/>
                <a:gd name="T68" fmla="*/ 21 w 122"/>
                <a:gd name="T69" fmla="*/ 128 h 184"/>
                <a:gd name="T70" fmla="*/ 64 w 122"/>
                <a:gd name="T71" fmla="*/ 84 h 184"/>
                <a:gd name="T72" fmla="*/ 61 w 122"/>
                <a:gd name="T73" fmla="*/ 73 h 184"/>
                <a:gd name="T74" fmla="*/ 27 w 122"/>
                <a:gd name="T75" fmla="*/ 106 h 184"/>
                <a:gd name="T76" fmla="*/ 21 w 122"/>
                <a:gd name="T77" fmla="*/ 1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84">
                  <a:moveTo>
                    <a:pt x="92" y="98"/>
                  </a:moveTo>
                  <a:lnTo>
                    <a:pt x="80" y="55"/>
                  </a:lnTo>
                  <a:lnTo>
                    <a:pt x="111" y="73"/>
                  </a:lnTo>
                  <a:lnTo>
                    <a:pt x="122" y="117"/>
                  </a:lnTo>
                  <a:lnTo>
                    <a:pt x="92" y="98"/>
                  </a:lnTo>
                  <a:close/>
                  <a:moveTo>
                    <a:pt x="31" y="36"/>
                  </a:moveTo>
                  <a:lnTo>
                    <a:pt x="18" y="0"/>
                  </a:lnTo>
                  <a:lnTo>
                    <a:pt x="80" y="0"/>
                  </a:lnTo>
                  <a:lnTo>
                    <a:pt x="67" y="36"/>
                  </a:lnTo>
                  <a:lnTo>
                    <a:pt x="31" y="36"/>
                  </a:lnTo>
                  <a:close/>
                  <a:moveTo>
                    <a:pt x="67" y="43"/>
                  </a:moveTo>
                  <a:lnTo>
                    <a:pt x="89" y="112"/>
                  </a:lnTo>
                  <a:lnTo>
                    <a:pt x="90" y="112"/>
                  </a:lnTo>
                  <a:lnTo>
                    <a:pt x="89" y="113"/>
                  </a:lnTo>
                  <a:lnTo>
                    <a:pt x="98" y="141"/>
                  </a:lnTo>
                  <a:lnTo>
                    <a:pt x="49" y="184"/>
                  </a:lnTo>
                  <a:lnTo>
                    <a:pt x="0" y="141"/>
                  </a:lnTo>
                  <a:lnTo>
                    <a:pt x="31" y="43"/>
                  </a:lnTo>
                  <a:lnTo>
                    <a:pt x="67" y="43"/>
                  </a:lnTo>
                  <a:close/>
                  <a:moveTo>
                    <a:pt x="55" y="55"/>
                  </a:moveTo>
                  <a:lnTo>
                    <a:pt x="43" y="55"/>
                  </a:lnTo>
                  <a:lnTo>
                    <a:pt x="35" y="81"/>
                  </a:lnTo>
                  <a:lnTo>
                    <a:pt x="56" y="60"/>
                  </a:lnTo>
                  <a:lnTo>
                    <a:pt x="55" y="55"/>
                  </a:lnTo>
                  <a:close/>
                  <a:moveTo>
                    <a:pt x="49" y="166"/>
                  </a:moveTo>
                  <a:lnTo>
                    <a:pt x="80" y="135"/>
                  </a:lnTo>
                  <a:lnTo>
                    <a:pt x="77" y="125"/>
                  </a:lnTo>
                  <a:lnTo>
                    <a:pt x="43" y="160"/>
                  </a:lnTo>
                  <a:lnTo>
                    <a:pt x="49" y="166"/>
                  </a:lnTo>
                  <a:close/>
                  <a:moveTo>
                    <a:pt x="33" y="149"/>
                  </a:moveTo>
                  <a:lnTo>
                    <a:pt x="72" y="110"/>
                  </a:lnTo>
                  <a:lnTo>
                    <a:pt x="68" y="98"/>
                  </a:lnTo>
                  <a:lnTo>
                    <a:pt x="25" y="141"/>
                  </a:lnTo>
                  <a:lnTo>
                    <a:pt x="33" y="149"/>
                  </a:lnTo>
                  <a:close/>
                  <a:moveTo>
                    <a:pt x="21" y="128"/>
                  </a:moveTo>
                  <a:lnTo>
                    <a:pt x="64" y="84"/>
                  </a:lnTo>
                  <a:lnTo>
                    <a:pt x="61" y="73"/>
                  </a:lnTo>
                  <a:lnTo>
                    <a:pt x="27" y="106"/>
                  </a:lnTo>
                  <a:lnTo>
                    <a:pt x="21" y="128"/>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8" name="矩形 37"/>
          <p:cNvSpPr/>
          <p:nvPr/>
        </p:nvSpPr>
        <p:spPr>
          <a:xfrm>
            <a:off x="3641199" y="3877127"/>
            <a:ext cx="2218055" cy="134239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Aft>
                <a:spcPts val="0"/>
              </a:spcAft>
              <a:defRPr/>
            </a:pPr>
            <a:r>
              <a:rPr lang="en-US" altLang="zh-CN" sz="1600" kern="100" dirty="0">
                <a:solidFill>
                  <a:srgbClr val="FFCFCF"/>
                </a:solidFill>
                <a:latin typeface="站酷快乐体2016修订版" panose="02010600030101010101" charset="-122"/>
                <a:ea typeface="站酷快乐体2016修订版" panose="02010600030101010101" charset="-122"/>
                <a:cs typeface="站酷快乐体2016修订版" panose="02010600030101010101" charset="-122"/>
              </a:rPr>
              <a:t>PART 03</a:t>
            </a:r>
            <a:endParaRPr lang="en-US" altLang="zh-CN" sz="1600" kern="1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endParaRPr>
          </a:p>
          <a:p>
            <a:pPr>
              <a:spcBef>
                <a:spcPts val="500"/>
              </a:spcBef>
              <a:defRPr/>
            </a:pPr>
            <a:r>
              <a:rPr lang="zh-CN" altLang="en-US" sz="2000" b="1" kern="100" dirty="0">
                <a:latin typeface="站酷快乐体2016修订版" panose="02010600030101010101" charset="-122"/>
                <a:ea typeface="站酷快乐体2016修订版" panose="02010600030101010101" charset="-122"/>
                <a:cs typeface="站酷快乐体2016修订版" panose="02010600030101010101" charset="-122"/>
              </a:rPr>
              <a:t>个人优势</a:t>
            </a:r>
            <a:endParaRPr lang="en-US" altLang="zh-CN" sz="2000" b="1" kern="100" dirty="0">
              <a:latin typeface="站酷快乐体2016修订版" panose="02010600030101010101" charset="-122"/>
              <a:ea typeface="站酷快乐体2016修订版" panose="02010600030101010101" charset="-122"/>
              <a:cs typeface="站酷快乐体2016修订版" panose="02010600030101010101" charset="-122"/>
            </a:endParaRPr>
          </a:p>
          <a:p>
            <a:pPr>
              <a:spcBef>
                <a:spcPts val="500"/>
              </a:spcBef>
              <a:defRPr/>
            </a:pPr>
            <a:r>
              <a:rPr lang="en-US" altLang="zh-CN" sz="1400" kern="100" dirty="0">
                <a:latin typeface="站酷快乐体2016修订版" panose="02010600030101010101" charset="-122"/>
                <a:ea typeface="站酷快乐体2016修订版" panose="02010600030101010101" charset="-122"/>
                <a:cs typeface="站酷快乐体2016修订版" panose="02010600030101010101" charset="-122"/>
              </a:rPr>
              <a:t> </a:t>
            </a:r>
            <a:r>
              <a:rPr lang="en-US" altLang="zh-CN" sz="1400" dirty="0">
                <a:solidFill>
                  <a:srgbClr val="262626"/>
                </a:solidFill>
                <a:latin typeface="站酷快乐体2016修订版" panose="02010600030101010101" charset="-122"/>
                <a:ea typeface="站酷快乐体2016修订版" panose="02010600030101010101" charset="-122"/>
                <a:cs typeface="站酷快乐体2016修订版" panose="02010600030101010101" charset="-122"/>
                <a:sym typeface="+mn-lt"/>
              </a:rPr>
              <a:t>Competition advantage</a:t>
            </a:r>
            <a:endParaRPr lang="zh-CN" altLang="en-US" sz="1400" dirty="0">
              <a:latin typeface="站酷快乐体2016修订版" panose="02010600030101010101" charset="-122"/>
              <a:ea typeface="站酷快乐体2016修订版" panose="02010600030101010101" charset="-122"/>
              <a:cs typeface="站酷快乐体2016修订版" panose="02010600030101010101" charset="-122"/>
              <a:sym typeface="+mn-lt"/>
            </a:endParaRPr>
          </a:p>
          <a:p>
            <a:pPr>
              <a:spcBef>
                <a:spcPts val="500"/>
              </a:spcBef>
              <a:defRPr/>
            </a:pPr>
            <a:endParaRPr lang="zh-CN" altLang="zh-CN" sz="1400" kern="100" dirty="0">
              <a:latin typeface="站酷快乐体2016修订版" panose="02010600030101010101" charset="-122"/>
              <a:ea typeface="站酷快乐体2016修订版" panose="02010600030101010101" charset="-122"/>
              <a:cs typeface="站酷快乐体2016修订版" panose="02010600030101010101" charset="-122"/>
            </a:endParaRPr>
          </a:p>
        </p:txBody>
      </p:sp>
      <p:grpSp>
        <p:nvGrpSpPr>
          <p:cNvPr id="39" name="组合 38"/>
          <p:cNvGrpSpPr/>
          <p:nvPr/>
        </p:nvGrpSpPr>
        <p:grpSpPr>
          <a:xfrm>
            <a:off x="7203441" y="4062621"/>
            <a:ext cx="626458" cy="629230"/>
            <a:chOff x="5626360" y="5038776"/>
            <a:chExt cx="626458" cy="629230"/>
          </a:xfrm>
        </p:grpSpPr>
        <p:sp>
          <p:nvSpPr>
            <p:cNvPr id="40" name="Oval 4"/>
            <p:cNvSpPr/>
            <p:nvPr/>
          </p:nvSpPr>
          <p:spPr>
            <a:xfrm>
              <a:off x="5626360" y="5038776"/>
              <a:ext cx="626458" cy="629230"/>
            </a:xfrm>
            <a:prstGeom prst="ellips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a:solidFill>
                  <a:schemeClr val="bg1">
                    <a:lumMod val="95000"/>
                  </a:schemeClr>
                </a:solidFill>
              </a:endParaRPr>
            </a:p>
          </p:txBody>
        </p:sp>
        <p:sp>
          <p:nvSpPr>
            <p:cNvPr id="41" name="Freeform 206"/>
            <p:cNvSpPr>
              <a:spLocks noChangeAspect="1" noEditPoints="1"/>
            </p:cNvSpPr>
            <p:nvPr/>
          </p:nvSpPr>
          <p:spPr bwMode="auto">
            <a:xfrm>
              <a:off x="5807657" y="5193913"/>
              <a:ext cx="263865" cy="31895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42" name="矩形 41"/>
          <p:cNvSpPr/>
          <p:nvPr/>
        </p:nvSpPr>
        <p:spPr>
          <a:xfrm>
            <a:off x="8135729" y="3901356"/>
            <a:ext cx="1739579" cy="107054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Aft>
                <a:spcPts val="0"/>
              </a:spcAft>
              <a:defRPr/>
            </a:pPr>
            <a:r>
              <a:rPr lang="en-US" altLang="zh-CN" sz="1600" kern="100" dirty="0">
                <a:solidFill>
                  <a:srgbClr val="9FD8FC"/>
                </a:solidFill>
                <a:latin typeface="站酷快乐体2016修订版" panose="02010600030101010101" charset="-122"/>
                <a:ea typeface="站酷快乐体2016修订版" panose="02010600030101010101" charset="-122"/>
                <a:cs typeface="站酷快乐体2016修订版" panose="02010600030101010101" charset="-122"/>
              </a:rPr>
              <a:t>PART 04</a:t>
            </a:r>
            <a:endParaRPr lang="en-US" altLang="zh-CN" sz="1600" kern="1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30000"/>
              </a:lnSpc>
              <a:spcAft>
                <a:spcPts val="0"/>
              </a:spcAft>
              <a:defRPr/>
            </a:pPr>
            <a:r>
              <a:rPr lang="zh-CN" altLang="en-US" sz="2000" b="1" dirty="0">
                <a:solidFill>
                  <a:srgbClr val="262626"/>
                </a:solidFill>
                <a:latin typeface="站酷快乐体2016修订版" panose="02010600030101010101" charset="-122"/>
                <a:ea typeface="站酷快乐体2016修订版" panose="02010600030101010101" charset="-122"/>
                <a:cs typeface="站酷快乐体2016修订版" panose="02010600030101010101" charset="-122"/>
                <a:sym typeface="+mn-lt"/>
              </a:rPr>
              <a:t>工作设想</a:t>
            </a:r>
            <a:endParaRPr lang="en-US" altLang="zh-CN" sz="2000" b="1" dirty="0">
              <a:latin typeface="站酷快乐体2016修订版" panose="02010600030101010101" charset="-122"/>
              <a:ea typeface="站酷快乐体2016修订版" panose="02010600030101010101" charset="-122"/>
              <a:cs typeface="站酷快乐体2016修订版" panose="02010600030101010101" charset="-122"/>
              <a:sym typeface="+mn-lt"/>
            </a:endParaRPr>
          </a:p>
          <a:p>
            <a:pPr>
              <a:lnSpc>
                <a:spcPct val="130000"/>
              </a:lnSpc>
              <a:spcAft>
                <a:spcPts val="0"/>
              </a:spcAft>
              <a:defRPr/>
            </a:pPr>
            <a:r>
              <a:rPr lang="en-US" altLang="zh-CN" sz="1400" dirty="0">
                <a:solidFill>
                  <a:srgbClr val="262626"/>
                </a:solidFill>
                <a:latin typeface="站酷快乐体2016修订版" panose="02010600030101010101" charset="-122"/>
                <a:ea typeface="站酷快乐体2016修订版" panose="02010600030101010101" charset="-122"/>
                <a:cs typeface="站酷快乐体2016修订版" panose="02010600030101010101" charset="-122"/>
                <a:sym typeface="+mn-lt"/>
              </a:rPr>
              <a:t>working assumption</a:t>
            </a:r>
            <a:endParaRPr lang="zh-CN" altLang="en-US" sz="1400" dirty="0">
              <a:latin typeface="站酷快乐体2016修订版" panose="02010600030101010101" charset="-122"/>
              <a:ea typeface="站酷快乐体2016修订版" panose="02010600030101010101" charset="-122"/>
              <a:cs typeface="站酷快乐体2016修订版" panose="02010600030101010101" charset="-122"/>
              <a:sym typeface="+mn-lt"/>
            </a:endParaRPr>
          </a:p>
        </p:txBody>
      </p:sp>
      <p:sp>
        <p:nvSpPr>
          <p:cNvPr id="43" name="Rectangle 45"/>
          <p:cNvSpPr/>
          <p:nvPr/>
        </p:nvSpPr>
        <p:spPr bwMode="auto">
          <a:xfrm>
            <a:off x="4786691" y="1684866"/>
            <a:ext cx="2256822"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70000"/>
              </a:lnSpc>
              <a:spcBef>
                <a:spcPct val="0"/>
              </a:spcBef>
              <a:spcAft>
                <a:spcPct val="0"/>
              </a:spcAft>
            </a:pPr>
            <a:r>
              <a:rPr lang="zh-CN" altLang="en-US" sz="4800" b="1"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Bebas Neue" charset="0"/>
              </a:rPr>
              <a:t>目  录</a:t>
            </a:r>
          </a:p>
        </p:txBody>
      </p:sp>
      <p:sp>
        <p:nvSpPr>
          <p:cNvPr id="44" name="Rectangle 45"/>
          <p:cNvSpPr/>
          <p:nvPr/>
        </p:nvSpPr>
        <p:spPr bwMode="auto">
          <a:xfrm>
            <a:off x="4530250" y="2278883"/>
            <a:ext cx="3363805"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ko-KR" sz="2400" dirty="0">
                <a:solidFill>
                  <a:schemeClr val="tx1">
                    <a:lumMod val="85000"/>
                    <a:lumOff val="15000"/>
                  </a:schemeClr>
                </a:solidFill>
                <a:latin typeface="站酷快乐体2016修订版" panose="02010600030101010101" charset="-122"/>
                <a:ea typeface="站酷快乐体2016修订版" panose="02010600030101010101" charset="-122"/>
              </a:rPr>
              <a:t>CONTENTS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000" fill="hold">
                                          <p:stCondLst>
                                            <p:cond delay="0"/>
                                          </p:stCondLst>
                                        </p:cTn>
                                        <p:tgtEl>
                                          <p:spTgt spid="15"/>
                                        </p:tgtEl>
                                        <p:attrNameLst>
                                          <p:attrName>style.visibility</p:attrName>
                                        </p:attrNameLst>
                                      </p:cBhvr>
                                      <p:to>
                                        <p:strVal val="visible"/>
                                      </p:to>
                                    </p:set>
                                    <p:animEffect transition="in" filter="barn(inVertical)">
                                      <p:cBhvr>
                                        <p:cTn id="10" dur="1000"/>
                                        <p:tgtEl>
                                          <p:spTgt spid="15"/>
                                        </p:tgtEl>
                                      </p:cBhvr>
                                    </p:animEffect>
                                  </p:childTnLst>
                                </p:cTn>
                              </p:par>
                              <p:par>
                                <p:cTn id="11" presetID="16" presetClass="entr" presetSubtype="21" fill="hold" nodeType="withEffect">
                                  <p:stCondLst>
                                    <p:cond delay="0"/>
                                  </p:stCondLst>
                                  <p:childTnLst>
                                    <p:set>
                                      <p:cBhvr>
                                        <p:cTn id="12" dur="1000" fill="hold">
                                          <p:stCondLst>
                                            <p:cond delay="0"/>
                                          </p:stCondLst>
                                        </p:cTn>
                                        <p:tgtEl>
                                          <p:spTgt spid="14"/>
                                        </p:tgtEl>
                                        <p:attrNameLst>
                                          <p:attrName>style.visibility</p:attrName>
                                        </p:attrNameLst>
                                      </p:cBhvr>
                                      <p:to>
                                        <p:strVal val="visible"/>
                                      </p:to>
                                    </p:set>
                                    <p:animEffect transition="in" filter="barn(inVertical)">
                                      <p:cBhvr>
                                        <p:cTn id="13" dur="1000"/>
                                        <p:tgtEl>
                                          <p:spTgt spid="14"/>
                                        </p:tgtEl>
                                      </p:cBhvr>
                                    </p:animEffect>
                                  </p:childTnLst>
                                </p:cTn>
                              </p:par>
                              <p:par>
                                <p:cTn id="14" presetID="16" presetClass="entr" presetSubtype="21" fill="hold" grpId="0" nodeType="withEffect">
                                  <p:stCondLst>
                                    <p:cond delay="0"/>
                                  </p:stCondLst>
                                  <p:childTnLst>
                                    <p:set>
                                      <p:cBhvr>
                                        <p:cTn id="15" dur="1000" fill="hold">
                                          <p:stCondLst>
                                            <p:cond delay="0"/>
                                          </p:stCondLst>
                                        </p:cTn>
                                        <p:tgtEl>
                                          <p:spTgt spid="16"/>
                                        </p:tgtEl>
                                        <p:attrNameLst>
                                          <p:attrName>style.visibility</p:attrName>
                                        </p:attrNameLst>
                                      </p:cBhvr>
                                      <p:to>
                                        <p:strVal val="visible"/>
                                      </p:to>
                                    </p:set>
                                    <p:animEffect transition="in" filter="barn(inVertical)">
                                      <p:cBhvr>
                                        <p:cTn id="16" dur="1000"/>
                                        <p:tgtEl>
                                          <p:spTgt spid="16"/>
                                        </p:tgtEl>
                                      </p:cBhvr>
                                    </p:animEffect>
                                  </p:childTnLst>
                                </p:cTn>
                              </p:par>
                              <p:par>
                                <p:cTn id="17" presetID="16" presetClass="entr" presetSubtype="21" fill="hold" grpId="0" nodeType="with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barn(inVertical)">
                                      <p:cBhvr>
                                        <p:cTn id="19" dur="10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1500"/>
                            </p:stCondLst>
                            <p:childTnLst>
                              <p:par>
                                <p:cTn id="25" presetID="5" presetClass="entr" presetSubtype="1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strVal val="#ppt_w*0.70"/>
                                          </p:val>
                                        </p:tav>
                                        <p:tav tm="100000">
                                          <p:val>
                                            <p:strVal val="#ppt_w"/>
                                          </p:val>
                                        </p:tav>
                                      </p:tavLst>
                                    </p:anim>
                                    <p:anim calcmode="lin" valueType="num">
                                      <p:cBhvr>
                                        <p:cTn id="32" dur="1000" fill="hold"/>
                                        <p:tgtEl>
                                          <p:spTgt spid="43"/>
                                        </p:tgtEl>
                                        <p:attrNameLst>
                                          <p:attrName>ppt_h</p:attrName>
                                        </p:attrNameLst>
                                      </p:cBhvr>
                                      <p:tavLst>
                                        <p:tav tm="0">
                                          <p:val>
                                            <p:strVal val="#ppt_h"/>
                                          </p:val>
                                        </p:tav>
                                        <p:tav tm="100000">
                                          <p:val>
                                            <p:strVal val="#ppt_h"/>
                                          </p:val>
                                        </p:tav>
                                      </p:tavLst>
                                    </p:anim>
                                    <p:animEffect transition="in" filter="fade">
                                      <p:cBhvr>
                                        <p:cTn id="33" dur="1000"/>
                                        <p:tgtEl>
                                          <p:spTgt spid="43"/>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1000" fill="hold"/>
                                        <p:tgtEl>
                                          <p:spTgt spid="44"/>
                                        </p:tgtEl>
                                        <p:attrNameLst>
                                          <p:attrName>ppt_w</p:attrName>
                                        </p:attrNameLst>
                                      </p:cBhvr>
                                      <p:tavLst>
                                        <p:tav tm="0">
                                          <p:val>
                                            <p:strVal val="#ppt_w*0.70"/>
                                          </p:val>
                                        </p:tav>
                                        <p:tav tm="100000">
                                          <p:val>
                                            <p:strVal val="#ppt_w"/>
                                          </p:val>
                                        </p:tav>
                                      </p:tavLst>
                                    </p:anim>
                                    <p:anim calcmode="lin" valueType="num">
                                      <p:cBhvr>
                                        <p:cTn id="37" dur="1000" fill="hold"/>
                                        <p:tgtEl>
                                          <p:spTgt spid="44"/>
                                        </p:tgtEl>
                                        <p:attrNameLst>
                                          <p:attrName>ppt_h</p:attrName>
                                        </p:attrNameLst>
                                      </p:cBhvr>
                                      <p:tavLst>
                                        <p:tav tm="0">
                                          <p:val>
                                            <p:strVal val="#ppt_h"/>
                                          </p:val>
                                        </p:tav>
                                        <p:tav tm="100000">
                                          <p:val>
                                            <p:strVal val="#ppt_h"/>
                                          </p:val>
                                        </p:tav>
                                      </p:tavLst>
                                    </p:anim>
                                    <p:animEffect transition="in" filter="fade">
                                      <p:cBhvr>
                                        <p:cTn id="38" dur="1000"/>
                                        <p:tgtEl>
                                          <p:spTgt spid="44"/>
                                        </p:tgtEl>
                                      </p:cBhvr>
                                    </p:animEffect>
                                  </p:childTnLst>
                                </p:cTn>
                              </p:par>
                            </p:childTnLst>
                          </p:cTn>
                        </p:par>
                        <p:par>
                          <p:cTn id="39" fill="hold">
                            <p:stCondLst>
                              <p:cond delay="3000"/>
                            </p:stCondLst>
                            <p:childTnLst>
                              <p:par>
                                <p:cTn id="40" presetID="47"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5" grpId="0" bldLvl="0" animBg="1"/>
      <p:bldP spid="16" grpId="0" bldLvl="0" animBg="1"/>
      <p:bldP spid="6" grpId="0"/>
      <p:bldP spid="34" grpId="0"/>
      <p:bldP spid="38"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8335"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9046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文本框 28"/>
          <p:cNvSpPr txBox="1"/>
          <p:nvPr/>
        </p:nvSpPr>
        <p:spPr>
          <a:xfrm>
            <a:off x="3466465" y="2945130"/>
            <a:ext cx="5504815" cy="1198880"/>
          </a:xfrm>
          <a:prstGeom prst="rect">
            <a:avLst/>
          </a:prstGeom>
          <a:noFill/>
        </p:spPr>
        <p:txBody>
          <a:bodyPr wrap="square" rtlCol="0">
            <a:spAutoFit/>
          </a:bodyPr>
          <a:lstStyle/>
          <a:p>
            <a:pPr algn="dist"/>
            <a:r>
              <a:rPr lang="zh-CN" altLang="en-US" sz="7200" kern="100" dirty="0">
                <a:latin typeface="站酷快乐体2016修订版" panose="02010600030101010101" charset="-122"/>
                <a:ea typeface="站酷快乐体2016修订版" panose="02010600030101010101" charset="-122"/>
                <a:cs typeface="站酷快乐体2016修订版" panose="02010600030101010101" charset="-122"/>
                <a:sym typeface="+mn-ea"/>
              </a:rPr>
              <a:t>基本资料</a:t>
            </a:r>
            <a:endParaRPr lang="en-US" altLang="zh-CN" sz="7200">
              <a:effectLst>
                <a:outerShdw blurRad="50800" dist="38100" dir="5400000" algn="t" rotWithShape="0">
                  <a:prstClr val="black">
                    <a:alpha val="40000"/>
                  </a:prstClr>
                </a:outerShdw>
              </a:effectLst>
              <a:latin typeface="站酷快乐体2016修订版" panose="02010600030101010101" charset="-122"/>
              <a:ea typeface="站酷快乐体2016修订版" panose="02010600030101010101" charset="-122"/>
            </a:endParaRPr>
          </a:p>
        </p:txBody>
      </p:sp>
      <p:pic>
        <p:nvPicPr>
          <p:cNvPr id="17" name="图片 16" descr="undefined (2)"/>
          <p:cNvPicPr>
            <a:picLocks noChangeAspect="1"/>
          </p:cNvPicPr>
          <p:nvPr/>
        </p:nvPicPr>
        <p:blipFill>
          <a:blip r:embed="rId3"/>
          <a:srcRect l="4640" t="2372" r="3006" b="1523"/>
          <a:stretch>
            <a:fillRect/>
          </a:stretch>
        </p:blipFill>
        <p:spPr>
          <a:xfrm>
            <a:off x="4727575" y="1586865"/>
            <a:ext cx="2982595" cy="3037205"/>
          </a:xfrm>
          <a:prstGeom prst="ellipse">
            <a:avLst/>
          </a:prstGeom>
        </p:spPr>
      </p:pic>
      <p:sp>
        <p:nvSpPr>
          <p:cNvPr id="28" name="文本框 27"/>
          <p:cNvSpPr txBox="1"/>
          <p:nvPr/>
        </p:nvSpPr>
        <p:spPr>
          <a:xfrm>
            <a:off x="5591810" y="1877060"/>
            <a:ext cx="973455" cy="1106805"/>
          </a:xfrm>
          <a:prstGeom prst="rect">
            <a:avLst/>
          </a:prstGeom>
          <a:noFill/>
        </p:spPr>
        <p:txBody>
          <a:bodyPr wrap="none" rtlCol="0" anchor="t">
            <a:spAutoFit/>
          </a:bodyPr>
          <a:lstStyle/>
          <a:p>
            <a:r>
              <a:rPr lang="en-US" altLang="zh-CN" sz="6600" b="1" kern="100" dirty="0">
                <a:solidFill>
                  <a:schemeClr val="bg1"/>
                </a:solidFill>
                <a:effectLst>
                  <a:outerShdw blurRad="50800" dist="38100" dir="2700000" sx="103000" sy="103000" algn="tl" rotWithShape="0">
                    <a:prstClr val="black">
                      <a:alpha val="100000"/>
                    </a:prstClr>
                  </a:outerShdw>
                </a:effectLst>
                <a:latin typeface="站酷快乐体2016修订版" panose="02010600030101010101" charset="-122"/>
                <a:ea typeface="站酷快乐体2016修订版" panose="02010600030101010101" charset="-122"/>
                <a:cs typeface="站酷快乐体2016修订版" panose="02010600030101010101" charset="-122"/>
                <a:sym typeface="+mn-ea"/>
              </a:rPr>
              <a:t>01</a:t>
            </a:r>
          </a:p>
        </p:txBody>
      </p:sp>
      <p:sp>
        <p:nvSpPr>
          <p:cNvPr id="30" name="文本框 29"/>
          <p:cNvSpPr txBox="1"/>
          <p:nvPr/>
        </p:nvSpPr>
        <p:spPr>
          <a:xfrm>
            <a:off x="4953635" y="4739640"/>
            <a:ext cx="2529840" cy="368300"/>
          </a:xfrm>
          <a:prstGeom prst="rect">
            <a:avLst/>
          </a:prstGeom>
          <a:noFill/>
        </p:spPr>
        <p:txBody>
          <a:bodyPr wrap="none" rtlCol="0" anchor="t">
            <a:spAutoFit/>
          </a:bodyPr>
          <a:lstStyle/>
          <a:p>
            <a:pPr>
              <a:spcAft>
                <a:spcPts val="0"/>
              </a:spcAft>
              <a:defRPr/>
            </a:pPr>
            <a:r>
              <a:rPr lang="en-US" altLang="zh-CN" dirty="0">
                <a:latin typeface="站酷快乐体2016修订版" panose="02010600030101010101" charset="-122"/>
                <a:ea typeface="站酷快乐体2016修订版" panose="02010600030101010101" charset="-122"/>
                <a:cs typeface="站酷快乐体2016修订版" panose="02010600030101010101" charset="-122"/>
                <a:sym typeface="+mn-ea"/>
              </a:rPr>
              <a:t>BASIC INFORMATION</a:t>
            </a: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3500"/>
                            </p:stCondLst>
                            <p:childTnLst>
                              <p:par>
                                <p:cTn id="27" presetID="5"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9"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368347" y="2108401"/>
            <a:ext cx="31375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姓名</a:t>
            </a:r>
            <a:r>
              <a:rPr lang="en-US" altLang="zh-CN"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a:t>
            </a:r>
            <a:r>
              <a:rPr lang="en-US" altLang="zh-CN" sz="1600" dirty="0">
                <a:latin typeface="站酷快乐体2016修订版" panose="02010600030101010101" charset="-122"/>
                <a:ea typeface="站酷快乐体2016修订版" panose="02010600030101010101" charset="-122"/>
                <a:cs typeface="站酷快乐体2016修订版" panose="02010600030101010101" charset="-122"/>
                <a:sym typeface="+mn-lt"/>
              </a:rPr>
              <a:t>name</a:t>
            </a:r>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a:t>
            </a:r>
            <a:r>
              <a:rPr lang="zh-CN" altLang="en-US" sz="2800" b="1" dirty="0" err="1">
                <a:latin typeface="站酷快乐体2016修订版" panose="02010600030101010101" charset="-122"/>
                <a:ea typeface="站酷快乐体2016修订版" panose="02010600030101010101" charset="-122"/>
                <a:cs typeface="站酷快乐体2016修订版" panose="02010600030101010101" charset="-122"/>
                <a:sym typeface="+mn-lt"/>
              </a:rPr>
              <a:t>小包包</a:t>
            </a:r>
            <a:endPar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endParaRPr>
          </a:p>
        </p:txBody>
      </p:sp>
      <p:sp>
        <p:nvSpPr>
          <p:cNvPr id="4" name="矩形 3"/>
          <p:cNvSpPr>
            <a:spLocks noChangeArrowheads="1"/>
          </p:cNvSpPr>
          <p:nvPr/>
        </p:nvSpPr>
        <p:spPr bwMode="auto">
          <a:xfrm>
            <a:off x="6368347" y="2902151"/>
            <a:ext cx="2404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性别</a:t>
            </a:r>
            <a:r>
              <a:rPr lang="en-US" altLang="zh-CN"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a:t>
            </a:r>
            <a:r>
              <a:rPr lang="en-US" altLang="zh-CN" sz="1600" dirty="0">
                <a:latin typeface="站酷快乐体2016修订版" panose="02010600030101010101" charset="-122"/>
                <a:ea typeface="站酷快乐体2016修订版" panose="02010600030101010101" charset="-122"/>
                <a:cs typeface="站酷快乐体2016修订版" panose="02010600030101010101" charset="-122"/>
                <a:sym typeface="+mn-lt"/>
              </a:rPr>
              <a:t>Gender</a:t>
            </a:r>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：女</a:t>
            </a:r>
            <a:endParaRPr 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endParaRPr>
          </a:p>
        </p:txBody>
      </p:sp>
      <p:sp>
        <p:nvSpPr>
          <p:cNvPr id="5" name="矩形 4"/>
          <p:cNvSpPr>
            <a:spLocks noChangeArrowheads="1"/>
          </p:cNvSpPr>
          <p:nvPr/>
        </p:nvSpPr>
        <p:spPr bwMode="auto">
          <a:xfrm>
            <a:off x="6368347" y="3695901"/>
            <a:ext cx="43878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籍贯</a:t>
            </a:r>
            <a:r>
              <a:rPr lang="en-US" altLang="zh-CN"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a:t>
            </a:r>
            <a:r>
              <a:rPr lang="en-US" altLang="zh-CN" sz="1600" dirty="0">
                <a:latin typeface="站酷快乐体2016修订版" panose="02010600030101010101" charset="-122"/>
                <a:ea typeface="站酷快乐体2016修订版" panose="02010600030101010101" charset="-122"/>
                <a:cs typeface="站酷快乐体2016修订版" panose="02010600030101010101" charset="-122"/>
                <a:sym typeface="+mn-lt"/>
              </a:rPr>
              <a:t>Place of origin</a:t>
            </a:r>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a:t>
            </a:r>
            <a:r>
              <a:rPr lang="zh-CN"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广东广州</a:t>
            </a:r>
          </a:p>
        </p:txBody>
      </p:sp>
      <p:sp>
        <p:nvSpPr>
          <p:cNvPr id="6" name="矩形 5"/>
          <p:cNvSpPr>
            <a:spLocks noChangeArrowheads="1"/>
          </p:cNvSpPr>
          <p:nvPr/>
        </p:nvSpPr>
        <p:spPr bwMode="auto">
          <a:xfrm>
            <a:off x="6368347" y="4489651"/>
            <a:ext cx="4318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求职意向</a:t>
            </a:r>
            <a:r>
              <a:rPr lang="en-US" altLang="zh-CN"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a:t>
            </a:r>
            <a:r>
              <a:rPr lang="en-US" altLang="zh-CN" sz="1600" dirty="0">
                <a:latin typeface="站酷快乐体2016修订版" panose="02010600030101010101" charset="-122"/>
                <a:ea typeface="站酷快乐体2016修订版" panose="02010600030101010101" charset="-122"/>
                <a:cs typeface="站酷快乐体2016修订版" panose="02010600030101010101" charset="-122"/>
                <a:sym typeface="+mn-lt"/>
              </a:rPr>
              <a:t>Job intention</a:t>
            </a:r>
            <a:r>
              <a:rPr lang="zh-CN" alt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rPr>
              <a:t>：设计师</a:t>
            </a:r>
            <a:endParaRPr lang="en-US" sz="2800" b="1" dirty="0">
              <a:latin typeface="站酷快乐体2016修订版" panose="02010600030101010101" charset="-122"/>
              <a:ea typeface="站酷快乐体2016修订版" panose="02010600030101010101" charset="-122"/>
              <a:cs typeface="站酷快乐体2016修订版" panose="02010600030101010101" charset="-122"/>
              <a:sym typeface="+mn-lt"/>
            </a:endParaRPr>
          </a:p>
        </p:txBody>
      </p:sp>
      <p:grpSp>
        <p:nvGrpSpPr>
          <p:cNvPr id="7" name="组合 6"/>
          <p:cNvGrpSpPr/>
          <p:nvPr/>
        </p:nvGrpSpPr>
        <p:grpSpPr>
          <a:xfrm>
            <a:off x="1504841" y="1376910"/>
            <a:ext cx="4104716" cy="4104180"/>
            <a:chOff x="955166" y="1150726"/>
            <a:chExt cx="4538091" cy="4537498"/>
          </a:xfrm>
        </p:grpSpPr>
        <p:sp>
          <p:nvSpPr>
            <p:cNvPr id="8" name="椭圆 7"/>
            <p:cNvSpPr/>
            <p:nvPr/>
          </p:nvSpPr>
          <p:spPr>
            <a:xfrm>
              <a:off x="955166" y="1150726"/>
              <a:ext cx="4538091" cy="4537498"/>
            </a:xfrm>
            <a:prstGeom prst="ellipse">
              <a:avLst/>
            </a:prstGeom>
            <a:gradFill>
              <a:gsLst>
                <a:gs pos="0">
                  <a:srgbClr val="FFE5E5"/>
                </a:gs>
                <a:gs pos="100000">
                  <a:schemeClr val="accent1">
                    <a:lumMod val="30000"/>
                    <a:lumOff val="70000"/>
                  </a:schemeClr>
                </a:gs>
              </a:gsLst>
              <a:lin ang="5400000" scaled="0"/>
            </a:gradFill>
            <a:ln w="38100">
              <a:no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600" dirty="0">
                <a:solidFill>
                  <a:schemeClr val="tx1"/>
                </a:solidFill>
                <a:cs typeface="+mn-ea"/>
                <a:sym typeface="+mn-lt"/>
              </a:endParaRPr>
            </a:p>
          </p:txBody>
        </p:sp>
        <p:grpSp>
          <p:nvGrpSpPr>
            <p:cNvPr id="9" name="Group 3"/>
            <p:cNvGrpSpPr/>
            <p:nvPr/>
          </p:nvGrpSpPr>
          <p:grpSpPr bwMode="auto">
            <a:xfrm flipH="1">
              <a:off x="2143125" y="2305050"/>
              <a:ext cx="2162175" cy="2170113"/>
              <a:chOff x="0" y="0"/>
              <a:chExt cx="718723" cy="718723"/>
            </a:xfrm>
          </p:grpSpPr>
          <p:sp>
            <p:nvSpPr>
              <p:cNvPr id="10"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zh-CN" sz="1300">
                  <a:solidFill>
                    <a:srgbClr val="FFFFFF"/>
                  </a:solidFill>
                  <a:cs typeface="+mn-ea"/>
                  <a:sym typeface="+mn-lt"/>
                </a:endParaRPr>
              </a:p>
            </p:txBody>
          </p:sp>
          <p:sp>
            <p:nvSpPr>
              <p:cNvPr id="11" name="Oval 373"/>
              <p:cNvSpPr>
                <a:spLocks noChangeArrowheads="1"/>
              </p:cNvSpPr>
              <p:nvPr/>
            </p:nvSpPr>
            <p:spPr bwMode="auto">
              <a:xfrm>
                <a:off x="57211" y="56458"/>
                <a:ext cx="604300" cy="605807"/>
              </a:xfrm>
              <a:prstGeom prst="ellipse">
                <a:avLst/>
              </a:prstGeom>
              <a:blipFill>
                <a:blip r:embed="rId2"/>
                <a:stretch>
                  <a:fillRect l="-25958" r="-25560"/>
                </a:stretch>
              </a:blipFill>
              <a:ln w="3175">
                <a:solidFill>
                  <a:schemeClr val="bg1"/>
                </a:solid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zh-CN" sz="1300" dirty="0">
                  <a:solidFill>
                    <a:srgbClr val="FFFFFF"/>
                  </a:solidFill>
                  <a:cs typeface="+mn-ea"/>
                  <a:sym typeface="+mn-lt"/>
                </a:endParaRPr>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000"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000"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000"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5214616" y="1384525"/>
            <a:ext cx="1800000" cy="3600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flipH="1">
            <a:off x="6604946" y="2366204"/>
            <a:ext cx="808382" cy="2782956"/>
          </a:xfrm>
          <a:prstGeom prst="rect">
            <a:avLst/>
          </a:prstGeom>
          <a:gradFill>
            <a:gsLst>
              <a:gs pos="0">
                <a:srgbClr val="FFE5E5"/>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5728910" y="1687821"/>
            <a:ext cx="792480" cy="1568450"/>
          </a:xfrm>
          <a:prstGeom prst="rect">
            <a:avLst/>
          </a:prstGeom>
          <a:noFill/>
        </p:spPr>
        <p:txBody>
          <a:bodyPr wrap="none" rtlCol="0">
            <a:spAutoFit/>
          </a:bodyPr>
          <a:lstStyle/>
          <a:p>
            <a:r>
              <a:rPr lang="zh-CN" altLang="en-US" sz="4800" smtClean="0">
                <a:solidFill>
                  <a:schemeClr val="tx1">
                    <a:lumMod val="65000"/>
                    <a:lumOff val="35000"/>
                  </a:schemeClr>
                </a:solidFill>
                <a:latin typeface="站酷快乐体2016修订版" panose="02010600030101010101" charset="-122"/>
                <a:ea typeface="站酷快乐体2016修订版" panose="02010600030101010101" charset="-122"/>
              </a:rPr>
              <a:t>个</a:t>
            </a:r>
            <a:endParaRPr lang="en-US" altLang="zh-CN" sz="4800" smtClean="0">
              <a:solidFill>
                <a:schemeClr val="tx1">
                  <a:lumMod val="65000"/>
                  <a:lumOff val="35000"/>
                </a:schemeClr>
              </a:solidFill>
              <a:latin typeface="站酷快乐体2016修订版" panose="02010600030101010101" charset="-122"/>
              <a:ea typeface="站酷快乐体2016修订版" panose="02010600030101010101" charset="-122"/>
            </a:endParaRPr>
          </a:p>
          <a:p>
            <a:r>
              <a:rPr lang="zh-CN" altLang="en-US" sz="4800" smtClean="0">
                <a:solidFill>
                  <a:schemeClr val="tx1">
                    <a:lumMod val="65000"/>
                    <a:lumOff val="35000"/>
                  </a:schemeClr>
                </a:solidFill>
                <a:latin typeface="站酷快乐体2016修订版" panose="02010600030101010101" charset="-122"/>
                <a:ea typeface="站酷快乐体2016修订版" panose="02010600030101010101" charset="-122"/>
              </a:rPr>
              <a:t>人</a:t>
            </a:r>
          </a:p>
        </p:txBody>
      </p:sp>
      <p:cxnSp>
        <p:nvCxnSpPr>
          <p:cNvPr id="6" name="直接连接符 5"/>
          <p:cNvCxnSpPr/>
          <p:nvPr/>
        </p:nvCxnSpPr>
        <p:spPr>
          <a:xfrm flipH="1">
            <a:off x="5837472" y="1955385"/>
            <a:ext cx="1629927" cy="20139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36061" y="3383305"/>
            <a:ext cx="792480" cy="1568450"/>
          </a:xfrm>
          <a:prstGeom prst="rect">
            <a:avLst/>
          </a:prstGeom>
          <a:noFill/>
        </p:spPr>
        <p:txBody>
          <a:bodyPr wrap="none" rtlCol="0">
            <a:spAutoFit/>
          </a:bodyPr>
          <a:lstStyle/>
          <a:p>
            <a:r>
              <a:rPr lang="zh-CN" altLang="en-US" sz="4800" smtClean="0">
                <a:solidFill>
                  <a:schemeClr val="tx1">
                    <a:lumMod val="65000"/>
                    <a:lumOff val="35000"/>
                  </a:schemeClr>
                </a:solidFill>
                <a:latin typeface="站酷快乐体2016修订版" panose="02010600030101010101" charset="-122"/>
                <a:ea typeface="站酷快乐体2016修订版" panose="02010600030101010101" charset="-122"/>
              </a:rPr>
              <a:t>信</a:t>
            </a:r>
            <a:endParaRPr lang="en-US" altLang="zh-CN" sz="4800" smtClean="0">
              <a:solidFill>
                <a:schemeClr val="tx1">
                  <a:lumMod val="65000"/>
                  <a:lumOff val="35000"/>
                </a:schemeClr>
              </a:solidFill>
              <a:latin typeface="站酷快乐体2016修订版" panose="02010600030101010101" charset="-122"/>
              <a:ea typeface="站酷快乐体2016修订版" panose="02010600030101010101" charset="-122"/>
            </a:endParaRPr>
          </a:p>
          <a:p>
            <a:r>
              <a:rPr lang="zh-CN" altLang="en-US" sz="4800" smtClean="0">
                <a:solidFill>
                  <a:schemeClr val="tx1">
                    <a:lumMod val="65000"/>
                    <a:lumOff val="35000"/>
                  </a:schemeClr>
                </a:solidFill>
                <a:latin typeface="站酷快乐体2016修订版" panose="02010600030101010101" charset="-122"/>
                <a:ea typeface="站酷快乐体2016修订版" panose="02010600030101010101" charset="-122"/>
              </a:rPr>
              <a:t>息</a:t>
            </a:r>
          </a:p>
        </p:txBody>
      </p:sp>
      <p:sp>
        <p:nvSpPr>
          <p:cNvPr id="11" name="TextBox 10"/>
          <p:cNvSpPr txBox="1"/>
          <p:nvPr/>
        </p:nvSpPr>
        <p:spPr>
          <a:xfrm>
            <a:off x="2708514" y="1384525"/>
            <a:ext cx="1217000" cy="400110"/>
          </a:xfrm>
          <a:prstGeom prst="rect">
            <a:avLst/>
          </a:prstGeom>
          <a:noFill/>
        </p:spPr>
        <p:txBody>
          <a:bodyPr wrap="none" rtlCol="0">
            <a:spAutoFit/>
          </a:bodyPr>
          <a:lstStyle>
            <a:defPPr>
              <a:defRPr lang="zh-CN"/>
            </a:defPPr>
            <a:lvl1pPr algn="ctr">
              <a:defRPr sz="2000" b="1">
                <a:solidFill>
                  <a:schemeClr val="tx1">
                    <a:lumMod val="50000"/>
                    <a:lumOff val="50000"/>
                  </a:schemeClr>
                </a:solidFill>
                <a:latin typeface="幼圆" panose="02010509060101010101" pitchFamily="49" charset="-122"/>
                <a:ea typeface="幼圆" panose="02010509060101010101" pitchFamily="49" charset="-122"/>
              </a:defRPr>
            </a:lvl1pPr>
          </a:lstStyle>
          <a:p>
            <a:r>
              <a:rPr lang="zh-CN" altLang="en-US">
                <a:gradFill>
                  <a:gsLst>
                    <a:gs pos="0">
                      <a:srgbClr val="F999B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乐观自信</a:t>
            </a:r>
          </a:p>
        </p:txBody>
      </p:sp>
      <p:sp>
        <p:nvSpPr>
          <p:cNvPr id="12" name="TextBox 11"/>
          <p:cNvSpPr txBox="1"/>
          <p:nvPr/>
        </p:nvSpPr>
        <p:spPr>
          <a:xfrm>
            <a:off x="1097095" y="2366204"/>
            <a:ext cx="1338828" cy="369332"/>
          </a:xfrm>
          <a:prstGeom prst="rect">
            <a:avLst/>
          </a:prstGeom>
          <a:noFill/>
        </p:spPr>
        <p:txBody>
          <a:bodyPr wrap="none" rtlCol="0">
            <a:spAutoFit/>
          </a:bodyPr>
          <a:lstStyle/>
          <a:p>
            <a:pPr algn="ctr"/>
            <a:r>
              <a:rPr lang="zh-CN" altLang="en-US" smtClean="0">
                <a:solidFill>
                  <a:srgbClr val="88D3FB"/>
                </a:solidFill>
                <a:latin typeface="幼圆" panose="02010509060101010101" pitchFamily="49" charset="-122"/>
                <a:ea typeface="幼圆" panose="02010509060101010101" pitchFamily="49" charset="-122"/>
              </a:rPr>
              <a:t>丰富想象力</a:t>
            </a:r>
          </a:p>
        </p:txBody>
      </p:sp>
      <p:sp>
        <p:nvSpPr>
          <p:cNvPr id="13" name="TextBox 12"/>
          <p:cNvSpPr txBox="1"/>
          <p:nvPr/>
        </p:nvSpPr>
        <p:spPr>
          <a:xfrm>
            <a:off x="2406942" y="3230977"/>
            <a:ext cx="1723549" cy="461665"/>
          </a:xfrm>
          <a:prstGeom prst="rect">
            <a:avLst/>
          </a:prstGeom>
          <a:noFill/>
        </p:spPr>
        <p:txBody>
          <a:bodyPr wrap="none" rtlCol="0">
            <a:spAutoFit/>
          </a:bodyPr>
          <a:lstStyle/>
          <a:p>
            <a:pPr algn="ctr"/>
            <a:r>
              <a:rPr lang="zh-CN" altLang="en-US" sz="2400" b="1" smtClean="0">
                <a:solidFill>
                  <a:srgbClr val="FBB7CE"/>
                </a:solidFill>
                <a:latin typeface="幼圆" panose="02010509060101010101" pitchFamily="49" charset="-122"/>
                <a:ea typeface="幼圆" panose="02010509060101010101" pitchFamily="49" charset="-122"/>
              </a:rPr>
              <a:t>自学能力强</a:t>
            </a:r>
          </a:p>
        </p:txBody>
      </p:sp>
      <p:sp>
        <p:nvSpPr>
          <p:cNvPr id="14" name="TextBox 13"/>
          <p:cNvSpPr txBox="1"/>
          <p:nvPr/>
        </p:nvSpPr>
        <p:spPr>
          <a:xfrm>
            <a:off x="1562205" y="4168135"/>
            <a:ext cx="1415772" cy="461665"/>
          </a:xfrm>
          <a:prstGeom prst="rect">
            <a:avLst/>
          </a:prstGeom>
          <a:noFill/>
        </p:spPr>
        <p:txBody>
          <a:bodyPr wrap="none" rtlCol="0">
            <a:spAutoFit/>
          </a:bodyPr>
          <a:lstStyle/>
          <a:p>
            <a:pPr algn="ctr"/>
            <a:r>
              <a:rPr lang="zh-CN" altLang="en-US" sz="2400" smtClean="0">
                <a:solidFill>
                  <a:schemeClr val="bg1">
                    <a:lumMod val="65000"/>
                  </a:schemeClr>
                </a:solidFill>
                <a:latin typeface="幼圆" panose="02010509060101010101" pitchFamily="49" charset="-122"/>
                <a:ea typeface="幼圆" panose="02010509060101010101" pitchFamily="49" charset="-122"/>
              </a:rPr>
              <a:t>热爱生活</a:t>
            </a:r>
            <a:endParaRPr lang="zh-CN" altLang="en-US" sz="2400">
              <a:solidFill>
                <a:schemeClr val="bg1">
                  <a:lumMod val="65000"/>
                </a:schemeClr>
              </a:solidFill>
              <a:latin typeface="幼圆" panose="02010509060101010101" pitchFamily="49" charset="-122"/>
              <a:ea typeface="幼圆" panose="02010509060101010101" pitchFamily="49" charset="-122"/>
            </a:endParaRPr>
          </a:p>
        </p:txBody>
      </p:sp>
      <p:sp>
        <p:nvSpPr>
          <p:cNvPr id="15" name="TextBox 14"/>
          <p:cNvSpPr txBox="1"/>
          <p:nvPr/>
        </p:nvSpPr>
        <p:spPr>
          <a:xfrm>
            <a:off x="2372685" y="5149160"/>
            <a:ext cx="1210588" cy="400110"/>
          </a:xfrm>
          <a:prstGeom prst="rect">
            <a:avLst/>
          </a:prstGeom>
          <a:noFill/>
        </p:spPr>
        <p:txBody>
          <a:bodyPr wrap="none" rtlCol="0">
            <a:spAutoFit/>
          </a:bodyPr>
          <a:lstStyle/>
          <a:p>
            <a:pPr algn="ctr"/>
            <a:r>
              <a:rPr lang="zh-CN" altLang="en-US" sz="2000" b="1" smtClean="0">
                <a:gradFill>
                  <a:gsLst>
                    <a:gs pos="0">
                      <a:srgbClr val="F999B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幼圆" panose="02010509060101010101" pitchFamily="49" charset="-122"/>
                <a:ea typeface="幼圆" panose="02010509060101010101" pitchFamily="49" charset="-122"/>
              </a:rPr>
              <a:t>敢于尝试</a:t>
            </a:r>
          </a:p>
        </p:txBody>
      </p:sp>
      <p:sp>
        <p:nvSpPr>
          <p:cNvPr id="16" name="TextBox 15"/>
          <p:cNvSpPr txBox="1"/>
          <p:nvPr/>
        </p:nvSpPr>
        <p:spPr>
          <a:xfrm>
            <a:off x="4602910" y="4398966"/>
            <a:ext cx="1223413" cy="369332"/>
          </a:xfrm>
          <a:prstGeom prst="rect">
            <a:avLst/>
          </a:prstGeom>
          <a:noFill/>
        </p:spPr>
        <p:txBody>
          <a:bodyPr wrap="none" rtlCol="0">
            <a:spAutoFit/>
          </a:bodyPr>
          <a:lstStyle>
            <a:defPPr>
              <a:defRPr lang="zh-CN"/>
            </a:defPPr>
            <a:lvl1pPr algn="ctr">
              <a:defRPr>
                <a:solidFill>
                  <a:schemeClr val="bg1">
                    <a:lumMod val="50000"/>
                  </a:schemeClr>
                </a:solidFill>
                <a:latin typeface="幼圆" panose="02010509060101010101" pitchFamily="49" charset="-122"/>
                <a:ea typeface="幼圆" panose="02010509060101010101" pitchFamily="49" charset="-122"/>
              </a:defRPr>
            </a:lvl1pPr>
          </a:lstStyle>
          <a:p>
            <a:r>
              <a:rPr lang="zh-CN" altLang="en-US" smtClean="0"/>
              <a:t>热爱 创作</a:t>
            </a:r>
            <a:endParaRPr lang="zh-CN" altLang="en-US"/>
          </a:p>
        </p:txBody>
      </p:sp>
      <p:sp>
        <p:nvSpPr>
          <p:cNvPr id="17" name="TextBox 16"/>
          <p:cNvSpPr txBox="1"/>
          <p:nvPr/>
        </p:nvSpPr>
        <p:spPr>
          <a:xfrm>
            <a:off x="7339893" y="5419676"/>
            <a:ext cx="1554480" cy="368300"/>
          </a:xfrm>
          <a:prstGeom prst="rect">
            <a:avLst/>
          </a:prstGeom>
          <a:noFill/>
        </p:spPr>
        <p:txBody>
          <a:bodyPr wrap="none" rtlCol="0">
            <a:spAutoFit/>
          </a:bodyPr>
          <a:lstStyle>
            <a:defPPr>
              <a:defRPr lang="zh-CN"/>
            </a:defPPr>
            <a:lvl1pPr algn="ctr">
              <a:defRPr>
                <a:solidFill>
                  <a:schemeClr val="bg1">
                    <a:lumMod val="50000"/>
                  </a:schemeClr>
                </a:solidFill>
                <a:latin typeface="幼圆" panose="02010509060101010101" pitchFamily="49" charset="-122"/>
                <a:ea typeface="幼圆" panose="02010509060101010101" pitchFamily="49" charset="-122"/>
              </a:defRPr>
            </a:lvl1pPr>
          </a:lstStyle>
          <a:p>
            <a:r>
              <a:rPr lang="zh-CN" altLang="en-US">
                <a:solidFill>
                  <a:srgbClr val="88D3FB"/>
                </a:solidFill>
              </a:rPr>
              <a:t>安静的美女子</a:t>
            </a:r>
          </a:p>
        </p:txBody>
      </p:sp>
      <p:sp>
        <p:nvSpPr>
          <p:cNvPr id="18" name="TextBox 17"/>
          <p:cNvSpPr txBox="1"/>
          <p:nvPr/>
        </p:nvSpPr>
        <p:spPr>
          <a:xfrm>
            <a:off x="8339203" y="4472439"/>
            <a:ext cx="2646878" cy="461665"/>
          </a:xfrm>
          <a:prstGeom prst="rect">
            <a:avLst/>
          </a:prstGeom>
          <a:noFill/>
        </p:spPr>
        <p:txBody>
          <a:bodyPr wrap="none" rtlCol="0">
            <a:spAutoFit/>
          </a:bodyPr>
          <a:lstStyle/>
          <a:p>
            <a:pPr algn="ctr"/>
            <a:r>
              <a:rPr lang="zh-CN" altLang="en-US" sz="2400" smtClean="0">
                <a:solidFill>
                  <a:srgbClr val="88D3FB"/>
                </a:solidFill>
                <a:latin typeface="幼圆" panose="02010509060101010101" pitchFamily="49" charset="-122"/>
                <a:ea typeface="幼圆" panose="02010509060101010101" pitchFamily="49" charset="-122"/>
              </a:rPr>
              <a:t>自信．不装逼会死</a:t>
            </a:r>
          </a:p>
        </p:txBody>
      </p:sp>
      <p:sp>
        <p:nvSpPr>
          <p:cNvPr id="19" name="TextBox 18"/>
          <p:cNvSpPr txBox="1"/>
          <p:nvPr/>
        </p:nvSpPr>
        <p:spPr>
          <a:xfrm>
            <a:off x="9662642" y="3383305"/>
            <a:ext cx="1107996" cy="369332"/>
          </a:xfrm>
          <a:prstGeom prst="rect">
            <a:avLst/>
          </a:prstGeom>
          <a:noFill/>
        </p:spPr>
        <p:txBody>
          <a:bodyPr wrap="none" rtlCol="0">
            <a:spAutoFit/>
          </a:bodyPr>
          <a:lstStyle>
            <a:defPPr>
              <a:defRPr lang="zh-CN"/>
            </a:defPPr>
            <a:lvl1pPr algn="ctr">
              <a:defRPr>
                <a:solidFill>
                  <a:schemeClr val="bg1">
                    <a:lumMod val="50000"/>
                  </a:schemeClr>
                </a:solidFill>
                <a:latin typeface="幼圆" panose="02010509060101010101" pitchFamily="49" charset="-122"/>
                <a:ea typeface="幼圆" panose="02010509060101010101" pitchFamily="49" charset="-122"/>
              </a:defRPr>
            </a:lvl1pPr>
          </a:lstStyle>
          <a:p>
            <a:r>
              <a:rPr lang="zh-CN" altLang="en-US"/>
              <a:t>团队合作</a:t>
            </a:r>
          </a:p>
        </p:txBody>
      </p:sp>
      <p:sp>
        <p:nvSpPr>
          <p:cNvPr id="20" name="TextBox 19"/>
          <p:cNvSpPr txBox="1"/>
          <p:nvPr/>
        </p:nvSpPr>
        <p:spPr>
          <a:xfrm>
            <a:off x="3814103" y="2155442"/>
            <a:ext cx="1210588" cy="400110"/>
          </a:xfrm>
          <a:prstGeom prst="rect">
            <a:avLst/>
          </a:prstGeom>
          <a:noFill/>
        </p:spPr>
        <p:txBody>
          <a:bodyPr wrap="none" rtlCol="0">
            <a:spAutoFit/>
          </a:bodyPr>
          <a:lstStyle/>
          <a:p>
            <a:pPr algn="ctr"/>
            <a:r>
              <a:rPr lang="zh-CN" altLang="en-US" sz="2000" smtClean="0">
                <a:solidFill>
                  <a:schemeClr val="bg1">
                    <a:lumMod val="65000"/>
                  </a:schemeClr>
                </a:solidFill>
                <a:latin typeface="幼圆" panose="02010509060101010101" pitchFamily="49" charset="-122"/>
                <a:ea typeface="幼圆" panose="02010509060101010101" pitchFamily="49" charset="-122"/>
              </a:rPr>
              <a:t>乐于分享</a:t>
            </a:r>
            <a:endParaRPr lang="zh-CN" altLang="en-US" sz="2000">
              <a:solidFill>
                <a:schemeClr val="bg1">
                  <a:lumMod val="65000"/>
                </a:schemeClr>
              </a:solidFill>
              <a:latin typeface="幼圆" panose="02010509060101010101" pitchFamily="49" charset="-122"/>
              <a:ea typeface="幼圆" panose="02010509060101010101" pitchFamily="49" charset="-122"/>
            </a:endParaRPr>
          </a:p>
        </p:txBody>
      </p:sp>
      <p:sp>
        <p:nvSpPr>
          <p:cNvPr id="21" name="TextBox 20"/>
          <p:cNvSpPr txBox="1"/>
          <p:nvPr/>
        </p:nvSpPr>
        <p:spPr>
          <a:xfrm>
            <a:off x="7714619" y="1675048"/>
            <a:ext cx="1415772" cy="461665"/>
          </a:xfrm>
          <a:prstGeom prst="rect">
            <a:avLst/>
          </a:prstGeom>
          <a:noFill/>
        </p:spPr>
        <p:txBody>
          <a:bodyPr wrap="none" rtlCol="0">
            <a:spAutoFit/>
          </a:bodyPr>
          <a:lstStyle/>
          <a:p>
            <a:pPr algn="ctr"/>
            <a:r>
              <a:rPr lang="zh-CN" altLang="en-US" sz="2400" smtClean="0">
                <a:solidFill>
                  <a:srgbClr val="FBB7CE"/>
                </a:solidFill>
                <a:latin typeface="幼圆" panose="02010509060101010101" pitchFamily="49" charset="-122"/>
                <a:ea typeface="幼圆" panose="02010509060101010101" pitchFamily="49" charset="-122"/>
              </a:rPr>
              <a:t>热爱设计</a:t>
            </a:r>
          </a:p>
        </p:txBody>
      </p:sp>
      <p:sp>
        <p:nvSpPr>
          <p:cNvPr id="22" name="TextBox 21"/>
          <p:cNvSpPr txBox="1"/>
          <p:nvPr/>
        </p:nvSpPr>
        <p:spPr>
          <a:xfrm>
            <a:off x="9612821" y="2241818"/>
            <a:ext cx="958916" cy="400110"/>
          </a:xfrm>
          <a:prstGeom prst="rect">
            <a:avLst/>
          </a:prstGeom>
          <a:noFill/>
        </p:spPr>
        <p:txBody>
          <a:bodyPr wrap="none" rtlCol="0">
            <a:spAutoFit/>
          </a:bodyPr>
          <a:lstStyle>
            <a:defPPr>
              <a:defRPr lang="zh-CN"/>
            </a:defPPr>
            <a:lvl1pPr algn="ctr">
              <a:defRPr sz="2000" b="1">
                <a:solidFill>
                  <a:schemeClr val="tx1">
                    <a:lumMod val="50000"/>
                    <a:lumOff val="50000"/>
                  </a:schemeClr>
                </a:solidFill>
                <a:latin typeface="幼圆" panose="02010509060101010101" pitchFamily="49" charset="-122"/>
                <a:ea typeface="幼圆" panose="02010509060101010101" pitchFamily="49" charset="-122"/>
              </a:defRPr>
            </a:lvl1pPr>
          </a:lstStyle>
          <a:p>
            <a:r>
              <a:rPr lang="zh-CN" altLang="en-US">
                <a:gradFill>
                  <a:gsLst>
                    <a:gs pos="0">
                      <a:srgbClr val="F999B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文艺狗</a:t>
            </a:r>
          </a:p>
        </p:txBody>
      </p:sp>
      <p:sp>
        <p:nvSpPr>
          <p:cNvPr id="23" name="TextBox 22"/>
          <p:cNvSpPr txBox="1"/>
          <p:nvPr/>
        </p:nvSpPr>
        <p:spPr>
          <a:xfrm>
            <a:off x="7981518" y="3200341"/>
            <a:ext cx="881973" cy="369332"/>
          </a:xfrm>
          <a:prstGeom prst="rect">
            <a:avLst/>
          </a:prstGeom>
          <a:noFill/>
        </p:spPr>
        <p:txBody>
          <a:bodyPr wrap="none" rtlCol="0">
            <a:spAutoFit/>
          </a:bodyPr>
          <a:lstStyle>
            <a:defPPr>
              <a:defRPr lang="zh-CN"/>
            </a:defPPr>
            <a:lvl1pPr algn="ctr">
              <a:defRPr sz="2000" b="1">
                <a:solidFill>
                  <a:schemeClr val="tx1">
                    <a:lumMod val="50000"/>
                    <a:lumOff val="50000"/>
                  </a:schemeClr>
                </a:solidFill>
                <a:latin typeface="幼圆" panose="02010509060101010101" pitchFamily="49" charset="-122"/>
                <a:ea typeface="幼圆" panose="02010509060101010101" pitchFamily="49" charset="-122"/>
              </a:defRPr>
            </a:lvl1pPr>
          </a:lstStyle>
          <a:p>
            <a:r>
              <a:rPr lang="zh-CN" altLang="en-US" sz="1800">
                <a:gradFill>
                  <a:gsLst>
                    <a:gs pos="0">
                      <a:srgbClr val="F999B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细节控</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8"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030" y="1000601"/>
            <a:ext cx="3704590" cy="4630737"/>
          </a:xfrm>
          <a:prstGeom prst="rect">
            <a:avLst/>
          </a:prstGeom>
        </p:spPr>
      </p:pic>
      <p:sp>
        <p:nvSpPr>
          <p:cNvPr id="6" name="文本框 5"/>
          <p:cNvSpPr txBox="1"/>
          <p:nvPr/>
        </p:nvSpPr>
        <p:spPr>
          <a:xfrm>
            <a:off x="1725930" y="5481955"/>
            <a:ext cx="2765425" cy="398780"/>
          </a:xfrm>
          <a:prstGeom prst="rect">
            <a:avLst/>
          </a:prstGeom>
          <a:noFill/>
        </p:spPr>
        <p:txBody>
          <a:bodyPr wrap="square" rtlCol="0">
            <a:spAutoFit/>
          </a:bodyPr>
          <a:lstStyle/>
          <a:p>
            <a:pPr algn="dist"/>
            <a:r>
              <a:rPr lang="zh-CN" altLang="en-US" sz="2000">
                <a:latin typeface="站酷快乐体2016修订版" panose="02010600030101010101" charset="-122"/>
                <a:ea typeface="站酷快乐体2016修订版" panose="02010600030101010101" charset="-122"/>
              </a:rPr>
              <a:t>concentrate</a:t>
            </a:r>
          </a:p>
        </p:txBody>
      </p:sp>
      <p:sp>
        <p:nvSpPr>
          <p:cNvPr id="10" name="文本框 9"/>
          <p:cNvSpPr txBox="1"/>
          <p:nvPr/>
        </p:nvSpPr>
        <p:spPr>
          <a:xfrm>
            <a:off x="6110605" y="918210"/>
            <a:ext cx="1591310" cy="398780"/>
          </a:xfrm>
          <a:prstGeom prst="rect">
            <a:avLst/>
          </a:prstGeom>
          <a:noFill/>
        </p:spPr>
        <p:txBody>
          <a:bodyPr wrap="square" rtlCol="0">
            <a:spAutoFit/>
          </a:bodyPr>
          <a:lstStyle>
            <a:defPPr>
              <a:defRPr lang="zh-CN"/>
            </a:defPPr>
            <a:lvl1pPr>
              <a:defRPr sz="2400"/>
            </a:lvl1pPr>
          </a:lstStyle>
          <a:p>
            <a:pPr algn="dist"/>
            <a:r>
              <a:rPr lang="zh-CN" altLang="en-US" sz="2000" dirty="0">
                <a:solidFill>
                  <a:schemeClr val="tx1">
                    <a:lumMod val="85000"/>
                    <a:lumOff val="15000"/>
                  </a:schemeClr>
                </a:solidFill>
                <a:latin typeface="站酷快乐体2016修订版" panose="02010600030101010101" charset="-122"/>
                <a:ea typeface="站酷快乐体2016修订版" panose="02010600030101010101" charset="-122"/>
              </a:rPr>
              <a:t>个人荣誉</a:t>
            </a:r>
          </a:p>
        </p:txBody>
      </p:sp>
      <p:sp>
        <p:nvSpPr>
          <p:cNvPr id="8" name="文本框 7"/>
          <p:cNvSpPr txBox="1"/>
          <p:nvPr/>
        </p:nvSpPr>
        <p:spPr>
          <a:xfrm>
            <a:off x="6110605" y="1503045"/>
            <a:ext cx="4881880" cy="1753235"/>
          </a:xfrm>
          <a:prstGeom prst="rect">
            <a:avLst/>
          </a:prstGeom>
          <a:noFill/>
        </p:spPr>
        <p:txBody>
          <a:bodyPr wrap="square" numCol="1" rtlCol="0">
            <a:spAutoFit/>
            <a:scene3d>
              <a:camera prst="orthographicFront"/>
              <a:lightRig rig="threePt" dir="t"/>
            </a:scene3d>
            <a:sp3d contourW="12700"/>
          </a:bodyPr>
          <a:lstStyle/>
          <a:p>
            <a:pPr>
              <a:lnSpc>
                <a:spcPct val="150000"/>
              </a:lnSpc>
            </a:pPr>
            <a:r>
              <a:rPr lang="zh-CN" altLang="en-US"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rPr>
              <a:t>请替换文字内容，添加 相关标题，修改文字内容也可以直接复制你的内容到此。请替换文字内容，添加 相关标题，修改文字内容也可以直接复制你的内容到此</a:t>
            </a: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ln>
                <a:noFill/>
              </a:ln>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3" name="文本框 2"/>
          <p:cNvSpPr txBox="1"/>
          <p:nvPr/>
        </p:nvSpPr>
        <p:spPr>
          <a:xfrm>
            <a:off x="6154420" y="3044190"/>
            <a:ext cx="1591310" cy="398780"/>
          </a:xfrm>
          <a:prstGeom prst="rect">
            <a:avLst/>
          </a:prstGeom>
          <a:noFill/>
        </p:spPr>
        <p:txBody>
          <a:bodyPr wrap="square" rtlCol="0">
            <a:spAutoFit/>
          </a:bodyPr>
          <a:lstStyle>
            <a:defPPr>
              <a:defRPr lang="zh-CN"/>
            </a:defPPr>
            <a:lvl1pPr>
              <a:defRPr sz="2400"/>
            </a:lvl1pPr>
          </a:lstStyle>
          <a:p>
            <a:pPr algn="dist"/>
            <a:r>
              <a:rPr lang="zh-CN" altLang="en-US" sz="2000" dirty="0">
                <a:solidFill>
                  <a:schemeClr val="tx1">
                    <a:lumMod val="85000"/>
                    <a:lumOff val="15000"/>
                  </a:schemeClr>
                </a:solidFill>
                <a:latin typeface="站酷快乐体2016修订版" panose="02010600030101010101" charset="-122"/>
                <a:ea typeface="站酷快乐体2016修订版" panose="02010600030101010101" charset="-122"/>
                <a:sym typeface="+mn-ea"/>
              </a:rPr>
              <a:t>个人荣誉</a:t>
            </a:r>
          </a:p>
        </p:txBody>
      </p:sp>
      <p:sp>
        <p:nvSpPr>
          <p:cNvPr id="4" name="文本框 3"/>
          <p:cNvSpPr txBox="1"/>
          <p:nvPr/>
        </p:nvSpPr>
        <p:spPr>
          <a:xfrm>
            <a:off x="6154420" y="3512820"/>
            <a:ext cx="4838065" cy="1476375"/>
          </a:xfrm>
          <a:prstGeom prst="rect">
            <a:avLst/>
          </a:prstGeom>
          <a:noFill/>
        </p:spPr>
        <p:txBody>
          <a:bodyPr wrap="square" numCol="1" rtlCol="0">
            <a:spAutoFit/>
            <a:scene3d>
              <a:camera prst="orthographicFront"/>
              <a:lightRig rig="threePt" dir="t"/>
            </a:scene3d>
            <a:sp3d contourW="12700"/>
          </a:bodyPr>
          <a:lstStyle/>
          <a:p>
            <a:pPr>
              <a:lnSpc>
                <a:spcPct val="150000"/>
              </a:lnSpc>
            </a:pPr>
            <a:r>
              <a:rPr lang="zh-CN" altLang="en-US"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rPr>
              <a:t>请替换文字内容，添加 相关标题，修改文字内容也可以直接复制你的内容到此。请替换文字内容，添加 相关标题</a:t>
            </a: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ln>
                <a:noFill/>
              </a:ln>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5" name="文本框 4"/>
          <p:cNvSpPr txBox="1"/>
          <p:nvPr/>
        </p:nvSpPr>
        <p:spPr>
          <a:xfrm>
            <a:off x="6248400" y="4590415"/>
            <a:ext cx="1591310" cy="398780"/>
          </a:xfrm>
          <a:prstGeom prst="rect">
            <a:avLst/>
          </a:prstGeom>
          <a:noFill/>
        </p:spPr>
        <p:txBody>
          <a:bodyPr wrap="square" rtlCol="0">
            <a:spAutoFit/>
          </a:bodyPr>
          <a:lstStyle>
            <a:defPPr>
              <a:defRPr lang="zh-CN"/>
            </a:defPPr>
            <a:lvl1pPr>
              <a:defRPr sz="2400"/>
            </a:lvl1pPr>
          </a:lstStyle>
          <a:p>
            <a:pPr algn="dist"/>
            <a:r>
              <a:rPr lang="zh-CN" altLang="en-US" sz="2000" dirty="0">
                <a:solidFill>
                  <a:schemeClr val="tx1">
                    <a:lumMod val="85000"/>
                    <a:lumOff val="15000"/>
                  </a:schemeClr>
                </a:solidFill>
                <a:latin typeface="站酷快乐体2016修订版" panose="02010600030101010101" charset="-122"/>
                <a:ea typeface="站酷快乐体2016修订版" panose="02010600030101010101" charset="-122"/>
                <a:sym typeface="+mn-ea"/>
              </a:rPr>
              <a:t>个人荣誉</a:t>
            </a:r>
          </a:p>
        </p:txBody>
      </p:sp>
      <p:sp>
        <p:nvSpPr>
          <p:cNvPr id="7" name="文本框 6"/>
          <p:cNvSpPr txBox="1"/>
          <p:nvPr/>
        </p:nvSpPr>
        <p:spPr>
          <a:xfrm>
            <a:off x="6248400" y="5152390"/>
            <a:ext cx="4838065" cy="1476375"/>
          </a:xfrm>
          <a:prstGeom prst="rect">
            <a:avLst/>
          </a:prstGeom>
          <a:noFill/>
        </p:spPr>
        <p:txBody>
          <a:bodyPr wrap="square" numCol="1" rtlCol="0">
            <a:spAutoFit/>
            <a:scene3d>
              <a:camera prst="orthographicFront"/>
              <a:lightRig rig="threePt" dir="t"/>
            </a:scene3d>
            <a:sp3d contourW="12700"/>
          </a:bodyPr>
          <a:lstStyle/>
          <a:p>
            <a:pPr>
              <a:lnSpc>
                <a:spcPct val="150000"/>
              </a:lnSpc>
            </a:pPr>
            <a:r>
              <a:rPr lang="zh-CN" altLang="en-US"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rPr>
              <a:t>请替换文字内容，添加 相关标题，修改文字内容也可以直接复制你的内容到此。请替换文字内容，添加 相关标题</a:t>
            </a: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a:lnSpc>
                <a:spcPct val="150000"/>
              </a:lnSpc>
            </a:pPr>
            <a:endParaRPr lang="en-US" altLang="zh-CN" sz="1200" dirty="0">
              <a:ln>
                <a:noFill/>
              </a:ln>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55" presetClass="entr" presetSubtype="0"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1"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par>
                                <p:cTn id="23" presetID="55" presetClass="entr"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par>
                                <p:cTn id="28" presetID="55" presetClass="entr" presetSubtype="0" fill="hold" grpId="1"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par>
                                <p:cTn id="33" presetID="55"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par>
                                <p:cTn id="38" presetID="55" presetClass="entr" presetSubtype="0" fill="hold" grpId="1"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0.7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P spid="8" grpId="1"/>
      <p:bldP spid="3" grpId="1"/>
      <p:bldP spid="4" grpId="1"/>
      <p:bldP spid="5" grpId="1"/>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226878" y="4153337"/>
            <a:ext cx="2101755" cy="2101755"/>
          </a:xfrm>
          <a:prstGeom prst="ellipse">
            <a:avLst/>
          </a:prstGeom>
          <a:solidFill>
            <a:srgbClr val="FB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301" y="552795"/>
            <a:ext cx="2411719" cy="495139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101" y="1150548"/>
            <a:ext cx="2073608" cy="3714199"/>
          </a:xfrm>
          <a:prstGeom prst="rect">
            <a:avLst/>
          </a:prstGeom>
        </p:spPr>
      </p:pic>
      <p:sp>
        <p:nvSpPr>
          <p:cNvPr id="7" name="文本框 6"/>
          <p:cNvSpPr txBox="1"/>
          <p:nvPr/>
        </p:nvSpPr>
        <p:spPr>
          <a:xfrm>
            <a:off x="5572409" y="1422896"/>
            <a:ext cx="3264061" cy="583565"/>
          </a:xfrm>
          <a:prstGeom prst="rect">
            <a:avLst/>
          </a:prstGeom>
          <a:noFill/>
        </p:spPr>
        <p:txBody>
          <a:bodyPr wrap="square" rtlCol="0">
            <a:spAutoFit/>
          </a:bodyPr>
          <a:lstStyle/>
          <a:p>
            <a:pPr algn="ctr"/>
            <a:r>
              <a:rPr lang="zh-CN" altLang="en-US" sz="3200" dirty="0" smtClean="0">
                <a:solidFill>
                  <a:prstClr val="black"/>
                </a:solidFill>
                <a:latin typeface="站酷快乐体2016修订版" panose="02010600030101010101" charset="-122"/>
                <a:ea typeface="站酷快乐体2016修订版" panose="02010600030101010101" charset="-122"/>
              </a:rPr>
              <a:t>工作经验</a:t>
            </a:r>
          </a:p>
        </p:txBody>
      </p:sp>
      <p:sp>
        <p:nvSpPr>
          <p:cNvPr id="9" name="矩形 8"/>
          <p:cNvSpPr/>
          <p:nvPr/>
        </p:nvSpPr>
        <p:spPr>
          <a:xfrm>
            <a:off x="5275019" y="2306296"/>
            <a:ext cx="4739708" cy="584775"/>
          </a:xfrm>
          <a:prstGeom prst="rect">
            <a:avLst/>
          </a:prstGeom>
        </p:spPr>
        <p:txBody>
          <a:bodyPr wrap="square">
            <a:spAutoFit/>
          </a:bodyPr>
          <a:lstStyle/>
          <a:p>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此处添加你</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的信息</a:t>
            </a:r>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此处添加你的</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信息此处</a:t>
            </a:r>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添加你的</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信息此处</a:t>
            </a:r>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添加你的</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信息</a:t>
            </a:r>
            <a:endParaRPr lang="zh-CN" altLang="en-US" sz="1600" dirty="0">
              <a:solidFill>
                <a:schemeClr val="bg2">
                  <a:lumMod val="50000"/>
                </a:schemeClr>
              </a:solidFill>
              <a:latin typeface="站酷快乐体2016修订版" panose="02010600030101010101" charset="-122"/>
              <a:ea typeface="站酷快乐体2016修订版" panose="02010600030101010101" charset="-122"/>
            </a:endParaRPr>
          </a:p>
        </p:txBody>
      </p:sp>
      <p:sp>
        <p:nvSpPr>
          <p:cNvPr id="10" name="矩形 9"/>
          <p:cNvSpPr/>
          <p:nvPr/>
        </p:nvSpPr>
        <p:spPr>
          <a:xfrm>
            <a:off x="5275019" y="3075008"/>
            <a:ext cx="4739708" cy="1323439"/>
          </a:xfrm>
          <a:prstGeom prst="rect">
            <a:avLst/>
          </a:prstGeom>
        </p:spPr>
        <p:txBody>
          <a:bodyPr wrap="square">
            <a:spAutoFit/>
          </a:bodyPr>
          <a:lstStyle/>
          <a:p>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此处添加你</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的信息</a:t>
            </a:r>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此处添加你的</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信息此处</a:t>
            </a:r>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添加你的</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信息此处</a:t>
            </a:r>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添加你的信息，此处添加你的信息此处添加你的信息此处添加你的信息此处添加你的</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信息</a:t>
            </a:r>
            <a:r>
              <a:rPr lang="zh-CN" altLang="en-US" sz="1600" dirty="0" smtClean="0">
                <a:solidFill>
                  <a:schemeClr val="bg2">
                    <a:lumMod val="50000"/>
                  </a:schemeClr>
                </a:solidFill>
                <a:latin typeface="站酷快乐体2016修订版" panose="02010600030101010101" charset="-122"/>
                <a:ea typeface="站酷快乐体2016修订版" panose="02010600030101010101" charset="-122"/>
              </a:rPr>
              <a:t>，</a:t>
            </a:r>
            <a:r>
              <a:rPr lang="zh-CN" altLang="en-US" sz="1600" kern="1100" spc="150" dirty="0">
                <a:solidFill>
                  <a:schemeClr val="bg2">
                    <a:lumMod val="50000"/>
                  </a:schemeClr>
                </a:solidFill>
                <a:latin typeface="站酷快乐体2016修订版" panose="02010600030101010101" charset="-122"/>
                <a:ea typeface="站酷快乐体2016修订版" panose="02010600030101010101" charset="-122"/>
              </a:rPr>
              <a:t>此处添加你的信息此处添加你的信息此处添加你的信息此处添加你的</a:t>
            </a:r>
            <a:r>
              <a:rPr lang="zh-CN" altLang="en-US" sz="1600" kern="1100" spc="150" dirty="0" smtClean="0">
                <a:solidFill>
                  <a:schemeClr val="bg2">
                    <a:lumMod val="50000"/>
                  </a:schemeClr>
                </a:solidFill>
                <a:latin typeface="站酷快乐体2016修订版" panose="02010600030101010101" charset="-122"/>
                <a:ea typeface="站酷快乐体2016修订版" panose="02010600030101010101" charset="-122"/>
              </a:rPr>
              <a:t>信息</a:t>
            </a:r>
            <a:endParaRPr lang="zh-CN" altLang="en-US" sz="1600" dirty="0">
              <a:solidFill>
                <a:schemeClr val="bg2">
                  <a:lumMod val="50000"/>
                </a:schemeClr>
              </a:solidFill>
              <a:latin typeface="站酷快乐体2016修订版" panose="02010600030101010101" charset="-122"/>
              <a:ea typeface="站酷快乐体2016修订版" panose="02010600030101010101" charset="-122"/>
            </a:endParaRPr>
          </a:p>
        </p:txBody>
      </p:sp>
      <p:sp>
        <p:nvSpPr>
          <p:cNvPr id="11" name="文本框 10"/>
          <p:cNvSpPr txBox="1"/>
          <p:nvPr/>
        </p:nvSpPr>
        <p:spPr>
          <a:xfrm>
            <a:off x="5274772" y="4864747"/>
            <a:ext cx="4996741" cy="706755"/>
          </a:xfrm>
          <a:prstGeom prst="rect">
            <a:avLst/>
          </a:prstGeom>
          <a:noFill/>
        </p:spPr>
        <p:txBody>
          <a:bodyPr wrap="square" rtlCol="0">
            <a:spAutoFit/>
          </a:bodyPr>
          <a:lstStyle/>
          <a:p>
            <a:pPr algn="ctr"/>
            <a:r>
              <a:rPr lang="zh-CN" altLang="en-US" sz="4000" i="1" dirty="0" smtClean="0">
                <a:solidFill>
                  <a:srgbClr val="F999B9"/>
                </a:solidFill>
                <a:latin typeface="站酷快乐体2016修订版" panose="02010600030101010101" charset="-122"/>
                <a:ea typeface="站酷快乐体2016修订版" panose="02010600030101010101" charset="-122"/>
              </a:rPr>
              <a:t>此处添加你的主标题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431" y="0"/>
            <a:ext cx="12192000" cy="6858000"/>
          </a:xfrm>
          <a:prstGeom prst="rtTriangle">
            <a:avLst/>
          </a:prstGeom>
          <a:solidFill>
            <a:srgbClr val="B5D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V="1">
            <a:off x="-635" y="-3175"/>
            <a:ext cx="12192000" cy="6858000"/>
          </a:xfrm>
          <a:prstGeom prst="rtTriangle">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8335" y="1097915"/>
            <a:ext cx="10860405" cy="4605020"/>
          </a:xfrm>
          <a:prstGeom prst="rect">
            <a:avLst/>
          </a:prstGeom>
          <a:solidFill>
            <a:schemeClr val="bg1"/>
          </a:solidFill>
          <a:ln>
            <a:noFill/>
          </a:ln>
          <a:effectLst>
            <a:outerShdw blurRad="50800" dist="38100" dir="1440000" sx="101000" sy="101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undefined (3)"/>
          <p:cNvPicPr>
            <a:picLocks noChangeAspect="1"/>
          </p:cNvPicPr>
          <p:nvPr/>
        </p:nvPicPr>
        <p:blipFill>
          <a:blip r:embed="rId2"/>
          <a:srcRect l="26098" r="25947"/>
          <a:stretch>
            <a:fillRect/>
          </a:stretch>
        </p:blipFill>
        <p:spPr>
          <a:xfrm>
            <a:off x="10968355" y="5702935"/>
            <a:ext cx="1028065" cy="1027430"/>
          </a:xfrm>
          <a:prstGeom prst="rect">
            <a:avLst/>
          </a:prstGeom>
        </p:spPr>
      </p:pic>
      <p:sp>
        <p:nvSpPr>
          <p:cNvPr id="19" name="等腰三角形 18"/>
          <p:cNvSpPr/>
          <p:nvPr/>
        </p:nvSpPr>
        <p:spPr>
          <a:xfrm rot="5040000">
            <a:off x="475615" y="-59055"/>
            <a:ext cx="949325" cy="1239520"/>
          </a:xfrm>
          <a:prstGeom prst="triangle">
            <a:avLst>
              <a:gd name="adj" fmla="val 5232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868660" y="118745"/>
            <a:ext cx="767080" cy="789940"/>
          </a:xfrm>
          <a:prstGeom prst="ellipse">
            <a:avLst/>
          </a:prstGeom>
          <a:noFill/>
          <a:ln w="1206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棱台 20"/>
          <p:cNvSpPr/>
          <p:nvPr/>
        </p:nvSpPr>
        <p:spPr>
          <a:xfrm rot="20880000">
            <a:off x="10083800" y="6059170"/>
            <a:ext cx="1697355" cy="500380"/>
          </a:xfrm>
          <a:prstGeom prst="bevel">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555705">
            <a:off x="7518060" y="136915"/>
            <a:ext cx="377180" cy="477672"/>
          </a:xfrm>
          <a:prstGeom prst="triangle">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110610">
            <a:off x="7692238" y="490469"/>
            <a:ext cx="377180" cy="477672"/>
          </a:xfrm>
          <a:prstGeom prst="triangle">
            <a:avLst>
              <a:gd name="adj" fmla="val 100000"/>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778365" y="4144010"/>
            <a:ext cx="1569085" cy="1558925"/>
          </a:xfrm>
          <a:prstGeom prst="ellipse">
            <a:avLst/>
          </a:prstGeom>
          <a:pattFill prst="pct5">
            <a:fgClr>
              <a:srgbClr val="B5DF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46"/>
          <p:cNvSpPr>
            <a:spLocks noChangeAspect="1"/>
          </p:cNvSpPr>
          <p:nvPr/>
        </p:nvSpPr>
        <p:spPr bwMode="auto">
          <a:xfrm>
            <a:off x="460035" y="5502475"/>
            <a:ext cx="1223750" cy="1182504"/>
          </a:xfrm>
          <a:custGeom>
            <a:avLst/>
            <a:gdLst>
              <a:gd name="T0" fmla="*/ 71 w 197"/>
              <a:gd name="T1" fmla="*/ 88 h 190"/>
              <a:gd name="T2" fmla="*/ 68 w 197"/>
              <a:gd name="T3" fmla="*/ 58 h 190"/>
              <a:gd name="T4" fmla="*/ 74 w 197"/>
              <a:gd name="T5" fmla="*/ 46 h 190"/>
              <a:gd name="T6" fmla="*/ 81 w 197"/>
              <a:gd name="T7" fmla="*/ 45 h 190"/>
              <a:gd name="T8" fmla="*/ 80 w 197"/>
              <a:gd name="T9" fmla="*/ 51 h 190"/>
              <a:gd name="T10" fmla="*/ 83 w 197"/>
              <a:gd name="T11" fmla="*/ 90 h 190"/>
              <a:gd name="T12" fmla="*/ 115 w 197"/>
              <a:gd name="T13" fmla="*/ 93 h 190"/>
              <a:gd name="T14" fmla="*/ 127 w 197"/>
              <a:gd name="T15" fmla="*/ 64 h 190"/>
              <a:gd name="T16" fmla="*/ 104 w 197"/>
              <a:gd name="T17" fmla="*/ 42 h 190"/>
              <a:gd name="T18" fmla="*/ 97 w 197"/>
              <a:gd name="T19" fmla="*/ 37 h 190"/>
              <a:gd name="T20" fmla="*/ 105 w 197"/>
              <a:gd name="T21" fmla="*/ 35 h 190"/>
              <a:gd name="T22" fmla="*/ 131 w 197"/>
              <a:gd name="T23" fmla="*/ 84 h 190"/>
              <a:gd name="T24" fmla="*/ 134 w 197"/>
              <a:gd name="T25" fmla="*/ 91 h 190"/>
              <a:gd name="T26" fmla="*/ 158 w 197"/>
              <a:gd name="T27" fmla="*/ 117 h 190"/>
              <a:gd name="T28" fmla="*/ 159 w 197"/>
              <a:gd name="T29" fmla="*/ 121 h 190"/>
              <a:gd name="T30" fmla="*/ 157 w 197"/>
              <a:gd name="T31" fmla="*/ 125 h 190"/>
              <a:gd name="T32" fmla="*/ 153 w 197"/>
              <a:gd name="T33" fmla="*/ 124 h 190"/>
              <a:gd name="T34" fmla="*/ 151 w 197"/>
              <a:gd name="T35" fmla="*/ 120 h 190"/>
              <a:gd name="T36" fmla="*/ 128 w 197"/>
              <a:gd name="T37" fmla="*/ 96 h 190"/>
              <a:gd name="T38" fmla="*/ 122 w 197"/>
              <a:gd name="T39" fmla="*/ 97 h 190"/>
              <a:gd name="T40" fmla="*/ 79 w 197"/>
              <a:gd name="T41" fmla="*/ 97 h 190"/>
              <a:gd name="T42" fmla="*/ 73 w 197"/>
              <a:gd name="T43" fmla="*/ 96 h 190"/>
              <a:gd name="T44" fmla="*/ 43 w 197"/>
              <a:gd name="T45" fmla="*/ 144 h 190"/>
              <a:gd name="T46" fmla="*/ 46 w 197"/>
              <a:gd name="T47" fmla="*/ 150 h 190"/>
              <a:gd name="T48" fmla="*/ 177 w 197"/>
              <a:gd name="T49" fmla="*/ 115 h 190"/>
              <a:gd name="T50" fmla="*/ 111 w 197"/>
              <a:gd name="T51" fmla="*/ 12 h 190"/>
              <a:gd name="T52" fmla="*/ 22 w 197"/>
              <a:gd name="T53" fmla="*/ 74 h 190"/>
              <a:gd name="T54" fmla="*/ 24 w 197"/>
              <a:gd name="T55" fmla="*/ 116 h 190"/>
              <a:gd name="T56" fmla="*/ 23 w 197"/>
              <a:gd name="T57" fmla="*/ 122 h 190"/>
              <a:gd name="T58" fmla="*/ 17 w 197"/>
              <a:gd name="T59" fmla="*/ 119 h 190"/>
              <a:gd name="T60" fmla="*/ 92 w 197"/>
              <a:gd name="T61" fmla="*/ 4 h 190"/>
              <a:gd name="T62" fmla="*/ 186 w 197"/>
              <a:gd name="T63" fmla="*/ 75 h 190"/>
              <a:gd name="T64" fmla="*/ 102 w 197"/>
              <a:gd name="T65" fmla="*/ 178 h 190"/>
              <a:gd name="T66" fmla="*/ 40 w 197"/>
              <a:gd name="T67" fmla="*/ 154 h 190"/>
              <a:gd name="T68" fmla="*/ 36 w 197"/>
              <a:gd name="T69" fmla="*/ 144 h 190"/>
              <a:gd name="T70" fmla="*/ 68 w 197"/>
              <a:gd name="T71" fmla="*/ 91 h 190"/>
              <a:gd name="T72" fmla="*/ 70 w 197"/>
              <a:gd name="T73" fmla="*/ 89 h 190"/>
              <a:gd name="T74" fmla="*/ 71 w 197"/>
              <a:gd name="T75"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7" h="190">
                <a:moveTo>
                  <a:pt x="71" y="88"/>
                </a:moveTo>
                <a:cubicBezTo>
                  <a:pt x="66" y="79"/>
                  <a:pt x="64" y="68"/>
                  <a:pt x="68" y="58"/>
                </a:cubicBezTo>
                <a:cubicBezTo>
                  <a:pt x="69" y="54"/>
                  <a:pt x="72" y="50"/>
                  <a:pt x="74" y="46"/>
                </a:cubicBezTo>
                <a:cubicBezTo>
                  <a:pt x="76" y="44"/>
                  <a:pt x="78" y="42"/>
                  <a:pt x="81" y="45"/>
                </a:cubicBezTo>
                <a:cubicBezTo>
                  <a:pt x="83" y="47"/>
                  <a:pt x="81" y="49"/>
                  <a:pt x="80" y="51"/>
                </a:cubicBezTo>
                <a:cubicBezTo>
                  <a:pt x="70" y="64"/>
                  <a:pt x="71" y="81"/>
                  <a:pt x="83" y="90"/>
                </a:cubicBezTo>
                <a:cubicBezTo>
                  <a:pt x="92" y="98"/>
                  <a:pt x="104" y="99"/>
                  <a:pt x="115" y="93"/>
                </a:cubicBezTo>
                <a:cubicBezTo>
                  <a:pt x="125" y="87"/>
                  <a:pt x="130" y="75"/>
                  <a:pt x="127" y="64"/>
                </a:cubicBezTo>
                <a:cubicBezTo>
                  <a:pt x="125" y="52"/>
                  <a:pt x="116" y="44"/>
                  <a:pt x="104" y="42"/>
                </a:cubicBezTo>
                <a:cubicBezTo>
                  <a:pt x="101" y="41"/>
                  <a:pt x="96" y="42"/>
                  <a:pt x="97" y="37"/>
                </a:cubicBezTo>
                <a:cubicBezTo>
                  <a:pt x="98" y="33"/>
                  <a:pt x="102" y="34"/>
                  <a:pt x="105" y="35"/>
                </a:cubicBezTo>
                <a:cubicBezTo>
                  <a:pt x="129" y="38"/>
                  <a:pt x="142" y="63"/>
                  <a:pt x="131" y="84"/>
                </a:cubicBezTo>
                <a:cubicBezTo>
                  <a:pt x="130" y="88"/>
                  <a:pt x="131" y="89"/>
                  <a:pt x="134" y="91"/>
                </a:cubicBezTo>
                <a:cubicBezTo>
                  <a:pt x="144" y="97"/>
                  <a:pt x="152" y="106"/>
                  <a:pt x="158" y="117"/>
                </a:cubicBezTo>
                <a:cubicBezTo>
                  <a:pt x="158" y="118"/>
                  <a:pt x="159" y="119"/>
                  <a:pt x="159" y="121"/>
                </a:cubicBezTo>
                <a:cubicBezTo>
                  <a:pt x="159" y="122"/>
                  <a:pt x="158" y="124"/>
                  <a:pt x="157" y="125"/>
                </a:cubicBezTo>
                <a:cubicBezTo>
                  <a:pt x="156" y="125"/>
                  <a:pt x="154" y="124"/>
                  <a:pt x="153" y="124"/>
                </a:cubicBezTo>
                <a:cubicBezTo>
                  <a:pt x="152" y="123"/>
                  <a:pt x="152" y="121"/>
                  <a:pt x="151" y="120"/>
                </a:cubicBezTo>
                <a:cubicBezTo>
                  <a:pt x="146" y="110"/>
                  <a:pt x="138" y="102"/>
                  <a:pt x="128" y="96"/>
                </a:cubicBezTo>
                <a:cubicBezTo>
                  <a:pt x="126" y="95"/>
                  <a:pt x="124" y="95"/>
                  <a:pt x="122" y="97"/>
                </a:cubicBezTo>
                <a:cubicBezTo>
                  <a:pt x="108" y="107"/>
                  <a:pt x="93" y="106"/>
                  <a:pt x="79" y="97"/>
                </a:cubicBezTo>
                <a:cubicBezTo>
                  <a:pt x="77" y="96"/>
                  <a:pt x="75" y="95"/>
                  <a:pt x="73" y="96"/>
                </a:cubicBezTo>
                <a:cubicBezTo>
                  <a:pt x="55" y="107"/>
                  <a:pt x="45" y="123"/>
                  <a:pt x="43" y="144"/>
                </a:cubicBezTo>
                <a:cubicBezTo>
                  <a:pt x="43" y="146"/>
                  <a:pt x="45" y="148"/>
                  <a:pt x="46" y="150"/>
                </a:cubicBezTo>
                <a:cubicBezTo>
                  <a:pt x="88" y="190"/>
                  <a:pt x="160" y="170"/>
                  <a:pt x="177" y="115"/>
                </a:cubicBezTo>
                <a:cubicBezTo>
                  <a:pt x="191" y="67"/>
                  <a:pt x="161" y="19"/>
                  <a:pt x="111" y="12"/>
                </a:cubicBezTo>
                <a:cubicBezTo>
                  <a:pt x="71" y="5"/>
                  <a:pt x="31" y="33"/>
                  <a:pt x="22" y="74"/>
                </a:cubicBezTo>
                <a:cubicBezTo>
                  <a:pt x="19" y="88"/>
                  <a:pt x="20" y="102"/>
                  <a:pt x="24" y="116"/>
                </a:cubicBezTo>
                <a:cubicBezTo>
                  <a:pt x="25" y="119"/>
                  <a:pt x="26" y="121"/>
                  <a:pt x="23" y="122"/>
                </a:cubicBezTo>
                <a:cubicBezTo>
                  <a:pt x="20" y="124"/>
                  <a:pt x="18" y="121"/>
                  <a:pt x="17" y="119"/>
                </a:cubicBezTo>
                <a:cubicBezTo>
                  <a:pt x="0" y="64"/>
                  <a:pt x="37" y="9"/>
                  <a:pt x="92" y="4"/>
                </a:cubicBezTo>
                <a:cubicBezTo>
                  <a:pt x="139" y="0"/>
                  <a:pt x="177" y="30"/>
                  <a:pt x="186" y="75"/>
                </a:cubicBezTo>
                <a:cubicBezTo>
                  <a:pt x="197" y="128"/>
                  <a:pt x="155" y="178"/>
                  <a:pt x="102" y="178"/>
                </a:cubicBezTo>
                <a:cubicBezTo>
                  <a:pt x="78" y="178"/>
                  <a:pt x="57" y="170"/>
                  <a:pt x="40" y="154"/>
                </a:cubicBezTo>
                <a:cubicBezTo>
                  <a:pt x="37" y="151"/>
                  <a:pt x="36" y="148"/>
                  <a:pt x="36" y="144"/>
                </a:cubicBezTo>
                <a:cubicBezTo>
                  <a:pt x="37" y="121"/>
                  <a:pt x="48" y="103"/>
                  <a:pt x="68" y="91"/>
                </a:cubicBezTo>
                <a:cubicBezTo>
                  <a:pt x="69" y="90"/>
                  <a:pt x="69" y="90"/>
                  <a:pt x="70" y="89"/>
                </a:cubicBezTo>
                <a:cubicBezTo>
                  <a:pt x="70" y="89"/>
                  <a:pt x="70" y="89"/>
                  <a:pt x="71" y="8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文本框 28"/>
          <p:cNvSpPr txBox="1"/>
          <p:nvPr/>
        </p:nvSpPr>
        <p:spPr>
          <a:xfrm>
            <a:off x="3466465" y="2945130"/>
            <a:ext cx="5504815" cy="1198880"/>
          </a:xfrm>
          <a:prstGeom prst="rect">
            <a:avLst/>
          </a:prstGeom>
          <a:noFill/>
        </p:spPr>
        <p:txBody>
          <a:bodyPr wrap="square" rtlCol="0">
            <a:spAutoFit/>
          </a:bodyPr>
          <a:lstStyle/>
          <a:p>
            <a:pPr algn="dist"/>
            <a:r>
              <a:rPr lang="zh-CN" altLang="en-US" sz="7200" kern="100" dirty="0">
                <a:solidFill>
                  <a:schemeClr val="tx1">
                    <a:lumMod val="85000"/>
                    <a:lumOff val="15000"/>
                  </a:schemeClr>
                </a:solidFill>
                <a:latin typeface="站酷快乐体2016修订版" panose="02010600030101010101" charset="-122"/>
                <a:ea typeface="站酷快乐体2016修订版" panose="02010600030101010101" charset="-122"/>
                <a:cs typeface="站酷快乐体2016修订版" panose="02010600030101010101" charset="-122"/>
                <a:sym typeface="+mn-ea"/>
              </a:rPr>
              <a:t>岗位认知</a:t>
            </a:r>
            <a:endParaRPr lang="en-US" altLang="zh-CN" sz="7200">
              <a:effectLst>
                <a:outerShdw blurRad="50800" dist="38100" dir="5400000" algn="t" rotWithShape="0">
                  <a:prstClr val="black">
                    <a:alpha val="40000"/>
                  </a:prstClr>
                </a:outerShdw>
              </a:effectLst>
              <a:latin typeface="站酷快乐体2016修订版" panose="02010600030101010101" charset="-122"/>
              <a:ea typeface="站酷快乐体2016修订版" panose="02010600030101010101" charset="-122"/>
            </a:endParaRPr>
          </a:p>
        </p:txBody>
      </p:sp>
      <p:pic>
        <p:nvPicPr>
          <p:cNvPr id="17" name="图片 16" descr="undefined (2)"/>
          <p:cNvPicPr>
            <a:picLocks noChangeAspect="1"/>
          </p:cNvPicPr>
          <p:nvPr/>
        </p:nvPicPr>
        <p:blipFill>
          <a:blip r:embed="rId3"/>
          <a:srcRect l="4640" t="2372" r="3006" b="1523"/>
          <a:stretch>
            <a:fillRect/>
          </a:stretch>
        </p:blipFill>
        <p:spPr>
          <a:xfrm>
            <a:off x="4727575" y="1586865"/>
            <a:ext cx="2982595" cy="3037205"/>
          </a:xfrm>
          <a:prstGeom prst="ellipse">
            <a:avLst/>
          </a:prstGeom>
        </p:spPr>
      </p:pic>
      <p:sp>
        <p:nvSpPr>
          <p:cNvPr id="28" name="文本框 27"/>
          <p:cNvSpPr txBox="1"/>
          <p:nvPr/>
        </p:nvSpPr>
        <p:spPr>
          <a:xfrm>
            <a:off x="5591810" y="1877060"/>
            <a:ext cx="1209040" cy="1106805"/>
          </a:xfrm>
          <a:prstGeom prst="rect">
            <a:avLst/>
          </a:prstGeom>
          <a:noFill/>
        </p:spPr>
        <p:txBody>
          <a:bodyPr wrap="none" rtlCol="0" anchor="t">
            <a:spAutoFit/>
          </a:bodyPr>
          <a:lstStyle/>
          <a:p>
            <a:r>
              <a:rPr lang="en-US" altLang="zh-CN" sz="6600" b="1" kern="100" dirty="0">
                <a:solidFill>
                  <a:schemeClr val="bg1"/>
                </a:solidFill>
                <a:effectLst>
                  <a:outerShdw blurRad="50800" dist="38100" dir="2700000" sx="103000" sy="103000" algn="tl" rotWithShape="0">
                    <a:prstClr val="black">
                      <a:alpha val="100000"/>
                    </a:prstClr>
                  </a:outerShdw>
                </a:effectLst>
                <a:latin typeface="站酷快乐体2016修订版" panose="02010600030101010101" charset="-122"/>
                <a:ea typeface="站酷快乐体2016修订版" panose="02010600030101010101" charset="-122"/>
                <a:cs typeface="站酷快乐体2016修订版" panose="02010600030101010101" charset="-122"/>
                <a:sym typeface="+mn-ea"/>
              </a:rPr>
              <a:t>02</a:t>
            </a:r>
          </a:p>
        </p:txBody>
      </p:sp>
      <p:sp>
        <p:nvSpPr>
          <p:cNvPr id="30" name="文本框 29"/>
          <p:cNvSpPr txBox="1"/>
          <p:nvPr/>
        </p:nvSpPr>
        <p:spPr>
          <a:xfrm>
            <a:off x="4986655" y="4739640"/>
            <a:ext cx="2464435" cy="368300"/>
          </a:xfrm>
          <a:prstGeom prst="rect">
            <a:avLst/>
          </a:prstGeom>
          <a:noFill/>
        </p:spPr>
        <p:txBody>
          <a:bodyPr wrap="square" rtlCol="0" anchor="t">
            <a:spAutoFit/>
          </a:bodyPr>
          <a:lstStyle/>
          <a:p>
            <a:pPr algn="l">
              <a:defRPr/>
            </a:pPr>
            <a:r>
              <a:rPr lang="en-US" altLang="zh-CN" dirty="0">
                <a:latin typeface="站酷快乐体2016修订版" panose="02010600030101010101" charset="-122"/>
                <a:ea typeface="站酷快乐体2016修订版" panose="02010600030101010101" charset="-122"/>
                <a:cs typeface="站酷快乐体2016修订版" panose="02010600030101010101" charset="-122"/>
                <a:sym typeface="+mn-ea"/>
              </a:rPr>
              <a:t>POST COGNITIVE</a:t>
            </a: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3500"/>
                            </p:stCondLst>
                            <p:childTnLst>
                              <p:par>
                                <p:cTn id="27" presetID="5"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9" grpId="0"/>
      <p:bldP spid="28" grpId="0"/>
      <p:bldP spid="30" grpId="0"/>
    </p:bldLst>
  </p:timing>
</p:sld>
</file>

<file path=ppt/theme/theme1.xml><?xml version="1.0" encoding="utf-8"?>
<a:theme xmlns:a="http://schemas.openxmlformats.org/drawingml/2006/main" name="www.2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1233</Words>
  <Application>Microsoft Office PowerPoint</Application>
  <PresentationFormat>宽屏</PresentationFormat>
  <Paragraphs>158</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Bebas Neue</vt:lpstr>
      <vt:lpstr>Nexa Bold</vt:lpstr>
      <vt:lpstr>宋体</vt:lpstr>
      <vt:lpstr>微软雅黑</vt:lpstr>
      <vt:lpstr>幼圆</vt:lpstr>
      <vt:lpstr>站酷快乐体2016修订版</vt:lpstr>
      <vt:lpstr>Arial</vt:lpstr>
      <vt:lpstr>Calibri</vt:lpstr>
      <vt:lpstr>Calibri Light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2021-05-06T03:02:18Z</dcterms:created>
  <dcterms:modified xsi:type="dcterms:W3CDTF">2023-01-10T07:10:11Z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D76F993B4E354677AA9305B44340CCCA</vt:lpwstr>
  </property>
  <property fmtid="{A09F084E-AD41-489F-8076-AA5BE3082BCA}" pid="100">
    <vt:ui4>5</vt:ui4>
  </property>
  <property fmtid="{64440492-4C8B-11D1-8B70-080036B11A03}" pid="11">
    <vt:lpwstr>www.2ppt.com-爱PPT提供资源下载</vt:lpwstr>
  </property>
</Properties>
</file>