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41" r:id="rId2"/>
    <p:sldId id="510" r:id="rId3"/>
    <p:sldId id="472" r:id="rId4"/>
    <p:sldId id="538" r:id="rId5"/>
    <p:sldId id="539" r:id="rId6"/>
    <p:sldId id="518" r:id="rId7"/>
    <p:sldId id="532" r:id="rId8"/>
    <p:sldId id="533" r:id="rId9"/>
    <p:sldId id="540" r:id="rId10"/>
    <p:sldId id="534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华文楷体" panose="02010600040101010101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7" autoAdjust="0"/>
    <p:restoredTop sz="99556" autoAdjust="0"/>
  </p:normalViewPr>
  <p:slideViewPr>
    <p:cSldViewPr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267744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213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千米和吨 认识千米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.xml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19622"/>
            <a:ext cx="91440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认识千米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4535" y="4413686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43608" y="651620"/>
            <a:ext cx="158120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千米和吨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2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366899" y="432510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910" y="987574"/>
            <a:ext cx="2957249" cy="310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3491880" y="771550"/>
            <a:ext cx="509456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）南京到上海的铁路大约长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300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，估一估南京到济南、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南京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北京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的铁路大约各长多少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口答）</a:t>
            </a: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3803806" y="2825567"/>
            <a:ext cx="499031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答：南京到济南大约长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千米，南京到北京的铁路大约长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75656" y="3219822"/>
            <a:ext cx="233046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=1000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59632" y="2325600"/>
            <a:ext cx="396044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“千米”是长度单位。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004331" y="1453529"/>
            <a:ext cx="3351645" cy="1358034"/>
            <a:chOff x="539552" y="1453529"/>
            <a:chExt cx="3351645" cy="1358034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539552" y="1453529"/>
              <a:ext cx="3351645" cy="1358034"/>
            </a:xfrm>
            <a:prstGeom prst="cloudCallout">
              <a:avLst>
                <a:gd name="adj1" fmla="val -28021"/>
                <a:gd name="adj2" fmla="val 6566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99592" y="1635646"/>
              <a:ext cx="2753591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观察右图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你能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得到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些什么信息？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" name="图片 4" descr="WhiteBoard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690105" y="1131589"/>
            <a:ext cx="2834223" cy="1921367"/>
          </a:xfrm>
          <a:prstGeom prst="rect">
            <a:avLst/>
          </a:prstGeom>
        </p:spPr>
      </p:pic>
      <p:pic>
        <p:nvPicPr>
          <p:cNvPr id="17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/>
          <a:srcRect l="30206" t="27094" r="24977" b="13070"/>
          <a:stretch>
            <a:fillRect/>
          </a:stretch>
        </p:blipFill>
        <p:spPr bwMode="auto">
          <a:xfrm>
            <a:off x="860315" y="3147814"/>
            <a:ext cx="1110938" cy="11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4" cstate="email"/>
          <a:srcRect l="18608" t="15704" r="28776" b="8643"/>
          <a:stretch>
            <a:fillRect/>
          </a:stretch>
        </p:blipFill>
        <p:spPr bwMode="auto">
          <a:xfrm>
            <a:off x="7380312" y="3156239"/>
            <a:ext cx="953073" cy="11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圆角矩形标注 18"/>
          <p:cNvSpPr/>
          <p:nvPr/>
        </p:nvSpPr>
        <p:spPr>
          <a:xfrm>
            <a:off x="3995936" y="3380274"/>
            <a:ext cx="3096344" cy="720080"/>
          </a:xfrm>
          <a:prstGeom prst="wedgeRoundRectCallout">
            <a:avLst>
              <a:gd name="adj1" fmla="val 61022"/>
              <a:gd name="adj2" fmla="val -117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是一个里程碑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表示行驶了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22" name="图片 21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4" descr="WhiteBoard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289548" y="1002760"/>
            <a:ext cx="6098876" cy="1352966"/>
          </a:xfrm>
          <a:prstGeom prst="rect">
            <a:avLst/>
          </a:prstGeom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20561" y="3180913"/>
            <a:ext cx="769585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计量路程或测量铁路、公路、河流的长度，通常用千米作单位。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可以用字母“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km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表示。千米又叫公里。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6040" y="1248603"/>
            <a:ext cx="4095455" cy="18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云形标注 4"/>
          <p:cNvSpPr/>
          <p:nvPr/>
        </p:nvSpPr>
        <p:spPr>
          <a:xfrm>
            <a:off x="1061609" y="510200"/>
            <a:ext cx="2862319" cy="855095"/>
          </a:xfrm>
          <a:prstGeom prst="cloudCallout">
            <a:avLst>
              <a:gd name="adj1" fmla="val -35280"/>
              <a:gd name="adj2" fmla="val 66965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千米有多长？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61275" y="483518"/>
            <a:ext cx="2880320" cy="830997"/>
            <a:chOff x="4707015" y="2886785"/>
            <a:chExt cx="2880320" cy="830997"/>
          </a:xfrm>
          <a:noFill/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4707015" y="2931790"/>
              <a:ext cx="2790310" cy="702696"/>
            </a:xfrm>
            <a:prstGeom prst="wedgeRoundRectCallout">
              <a:avLst>
                <a:gd name="adj1" fmla="val 57630"/>
                <a:gd name="adj2" fmla="val 33354"/>
                <a:gd name="adj3" fmla="val 16667"/>
              </a:avLst>
            </a:prstGeom>
            <a:grpFill/>
            <a:ln w="9525">
              <a:solidFill>
                <a:srgbClr val="CC00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文本框 10245"/>
            <p:cNvSpPr txBox="1">
              <a:spLocks noChangeArrowheads="1"/>
            </p:cNvSpPr>
            <p:nvPr/>
          </p:nvSpPr>
          <p:spPr bwMode="auto">
            <a:xfrm>
              <a:off x="4707015" y="2886785"/>
              <a:ext cx="2880320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先到操场看看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米的跑道有多长。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2256030" y="3219822"/>
            <a:ext cx="49955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米，就是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89247" y="3845391"/>
            <a:ext cx="2565285" cy="495055"/>
            <a:chOff x="3446875" y="3921900"/>
            <a:chExt cx="2565285" cy="495055"/>
          </a:xfrm>
          <a:noFill/>
        </p:grpSpPr>
        <p:sp>
          <p:nvSpPr>
            <p:cNvPr id="13" name="矩形 12"/>
            <p:cNvSpPr/>
            <p:nvPr/>
          </p:nvSpPr>
          <p:spPr>
            <a:xfrm>
              <a:off x="3446875" y="3921900"/>
              <a:ext cx="2340260" cy="495055"/>
            </a:xfrm>
            <a:prstGeom prst="rect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文本框 10245"/>
            <p:cNvSpPr txBox="1">
              <a:spLocks noChangeArrowheads="1"/>
            </p:cNvSpPr>
            <p:nvPr/>
          </p:nvSpPr>
          <p:spPr bwMode="auto">
            <a:xfrm>
              <a:off x="3581890" y="3921900"/>
              <a:ext cx="2430270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千米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米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9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/>
          <a:srcRect l="30206" t="27094" r="24977" b="13070"/>
          <a:stretch>
            <a:fillRect/>
          </a:stretch>
        </p:blipFill>
        <p:spPr bwMode="auto">
          <a:xfrm>
            <a:off x="971600" y="1658988"/>
            <a:ext cx="787276" cy="839761"/>
          </a:xfrm>
          <a:prstGeom prst="rect">
            <a:avLst/>
          </a:prstGeom>
          <a:noFill/>
        </p:spPr>
      </p:pic>
      <p:pic>
        <p:nvPicPr>
          <p:cNvPr id="30" name="Picture 11" descr="C:\Users\jinse\Desktop\课件样例\人物图\30.jpg"/>
          <p:cNvPicPr>
            <a:picLocks noChangeAspect="1" noChangeArrowheads="1"/>
          </p:cNvPicPr>
          <p:nvPr/>
        </p:nvPicPr>
        <p:blipFill rotWithShape="1">
          <a:blip r:embed="rId4" cstate="email"/>
          <a:srcRect l="34000" t="20746" r="27964" b="25224"/>
          <a:stretch>
            <a:fillRect/>
          </a:stretch>
        </p:blipFill>
        <p:spPr bwMode="auto">
          <a:xfrm>
            <a:off x="7575621" y="868238"/>
            <a:ext cx="850493" cy="965248"/>
          </a:xfrm>
          <a:prstGeom prst="rect">
            <a:avLst/>
          </a:prstGeom>
          <a:noFill/>
        </p:spPr>
      </p:pic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2"/>
          <p:cNvGrpSpPr/>
          <p:nvPr/>
        </p:nvGrpSpPr>
        <p:grpSpPr>
          <a:xfrm>
            <a:off x="2771800" y="411510"/>
            <a:ext cx="3690410" cy="901503"/>
            <a:chOff x="4454987" y="2838180"/>
            <a:chExt cx="3690410" cy="1081805"/>
          </a:xfrm>
          <a:noFill/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4454987" y="2838180"/>
              <a:ext cx="3690410" cy="1035115"/>
            </a:xfrm>
            <a:prstGeom prst="wedgeRoundRectCallout">
              <a:avLst>
                <a:gd name="adj1" fmla="val -56823"/>
                <a:gd name="adj2" fmla="val 5569"/>
                <a:gd name="adj3" fmla="val 16667"/>
              </a:avLst>
            </a:prstGeom>
            <a:grpFill/>
            <a:ln w="9525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文本框 10245"/>
            <p:cNvSpPr txBox="1">
              <a:spLocks noChangeArrowheads="1"/>
            </p:cNvSpPr>
            <p:nvPr/>
          </p:nvSpPr>
          <p:spPr bwMode="auto">
            <a:xfrm>
              <a:off x="4481990" y="2922788"/>
              <a:ext cx="3645405" cy="9971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你们学校的环形跑道一圈是多少米？几圈是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千米？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926595" y="3066805"/>
            <a:ext cx="990110" cy="63007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957265" y="2886785"/>
            <a:ext cx="990110" cy="8550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8596" y="1995686"/>
            <a:ext cx="7971836" cy="2421937"/>
            <a:chOff x="488596" y="2238045"/>
            <a:chExt cx="7971836" cy="2421937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88596" y="2238045"/>
              <a:ext cx="7971836" cy="242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图片 46" descr="屏幕剪辑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11560" y="3449013"/>
              <a:ext cx="1149127" cy="1096090"/>
            </a:xfrm>
            <a:prstGeom prst="rect">
              <a:avLst/>
            </a:prstGeom>
          </p:spPr>
        </p:pic>
        <p:pic>
          <p:nvPicPr>
            <p:cNvPr id="48" name="图片 47" descr="屏幕剪辑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47894" y="3419876"/>
              <a:ext cx="1149127" cy="1096090"/>
            </a:xfrm>
            <a:prstGeom prst="rect">
              <a:avLst/>
            </a:prstGeom>
          </p:spPr>
        </p:pic>
        <p:pic>
          <p:nvPicPr>
            <p:cNvPr id="49" name="图片 48" descr="屏幕剪辑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167289" y="3435846"/>
              <a:ext cx="1149127" cy="1096090"/>
            </a:xfrm>
            <a:prstGeom prst="rect">
              <a:avLst/>
            </a:prstGeom>
          </p:spPr>
        </p:pic>
      </p:grpSp>
      <p:pic>
        <p:nvPicPr>
          <p:cNvPr id="29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58" r="9841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3388173"/>
            <a:ext cx="787276" cy="8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组合 33"/>
          <p:cNvGrpSpPr/>
          <p:nvPr/>
        </p:nvGrpSpPr>
        <p:grpSpPr>
          <a:xfrm>
            <a:off x="683568" y="2090341"/>
            <a:ext cx="2511279" cy="1200329"/>
            <a:chOff x="2186735" y="3786885"/>
            <a:chExt cx="2295255" cy="1200329"/>
          </a:xfrm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2231740" y="3831890"/>
              <a:ext cx="2115234" cy="702696"/>
            </a:xfrm>
            <a:prstGeom prst="wedgeRoundRectCallout">
              <a:avLst>
                <a:gd name="adj1" fmla="val -30569"/>
                <a:gd name="adj2" fmla="val 10555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70C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文本框 10245"/>
            <p:cNvSpPr txBox="1">
              <a:spLocks noChangeArrowheads="1"/>
            </p:cNvSpPr>
            <p:nvPr/>
          </p:nvSpPr>
          <p:spPr bwMode="auto">
            <a:xfrm>
              <a:off x="2186735" y="3786885"/>
              <a:ext cx="2295255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一圈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米，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圈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千米。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0" name="Picture 11" descr="C:\Users\jinse\Desktop\课件样例\人物图\3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35" l="261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3203849" y="3370359"/>
            <a:ext cx="792088" cy="9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组合 36"/>
          <p:cNvGrpSpPr/>
          <p:nvPr/>
        </p:nvGrpSpPr>
        <p:grpSpPr>
          <a:xfrm>
            <a:off x="3185846" y="2067694"/>
            <a:ext cx="2466274" cy="830997"/>
            <a:chOff x="2042719" y="3726485"/>
            <a:chExt cx="2466274" cy="830997"/>
          </a:xfrm>
        </p:grpSpPr>
        <p:sp>
          <p:nvSpPr>
            <p:cNvPr id="38" name="AutoShape 12"/>
            <p:cNvSpPr>
              <a:spLocks noChangeArrowheads="1"/>
            </p:cNvSpPr>
            <p:nvPr/>
          </p:nvSpPr>
          <p:spPr bwMode="auto">
            <a:xfrm>
              <a:off x="2060721" y="3831890"/>
              <a:ext cx="2332784" cy="702696"/>
            </a:xfrm>
            <a:prstGeom prst="wedgeRoundRectCallout">
              <a:avLst>
                <a:gd name="adj1" fmla="val -37502"/>
                <a:gd name="adj2" fmla="val 89595"/>
                <a:gd name="adj3" fmla="val 16667"/>
              </a:avLst>
            </a:prstGeom>
            <a:solidFill>
              <a:srgbClr val="CC99FF"/>
            </a:solidFill>
            <a:ln w="9525">
              <a:solidFill>
                <a:srgbClr val="CC00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文本框 10245"/>
            <p:cNvSpPr txBox="1">
              <a:spLocks noChangeArrowheads="1"/>
            </p:cNvSpPr>
            <p:nvPr/>
          </p:nvSpPr>
          <p:spPr bwMode="auto">
            <a:xfrm>
              <a:off x="2042719" y="3726485"/>
              <a:ext cx="2466274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一圈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250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米，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圈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千米。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940152" y="2100793"/>
            <a:ext cx="2250250" cy="830997"/>
            <a:chOff x="2186735" y="3747976"/>
            <a:chExt cx="2250250" cy="830997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2231739" y="3831890"/>
              <a:ext cx="2205245" cy="702696"/>
            </a:xfrm>
            <a:prstGeom prst="wedgeRoundRectCallout">
              <a:avLst>
                <a:gd name="adj1" fmla="val 34725"/>
                <a:gd name="adj2" fmla="val 8251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70C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文本框 10245"/>
            <p:cNvSpPr txBox="1">
              <a:spLocks noChangeArrowheads="1"/>
            </p:cNvSpPr>
            <p:nvPr/>
          </p:nvSpPr>
          <p:spPr bwMode="auto">
            <a:xfrm>
              <a:off x="2186735" y="3747976"/>
              <a:ext cx="225025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一圈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米，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圈半是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千米。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0" name="Picture 2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52320" y="3219822"/>
            <a:ext cx="822246" cy="10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863198" y="411510"/>
            <a:ext cx="939105" cy="1345803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3" name="图片 5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4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83568" y="968410"/>
            <a:ext cx="5328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每小时各行多少千米？连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一连。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1610" y="1635646"/>
            <a:ext cx="6507215" cy="16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1061610" y="3663491"/>
            <a:ext cx="11701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2771800" y="3660871"/>
            <a:ext cx="13951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4481990" y="3660871"/>
            <a:ext cx="13951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6197420" y="3660871"/>
            <a:ext cx="13951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871700" y="2985796"/>
            <a:ext cx="4320480" cy="675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1961710" y="3075806"/>
            <a:ext cx="4275475" cy="630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3851920" y="2940791"/>
            <a:ext cx="855095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761910" y="3120811"/>
            <a:ext cx="765085" cy="585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8577" y="536362"/>
            <a:ext cx="4715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）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里填合适的单位。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540" y="1491630"/>
            <a:ext cx="8307415" cy="151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431540" y="3156815"/>
            <a:ext cx="265529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天安门城楼大约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高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3179465" y="3156815"/>
            <a:ext cx="29253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南京长江大桥铁路桥大约长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6123425" y="3156815"/>
            <a:ext cx="29253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京沪高速公路大约长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1262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1" name="文本框 10245"/>
          <p:cNvSpPr txBox="1">
            <a:spLocks noChangeArrowheads="1"/>
          </p:cNvSpPr>
          <p:nvPr/>
        </p:nvSpPr>
        <p:spPr bwMode="auto">
          <a:xfrm>
            <a:off x="7362310" y="3516855"/>
            <a:ext cx="8100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4887035" y="3516855"/>
            <a:ext cx="8100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3" name="文本框 10245"/>
          <p:cNvSpPr txBox="1">
            <a:spLocks noChangeArrowheads="1"/>
          </p:cNvSpPr>
          <p:nvPr/>
        </p:nvSpPr>
        <p:spPr bwMode="auto">
          <a:xfrm>
            <a:off x="1509995" y="3516855"/>
            <a:ext cx="8100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67050" y="601201"/>
            <a:ext cx="1513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1438672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5986" y="1438672"/>
            <a:ext cx="343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5616" y="2248762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20761" y="14386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7191" y="22487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9000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6176" y="14196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1463" y="22392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3131" y="2232332"/>
            <a:ext cx="343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</a:t>
            </a:r>
          </a:p>
        </p:txBody>
      </p:sp>
      <p:pic>
        <p:nvPicPr>
          <p:cNvPr id="31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53621" y="3680405"/>
            <a:ext cx="936104" cy="998511"/>
          </a:xfrm>
          <a:prstGeom prst="rect">
            <a:avLst/>
          </a:prstGeom>
          <a:noFill/>
        </p:spPr>
      </p:pic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2692804" y="3003798"/>
            <a:ext cx="2422606" cy="1031846"/>
          </a:xfrm>
          <a:prstGeom prst="wedgeRoundRectCallout">
            <a:avLst>
              <a:gd name="adj1" fmla="val -60340"/>
              <a:gd name="adj2" fmla="val 46628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=1000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米，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千米里有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千米，也就是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2699792" y="3003798"/>
            <a:ext cx="2422606" cy="1031846"/>
          </a:xfrm>
          <a:prstGeom prst="wedgeRoundRectCallout">
            <a:avLst>
              <a:gd name="adj1" fmla="val -60340"/>
              <a:gd name="adj2" fmla="val 46628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=1000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2692804" y="3003798"/>
            <a:ext cx="2520280" cy="1031846"/>
          </a:xfrm>
          <a:prstGeom prst="wedgeRoundRectCallout">
            <a:avLst>
              <a:gd name="adj1" fmla="val -60340"/>
              <a:gd name="adj2" fmla="val 46628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千米，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2699792" y="3003798"/>
            <a:ext cx="2520280" cy="1031846"/>
          </a:xfrm>
          <a:prstGeom prst="wedgeRoundRectCallout">
            <a:avLst>
              <a:gd name="adj1" fmla="val -60340"/>
              <a:gd name="adj2" fmla="val 46628"/>
              <a:gd name="adj3" fmla="val 16667"/>
            </a:avLst>
          </a:prstGeom>
          <a:noFill/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千米，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47411"/>
            <a:ext cx="2957249" cy="310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3208769" y="771550"/>
            <a:ext cx="49505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）太原到青岛的铁路长多少千米？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2011430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532+393=925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（千米）</a:t>
            </a: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3846480" y="2931790"/>
            <a:ext cx="49505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答：太原到青岛的铁路长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925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全屏显示(16:9)</PresentationFormat>
  <Paragraphs>80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2023-01-17T01:37:17Z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60A9604DB5154A2FACBA7A0970798C9B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