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5" r:id="rId2"/>
    <p:sldId id="362" r:id="rId3"/>
    <p:sldId id="363" r:id="rId4"/>
    <p:sldId id="364" r:id="rId5"/>
    <p:sldId id="373" r:id="rId6"/>
    <p:sldId id="374" r:id="rId7"/>
    <p:sldId id="375" r:id="rId8"/>
    <p:sldId id="376" r:id="rId9"/>
    <p:sldId id="370" r:id="rId10"/>
    <p:sldId id="377" r:id="rId11"/>
    <p:sldId id="36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6600"/>
    <a:srgbClr val="2929FF"/>
    <a:srgbClr val="0000CC"/>
    <a:srgbClr val="0000FF"/>
    <a:srgbClr val="CCFF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0929"/>
  </p:normalViewPr>
  <p:slideViewPr>
    <p:cSldViewPr>
      <p:cViewPr>
        <p:scale>
          <a:sx n="100" d="100"/>
          <a:sy n="100" d="100"/>
        </p:scale>
        <p:origin x="-21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AC3DCCDA-90CE-4AF7-AB0B-C55373F40AE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FE2F984C-8A31-4527-9778-C4EE49D722C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F984C-8A31-4527-9778-C4EE49D722C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3D7E-AD30-4DBC-B17E-BFFE71640E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8DB9-B808-45C7-9659-2A4691A1BC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3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1A3C-BFEC-4736-9C57-6156197033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609F-8893-47C7-9D3E-0671672325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87007-619B-4EDE-A087-06009C8E48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CBE9-4151-4F66-833C-DE92E939A1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8B8F-B78C-4465-8C20-209AF4367A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9BFA-A36E-4230-A331-EF128775AB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063-FD4C-4D24-868A-E0F7E96172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399B-F3C4-48C9-B7BE-C2554CB33A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303F-740A-43F3-96C8-F663713E83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58E853D2-3C4E-4ED3-B495-2DF636469A5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Text Box 3"/>
          <p:cNvSpPr txBox="1">
            <a:spLocks noChangeArrowheads="1"/>
          </p:cNvSpPr>
          <p:nvPr/>
        </p:nvSpPr>
        <p:spPr bwMode="gray">
          <a:xfrm>
            <a:off x="3759200" y="5018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0" lang="zh-CN" altLang="en-US" b="1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33804" y="119675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5400" b="1" kern="10" dirty="0" smtClean="0">
                <a:ln w="12700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Display" pitchFamily="18" charset="0"/>
              </a:rPr>
              <a:t>Unit 8</a:t>
            </a:r>
          </a:p>
          <a:p>
            <a:pPr algn="ctr">
              <a:spcBef>
                <a:spcPts val="1200"/>
              </a:spcBef>
            </a:pPr>
            <a:r>
              <a:rPr lang="en-US" altLang="zh-CN" sz="8000" b="1" kern="10" dirty="0" smtClean="0">
                <a:ln w="12700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Display" pitchFamily="18" charset="0"/>
              </a:rPr>
              <a:t>Natural Disasters</a:t>
            </a:r>
          </a:p>
          <a:p>
            <a:pPr algn="ctr">
              <a:spcBef>
                <a:spcPts val="1200"/>
              </a:spcBef>
            </a:pPr>
            <a:r>
              <a:rPr lang="en-US" altLang="zh-CN" sz="4400" b="1" kern="10" dirty="0" smtClean="0">
                <a:ln w="12700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Display" pitchFamily="18" charset="0"/>
              </a:rPr>
              <a:t>Reading (2)</a:t>
            </a:r>
            <a:endParaRPr lang="zh-CN" altLang="en-US" sz="4400" b="1" kern="10" dirty="0">
              <a:ln w="12700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Display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90950" y="549628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2051050" y="549275"/>
            <a:ext cx="424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Language points</a:t>
            </a:r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latin typeface="Arial" panose="020B0604020202020204" pitchFamily="34" charset="0"/>
              </a:rPr>
              <a:t>3. I’m trapped.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be trapped </a:t>
            </a:r>
            <a:r>
              <a:rPr kumimoji="0" lang="zh-CN" altLang="en-US">
                <a:solidFill>
                  <a:srgbClr val="FF0000"/>
                </a:solidFill>
                <a:latin typeface="Arial" panose="020B0604020202020204" pitchFamily="34" charset="0"/>
              </a:rPr>
              <a:t>意为“被困”</a:t>
            </a:r>
            <a:endParaRPr kumimoji="0"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684213" y="2276475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latin typeface="Arial" panose="020B0604020202020204" pitchFamily="34" charset="0"/>
              </a:rPr>
              <a:t>Eg: </a:t>
            </a:r>
            <a:r>
              <a:rPr kumimoji="0" lang="zh-CN" altLang="en-US">
                <a:latin typeface="Arial" panose="020B0604020202020204" pitchFamily="34" charset="0"/>
              </a:rPr>
              <a:t>她被困在店里。</a:t>
            </a:r>
          </a:p>
        </p:txBody>
      </p:sp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755650" y="2781300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latin typeface="Arial" panose="020B0604020202020204" pitchFamily="34" charset="0"/>
              </a:rPr>
              <a:t>She was trapped in the shop.</a:t>
            </a: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611188" y="3357563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latin typeface="Arial" panose="020B0604020202020204" pitchFamily="34" charset="0"/>
              </a:rPr>
              <a:t>4. Then I heard shouts from excited people.</a:t>
            </a:r>
          </a:p>
        </p:txBody>
      </p: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755650" y="3860800"/>
            <a:ext cx="79930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excited </a:t>
            </a:r>
            <a:r>
              <a:rPr kumimoji="0" lang="zh-CN" altLang="en-US">
                <a:solidFill>
                  <a:srgbClr val="FF0000"/>
                </a:solidFill>
                <a:latin typeface="Arial" panose="020B0604020202020204" pitchFamily="34" charset="0"/>
              </a:rPr>
              <a:t>意为“兴奋的，激动的”</a:t>
            </a:r>
          </a:p>
          <a:p>
            <a:pPr>
              <a:spcBef>
                <a:spcPct val="50000"/>
              </a:spcBef>
            </a:pPr>
            <a:r>
              <a:rPr kumimoji="0" lang="zh-CN" altLang="en-US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exciting </a:t>
            </a:r>
            <a:r>
              <a:rPr kumimoji="0" lang="zh-CN" altLang="en-US">
                <a:solidFill>
                  <a:srgbClr val="FF0000"/>
                </a:solidFill>
                <a:latin typeface="Arial" panose="020B0604020202020204" pitchFamily="34" charset="0"/>
              </a:rPr>
              <a:t>意为“令人兴奋的，令人激动的”</a:t>
            </a:r>
          </a:p>
        </p:txBody>
      </p:sp>
      <p:sp>
        <p:nvSpPr>
          <p:cNvPr id="346121" name="Text Box 9"/>
          <p:cNvSpPr txBox="1">
            <a:spLocks noChangeArrowheads="1"/>
          </p:cNvSpPr>
          <p:nvPr/>
        </p:nvSpPr>
        <p:spPr bwMode="auto">
          <a:xfrm>
            <a:off x="900113" y="5084763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latin typeface="Arial" panose="020B0604020202020204" pitchFamily="34" charset="0"/>
              </a:rPr>
              <a:t>Eg: </a:t>
            </a:r>
            <a:r>
              <a:rPr kumimoji="0" lang="zh-CN" altLang="en-US">
                <a:latin typeface="Arial" panose="020B0604020202020204" pitchFamily="34" charset="0"/>
              </a:rPr>
              <a:t>我们听到这个令人兴奋的消息很激动。</a:t>
            </a:r>
          </a:p>
        </p:txBody>
      </p:sp>
      <p:sp>
        <p:nvSpPr>
          <p:cNvPr id="346122" name="Text Box 10"/>
          <p:cNvSpPr txBox="1">
            <a:spLocks noChangeArrowheads="1"/>
          </p:cNvSpPr>
          <p:nvPr/>
        </p:nvSpPr>
        <p:spPr bwMode="auto">
          <a:xfrm>
            <a:off x="971550" y="5734050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latin typeface="Arial" panose="020B0604020202020204" pitchFamily="34" charset="0"/>
              </a:rPr>
              <a:t>We are excited at the exciting news.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/>
      <p:bldP spid="346116" grpId="0"/>
      <p:bldP spid="346117" grpId="0"/>
      <p:bldP spid="346118" grpId="0"/>
      <p:bldP spid="346119" grpId="0"/>
      <p:bldP spid="346120" grpId="0"/>
      <p:bldP spid="346121" grpId="0"/>
      <p:bldP spid="346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5" name="Picture 5" descr="bo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26" name="WordArt 6"/>
          <p:cNvSpPr>
            <a:spLocks noChangeArrowheads="1" noChangeShapeType="1" noTextEdit="1"/>
          </p:cNvSpPr>
          <p:nvPr/>
        </p:nvSpPr>
        <p:spPr bwMode="auto">
          <a:xfrm>
            <a:off x="2195736" y="979599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777874" y="2924397"/>
            <a:ext cx="595436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/>
              <a:t>Try to say something about Timmy’s story.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3200" dirty="0"/>
              <a:t>Remember the main phrases in the text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3600" b="1"/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3600" b="1"/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3600" b="1"/>
          </a:p>
        </p:txBody>
      </p:sp>
      <p:sp>
        <p:nvSpPr>
          <p:cNvPr id="330758" name="Rectangle 6"/>
          <p:cNvSpPr>
            <a:spLocks noChangeArrowheads="1"/>
          </p:cNvSpPr>
          <p:nvPr/>
        </p:nvSpPr>
        <p:spPr bwMode="auto">
          <a:xfrm>
            <a:off x="179388" y="152400"/>
            <a:ext cx="7010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kumimoji="0" lang="en-US" altLang="zh-CN" sz="4400" b="1" dirty="0">
                <a:solidFill>
                  <a:srgbClr val="0000FF"/>
                </a:solidFill>
                <a:latin typeface="Arial" panose="020B0604020202020204" pitchFamily="34" charset="0"/>
              </a:rPr>
              <a:t>write down “T” or “F”.</a:t>
            </a:r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0" y="1700213"/>
            <a:ext cx="853440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CN" sz="3400" b="1" dirty="0">
                <a:latin typeface="Arial" panose="020B0604020202020204" pitchFamily="34" charset="0"/>
              </a:rPr>
              <a:t>1</a:t>
            </a:r>
            <a:r>
              <a:rPr kumimoji="0" lang="en-US" altLang="zh-CN" sz="4200" b="1" dirty="0">
                <a:latin typeface="Arial" panose="020B0604020202020204" pitchFamily="34" charset="0"/>
              </a:rPr>
              <a:t>.</a:t>
            </a:r>
            <a:r>
              <a:rPr kumimoji="0" lang="en-US" altLang="zh-CN" sz="3400" b="1" dirty="0">
                <a:latin typeface="Arial" panose="020B0604020202020204" pitchFamily="34" charset="0"/>
              </a:rPr>
              <a:t>Timmy was in the street when the earthquake started.        _____</a:t>
            </a:r>
            <a:endParaRPr kumimoji="0" lang="zh-CN" altLang="en-US" sz="3400" b="1" dirty="0">
              <a:latin typeface="Arial" panose="020B0604020202020204" pitchFamily="34" charset="0"/>
            </a:endParaRPr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179388" y="3357563"/>
            <a:ext cx="77057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400" b="1" dirty="0">
                <a:latin typeface="Arial" panose="020B0604020202020204" pitchFamily="34" charset="0"/>
              </a:rPr>
              <a:t>  2. At </a:t>
            </a:r>
            <a:r>
              <a:rPr kumimoji="0" lang="en-US" altLang="zh-CN" sz="3400" b="1" dirty="0" err="1">
                <a:latin typeface="Arial" panose="020B0604020202020204" pitchFamily="34" charset="0"/>
              </a:rPr>
              <a:t>first,Timmy</a:t>
            </a:r>
            <a:r>
              <a:rPr kumimoji="0" lang="en-US" altLang="zh-CN" sz="3400" b="1" dirty="0">
                <a:latin typeface="Arial" panose="020B0604020202020204" pitchFamily="34" charset="0"/>
              </a:rPr>
              <a:t> heard a loud   </a:t>
            </a:r>
          </a:p>
          <a:p>
            <a:r>
              <a:rPr kumimoji="0" lang="en-US" altLang="zh-CN" sz="3400" b="1" dirty="0">
                <a:latin typeface="Arial" panose="020B0604020202020204" pitchFamily="34" charset="0"/>
              </a:rPr>
              <a:t>      noise like thunder.             _____</a:t>
            </a:r>
            <a:endParaRPr kumimoji="0" lang="zh-CN" altLang="en-US" sz="3400" b="1" dirty="0">
              <a:latin typeface="Arial" panose="020B0604020202020204" pitchFamily="34" charset="0"/>
            </a:endParaRPr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395288" y="4724400"/>
            <a:ext cx="91440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400" b="1" dirty="0">
                <a:latin typeface="Arial" panose="020B0604020202020204" pitchFamily="34" charset="0"/>
              </a:rPr>
              <a:t>3</a:t>
            </a:r>
            <a:r>
              <a:rPr kumimoji="0" lang="en-US" altLang="zh-CN" sz="4200" b="1" dirty="0">
                <a:latin typeface="Arial" panose="020B0604020202020204" pitchFamily="34" charset="0"/>
              </a:rPr>
              <a:t>. </a:t>
            </a:r>
            <a:r>
              <a:rPr kumimoji="0" lang="en-US" altLang="zh-CN" sz="3400" b="1" dirty="0">
                <a:latin typeface="Arial" panose="020B0604020202020204" pitchFamily="34" charset="0"/>
              </a:rPr>
              <a:t>People ran in the same direction in </a:t>
            </a:r>
          </a:p>
          <a:p>
            <a:r>
              <a:rPr kumimoji="0" lang="en-US" altLang="zh-CN" sz="3400" b="1" dirty="0">
                <a:latin typeface="Arial" panose="020B0604020202020204" pitchFamily="34" charset="0"/>
              </a:rPr>
              <a:t>    the street.</a:t>
            </a:r>
            <a:r>
              <a:rPr kumimoji="0" lang="en-US" altLang="zh-CN" sz="2200" b="1" dirty="0">
                <a:latin typeface="Arial" panose="020B0604020202020204" pitchFamily="34" charset="0"/>
              </a:rPr>
              <a:t>                                              </a:t>
            </a:r>
            <a:r>
              <a:rPr kumimoji="0" lang="en-US" altLang="zh-CN" sz="3400" b="1" dirty="0">
                <a:latin typeface="Arial" panose="020B0604020202020204" pitchFamily="34" charset="0"/>
              </a:rPr>
              <a:t>____</a:t>
            </a:r>
            <a:endParaRPr kumimoji="0" lang="zh-CN" altLang="en-US" sz="3400" b="1" dirty="0">
              <a:latin typeface="Arial" panose="020B0604020202020204" pitchFamily="34" charset="0"/>
            </a:endParaRPr>
          </a:p>
        </p:txBody>
      </p:sp>
      <p:pic>
        <p:nvPicPr>
          <p:cNvPr id="330762" name="Picture 10" descr="book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28600"/>
            <a:ext cx="1368425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6156325" y="2205038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6443663" y="3716338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30765" name="Text Box 13"/>
          <p:cNvSpPr txBox="1">
            <a:spLocks noChangeArrowheads="1"/>
          </p:cNvSpPr>
          <p:nvPr/>
        </p:nvSpPr>
        <p:spPr bwMode="auto">
          <a:xfrm>
            <a:off x="6659563" y="5229225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1012825" y="6164263"/>
            <a:ext cx="1577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3600" b="1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8" grpId="0" autoUpdateAnimBg="0"/>
      <p:bldP spid="330759" grpId="0" autoUpdateAnimBg="0"/>
      <p:bldP spid="330760" grpId="0" autoUpdateAnimBg="0"/>
      <p:bldP spid="330761" grpId="0" autoUpdateAnimBg="0"/>
      <p:bldP spid="330763" grpId="0" autoUpdateAnimBg="0"/>
      <p:bldP spid="330764" grpId="0" autoUpdateAnimBg="0"/>
      <p:bldP spid="3307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755650" y="765175"/>
            <a:ext cx="417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304800" y="2636838"/>
            <a:ext cx="8839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400" b="1" dirty="0">
                <a:latin typeface="Arial" panose="020B0604020202020204" pitchFamily="34" charset="0"/>
              </a:rPr>
              <a:t> 5. There was not enough space for </a:t>
            </a:r>
          </a:p>
          <a:p>
            <a:r>
              <a:rPr kumimoji="0" lang="en-US" altLang="zh-CN" sz="3400" b="1" dirty="0">
                <a:latin typeface="Arial" panose="020B0604020202020204" pitchFamily="34" charset="0"/>
              </a:rPr>
              <a:t>     Timmy to pull himself through.  _____</a:t>
            </a:r>
            <a:endParaRPr kumimoji="0" lang="zh-CN" altLang="en-US" sz="3400" b="1" dirty="0">
              <a:latin typeface="Arial" panose="020B0604020202020204" pitchFamily="34" charset="0"/>
            </a:endParaRPr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323850" y="3933825"/>
            <a:ext cx="85344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400" b="1" dirty="0">
                <a:latin typeface="Arial" panose="020B0604020202020204" pitchFamily="34" charset="0"/>
              </a:rPr>
              <a:t>6</a:t>
            </a:r>
            <a:r>
              <a:rPr kumimoji="0" lang="en-US" altLang="zh-CN" sz="4200" b="1" dirty="0">
                <a:latin typeface="Arial" panose="020B0604020202020204" pitchFamily="34" charset="0"/>
              </a:rPr>
              <a:t>. </a:t>
            </a:r>
            <a:r>
              <a:rPr kumimoji="0" lang="en-US" altLang="zh-CN" sz="3400" b="1" dirty="0">
                <a:latin typeface="Arial" panose="020B0604020202020204" pitchFamily="34" charset="0"/>
              </a:rPr>
              <a:t>People found Timmy soon after he </a:t>
            </a:r>
          </a:p>
          <a:p>
            <a:r>
              <a:rPr kumimoji="0" lang="en-US" altLang="zh-CN" sz="3400" b="1" dirty="0">
                <a:latin typeface="Arial" panose="020B0604020202020204" pitchFamily="34" charset="0"/>
              </a:rPr>
              <a:t>    was trapped.                                  ____</a:t>
            </a:r>
            <a:endParaRPr kumimoji="0" lang="zh-CN" altLang="en-US" sz="3400" b="1" dirty="0">
              <a:latin typeface="Arial" panose="020B0604020202020204" pitchFamily="34" charset="0"/>
            </a:endParaRPr>
          </a:p>
        </p:txBody>
      </p:sp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163513" y="1295400"/>
            <a:ext cx="81534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CN" sz="3400" b="1" dirty="0">
                <a:latin typeface="Arial" panose="020B0604020202020204" pitchFamily="34" charset="0"/>
              </a:rPr>
              <a:t>4. Timmy was trapped in a dark place</a:t>
            </a:r>
          </a:p>
          <a:p>
            <a:pPr algn="ctr"/>
            <a:r>
              <a:rPr kumimoji="0" lang="en-US" altLang="zh-CN" sz="3400" b="1" dirty="0">
                <a:latin typeface="Arial" panose="020B0604020202020204" pitchFamily="34" charset="0"/>
              </a:rPr>
              <a:t>    after the earthquake stopped.  _____</a:t>
            </a:r>
            <a:endParaRPr kumimoji="0" lang="zh-CN" altLang="en-US" sz="3400" b="1" dirty="0">
              <a:latin typeface="Arial" panose="020B0604020202020204" pitchFamily="34" charset="0"/>
            </a:endParaRPr>
          </a:p>
        </p:txBody>
      </p:sp>
      <p:sp>
        <p:nvSpPr>
          <p:cNvPr id="331784" name="Text Box 8"/>
          <p:cNvSpPr txBox="1">
            <a:spLocks noChangeArrowheads="1"/>
          </p:cNvSpPr>
          <p:nvPr/>
        </p:nvSpPr>
        <p:spPr bwMode="auto">
          <a:xfrm>
            <a:off x="7086600" y="17526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7524750" y="2997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31786" name="Text Box 10"/>
          <p:cNvSpPr txBox="1">
            <a:spLocks noChangeArrowheads="1"/>
          </p:cNvSpPr>
          <p:nvPr/>
        </p:nvSpPr>
        <p:spPr bwMode="auto">
          <a:xfrm>
            <a:off x="7524750" y="4652963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31791" name="Rectangle 15"/>
          <p:cNvSpPr>
            <a:spLocks noChangeArrowheads="1"/>
          </p:cNvSpPr>
          <p:nvPr/>
        </p:nvSpPr>
        <p:spPr bwMode="auto">
          <a:xfrm>
            <a:off x="179388" y="0"/>
            <a:ext cx="7010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kumimoji="0" lang="en-US" altLang="zh-CN" sz="4400" b="1">
                <a:solidFill>
                  <a:srgbClr val="0000FF"/>
                </a:solidFill>
                <a:latin typeface="Arial" panose="020B0604020202020204" pitchFamily="34" charset="0"/>
              </a:rPr>
              <a:t>write down “T” or “F”.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  <p:bldP spid="331781" grpId="0" autoUpdateAnimBg="0"/>
      <p:bldP spid="331782" grpId="0" autoUpdateAnimBg="0"/>
      <p:bldP spid="331784" grpId="0" autoUpdateAnimBg="0"/>
      <p:bldP spid="331785" grpId="0" autoUpdateAnimBg="0"/>
      <p:bldP spid="331786" grpId="0" autoUpdateAnimBg="0"/>
      <p:bldP spid="3317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228600" y="196850"/>
            <a:ext cx="463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Complete the story 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0" y="1052513"/>
            <a:ext cx="93614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Timmy is a teenager . He lives in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________. He was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 in the earthquake in 1999 . He first felt a slight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en-US" altLang="zh-CN" sz="2800" b="1" dirty="0"/>
              <a:t>_____</a:t>
            </a:r>
            <a:r>
              <a:rPr lang="en-US" altLang="zh-CN" sz="2800" dirty="0"/>
              <a:t> ,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then he heard a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lound</a:t>
            </a:r>
            <a:r>
              <a:rPr lang="en-US" altLang="zh-CN" sz="2800" b="1" dirty="0">
                <a:latin typeface="Times New Roman" panose="02020603050405020304" pitchFamily="18" charset="0"/>
              </a:rPr>
              <a:t> noise like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______. The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noise came , like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_____under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ground . After that ,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pieces of glass and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 fell down. Finally , the noise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and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 ended , he was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_______and</a:t>
            </a:r>
            <a:r>
              <a:rPr lang="en-US" altLang="zh-CN" sz="2800" b="1" dirty="0">
                <a:latin typeface="Times New Roman" panose="02020603050405020304" pitchFamily="18" charset="0"/>
              </a:rPr>
              <a:t> could not get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out .He tried to shout for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 . At last people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away the bricks and stones and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 him .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5435600" y="908050"/>
            <a:ext cx="1476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aiwan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179388" y="148431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aved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6588125" y="1844675"/>
            <a:ext cx="3130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hunder</a:t>
            </a:r>
          </a:p>
        </p:txBody>
      </p:sp>
      <p:sp>
        <p:nvSpPr>
          <p:cNvPr id="332808" name="Text Box 8"/>
          <p:cNvSpPr txBox="1">
            <a:spLocks noChangeArrowheads="1"/>
          </p:cNvSpPr>
          <p:nvPr/>
        </p:nvSpPr>
        <p:spPr bwMode="auto">
          <a:xfrm>
            <a:off x="2627313" y="2205038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ombs</a:t>
            </a:r>
          </a:p>
        </p:txBody>
      </p:sp>
      <p:sp>
        <p:nvSpPr>
          <p:cNvPr id="332809" name="Text Box 9"/>
          <p:cNvSpPr txBox="1">
            <a:spLocks noChangeArrowheads="1"/>
          </p:cNvSpPr>
          <p:nvPr/>
        </p:nvSpPr>
        <p:spPr bwMode="auto">
          <a:xfrm>
            <a:off x="2987675" y="2636838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ricks</a:t>
            </a:r>
          </a:p>
        </p:txBody>
      </p:sp>
      <p:sp>
        <p:nvSpPr>
          <p:cNvPr id="332810" name="Text Box 10"/>
          <p:cNvSpPr txBox="1">
            <a:spLocks noChangeArrowheads="1"/>
          </p:cNvSpPr>
          <p:nvPr/>
        </p:nvSpPr>
        <p:spPr bwMode="auto">
          <a:xfrm>
            <a:off x="611188" y="3141663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haking</a:t>
            </a:r>
          </a:p>
        </p:txBody>
      </p:sp>
      <p:sp>
        <p:nvSpPr>
          <p:cNvPr id="332811" name="Text Box 11"/>
          <p:cNvSpPr txBox="1">
            <a:spLocks noChangeArrowheads="1"/>
          </p:cNvSpPr>
          <p:nvPr/>
        </p:nvSpPr>
        <p:spPr bwMode="auto">
          <a:xfrm>
            <a:off x="4284663" y="3068638"/>
            <a:ext cx="266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rapped</a:t>
            </a:r>
          </a:p>
        </p:txBody>
      </p:sp>
      <p:sp>
        <p:nvSpPr>
          <p:cNvPr id="332812" name="Text Box 12"/>
          <p:cNvSpPr txBox="1">
            <a:spLocks noChangeArrowheads="1"/>
          </p:cNvSpPr>
          <p:nvPr/>
        </p:nvSpPr>
        <p:spPr bwMode="auto">
          <a:xfrm>
            <a:off x="4067175" y="3644900"/>
            <a:ext cx="99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  elp</a:t>
            </a:r>
          </a:p>
        </p:txBody>
      </p:sp>
      <p:sp>
        <p:nvSpPr>
          <p:cNvPr id="332813" name="Text Box 13"/>
          <p:cNvSpPr txBox="1">
            <a:spLocks noChangeArrowheads="1"/>
          </p:cNvSpPr>
          <p:nvPr/>
        </p:nvSpPr>
        <p:spPr bwMode="auto">
          <a:xfrm>
            <a:off x="7164388" y="3500438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oved</a:t>
            </a:r>
          </a:p>
        </p:txBody>
      </p:sp>
      <p:sp>
        <p:nvSpPr>
          <p:cNvPr id="332814" name="Text Box 14"/>
          <p:cNvSpPr txBox="1">
            <a:spLocks noChangeArrowheads="1"/>
          </p:cNvSpPr>
          <p:nvPr/>
        </p:nvSpPr>
        <p:spPr bwMode="auto">
          <a:xfrm>
            <a:off x="4932363" y="3933825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aved</a:t>
            </a:r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250825" y="1916113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hake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5" grpId="0" autoUpdateAnimBg="0"/>
      <p:bldP spid="332806" grpId="0" autoUpdateAnimBg="0"/>
      <p:bldP spid="332807" grpId="0" autoUpdateAnimBg="0"/>
      <p:bldP spid="332808" grpId="0" autoUpdateAnimBg="0"/>
      <p:bldP spid="332809" grpId="0" autoUpdateAnimBg="0"/>
      <p:bldP spid="332810" grpId="0" autoUpdateAnimBg="0"/>
      <p:bldP spid="332811" grpId="0" autoUpdateAnimBg="0"/>
      <p:bldP spid="332812" grpId="0" autoUpdateAnimBg="0"/>
      <p:bldP spid="332813" grpId="0" autoUpdateAnimBg="0"/>
      <p:bldP spid="332814" grpId="0" autoUpdateAnimBg="0"/>
      <p:bldP spid="3328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 b="1" dirty="0" smtClean="0">
                <a:solidFill>
                  <a:srgbClr val="FF3300"/>
                </a:solidFill>
                <a:latin typeface="Adobe Garamond Pro Bold" pitchFamily="18" charset="0"/>
              </a:rPr>
              <a:t>at the beginning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2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 smtClean="0"/>
              <a:t>be sleeping</a:t>
            </a:r>
          </a:p>
          <a:p>
            <a:pPr>
              <a:lnSpc>
                <a:spcPct val="90000"/>
              </a:lnSpc>
            </a:pPr>
            <a:r>
              <a:rPr lang="en-US" altLang="zh-CN" sz="3600" b="1" dirty="0" smtClean="0"/>
              <a:t>a slight shake</a:t>
            </a:r>
          </a:p>
          <a:p>
            <a:pPr>
              <a:lnSpc>
                <a:spcPct val="90000"/>
              </a:lnSpc>
            </a:pPr>
            <a:r>
              <a:rPr lang="en-US" altLang="zh-CN" sz="3600" b="1" dirty="0" smtClean="0"/>
              <a:t>a loud noise         thunder</a:t>
            </a:r>
          </a:p>
          <a:p>
            <a:pPr>
              <a:lnSpc>
                <a:spcPct val="90000"/>
              </a:lnSpc>
            </a:pPr>
            <a:endParaRPr lang="en-US" altLang="zh-CN" sz="3600" b="1" dirty="0" smtClean="0"/>
          </a:p>
          <a:p>
            <a:pPr>
              <a:lnSpc>
                <a:spcPct val="90000"/>
              </a:lnSpc>
            </a:pPr>
            <a:r>
              <a:rPr lang="en-US" altLang="zh-CN" sz="3600" b="1" dirty="0" smtClean="0"/>
              <a:t>people   </a:t>
            </a:r>
            <a:r>
              <a:rPr lang="en-US" altLang="zh-CN" dirty="0" smtClean="0"/>
              <a:t>       </a:t>
            </a:r>
            <a:r>
              <a:rPr lang="en-US" altLang="zh-CN" sz="3600" b="1" dirty="0" smtClean="0"/>
              <a:t>scream</a:t>
            </a:r>
          </a:p>
        </p:txBody>
      </p:sp>
      <p:sp>
        <p:nvSpPr>
          <p:cNvPr id="342020" name="Line 4"/>
          <p:cNvSpPr>
            <a:spLocks noChangeShapeType="1"/>
          </p:cNvSpPr>
          <p:nvPr/>
        </p:nvSpPr>
        <p:spPr bwMode="auto">
          <a:xfrm>
            <a:off x="3851275" y="3141663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>
            <a:off x="5364163" y="4437063"/>
            <a:ext cx="5762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2023" name="Tree">
            <a:hlinkClick r:id="" action="ppaction://noaction"/>
          </p:cNvPr>
          <p:cNvSpPr>
            <a:spLocks noEditPoints="1" noChangeArrowheads="1"/>
          </p:cNvSpPr>
          <p:nvPr/>
        </p:nvSpPr>
        <p:spPr bwMode="auto">
          <a:xfrm>
            <a:off x="8101013" y="333375"/>
            <a:ext cx="792162" cy="93662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6011863" y="4005263"/>
            <a:ext cx="2735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>
                <a:latin typeface="Arial" panose="020B0604020202020204" pitchFamily="34" charset="0"/>
              </a:rPr>
              <a:t>frightened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/>
      <p:bldP spid="342022" grpId="0" animBg="1"/>
      <p:bldP spid="3420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>
                <a:solidFill>
                  <a:srgbClr val="FF3300"/>
                </a:solidFill>
                <a:latin typeface="Adobe Garamond Pro Bold" pitchFamily="18" charset="0"/>
              </a:rPr>
              <a:t>during the earthquake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3600" b="1" smtClean="0"/>
              <a:t>real noise:  </a:t>
            </a:r>
            <a:r>
              <a:rPr lang="en-US" altLang="zh-CN" sz="3600" smtClean="0">
                <a:solidFill>
                  <a:schemeClr val="accent2"/>
                </a:solidFill>
              </a:rPr>
              <a:t>bombs under the ground</a:t>
            </a:r>
          </a:p>
          <a:p>
            <a:pPr>
              <a:buFontTx/>
              <a:buNone/>
            </a:pPr>
            <a:endParaRPr lang="en-US" altLang="zh-CN" sz="360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zh-CN" sz="3600" b="1" smtClean="0"/>
              <a:t>people:</a:t>
            </a:r>
            <a:r>
              <a:rPr lang="en-US" altLang="zh-CN" smtClean="0"/>
              <a:t> </a:t>
            </a:r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r>
              <a:rPr lang="en-US" altLang="zh-CN" sz="3600" b="1" smtClean="0"/>
              <a:t>things: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339975" y="2565400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600" dirty="0">
                <a:solidFill>
                  <a:schemeClr val="accent2"/>
                </a:solidFill>
                <a:latin typeface="Arial" panose="020B0604020202020204" pitchFamily="34" charset="0"/>
              </a:rPr>
              <a:t>run </a:t>
            </a:r>
            <a:r>
              <a:rPr kumimoji="0" lang="en-US" altLang="zh-CN" sz="3600" dirty="0">
                <a:solidFill>
                  <a:srgbClr val="CC0000"/>
                </a:solidFill>
                <a:latin typeface="Arial" panose="020B0604020202020204" pitchFamily="34" charset="0"/>
                <a:hlinkClick r:id="rId2" action="ppaction://hlinksldjump"/>
              </a:rPr>
              <a:t>in all directions</a:t>
            </a:r>
            <a:r>
              <a:rPr kumimoji="0" lang="en-US" altLang="zh-CN" sz="3600" dirty="0">
                <a:solidFill>
                  <a:schemeClr val="accent2"/>
                </a:solidFill>
                <a:latin typeface="Arial" panose="020B0604020202020204" pitchFamily="34" charset="0"/>
              </a:rPr>
              <a:t>, </a:t>
            </a:r>
            <a:endParaRPr kumimoji="0" lang="en-US" altLang="zh-CN" sz="36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2268538" y="3357563"/>
            <a:ext cx="5472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tried his best to run out</a:t>
            </a:r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 rot="10800000" flipV="1">
            <a:off x="2195513" y="4724400"/>
            <a:ext cx="587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pieces of</a:t>
            </a:r>
            <a:r>
              <a:rPr kumimoji="0" lang="en-US" altLang="zh-CN" sz="3600">
                <a:latin typeface="Arial" panose="020B0604020202020204" pitchFamily="34" charset="0"/>
              </a:rPr>
              <a:t> </a:t>
            </a: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glass and bricks</a:t>
            </a: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2268538" y="5300663"/>
            <a:ext cx="4464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were </a:t>
            </a:r>
            <a:r>
              <a:rPr kumimoji="0" lang="en-US" altLang="zh-CN" sz="3600">
                <a:solidFill>
                  <a:srgbClr val="CC0000"/>
                </a:solidFill>
                <a:latin typeface="Arial" panose="020B0604020202020204" pitchFamily="34" charset="0"/>
              </a:rPr>
              <a:t>falling down</a:t>
            </a:r>
          </a:p>
          <a:p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              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2195513" y="5876925"/>
            <a:ext cx="4824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 sz="3600">
                <a:solidFill>
                  <a:schemeClr val="accent2"/>
                </a:solidFill>
                <a:latin typeface="Arial" panose="020B0604020202020204" pitchFamily="34" charset="0"/>
              </a:rPr>
              <a:t>walls </a:t>
            </a:r>
            <a:r>
              <a:rPr kumimoji="0" lang="en-US" altLang="zh-CN" sz="3600">
                <a:solidFill>
                  <a:srgbClr val="CC0000"/>
                </a:solidFill>
                <a:latin typeface="Arial" panose="020B0604020202020204" pitchFamily="34" charset="0"/>
              </a:rPr>
              <a:t>came down</a:t>
            </a:r>
          </a:p>
        </p:txBody>
      </p:sp>
      <p:grpSp>
        <p:nvGrpSpPr>
          <p:cNvPr id="343050" name="Group 10"/>
          <p:cNvGrpSpPr/>
          <p:nvPr/>
        </p:nvGrpSpPr>
        <p:grpSpPr bwMode="auto">
          <a:xfrm>
            <a:off x="7667625" y="5373688"/>
            <a:ext cx="1008063" cy="1081087"/>
            <a:chOff x="1824" y="633"/>
            <a:chExt cx="2834" cy="2849"/>
          </a:xfrm>
        </p:grpSpPr>
        <p:sp>
          <p:nvSpPr>
            <p:cNvPr id="34305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305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305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3054" name="Puzzle1">
              <a:hlinkClick r:id="" action="ppaction://noaction"/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0" y="1916113"/>
            <a:ext cx="3419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Arial" panose="020B0604020202020204" pitchFamily="34" charset="0"/>
              </a:rPr>
              <a:t>dark around him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</a:p>
          <a:p>
            <a:endParaRPr lang="zh-CN" altLang="en-US" sz="32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44067" name="Text Box 3"/>
          <p:cNvSpPr txBox="1">
            <a:spLocks noChangeArrowheads="1"/>
          </p:cNvSpPr>
          <p:nvPr/>
        </p:nvSpPr>
        <p:spPr bwMode="auto">
          <a:xfrm>
            <a:off x="250825" y="4149725"/>
            <a:ext cx="19796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shouted</a:t>
            </a:r>
            <a:r>
              <a:rPr lang="en-US" altLang="zh-CN" sz="2800" b="1">
                <a:latin typeface="Arial" panose="020B0604020202020204" pitchFamily="34" charset="0"/>
              </a:rPr>
              <a:t> for help</a:t>
            </a:r>
          </a:p>
        </p:txBody>
      </p:sp>
      <p:sp>
        <p:nvSpPr>
          <p:cNvPr id="344068" name="AutoShape 4"/>
          <p:cNvSpPr>
            <a:spLocks noChangeArrowheads="1"/>
          </p:cNvSpPr>
          <p:nvPr/>
        </p:nvSpPr>
        <p:spPr bwMode="auto">
          <a:xfrm rot="16200000">
            <a:off x="3268663" y="1924050"/>
            <a:ext cx="228600" cy="6477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3635375" y="4292600"/>
            <a:ext cx="568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</a:rPr>
              <a:t>told himself </a:t>
            </a:r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to calm down</a:t>
            </a:r>
          </a:p>
        </p:txBody>
      </p:sp>
      <p:sp>
        <p:nvSpPr>
          <p:cNvPr id="344070" name="AutoShape 6"/>
          <p:cNvSpPr>
            <a:spLocks noChangeArrowheads="1"/>
          </p:cNvSpPr>
          <p:nvPr/>
        </p:nvSpPr>
        <p:spPr bwMode="auto">
          <a:xfrm rot="16200000">
            <a:off x="2620963" y="4298950"/>
            <a:ext cx="228600" cy="6477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3851275" y="501332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kumimoji="0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alive</a:t>
            </a:r>
          </a:p>
        </p:txBody>
      </p:sp>
      <p:sp>
        <p:nvSpPr>
          <p:cNvPr id="344073" name="Text Box 9"/>
          <p:cNvSpPr txBox="1">
            <a:spLocks noChangeArrowheads="1"/>
          </p:cNvSpPr>
          <p:nvPr/>
        </p:nvSpPr>
        <p:spPr bwMode="auto">
          <a:xfrm>
            <a:off x="4211638" y="213360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3779838" y="1989138"/>
            <a:ext cx="3887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>
                <a:latin typeface="Arial" panose="020B0604020202020204" pitchFamily="34" charset="0"/>
              </a:rPr>
              <a:t>he </a:t>
            </a:r>
            <a:r>
              <a:rPr kumimoji="0"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was trapped</a:t>
            </a:r>
          </a:p>
        </p:txBody>
      </p:sp>
      <p:sp>
        <p:nvSpPr>
          <p:cNvPr id="344075" name="Text Box 11"/>
          <p:cNvSpPr txBox="1">
            <a:spLocks noChangeArrowheads="1"/>
          </p:cNvSpPr>
          <p:nvPr/>
        </p:nvSpPr>
        <p:spPr bwMode="auto">
          <a:xfrm>
            <a:off x="1709737" y="476250"/>
            <a:ext cx="5832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400" b="1" dirty="0">
                <a:solidFill>
                  <a:srgbClr val="FF3300"/>
                </a:solidFill>
                <a:latin typeface="Imprint MT Shadow" panose="04020605060303030202" pitchFamily="82" charset="0"/>
              </a:rPr>
              <a:t>after the earthquake</a:t>
            </a:r>
          </a:p>
        </p:txBody>
      </p:sp>
      <p:sp>
        <p:nvSpPr>
          <p:cNvPr id="344076" name="Text Box 12"/>
          <p:cNvSpPr txBox="1">
            <a:spLocks noChangeArrowheads="1"/>
          </p:cNvSpPr>
          <p:nvPr/>
        </p:nvSpPr>
        <p:spPr bwMode="auto">
          <a:xfrm>
            <a:off x="3203575" y="2565400"/>
            <a:ext cx="6192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>
                <a:latin typeface="Arial" panose="020B0604020202020204" pitchFamily="34" charset="0"/>
              </a:rPr>
              <a:t>a moment of fear </a:t>
            </a:r>
            <a:r>
              <a:rPr kumimoji="0"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went through</a:t>
            </a:r>
            <a:r>
              <a:rPr kumimoji="0" lang="en-US" altLang="zh-CN" sz="2800" b="1">
                <a:latin typeface="Arial" panose="020B0604020202020204" pitchFamily="34" charset="0"/>
              </a:rPr>
              <a:t> his mind</a:t>
            </a:r>
          </a:p>
        </p:txBody>
      </p:sp>
      <p:sp>
        <p:nvSpPr>
          <p:cNvPr id="344077" name="plant">
            <a:hlinkClick r:id="" action="ppaction://noaction"/>
          </p:cNvPr>
          <p:cNvSpPr>
            <a:spLocks noEditPoints="1" noChangeArrowheads="1"/>
          </p:cNvSpPr>
          <p:nvPr/>
        </p:nvSpPr>
        <p:spPr bwMode="auto">
          <a:xfrm>
            <a:off x="395288" y="5661025"/>
            <a:ext cx="863600" cy="7921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44078" name="Text Box 14"/>
          <p:cNvSpPr txBox="1">
            <a:spLocks noChangeArrowheads="1"/>
          </p:cNvSpPr>
          <p:nvPr/>
        </p:nvSpPr>
        <p:spPr bwMode="auto">
          <a:xfrm>
            <a:off x="0" y="1341438"/>
            <a:ext cx="3419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200" b="1">
                <a:latin typeface="Arial" panose="020B0604020202020204" pitchFamily="34" charset="0"/>
              </a:rPr>
              <a:t>noise &amp; shaking</a:t>
            </a:r>
            <a:r>
              <a:rPr kumimoji="0" lang="en-US" altLang="zh-CN" sz="1800" b="1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344079" name="AutoShape 15"/>
          <p:cNvSpPr>
            <a:spLocks noChangeArrowheads="1"/>
          </p:cNvSpPr>
          <p:nvPr/>
        </p:nvSpPr>
        <p:spPr bwMode="auto">
          <a:xfrm>
            <a:off x="3563938" y="1628775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4080" name="Text Box 16"/>
          <p:cNvSpPr txBox="1">
            <a:spLocks noChangeArrowheads="1"/>
          </p:cNvSpPr>
          <p:nvPr/>
        </p:nvSpPr>
        <p:spPr bwMode="auto">
          <a:xfrm>
            <a:off x="4643438" y="155733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344081" name="Text Box 17"/>
          <p:cNvSpPr txBox="1">
            <a:spLocks noChangeArrowheads="1"/>
          </p:cNvSpPr>
          <p:nvPr/>
        </p:nvSpPr>
        <p:spPr bwMode="auto">
          <a:xfrm>
            <a:off x="4716463" y="14128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>
                <a:solidFill>
                  <a:srgbClr val="FF3300"/>
                </a:solidFill>
                <a:latin typeface="Imprint MT Shadow" panose="04020605060303030202" pitchFamily="82" charset="0"/>
              </a:rPr>
              <a:t>finally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3600" b="1" smtClean="0"/>
              <a:t>find his way out   </a:t>
            </a:r>
          </a:p>
          <a:p>
            <a:pPr>
              <a:buFontTx/>
              <a:buNone/>
            </a:pPr>
            <a:r>
              <a:rPr lang="en-US" altLang="zh-CN" sz="3600" b="1" smtClean="0"/>
              <a:t>       </a:t>
            </a:r>
          </a:p>
          <a:p>
            <a:pPr>
              <a:buFontTx/>
              <a:buNone/>
            </a:pPr>
            <a:r>
              <a:rPr lang="en-US" altLang="zh-CN" sz="3600" b="1" smtClean="0"/>
              <a:t>scream</a:t>
            </a:r>
          </a:p>
          <a:p>
            <a:pPr>
              <a:buFontTx/>
              <a:buNone/>
            </a:pPr>
            <a:r>
              <a:rPr lang="en-US" altLang="zh-CN" sz="3600" b="1" smtClean="0"/>
              <a:t>Hear shouts</a:t>
            </a:r>
          </a:p>
          <a:p>
            <a:pPr>
              <a:buFontTx/>
              <a:buNone/>
            </a:pPr>
            <a:endParaRPr lang="en-US" altLang="zh-CN" sz="3600" b="1" smtClean="0"/>
          </a:p>
          <a:p>
            <a:pPr>
              <a:buFontTx/>
              <a:buNone/>
            </a:pPr>
            <a:r>
              <a:rPr lang="en-US" altLang="zh-CN" sz="3600" b="1" smtClean="0"/>
              <a:t>bright </a:t>
            </a:r>
            <a:r>
              <a:rPr lang="en-US" altLang="zh-CN" sz="3600" b="1" smtClean="0">
                <a:solidFill>
                  <a:srgbClr val="FF0000"/>
                </a:solidFill>
              </a:rPr>
              <a:t>daylight</a:t>
            </a:r>
          </a:p>
          <a:p>
            <a:pPr>
              <a:buFontTx/>
              <a:buNone/>
            </a:pPr>
            <a:endParaRPr lang="zh-CN" altLang="en-US" sz="3600" b="1" smtClean="0">
              <a:solidFill>
                <a:srgbClr val="FF0000"/>
              </a:solidFill>
            </a:endParaRPr>
          </a:p>
        </p:txBody>
      </p:sp>
      <p:sp>
        <p:nvSpPr>
          <p:cNvPr id="345092" name="Line 4"/>
          <p:cNvSpPr>
            <a:spLocks noChangeShapeType="1"/>
          </p:cNvSpPr>
          <p:nvPr/>
        </p:nvSpPr>
        <p:spPr bwMode="auto">
          <a:xfrm>
            <a:off x="4356100" y="191611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3779838" y="335756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345095" name="Text Box 7"/>
          <p:cNvSpPr txBox="1">
            <a:spLocks noChangeArrowheads="1"/>
          </p:cNvSpPr>
          <p:nvPr/>
        </p:nvSpPr>
        <p:spPr bwMode="auto">
          <a:xfrm>
            <a:off x="3924300" y="3429000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3779838" y="3357563"/>
            <a:ext cx="324167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move away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1">
                <a:latin typeface="Arial" panose="020B0604020202020204" pitchFamily="34" charset="0"/>
              </a:rPr>
              <a:t>bricks &amp; stones</a:t>
            </a:r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>
            <a:off x="4067175" y="5157788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5098" name="Text Box 10"/>
          <p:cNvSpPr txBox="1">
            <a:spLocks noChangeArrowheads="1"/>
          </p:cNvSpPr>
          <p:nvPr/>
        </p:nvSpPr>
        <p:spPr bwMode="auto">
          <a:xfrm>
            <a:off x="5148263" y="4868863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>
                <a:latin typeface="Arial" panose="020B0604020202020204" pitchFamily="34" charset="0"/>
              </a:rPr>
              <a:t>safe</a:t>
            </a:r>
          </a:p>
        </p:txBody>
      </p:sp>
      <p:sp>
        <p:nvSpPr>
          <p:cNvPr id="345099" name="AutoShape 11"/>
          <p:cNvSpPr/>
          <p:nvPr/>
        </p:nvSpPr>
        <p:spPr bwMode="auto">
          <a:xfrm>
            <a:off x="3635375" y="3573463"/>
            <a:ext cx="144463" cy="719137"/>
          </a:xfrm>
          <a:prstGeom prst="leftBrace">
            <a:avLst>
              <a:gd name="adj1" fmla="val 4148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5508625" y="1557338"/>
            <a:ext cx="2303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345103" name="Text Box 15"/>
          <p:cNvSpPr txBox="1">
            <a:spLocks noChangeArrowheads="1"/>
          </p:cNvSpPr>
          <p:nvPr/>
        </p:nvSpPr>
        <p:spPr bwMode="auto">
          <a:xfrm>
            <a:off x="5292725" y="1628775"/>
            <a:ext cx="2663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>
                <a:latin typeface="Arial" panose="020B0604020202020204" pitchFamily="34" charset="0"/>
              </a:rPr>
              <a:t>some noise above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2051050" y="549275"/>
            <a:ext cx="424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Language points</a:t>
            </a: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latin typeface="Arial" panose="020B0604020202020204" pitchFamily="34" charset="0"/>
              </a:rPr>
              <a:t>1. I was sleeping when the earthquake started.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755650" y="1989138"/>
            <a:ext cx="79930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was sleeping</a:t>
            </a:r>
            <a:r>
              <a:rPr kumimoji="0"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是过去进行时态</a:t>
            </a:r>
          </a:p>
          <a:p>
            <a:pPr>
              <a:spcBef>
                <a:spcPct val="50000"/>
              </a:spcBef>
            </a:pPr>
            <a:r>
              <a:rPr kumimoji="0"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过去进行时结构：</a:t>
            </a:r>
            <a:r>
              <a:rPr kumimoji="0"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was/ were + doing</a:t>
            </a:r>
          </a:p>
        </p:txBody>
      </p:sp>
      <p:sp>
        <p:nvSpPr>
          <p:cNvPr id="338949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 err="1">
                <a:latin typeface="Arial" panose="020B0604020202020204" pitchFamily="34" charset="0"/>
              </a:rPr>
              <a:t>Eg</a:t>
            </a:r>
            <a:r>
              <a:rPr kumimoji="0" lang="en-US" altLang="zh-CN" dirty="0">
                <a:latin typeface="Arial" panose="020B0604020202020204" pitchFamily="34" charset="0"/>
              </a:rPr>
              <a:t>: </a:t>
            </a:r>
            <a:r>
              <a:rPr kumimoji="0" lang="zh-CN" altLang="en-US" dirty="0">
                <a:latin typeface="Arial" panose="020B0604020202020204" pitchFamily="34" charset="0"/>
              </a:rPr>
              <a:t>昨天三点他正在看电视。</a:t>
            </a:r>
          </a:p>
        </p:txBody>
      </p:sp>
      <p:sp>
        <p:nvSpPr>
          <p:cNvPr id="338950" name="Text Box 6"/>
          <p:cNvSpPr txBox="1">
            <a:spLocks noChangeArrowheads="1"/>
          </p:cNvSpPr>
          <p:nvPr/>
        </p:nvSpPr>
        <p:spPr bwMode="auto">
          <a:xfrm>
            <a:off x="900113" y="3500438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latin typeface="Arial" panose="020B0604020202020204" pitchFamily="34" charset="0"/>
              </a:rPr>
              <a:t>He was watching TV at 3 o’clock yesterday.</a:t>
            </a:r>
          </a:p>
        </p:txBody>
      </p:sp>
      <p:sp>
        <p:nvSpPr>
          <p:cNvPr id="338951" name="Text Box 7"/>
          <p:cNvSpPr txBox="1">
            <a:spLocks noChangeArrowheads="1"/>
          </p:cNvSpPr>
          <p:nvPr/>
        </p:nvSpPr>
        <p:spPr bwMode="auto">
          <a:xfrm>
            <a:off x="611188" y="4076700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latin typeface="Arial" panose="020B0604020202020204" pitchFamily="34" charset="0"/>
              </a:rPr>
              <a:t>2. I tried my best to run out too.</a:t>
            </a:r>
          </a:p>
        </p:txBody>
      </p:sp>
      <p:sp>
        <p:nvSpPr>
          <p:cNvPr id="338952" name="Text Box 8"/>
          <p:cNvSpPr txBox="1">
            <a:spLocks noChangeArrowheads="1"/>
          </p:cNvSpPr>
          <p:nvPr/>
        </p:nvSpPr>
        <p:spPr bwMode="auto">
          <a:xfrm>
            <a:off x="827088" y="4581525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try one’s best to do sth</a:t>
            </a:r>
            <a:r>
              <a:rPr kumimoji="0"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意为“尽力去做某事”</a:t>
            </a:r>
          </a:p>
        </p:txBody>
      </p:sp>
      <p:sp>
        <p:nvSpPr>
          <p:cNvPr id="338953" name="Text Box 9"/>
          <p:cNvSpPr txBox="1">
            <a:spLocks noChangeArrowheads="1"/>
          </p:cNvSpPr>
          <p:nvPr/>
        </p:nvSpPr>
        <p:spPr bwMode="auto">
          <a:xfrm>
            <a:off x="900113" y="5084763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 err="1">
                <a:latin typeface="Arial" panose="020B0604020202020204" pitchFamily="34" charset="0"/>
              </a:rPr>
              <a:t>Eg</a:t>
            </a:r>
            <a:r>
              <a:rPr kumimoji="0" lang="en-US" altLang="zh-CN" dirty="0">
                <a:latin typeface="Arial" panose="020B0604020202020204" pitchFamily="34" charset="0"/>
              </a:rPr>
              <a:t>: </a:t>
            </a:r>
            <a:r>
              <a:rPr kumimoji="0" lang="zh-CN" altLang="en-US" dirty="0">
                <a:latin typeface="Arial" panose="020B0604020202020204" pitchFamily="34" charset="0"/>
              </a:rPr>
              <a:t>他尽力保持安静。</a:t>
            </a:r>
          </a:p>
        </p:txBody>
      </p:sp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971550" y="5734050"/>
            <a:ext cx="799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dirty="0">
                <a:latin typeface="Arial" panose="020B0604020202020204" pitchFamily="34" charset="0"/>
              </a:rPr>
              <a:t>He tried his best to keep quiet.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/>
      <p:bldP spid="338948" grpId="0"/>
      <p:bldP spid="338949" grpId="0"/>
      <p:bldP spid="338950" grpId="0"/>
      <p:bldP spid="338951" grpId="0"/>
      <p:bldP spid="338952" grpId="0"/>
      <p:bldP spid="338953" grpId="0"/>
      <p:bldP spid="33895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全屏显示(4:3)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Adobe Garamond Pro Bold</vt:lpstr>
      <vt:lpstr>Arno Pro Smbd Display</vt:lpstr>
      <vt:lpstr>华文新魏</vt:lpstr>
      <vt:lpstr>宋体</vt:lpstr>
      <vt:lpstr>微软雅黑</vt:lpstr>
      <vt:lpstr>Arial</vt:lpstr>
      <vt:lpstr>Arial Black</vt:lpstr>
      <vt:lpstr>Calibri</vt:lpstr>
      <vt:lpstr>Comic Sans MS</vt:lpstr>
      <vt:lpstr>Imprint MT Shadow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at the beginning</vt:lpstr>
      <vt:lpstr>during the earthquake</vt:lpstr>
      <vt:lpstr>PowerPoint 演示文稿</vt:lpstr>
      <vt:lpstr>finally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2005-12-06T12:13:00Z</dcterms:created>
  <dcterms:modified xsi:type="dcterms:W3CDTF">2023-01-17T01:37:22Z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E8B3ED77DADD43EDA91BA6262E784A7E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