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85" autoAdjust="0"/>
    <p:restoredTop sz="92707" autoAdjust="0"/>
  </p:normalViewPr>
  <p:slideViewPr>
    <p:cSldViewPr>
      <p:cViewPr varScale="1">
        <p:scale>
          <a:sx n="102" d="100"/>
          <a:sy n="102" d="100"/>
        </p:scale>
        <p:origin x="-90" y="-774"/>
      </p:cViewPr>
      <p:guideLst>
        <p:guide orient="horz" pos="1620"/>
        <p:guide pos="2880"/>
      </p:guideLst>
    </p:cSldViewPr>
  </p:slideViewPr>
  <p:notesTextViewPr>
    <p:cViewPr>
      <p:scale>
        <a:sx n="100" d="100"/>
        <a:sy n="100" d="100"/>
      </p:scale>
      <p:origin x="0" y="0"/>
    </p:cViewPr>
  </p:notesTextViewPr>
  <p:sorterViewPr>
    <p:cViewPr>
      <p:scale>
        <a:sx n="168" d="100"/>
        <a:sy n="168"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42064-91F4-460B-ADE5-AB22D9510C10}"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C2129-9168-4B09-BE86-3CEE08E4636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CF5D3C8-296D-441C-AAD5-8768AC91D583}" type="slidenum">
              <a:rPr lang="zh-CN" altLang="en-US" smtClean="0"/>
              <a:t>2</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4C2129-9168-4B09-BE86-3CEE08E46366}"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3"/>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B96EC5E-54FD-4E58-AA28-1DCD7D46EE8D}"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620B991-653F-419D-8E35-B3A77476CF4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2B08AAC-5081-4CE3-AAAC-0790B11D7B3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oleObject" Target="../embeddings/oleObject2.bin"/><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www.zzstep.com/"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zzstep.com/"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3.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noChangeArrowheads="1"/>
          </p:cNvSpPr>
          <p:nvPr>
            <p:ph type="ctrTitle"/>
          </p:nvPr>
        </p:nvSpPr>
        <p:spPr>
          <a:xfrm>
            <a:off x="3383868" y="2859782"/>
            <a:ext cx="2331710" cy="382692"/>
          </a:xfrm>
        </p:spPr>
        <p:txBody>
          <a:bodyPr>
            <a:noAutofit/>
          </a:bodyPr>
          <a:lstStyle/>
          <a:p>
            <a:pPr eaLnBrk="1" hangingPunct="1"/>
            <a:r>
              <a:rPr lang="zh-CN" altLang="en-US" sz="2000" b="1" dirty="0" smtClean="0">
                <a:latin typeface="Times New Roman" panose="02020603050405020304" pitchFamily="18" charset="0"/>
                <a:ea typeface="微软雅黑" panose="020B0503020204020204" pitchFamily="34" charset="-122"/>
                <a:cs typeface="Times New Roman" panose="02020603050405020304" pitchFamily="18" charset="0"/>
              </a:rPr>
              <a:t>七年级下册</a:t>
            </a:r>
          </a:p>
        </p:txBody>
      </p:sp>
      <p:sp>
        <p:nvSpPr>
          <p:cNvPr id="7" name="副标题 2"/>
          <p:cNvSpPr>
            <a:spLocks noGrp="1" noChangeArrowheads="1"/>
          </p:cNvSpPr>
          <p:nvPr>
            <p:ph type="subTitle" idx="4294967295"/>
          </p:nvPr>
        </p:nvSpPr>
        <p:spPr>
          <a:xfrm>
            <a:off x="0" y="951570"/>
            <a:ext cx="9144000" cy="1512168"/>
          </a:xfrm>
        </p:spPr>
        <p:txBody>
          <a:bodyPr>
            <a:noAutofit/>
          </a:bodyPr>
          <a:lstStyle/>
          <a:p>
            <a:pPr algn="ctr" eaLnBrk="1" hangingPunct="1">
              <a:lnSpc>
                <a:spcPct val="150000"/>
              </a:lnSpc>
              <a:buFont typeface="Arial" panose="020B0604020202020204" pitchFamily="34" charset="0"/>
              <a:buNone/>
            </a:pPr>
            <a:r>
              <a:rPr lang="en-US" altLang="zh-CN" sz="3600" b="1" dirty="0" smtClean="0">
                <a:latin typeface="Times New Roman" panose="02020603050405020304" pitchFamily="18" charset="0"/>
                <a:ea typeface="微软雅黑" panose="020B0503020204020204" pitchFamily="34" charset="-122"/>
                <a:cs typeface="Times New Roman" panose="02020603050405020304" pitchFamily="18" charset="0"/>
              </a:rPr>
              <a:t>3.3  </a:t>
            </a:r>
            <a:r>
              <a:rPr lang="zh-CN" altLang="en-US" sz="3600" b="1" dirty="0" smtClean="0">
                <a:latin typeface="Times New Roman" panose="02020603050405020304" pitchFamily="18" charset="0"/>
                <a:ea typeface="微软雅黑" panose="020B0503020204020204" pitchFamily="34" charset="-122"/>
                <a:cs typeface="Times New Roman" panose="02020603050405020304" pitchFamily="18" charset="0"/>
              </a:rPr>
              <a:t>用图象表示的变量关系</a:t>
            </a:r>
            <a:endParaRPr lang="en-US" altLang="zh-CN" sz="3600" b="1"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ctr" eaLnBrk="1" hangingPunct="1">
              <a:lnSpc>
                <a:spcPct val="150000"/>
              </a:lnSpc>
              <a:buFont typeface="Arial" panose="020B0604020202020204" pitchFamily="34" charset="0"/>
              <a:buNone/>
            </a:pP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第</a:t>
            </a:r>
            <a:r>
              <a:rPr lang="en-US" altLang="zh-CN" sz="2800" b="1"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课时</a:t>
            </a:r>
          </a:p>
        </p:txBody>
      </p:sp>
      <p:sp>
        <p:nvSpPr>
          <p:cNvPr id="4" name="矩形 3"/>
          <p:cNvSpPr/>
          <p:nvPr/>
        </p:nvSpPr>
        <p:spPr>
          <a:xfrm>
            <a:off x="16633" y="4083918"/>
            <a:ext cx="9127367"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493790" y="741658"/>
            <a:ext cx="8238491" cy="1338828"/>
          </a:xfrm>
          <a:prstGeom prst="rect">
            <a:avLst/>
          </a:prstGeom>
          <a:noFill/>
          <a:ln w="9525">
            <a:noFill/>
            <a:miter lim="800000"/>
          </a:ln>
        </p:spPr>
        <p:txBody>
          <a:bodyPr wrap="square" anchor="ctr">
            <a:spAutoFit/>
          </a:bodyPr>
          <a:lstStyle/>
          <a:p>
            <a:pPr eaLnBrk="1" hangingPunct="1">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某同学从第一中学走回家，在路上他碰到两个同学，于是在文化宫玩了一会儿，然后再回家，图中哪一幅图能较好地刻画出这位同学离家所剩的路程与时间的变化</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情况</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sym typeface="Wingdings" panose="05000000000000000000" pitchFamily="2" charset="2"/>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组合 11"/>
          <p:cNvGrpSpPr/>
          <p:nvPr/>
        </p:nvGrpSpPr>
        <p:grpSpPr bwMode="auto">
          <a:xfrm>
            <a:off x="1030243" y="2571750"/>
            <a:ext cx="6823109" cy="1676314"/>
            <a:chOff x="0" y="0"/>
            <a:chExt cx="8843073" cy="2565509"/>
          </a:xfrm>
        </p:grpSpPr>
        <p:graphicFrame>
          <p:nvGraphicFramePr>
            <p:cNvPr id="4" name="Object 2"/>
            <p:cNvGraphicFramePr>
              <a:graphicFrameLocks noChangeAspect="1"/>
            </p:cNvGraphicFramePr>
            <p:nvPr/>
          </p:nvGraphicFramePr>
          <p:xfrm>
            <a:off x="4643470" y="0"/>
            <a:ext cx="2050737" cy="1998000"/>
          </p:xfrm>
          <a:graphic>
            <a:graphicData uri="http://schemas.openxmlformats.org/presentationml/2006/ole">
              <mc:AlternateContent xmlns:mc="http://schemas.openxmlformats.org/markup-compatibility/2006">
                <mc:Choice xmlns:v="urn:schemas-microsoft-com:vml" Requires="v">
                  <p:oleObj spid="_x0000_s24596" r:id="rId3" imgW="1457325" imgH="1419225" progId="PBrush">
                    <p:embed/>
                  </p:oleObj>
                </mc:Choice>
                <mc:Fallback>
                  <p:oleObj r:id="rId3" imgW="1457325" imgH="1419225" progId="PBrush">
                    <p:embed/>
                    <p:pic>
                      <p:nvPicPr>
                        <p:cNvPr id="0" name="图片 2458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70" y="0"/>
                          <a:ext cx="2050737" cy="199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6977293" y="2"/>
            <a:ext cx="1865780" cy="1998001"/>
          </p:xfrm>
          <a:graphic>
            <a:graphicData uri="http://schemas.openxmlformats.org/presentationml/2006/ole">
              <mc:AlternateContent xmlns:mc="http://schemas.openxmlformats.org/markup-compatibility/2006">
                <mc:Choice xmlns:v="urn:schemas-microsoft-com:vml" Requires="v">
                  <p:oleObj spid="_x0000_s24597" r:id="rId5" imgW="1476375" imgH="1438275" progId="PBrush">
                    <p:embed/>
                  </p:oleObj>
                </mc:Choice>
                <mc:Fallback>
                  <p:oleObj r:id="rId5" imgW="1476375" imgH="1438275" progId="PBrush">
                    <p:embed/>
                    <p:pic>
                      <p:nvPicPr>
                        <p:cNvPr id="0" name="图片 245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77293" y="2"/>
                          <a:ext cx="1865780" cy="19980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0" y="1"/>
            <a:ext cx="2087562" cy="1998663"/>
          </p:xfrm>
          <a:graphic>
            <a:graphicData uri="http://schemas.openxmlformats.org/presentationml/2006/ole">
              <mc:AlternateContent xmlns:mc="http://schemas.openxmlformats.org/markup-compatibility/2006">
                <mc:Choice xmlns:v="urn:schemas-microsoft-com:vml" Requires="v">
                  <p:oleObj spid="_x0000_s24598" r:id="rId7" imgW="1466850" imgH="1409700" progId="PBrush">
                    <p:embed/>
                  </p:oleObj>
                </mc:Choice>
                <mc:Fallback>
                  <p:oleObj r:id="rId7" imgW="1466850" imgH="1409700" progId="PBrush">
                    <p:embed/>
                    <p:pic>
                      <p:nvPicPr>
                        <p:cNvPr id="0" name="图片 2458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
                          <a:ext cx="2087562" cy="1998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5"/>
            <p:cNvGraphicFramePr>
              <a:graphicFrameLocks noChangeAspect="1"/>
            </p:cNvGraphicFramePr>
            <p:nvPr/>
          </p:nvGraphicFramePr>
          <p:xfrm>
            <a:off x="2357454" y="1"/>
            <a:ext cx="2007485" cy="1998000"/>
          </p:xfrm>
          <a:graphic>
            <a:graphicData uri="http://schemas.openxmlformats.org/presentationml/2006/ole">
              <mc:AlternateContent xmlns:mc="http://schemas.openxmlformats.org/markup-compatibility/2006">
                <mc:Choice xmlns:v="urn:schemas-microsoft-com:vml" Requires="v">
                  <p:oleObj spid="_x0000_s24599" r:id="rId9" imgW="1514475" imgH="1400175" progId="PBrush">
                    <p:embed/>
                  </p:oleObj>
                </mc:Choice>
                <mc:Fallback>
                  <p:oleObj r:id="rId9" imgW="1514475" imgH="1400175" progId="PBrush">
                    <p:embed/>
                    <p:pic>
                      <p:nvPicPr>
                        <p:cNvPr id="0" name="图片 2458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7454" y="1"/>
                          <a:ext cx="2007485" cy="199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Box 10"/>
            <p:cNvSpPr txBox="1">
              <a:spLocks noChangeArrowheads="1"/>
            </p:cNvSpPr>
            <p:nvPr/>
          </p:nvSpPr>
          <p:spPr bwMode="auto">
            <a:xfrm>
              <a:off x="814331" y="2000266"/>
              <a:ext cx="7568995" cy="565243"/>
            </a:xfrm>
            <a:prstGeom prst="rect">
              <a:avLst/>
            </a:prstGeom>
            <a:noFill/>
            <a:ln w="9525">
              <a:noFill/>
              <a:miter lim="800000"/>
            </a:ln>
          </p:spPr>
          <p:txBody>
            <a:bodyPr wrap="none">
              <a:spAutoFit/>
            </a:bodyPr>
            <a:lstStyle/>
            <a:p>
              <a:pPr eaLnBrk="1" hangingPunct="1"/>
              <a:r>
                <a:rPr lang="en-US" altLang="zh-CN" dirty="0">
                  <a:latin typeface="黑体" panose="02010609060101010101" pitchFamily="49" charset="-122"/>
                  <a:ea typeface="黑体" panose="02010609060101010101" pitchFamily="49" charset="-122"/>
                </a:rPr>
                <a:t>A          </a:t>
              </a:r>
              <a:r>
                <a:rPr lang="en-US" altLang="zh-CN" dirty="0" smtClean="0">
                  <a:latin typeface="黑体" panose="02010609060101010101" pitchFamily="49" charset="-122"/>
                  <a:ea typeface="黑体" panose="02010609060101010101" pitchFamily="49" charset="-122"/>
                </a:rPr>
                <a:t>       B             </a:t>
              </a:r>
              <a:r>
                <a:rPr lang="en-US" altLang="zh-CN" dirty="0">
                  <a:latin typeface="黑体" panose="02010609060101010101" pitchFamily="49" charset="-122"/>
                  <a:ea typeface="黑体" panose="02010609060101010101" pitchFamily="49" charset="-122"/>
                </a:rPr>
                <a:t>C         </a:t>
              </a:r>
              <a:r>
                <a:rPr lang="en-US" altLang="zh-CN" dirty="0" smtClean="0">
                  <a:latin typeface="黑体" panose="02010609060101010101" pitchFamily="49" charset="-122"/>
                  <a:ea typeface="黑体" panose="02010609060101010101" pitchFamily="49" charset="-122"/>
                </a:rPr>
                <a:t>      </a:t>
              </a:r>
              <a:r>
                <a:rPr lang="en-US" altLang="zh-CN" dirty="0">
                  <a:latin typeface="黑体" panose="02010609060101010101" pitchFamily="49" charset="-122"/>
                  <a:ea typeface="黑体" panose="02010609060101010101" pitchFamily="49" charset="-122"/>
                </a:rPr>
                <a:t>D</a:t>
              </a:r>
            </a:p>
          </p:txBody>
        </p:sp>
      </p:grpSp>
      <p:sp>
        <p:nvSpPr>
          <p:cNvPr id="9" name="TextBox 8"/>
          <p:cNvSpPr txBox="1"/>
          <p:nvPr/>
        </p:nvSpPr>
        <p:spPr bwMode="auto">
          <a:xfrm>
            <a:off x="1031714" y="176386"/>
            <a:ext cx="1415772" cy="461665"/>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grpSp>
        <p:nvGrpSpPr>
          <p:cNvPr id="10" name="组合 5"/>
          <p:cNvGrpSpPr/>
          <p:nvPr/>
        </p:nvGrpSpPr>
        <p:grpSpPr bwMode="auto">
          <a:xfrm>
            <a:off x="268126" y="122841"/>
            <a:ext cx="2179360" cy="515210"/>
            <a:chOff x="279260" y="218396"/>
            <a:chExt cx="2179285" cy="519493"/>
          </a:xfrm>
        </p:grpSpPr>
        <p:sp>
          <p:nvSpPr>
            <p:cNvPr id="11" name="TextBox 10"/>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12"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3" name="Picture 3" descr="E:\英语高清课\晏博深\ppt资料收集\ppt素材\本子和笔副本.png"/>
            <p:cNvPicPr>
              <a:picLocks noChangeAspect="1" noChangeArrowheads="1"/>
            </p:cNvPicPr>
            <p:nvPr/>
          </p:nvPicPr>
          <p:blipFill>
            <a:blip r:embed="rId11"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Box 13"/>
          <p:cNvSpPr txBox="1"/>
          <p:nvPr/>
        </p:nvSpPr>
        <p:spPr>
          <a:xfrm>
            <a:off x="1401185" y="1573618"/>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4)">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268126" y="122841"/>
            <a:ext cx="2179360" cy="515211"/>
            <a:chOff x="279260" y="218396"/>
            <a:chExt cx="2179008" cy="519193"/>
          </a:xfrm>
        </p:grpSpPr>
        <p:sp>
          <p:nvSpPr>
            <p:cNvPr id="4" name="TextBox 3"/>
            <p:cNvSpPr txBox="1"/>
            <p:nvPr/>
          </p:nvSpPr>
          <p:spPr bwMode="auto">
            <a:xfrm>
              <a:off x="1042725" y="272355"/>
              <a:ext cx="1415543" cy="465234"/>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课堂小结</a:t>
              </a:r>
              <a:endParaRPr lang="en-US" altLang="zh-CN" sz="2400" b="1" kern="0" dirty="0">
                <a:latin typeface="Times New Roman" panose="02020603050405020304"/>
                <a:ea typeface="微软雅黑" panose="020B0503020204020204" pitchFamily="34" charset="-122"/>
              </a:endParaRPr>
            </a:p>
          </p:txBody>
        </p:sp>
        <p:cxnSp>
          <p:nvCxnSpPr>
            <p:cNvPr id="5"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3311860" y="735546"/>
            <a:ext cx="2500330" cy="369332"/>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本节课都学到了什么？</a:t>
            </a:r>
            <a:endParaRPr lang="zh-CN" altLang="en-US" b="1" dirty="0">
              <a:latin typeface="微软雅黑" panose="020B0503020204020204" pitchFamily="34" charset="-122"/>
              <a:ea typeface="微软雅黑" panose="020B0503020204020204" pitchFamily="34" charset="-122"/>
            </a:endParaRPr>
          </a:p>
        </p:txBody>
      </p:sp>
      <p:sp>
        <p:nvSpPr>
          <p:cNvPr id="12" name="TextBox 3"/>
          <p:cNvSpPr txBox="1">
            <a:spLocks noChangeArrowheads="1"/>
          </p:cNvSpPr>
          <p:nvPr/>
        </p:nvSpPr>
        <p:spPr bwMode="auto">
          <a:xfrm>
            <a:off x="475571" y="1203600"/>
            <a:ext cx="8172908" cy="3000821"/>
          </a:xfrm>
          <a:prstGeom prst="rect">
            <a:avLst/>
          </a:prstGeom>
          <a:noFill/>
          <a:ln w="9525">
            <a:noFill/>
            <a:miter lim="800000"/>
          </a:ln>
        </p:spPr>
        <p:txBody>
          <a:bodyPr wrap="square">
            <a:spAutoFit/>
          </a:bodyPr>
          <a:lstStyle/>
          <a:p>
            <a:pPr indent="457200" eaLnBrk="1" hangingPunct="1">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通过</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速度随时间变化的情境，经历从图象中分析变量之间关系的过程，加深了对图象表示的</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理解</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eaLnBrk="1" hangingPunct="1">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不仅读懂了文字语言，而且还读懂</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图形语言</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eaLnBrk="1" hangingPunct="1">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最关键是搞清楚</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自变量</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因变量</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，并且明白了它们的变化</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关系</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一些变量之间的关系可以用</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图象法</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来表示。它形象、直观，便于探索趋势</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5.</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在观察图象时要注意它两轴上的名称与单位，识别变化时可抓住</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起点、终点、最高（最低）点</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等特殊位置</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blinds(horizontal)">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blinds(horizontal)">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blinds(horizontal)">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blinds(horizontal)">
                                      <p:cBhvr>
                                        <p:cTn id="27"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a:spLocks noChangeArrowheads="1"/>
          </p:cNvSpPr>
          <p:nvPr/>
        </p:nvSpPr>
        <p:spPr bwMode="auto">
          <a:xfrm>
            <a:off x="1003300" y="233082"/>
            <a:ext cx="205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r>
              <a:rPr lang="zh-CN" altLang="en-US" sz="2400" b="1" dirty="0">
                <a:latin typeface="微软雅黑" panose="020B0503020204020204" pitchFamily="34" charset="-122"/>
                <a:ea typeface="微软雅黑" panose="020B0503020204020204" pitchFamily="34" charset="-122"/>
              </a:rPr>
              <a:t>个性化作业</a:t>
            </a:r>
          </a:p>
        </p:txBody>
      </p:sp>
      <p:grpSp>
        <p:nvGrpSpPr>
          <p:cNvPr id="3" name="Group 13"/>
          <p:cNvGrpSpPr/>
          <p:nvPr/>
        </p:nvGrpSpPr>
        <p:grpSpPr bwMode="auto">
          <a:xfrm>
            <a:off x="179388" y="193709"/>
            <a:ext cx="792162" cy="551202"/>
            <a:chOff x="258" y="78"/>
            <a:chExt cx="674" cy="457"/>
          </a:xfrm>
        </p:grpSpPr>
        <p:grpSp>
          <p:nvGrpSpPr>
            <p:cNvPr id="4" name="组合 79"/>
            <p:cNvGrpSpPr/>
            <p:nvPr/>
          </p:nvGrpSpPr>
          <p:grpSpPr bwMode="auto">
            <a:xfrm>
              <a:off x="637" y="78"/>
              <a:ext cx="295" cy="457"/>
              <a:chOff x="5235576" y="2735263"/>
              <a:chExt cx="785813" cy="1184275"/>
            </a:xfrm>
          </p:grpSpPr>
          <p:sp>
            <p:nvSpPr>
              <p:cNvPr id="42"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5" name="组合 117"/>
            <p:cNvGrpSpPr/>
            <p:nvPr/>
          </p:nvGrpSpPr>
          <p:grpSpPr bwMode="auto">
            <a:xfrm>
              <a:off x="305" y="218"/>
              <a:ext cx="372" cy="115"/>
              <a:chOff x="4348163" y="3097213"/>
              <a:chExt cx="992188" cy="300038"/>
            </a:xfrm>
          </p:grpSpPr>
          <p:sp>
            <p:nvSpPr>
              <p:cNvPr id="39"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0"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 h="90">
                    <a:moveTo>
                      <a:pt x="0" y="90"/>
                    </a:moveTo>
                    <a:lnTo>
                      <a:pt x="38" y="66"/>
                    </a:lnTo>
                    <a:lnTo>
                      <a:pt x="78" y="90"/>
                    </a:lnTo>
                    <a:lnTo>
                      <a:pt x="78" y="0"/>
                    </a:lnTo>
                    <a:lnTo>
                      <a:pt x="38" y="0"/>
                    </a:lnTo>
                    <a:lnTo>
                      <a:pt x="0" y="0"/>
                    </a:lnTo>
                    <a:lnTo>
                      <a:pt x="0" y="90"/>
                    </a:ln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 name="组合 84"/>
            <p:cNvGrpSpPr/>
            <p:nvPr/>
          </p:nvGrpSpPr>
          <p:grpSpPr bwMode="auto">
            <a:xfrm>
              <a:off x="258" y="390"/>
              <a:ext cx="514" cy="128"/>
              <a:chOff x="4189413" y="3565526"/>
              <a:chExt cx="1373188" cy="331788"/>
            </a:xfrm>
          </p:grpSpPr>
          <p:sp>
            <p:nvSpPr>
              <p:cNvPr id="12"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Rectangle 90"/>
              <p:cNvSpPr>
                <a:spLocks noChangeArrowheads="1"/>
              </p:cNvSpPr>
              <p:nvPr/>
            </p:nvSpPr>
            <p:spPr bwMode="auto">
              <a:xfrm>
                <a:off x="4222751" y="38401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7" name="Rectangle 91"/>
              <p:cNvSpPr>
                <a:spLocks noChangeArrowheads="1"/>
              </p:cNvSpPr>
              <p:nvPr/>
            </p:nvSpPr>
            <p:spPr bwMode="auto">
              <a:xfrm>
                <a:off x="4222751" y="38401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8" name="Rectangle 92"/>
              <p:cNvSpPr>
                <a:spLocks noChangeArrowheads="1"/>
              </p:cNvSpPr>
              <p:nvPr/>
            </p:nvSpPr>
            <p:spPr bwMode="auto">
              <a:xfrm>
                <a:off x="4222751" y="3603626"/>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9" name="Rectangle 93"/>
              <p:cNvSpPr>
                <a:spLocks noChangeArrowheads="1"/>
              </p:cNvSpPr>
              <p:nvPr/>
            </p:nvSpPr>
            <p:spPr bwMode="auto">
              <a:xfrm>
                <a:off x="4222751" y="3603626"/>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0" name="Rectangle 94"/>
              <p:cNvSpPr>
                <a:spLocks noChangeArrowheads="1"/>
              </p:cNvSpPr>
              <p:nvPr/>
            </p:nvSpPr>
            <p:spPr bwMode="auto">
              <a:xfrm>
                <a:off x="4222751" y="38258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1" name="Rectangle 95"/>
              <p:cNvSpPr>
                <a:spLocks noChangeArrowheads="1"/>
              </p:cNvSpPr>
              <p:nvPr/>
            </p:nvSpPr>
            <p:spPr bwMode="auto">
              <a:xfrm>
                <a:off x="4222751" y="38258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2" name="Rectangle 96"/>
              <p:cNvSpPr>
                <a:spLocks noChangeArrowheads="1"/>
              </p:cNvSpPr>
              <p:nvPr/>
            </p:nvSpPr>
            <p:spPr bwMode="auto">
              <a:xfrm>
                <a:off x="4222751" y="37623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3" name="Rectangle 97"/>
              <p:cNvSpPr>
                <a:spLocks noChangeArrowheads="1"/>
              </p:cNvSpPr>
              <p:nvPr/>
            </p:nvSpPr>
            <p:spPr bwMode="auto">
              <a:xfrm>
                <a:off x="4222751" y="37623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4" name="Rectangle 98"/>
              <p:cNvSpPr>
                <a:spLocks noChangeArrowheads="1"/>
              </p:cNvSpPr>
              <p:nvPr/>
            </p:nvSpPr>
            <p:spPr bwMode="auto">
              <a:xfrm>
                <a:off x="4222751" y="3697288"/>
                <a:ext cx="60960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5" name="Rectangle 99"/>
              <p:cNvSpPr>
                <a:spLocks noChangeArrowheads="1"/>
              </p:cNvSpPr>
              <p:nvPr/>
            </p:nvSpPr>
            <p:spPr bwMode="auto">
              <a:xfrm>
                <a:off x="4222751" y="3697288"/>
                <a:ext cx="6096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6" name="Rectangle 100"/>
              <p:cNvSpPr>
                <a:spLocks noChangeArrowheads="1"/>
              </p:cNvSpPr>
              <p:nvPr/>
            </p:nvSpPr>
            <p:spPr bwMode="auto">
              <a:xfrm>
                <a:off x="4222751" y="3667126"/>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7" name="Rectangle 101"/>
              <p:cNvSpPr>
                <a:spLocks noChangeArrowheads="1"/>
              </p:cNvSpPr>
              <p:nvPr/>
            </p:nvSpPr>
            <p:spPr bwMode="auto">
              <a:xfrm>
                <a:off x="4222751" y="3667126"/>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8" name="Rectangle 102"/>
              <p:cNvSpPr>
                <a:spLocks noChangeArrowheads="1"/>
              </p:cNvSpPr>
              <p:nvPr/>
            </p:nvSpPr>
            <p:spPr bwMode="auto">
              <a:xfrm>
                <a:off x="4222751" y="3810001"/>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9" name="Rectangle 103"/>
              <p:cNvSpPr>
                <a:spLocks noChangeArrowheads="1"/>
              </p:cNvSpPr>
              <p:nvPr/>
            </p:nvSpPr>
            <p:spPr bwMode="auto">
              <a:xfrm>
                <a:off x="4222751" y="3810001"/>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0" name="Rectangle 104"/>
              <p:cNvSpPr>
                <a:spLocks noChangeArrowheads="1"/>
              </p:cNvSpPr>
              <p:nvPr/>
            </p:nvSpPr>
            <p:spPr bwMode="auto">
              <a:xfrm>
                <a:off x="4222751" y="37766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1" name="Rectangle 105"/>
              <p:cNvSpPr>
                <a:spLocks noChangeArrowheads="1"/>
              </p:cNvSpPr>
              <p:nvPr/>
            </p:nvSpPr>
            <p:spPr bwMode="auto">
              <a:xfrm>
                <a:off x="4222751" y="37766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2" name="Rectangle 106"/>
              <p:cNvSpPr>
                <a:spLocks noChangeArrowheads="1"/>
              </p:cNvSpPr>
              <p:nvPr/>
            </p:nvSpPr>
            <p:spPr bwMode="auto">
              <a:xfrm>
                <a:off x="4222751" y="3743326"/>
                <a:ext cx="609600" cy="6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 name="Rectangle 107"/>
              <p:cNvSpPr>
                <a:spLocks noChangeArrowheads="1"/>
              </p:cNvSpPr>
              <p:nvPr/>
            </p:nvSpPr>
            <p:spPr bwMode="auto">
              <a:xfrm>
                <a:off x="4222751" y="3743326"/>
                <a:ext cx="60960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4" name="Rectangle 108"/>
              <p:cNvSpPr>
                <a:spLocks noChangeArrowheads="1"/>
              </p:cNvSpPr>
              <p:nvPr/>
            </p:nvSpPr>
            <p:spPr bwMode="auto">
              <a:xfrm>
                <a:off x="4222751" y="3633788"/>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5" name="Rectangle 109"/>
              <p:cNvSpPr>
                <a:spLocks noChangeArrowheads="1"/>
              </p:cNvSpPr>
              <p:nvPr/>
            </p:nvSpPr>
            <p:spPr bwMode="auto">
              <a:xfrm>
                <a:off x="4222751" y="3633788"/>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6" name="Rectangle 110"/>
              <p:cNvSpPr>
                <a:spLocks noChangeArrowheads="1"/>
              </p:cNvSpPr>
              <p:nvPr/>
            </p:nvSpPr>
            <p:spPr bwMode="auto">
              <a:xfrm>
                <a:off x="4222751" y="3713163"/>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7" name="Rectangle 111"/>
              <p:cNvSpPr>
                <a:spLocks noChangeArrowheads="1"/>
              </p:cNvSpPr>
              <p:nvPr/>
            </p:nvSpPr>
            <p:spPr bwMode="auto">
              <a:xfrm>
                <a:off x="4222751" y="3713163"/>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8"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7" name="组合 112"/>
            <p:cNvGrpSpPr/>
            <p:nvPr/>
          </p:nvGrpSpPr>
          <p:grpSpPr bwMode="auto">
            <a:xfrm>
              <a:off x="284" y="300"/>
              <a:ext cx="574" cy="90"/>
              <a:chOff x="4260851" y="3333751"/>
              <a:chExt cx="1530350" cy="231775"/>
            </a:xfrm>
          </p:grpSpPr>
          <p:sp>
            <p:nvSpPr>
              <p:cNvPr id="8"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cxnSp>
        <p:nvCxnSpPr>
          <p:cNvPr id="47" name="直接连接符 10"/>
          <p:cNvCxnSpPr>
            <a:cxnSpLocks noChangeShapeType="1"/>
          </p:cNvCxnSpPr>
          <p:nvPr/>
        </p:nvCxnSpPr>
        <p:spPr bwMode="auto">
          <a:xfrm>
            <a:off x="993775" y="694515"/>
            <a:ext cx="177800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50" name="TextBox 49"/>
          <p:cNvSpPr txBox="1"/>
          <p:nvPr/>
        </p:nvSpPr>
        <p:spPr>
          <a:xfrm>
            <a:off x="1906554" y="2097081"/>
            <a:ext cx="184731" cy="369332"/>
          </a:xfrm>
          <a:prstGeom prst="rect">
            <a:avLst/>
          </a:prstGeom>
          <a:noFill/>
        </p:spPr>
        <p:txBody>
          <a:bodyPr wrap="none" rtlCol="0">
            <a:spAutoFit/>
          </a:bodyPr>
          <a:lstStyle/>
          <a:p>
            <a:endParaRPr lang="zh-CN" altLang="en-US" dirty="0"/>
          </a:p>
        </p:txBody>
      </p:sp>
      <p:sp>
        <p:nvSpPr>
          <p:cNvPr id="26689" name="Rectangle 65"/>
          <p:cNvSpPr>
            <a:spLocks noChangeArrowheads="1"/>
          </p:cNvSpPr>
          <p:nvPr/>
        </p:nvSpPr>
        <p:spPr bwMode="auto">
          <a:xfrm>
            <a:off x="819306" y="936694"/>
            <a:ext cx="7500674" cy="133882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．李明骑车上学，一开始以某一速度行进，途中车子发生故障，只好停下来修车，车修好后，因怕耽误上学时间，于是加快马加鞭车速，在下图中给出的示意图中（</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s</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为距离，</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为时间）符合以上情况的是（    ）</a:t>
            </a:r>
          </a:p>
        </p:txBody>
      </p:sp>
      <p:grpSp>
        <p:nvGrpSpPr>
          <p:cNvPr id="26625" name="画布 207" descr="传播先进教育理念、提供最佳教学方法 --- 尽在中国教育出版网 www.zzstep.com&quot;"/>
          <p:cNvGrpSpPr>
            <a:grpSpLocks noChangeAspect="1"/>
          </p:cNvGrpSpPr>
          <p:nvPr/>
        </p:nvGrpSpPr>
        <p:grpSpPr bwMode="auto">
          <a:xfrm>
            <a:off x="1395369" y="2535237"/>
            <a:ext cx="5965386" cy="1533546"/>
            <a:chOff x="2355" y="2928"/>
            <a:chExt cx="11903" cy="3066"/>
          </a:xfrm>
        </p:grpSpPr>
        <p:sp>
          <p:nvSpPr>
            <p:cNvPr id="26688" name="AutoShape 64">
              <a:hlinkClick r:id="rId2" tooltip="中国教育出版网&quot;"/>
            </p:cNvPr>
            <p:cNvSpPr>
              <a:spLocks noRot="1" noChangeAspect="1" noChangeArrowheads="1" noTextEdit="1"/>
            </p:cNvSpPr>
            <p:nvPr/>
          </p:nvSpPr>
          <p:spPr bwMode="auto">
            <a:xfrm>
              <a:off x="2355" y="2928"/>
              <a:ext cx="11903" cy="3066"/>
            </a:xfrm>
            <a:prstGeom prst="rect">
              <a:avLst/>
            </a:prstGeom>
            <a:noFill/>
          </p:spPr>
          <p:txBody>
            <a:bodyPr vert="horz" wrap="square" lIns="91440" tIns="45720" rIns="91440" bIns="45720" numCol="1" anchor="t" anchorCtr="0" compatLnSpc="1"/>
            <a:lstStyle/>
            <a:p>
              <a:endParaRPr lang="zh-CN" altLang="en-US"/>
            </a:p>
          </p:txBody>
        </p:sp>
        <p:grpSp>
          <p:nvGrpSpPr>
            <p:cNvPr id="26673" name="组合 144" descr="传播先进教育理念、提供最佳教学方法 --- 尽在中国教育出版网 www.zzstep.com"/>
            <p:cNvGrpSpPr/>
            <p:nvPr/>
          </p:nvGrpSpPr>
          <p:grpSpPr bwMode="auto">
            <a:xfrm>
              <a:off x="2355" y="2963"/>
              <a:ext cx="2700" cy="2724"/>
              <a:chOff x="248" y="2120"/>
              <a:chExt cx="1242" cy="1251"/>
            </a:xfrm>
          </p:grpSpPr>
          <p:sp>
            <p:nvSpPr>
              <p:cNvPr id="26687" name="任意多边形 145"/>
              <p:cNvSpPr/>
              <p:nvPr/>
            </p:nvSpPr>
            <p:spPr bwMode="auto">
              <a:xfrm>
                <a:off x="350" y="2242"/>
                <a:ext cx="146" cy="166"/>
              </a:xfrm>
              <a:custGeom>
                <a:avLst/>
                <a:gdLst/>
                <a:ahLst/>
                <a:cxnLst>
                  <a:cxn ang="0">
                    <a:pos x="0" y="166"/>
                  </a:cxn>
                  <a:cxn ang="0">
                    <a:pos x="67" y="0"/>
                  </a:cxn>
                  <a:cxn ang="0">
                    <a:pos x="145" y="166"/>
                  </a:cxn>
                  <a:cxn ang="0">
                    <a:pos x="0" y="166"/>
                  </a:cxn>
                </a:cxnLst>
                <a:rect l="0" t="0" r="r" b="b"/>
                <a:pathLst>
                  <a:path w="145" h="166">
                    <a:moveTo>
                      <a:pt x="0" y="166"/>
                    </a:moveTo>
                    <a:lnTo>
                      <a:pt x="67" y="0"/>
                    </a:lnTo>
                    <a:lnTo>
                      <a:pt x="145" y="166"/>
                    </a:lnTo>
                    <a:lnTo>
                      <a:pt x="0" y="166"/>
                    </a:lnTo>
                    <a:close/>
                  </a:path>
                </a:pathLst>
              </a:custGeom>
              <a:solidFill>
                <a:srgbClr val="A1A1A1"/>
              </a:solidFill>
              <a:ln w="19050">
                <a:solidFill>
                  <a:srgbClr val="000000"/>
                </a:solidFill>
                <a:round/>
              </a:ln>
            </p:spPr>
            <p:txBody>
              <a:bodyPr vert="horz" wrap="square" lIns="91440" tIns="45720" rIns="91440" bIns="45720" numCol="1" anchor="t" anchorCtr="0" compatLnSpc="1"/>
              <a:lstStyle/>
              <a:p>
                <a:endParaRPr lang="zh-CN" altLang="en-US"/>
              </a:p>
            </p:txBody>
          </p:sp>
          <p:sp>
            <p:nvSpPr>
              <p:cNvPr id="26686" name="任意多边形 146"/>
              <p:cNvSpPr/>
              <p:nvPr/>
            </p:nvSpPr>
            <p:spPr bwMode="auto">
              <a:xfrm>
                <a:off x="1274" y="3020"/>
                <a:ext cx="168" cy="133"/>
              </a:xfrm>
              <a:custGeom>
                <a:avLst/>
                <a:gdLst/>
                <a:ahLst/>
                <a:cxnLst>
                  <a:cxn ang="0">
                    <a:pos x="167" y="67"/>
                  </a:cxn>
                  <a:cxn ang="0">
                    <a:pos x="0" y="133"/>
                  </a:cxn>
                  <a:cxn ang="0">
                    <a:pos x="0" y="0"/>
                  </a:cxn>
                  <a:cxn ang="0">
                    <a:pos x="167" y="67"/>
                  </a:cxn>
                </a:cxnLst>
                <a:rect l="0" t="0" r="r" b="b"/>
                <a:pathLst>
                  <a:path w="167" h="133">
                    <a:moveTo>
                      <a:pt x="167" y="67"/>
                    </a:moveTo>
                    <a:lnTo>
                      <a:pt x="0" y="133"/>
                    </a:lnTo>
                    <a:lnTo>
                      <a:pt x="0" y="0"/>
                    </a:lnTo>
                    <a:lnTo>
                      <a:pt x="167" y="67"/>
                    </a:lnTo>
                    <a:close/>
                  </a:path>
                </a:pathLst>
              </a:custGeom>
              <a:solidFill>
                <a:srgbClr val="A1A1A1"/>
              </a:solidFill>
              <a:ln w="19050">
                <a:solidFill>
                  <a:srgbClr val="000000"/>
                </a:solidFill>
                <a:round/>
              </a:ln>
            </p:spPr>
            <p:txBody>
              <a:bodyPr vert="horz" wrap="square" lIns="91440" tIns="45720" rIns="91440" bIns="45720" numCol="1" anchor="t" anchorCtr="0" compatLnSpc="1"/>
              <a:lstStyle/>
              <a:p>
                <a:endParaRPr lang="zh-CN" altLang="en-US"/>
              </a:p>
            </p:txBody>
          </p:sp>
          <p:sp>
            <p:nvSpPr>
              <p:cNvPr id="26685" name="直线 147"/>
              <p:cNvSpPr>
                <a:spLocks noChangeShapeType="1"/>
              </p:cNvSpPr>
              <p:nvPr/>
            </p:nvSpPr>
            <p:spPr bwMode="auto">
              <a:xfrm>
                <a:off x="259" y="3087"/>
                <a:ext cx="1183" cy="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84" name="直线 148"/>
              <p:cNvSpPr>
                <a:spLocks noChangeShapeType="1"/>
              </p:cNvSpPr>
              <p:nvPr/>
            </p:nvSpPr>
            <p:spPr bwMode="auto">
              <a:xfrm>
                <a:off x="417" y="2242"/>
                <a:ext cx="1" cy="101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83" name="直线 149"/>
              <p:cNvSpPr>
                <a:spLocks noChangeShapeType="1"/>
              </p:cNvSpPr>
              <p:nvPr/>
            </p:nvSpPr>
            <p:spPr bwMode="auto">
              <a:xfrm flipH="1">
                <a:off x="350" y="2242"/>
                <a:ext cx="67" cy="166"/>
              </a:xfrm>
              <a:prstGeom prst="line">
                <a:avLst/>
              </a:prstGeom>
              <a:noFill/>
              <a:ln w="19050">
                <a:solidFill>
                  <a:srgbClr val="010101"/>
                </a:solidFill>
                <a:round/>
              </a:ln>
            </p:spPr>
            <p:txBody>
              <a:bodyPr vert="horz" wrap="square" lIns="91440" tIns="45720" rIns="91440" bIns="45720" numCol="1" anchor="t" anchorCtr="0" compatLnSpc="1"/>
              <a:lstStyle/>
              <a:p>
                <a:endParaRPr lang="zh-CN" altLang="en-US"/>
              </a:p>
            </p:txBody>
          </p:sp>
          <p:sp>
            <p:nvSpPr>
              <p:cNvPr id="26682" name="直线 150"/>
              <p:cNvSpPr>
                <a:spLocks noChangeShapeType="1"/>
              </p:cNvSpPr>
              <p:nvPr/>
            </p:nvSpPr>
            <p:spPr bwMode="auto">
              <a:xfrm>
                <a:off x="417" y="2242"/>
                <a:ext cx="79" cy="166"/>
              </a:xfrm>
              <a:prstGeom prst="line">
                <a:avLst/>
              </a:prstGeom>
              <a:noFill/>
              <a:ln w="19050">
                <a:solidFill>
                  <a:srgbClr val="010101"/>
                </a:solidFill>
                <a:round/>
              </a:ln>
            </p:spPr>
            <p:txBody>
              <a:bodyPr vert="horz" wrap="square" lIns="91440" tIns="45720" rIns="91440" bIns="45720" numCol="1" anchor="t" anchorCtr="0" compatLnSpc="1"/>
              <a:lstStyle/>
              <a:p>
                <a:endParaRPr lang="zh-CN" altLang="en-US"/>
              </a:p>
            </p:txBody>
          </p:sp>
          <p:sp>
            <p:nvSpPr>
              <p:cNvPr id="26681" name="直线 151"/>
              <p:cNvSpPr>
                <a:spLocks noChangeShapeType="1"/>
              </p:cNvSpPr>
              <p:nvPr/>
            </p:nvSpPr>
            <p:spPr bwMode="auto">
              <a:xfrm flipH="1" flipV="1">
                <a:off x="1274" y="3020"/>
                <a:ext cx="168" cy="67"/>
              </a:xfrm>
              <a:prstGeom prst="line">
                <a:avLst/>
              </a:prstGeom>
              <a:noFill/>
              <a:ln w="19050">
                <a:solidFill>
                  <a:srgbClr val="010101"/>
                </a:solidFill>
                <a:round/>
              </a:ln>
            </p:spPr>
            <p:txBody>
              <a:bodyPr vert="horz" wrap="square" lIns="91440" tIns="45720" rIns="91440" bIns="45720" numCol="1" anchor="t" anchorCtr="0" compatLnSpc="1"/>
              <a:lstStyle/>
              <a:p>
                <a:endParaRPr lang="zh-CN" altLang="en-US"/>
              </a:p>
            </p:txBody>
          </p:sp>
          <p:sp>
            <p:nvSpPr>
              <p:cNvPr id="26680" name="直线 152"/>
              <p:cNvSpPr>
                <a:spLocks noChangeShapeType="1"/>
              </p:cNvSpPr>
              <p:nvPr/>
            </p:nvSpPr>
            <p:spPr bwMode="auto">
              <a:xfrm flipH="1">
                <a:off x="1274" y="3087"/>
                <a:ext cx="168" cy="66"/>
              </a:xfrm>
              <a:prstGeom prst="line">
                <a:avLst/>
              </a:prstGeom>
              <a:noFill/>
              <a:ln w="19050">
                <a:solidFill>
                  <a:srgbClr val="010101"/>
                </a:solidFill>
                <a:round/>
              </a:ln>
            </p:spPr>
            <p:txBody>
              <a:bodyPr vert="horz" wrap="square" lIns="91440" tIns="45720" rIns="91440" bIns="45720" numCol="1" anchor="t" anchorCtr="0" compatLnSpc="1"/>
              <a:lstStyle/>
              <a:p>
                <a:endParaRPr lang="zh-CN" altLang="en-US"/>
              </a:p>
            </p:txBody>
          </p:sp>
          <p:sp>
            <p:nvSpPr>
              <p:cNvPr id="26679" name="直线 153"/>
              <p:cNvSpPr>
                <a:spLocks noChangeShapeType="1"/>
              </p:cNvSpPr>
              <p:nvPr/>
            </p:nvSpPr>
            <p:spPr bwMode="auto">
              <a:xfrm flipV="1">
                <a:off x="417" y="2619"/>
                <a:ext cx="304" cy="468"/>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78" name="直线 154"/>
              <p:cNvSpPr>
                <a:spLocks noChangeShapeType="1"/>
              </p:cNvSpPr>
              <p:nvPr/>
            </p:nvSpPr>
            <p:spPr bwMode="auto">
              <a:xfrm>
                <a:off x="721" y="2619"/>
                <a:ext cx="451" cy="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77" name="矩形 155"/>
              <p:cNvSpPr>
                <a:spLocks noChangeArrowheads="1"/>
              </p:cNvSpPr>
              <p:nvPr/>
            </p:nvSpPr>
            <p:spPr bwMode="auto">
              <a:xfrm>
                <a:off x="248" y="3109"/>
                <a:ext cx="112" cy="173"/>
              </a:xfrm>
              <a:prstGeom prst="rect">
                <a:avLst/>
              </a:prstGeom>
              <a:noFill/>
              <a:ln w="19050">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O</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76" name="矩形 156"/>
              <p:cNvSpPr>
                <a:spLocks noChangeArrowheads="1"/>
              </p:cNvSpPr>
              <p:nvPr/>
            </p:nvSpPr>
            <p:spPr bwMode="auto">
              <a:xfrm>
                <a:off x="743" y="3198"/>
                <a:ext cx="104" cy="173"/>
              </a:xfrm>
              <a:prstGeom prst="rect">
                <a:avLst/>
              </a:prstGeom>
              <a:noFill/>
              <a:ln w="19050">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A</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75" name="矩形 157"/>
              <p:cNvSpPr>
                <a:spLocks noChangeArrowheads="1"/>
              </p:cNvSpPr>
              <p:nvPr/>
            </p:nvSpPr>
            <p:spPr bwMode="auto">
              <a:xfrm>
                <a:off x="496" y="2120"/>
                <a:ext cx="56" cy="173"/>
              </a:xfrm>
              <a:prstGeom prst="rect">
                <a:avLst/>
              </a:prstGeom>
              <a:noFill/>
              <a:ln w="19050">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s</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74" name="矩形 158"/>
              <p:cNvSpPr>
                <a:spLocks noChangeArrowheads="1"/>
              </p:cNvSpPr>
              <p:nvPr/>
            </p:nvSpPr>
            <p:spPr bwMode="auto">
              <a:xfrm>
                <a:off x="1442" y="3109"/>
                <a:ext cx="48" cy="173"/>
              </a:xfrm>
              <a:prstGeom prst="rect">
                <a:avLst/>
              </a:prstGeom>
              <a:noFill/>
              <a:ln w="19050">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t</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grpSp>
          <p:nvGrpSpPr>
            <p:cNvPr id="26658" name="组合 159" descr="传播先进教育理念、提供最佳教学方法 --- 尽在中国教育出版网 www.zzstep.com"/>
            <p:cNvGrpSpPr/>
            <p:nvPr/>
          </p:nvGrpSpPr>
          <p:grpSpPr bwMode="auto">
            <a:xfrm>
              <a:off x="5381" y="3067"/>
              <a:ext cx="2596" cy="2689"/>
              <a:chOff x="1732" y="2164"/>
              <a:chExt cx="1151" cy="1170"/>
            </a:xfrm>
          </p:grpSpPr>
          <p:sp>
            <p:nvSpPr>
              <p:cNvPr id="26672" name="任意多边形 160"/>
              <p:cNvSpPr/>
              <p:nvPr/>
            </p:nvSpPr>
            <p:spPr bwMode="auto">
              <a:xfrm>
                <a:off x="1826" y="2278"/>
                <a:ext cx="136" cy="156"/>
              </a:xfrm>
              <a:custGeom>
                <a:avLst/>
                <a:gdLst/>
                <a:ahLst/>
                <a:cxnLst>
                  <a:cxn ang="0">
                    <a:pos x="0" y="156"/>
                  </a:cxn>
                  <a:cxn ang="0">
                    <a:pos x="63" y="0"/>
                  </a:cxn>
                  <a:cxn ang="0">
                    <a:pos x="136" y="156"/>
                  </a:cxn>
                  <a:cxn ang="0">
                    <a:pos x="0" y="156"/>
                  </a:cxn>
                </a:cxnLst>
                <a:rect l="0" t="0" r="r" b="b"/>
                <a:pathLst>
                  <a:path w="136" h="156">
                    <a:moveTo>
                      <a:pt x="0" y="156"/>
                    </a:moveTo>
                    <a:lnTo>
                      <a:pt x="63" y="0"/>
                    </a:lnTo>
                    <a:lnTo>
                      <a:pt x="136" y="156"/>
                    </a:lnTo>
                    <a:lnTo>
                      <a:pt x="0" y="156"/>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71" name="任意多边形 161"/>
              <p:cNvSpPr/>
              <p:nvPr/>
            </p:nvSpPr>
            <p:spPr bwMode="auto">
              <a:xfrm>
                <a:off x="2684" y="3004"/>
                <a:ext cx="156" cy="124"/>
              </a:xfrm>
              <a:custGeom>
                <a:avLst/>
                <a:gdLst/>
                <a:ahLst/>
                <a:cxnLst>
                  <a:cxn ang="0">
                    <a:pos x="156" y="62"/>
                  </a:cxn>
                  <a:cxn ang="0">
                    <a:pos x="0" y="124"/>
                  </a:cxn>
                  <a:cxn ang="0">
                    <a:pos x="0" y="0"/>
                  </a:cxn>
                  <a:cxn ang="0">
                    <a:pos x="156" y="62"/>
                  </a:cxn>
                </a:cxnLst>
                <a:rect l="0" t="0" r="r" b="b"/>
                <a:pathLst>
                  <a:path w="156" h="124">
                    <a:moveTo>
                      <a:pt x="156" y="62"/>
                    </a:moveTo>
                    <a:lnTo>
                      <a:pt x="0" y="124"/>
                    </a:lnTo>
                    <a:lnTo>
                      <a:pt x="0" y="0"/>
                    </a:lnTo>
                    <a:lnTo>
                      <a:pt x="156" y="62"/>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70" name="直线 162"/>
              <p:cNvSpPr>
                <a:spLocks noChangeShapeType="1"/>
              </p:cNvSpPr>
              <p:nvPr/>
            </p:nvSpPr>
            <p:spPr bwMode="auto">
              <a:xfrm>
                <a:off x="1743" y="3066"/>
                <a:ext cx="1097" cy="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69" name="直线 163"/>
              <p:cNvSpPr>
                <a:spLocks noChangeShapeType="1"/>
              </p:cNvSpPr>
              <p:nvPr/>
            </p:nvSpPr>
            <p:spPr bwMode="auto">
              <a:xfrm>
                <a:off x="1889" y="2278"/>
                <a:ext cx="1" cy="944"/>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68" name="直线 164"/>
              <p:cNvSpPr>
                <a:spLocks noChangeShapeType="1"/>
              </p:cNvSpPr>
              <p:nvPr/>
            </p:nvSpPr>
            <p:spPr bwMode="auto">
              <a:xfrm flipH="1">
                <a:off x="1826" y="2278"/>
                <a:ext cx="63" cy="156"/>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67" name="直线 165"/>
              <p:cNvSpPr>
                <a:spLocks noChangeShapeType="1"/>
              </p:cNvSpPr>
              <p:nvPr/>
            </p:nvSpPr>
            <p:spPr bwMode="auto">
              <a:xfrm>
                <a:off x="1889" y="2278"/>
                <a:ext cx="73" cy="156"/>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66" name="直线 166"/>
              <p:cNvSpPr>
                <a:spLocks noChangeShapeType="1"/>
              </p:cNvSpPr>
              <p:nvPr/>
            </p:nvSpPr>
            <p:spPr bwMode="auto">
              <a:xfrm flipH="1" flipV="1">
                <a:off x="2684" y="3004"/>
                <a:ext cx="156" cy="62"/>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65" name="直线 167"/>
              <p:cNvSpPr>
                <a:spLocks noChangeShapeType="1"/>
              </p:cNvSpPr>
              <p:nvPr/>
            </p:nvSpPr>
            <p:spPr bwMode="auto">
              <a:xfrm flipH="1">
                <a:off x="2684" y="3066"/>
                <a:ext cx="156" cy="62"/>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64" name="直线 168"/>
              <p:cNvSpPr>
                <a:spLocks noChangeShapeType="1"/>
              </p:cNvSpPr>
              <p:nvPr/>
            </p:nvSpPr>
            <p:spPr bwMode="auto">
              <a:xfrm flipV="1">
                <a:off x="1889" y="2931"/>
                <a:ext cx="512" cy="135"/>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63" name="直线 169"/>
              <p:cNvSpPr>
                <a:spLocks noChangeShapeType="1"/>
              </p:cNvSpPr>
              <p:nvPr/>
            </p:nvSpPr>
            <p:spPr bwMode="auto">
              <a:xfrm flipV="1">
                <a:off x="2401" y="2672"/>
                <a:ext cx="188" cy="259"/>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62" name="矩形 170"/>
              <p:cNvSpPr>
                <a:spLocks noChangeArrowheads="1"/>
              </p:cNvSpPr>
              <p:nvPr/>
            </p:nvSpPr>
            <p:spPr bwMode="auto">
              <a:xfrm>
                <a:off x="1732" y="3087"/>
                <a:ext cx="102" cy="154"/>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O</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61" name="矩形 171"/>
              <p:cNvSpPr>
                <a:spLocks noChangeArrowheads="1"/>
              </p:cNvSpPr>
              <p:nvPr/>
            </p:nvSpPr>
            <p:spPr bwMode="auto">
              <a:xfrm>
                <a:off x="2140" y="3180"/>
                <a:ext cx="87" cy="154"/>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B</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60" name="矩形 172"/>
              <p:cNvSpPr>
                <a:spLocks noChangeArrowheads="1"/>
              </p:cNvSpPr>
              <p:nvPr/>
            </p:nvSpPr>
            <p:spPr bwMode="auto">
              <a:xfrm>
                <a:off x="1962" y="2164"/>
                <a:ext cx="51" cy="154"/>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s</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59" name="矩形 173"/>
              <p:cNvSpPr>
                <a:spLocks noChangeArrowheads="1"/>
              </p:cNvSpPr>
              <p:nvPr/>
            </p:nvSpPr>
            <p:spPr bwMode="auto">
              <a:xfrm>
                <a:off x="2840" y="3087"/>
                <a:ext cx="43" cy="155"/>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t</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grpSp>
          <p:nvGrpSpPr>
            <p:cNvPr id="26642" name="组合 174" descr="传播先进教育理念、提供最佳教学方法 --- 尽在中国教育出版网 www.zzstep.com"/>
            <p:cNvGrpSpPr/>
            <p:nvPr/>
          </p:nvGrpSpPr>
          <p:grpSpPr bwMode="auto">
            <a:xfrm>
              <a:off x="11379" y="2928"/>
              <a:ext cx="2879" cy="3066"/>
              <a:chOff x="4391" y="2028"/>
              <a:chExt cx="1324" cy="1408"/>
            </a:xfrm>
          </p:grpSpPr>
          <p:sp>
            <p:nvSpPr>
              <p:cNvPr id="26657" name="任意多边形 175"/>
              <p:cNvSpPr/>
              <p:nvPr/>
            </p:nvSpPr>
            <p:spPr bwMode="auto">
              <a:xfrm>
                <a:off x="4499" y="2158"/>
                <a:ext cx="156" cy="179"/>
              </a:xfrm>
              <a:custGeom>
                <a:avLst/>
                <a:gdLst/>
                <a:ahLst/>
                <a:cxnLst>
                  <a:cxn ang="0">
                    <a:pos x="0" y="179"/>
                  </a:cxn>
                  <a:cxn ang="0">
                    <a:pos x="72" y="0"/>
                  </a:cxn>
                  <a:cxn ang="0">
                    <a:pos x="156" y="179"/>
                  </a:cxn>
                  <a:cxn ang="0">
                    <a:pos x="0" y="179"/>
                  </a:cxn>
                </a:cxnLst>
                <a:rect l="0" t="0" r="r" b="b"/>
                <a:pathLst>
                  <a:path w="156" h="179">
                    <a:moveTo>
                      <a:pt x="0" y="179"/>
                    </a:moveTo>
                    <a:lnTo>
                      <a:pt x="72" y="0"/>
                    </a:lnTo>
                    <a:lnTo>
                      <a:pt x="156" y="179"/>
                    </a:lnTo>
                    <a:lnTo>
                      <a:pt x="0" y="179"/>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56" name="任意多边形 176"/>
              <p:cNvSpPr/>
              <p:nvPr/>
            </p:nvSpPr>
            <p:spPr bwMode="auto">
              <a:xfrm>
                <a:off x="5484" y="2992"/>
                <a:ext cx="180" cy="143"/>
              </a:xfrm>
              <a:custGeom>
                <a:avLst/>
                <a:gdLst/>
                <a:ahLst/>
                <a:cxnLst>
                  <a:cxn ang="0">
                    <a:pos x="180" y="71"/>
                  </a:cxn>
                  <a:cxn ang="0">
                    <a:pos x="0" y="143"/>
                  </a:cxn>
                  <a:cxn ang="0">
                    <a:pos x="0" y="0"/>
                  </a:cxn>
                  <a:cxn ang="0">
                    <a:pos x="180" y="71"/>
                  </a:cxn>
                </a:cxnLst>
                <a:rect l="0" t="0" r="r" b="b"/>
                <a:pathLst>
                  <a:path w="180" h="143">
                    <a:moveTo>
                      <a:pt x="180" y="71"/>
                    </a:moveTo>
                    <a:lnTo>
                      <a:pt x="0" y="143"/>
                    </a:lnTo>
                    <a:lnTo>
                      <a:pt x="0" y="0"/>
                    </a:lnTo>
                    <a:lnTo>
                      <a:pt x="180" y="71"/>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55" name="直线 177"/>
              <p:cNvSpPr>
                <a:spLocks noChangeShapeType="1"/>
              </p:cNvSpPr>
              <p:nvPr/>
            </p:nvSpPr>
            <p:spPr bwMode="auto">
              <a:xfrm>
                <a:off x="4403" y="3063"/>
                <a:ext cx="1261" cy="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54" name="直线 178"/>
              <p:cNvSpPr>
                <a:spLocks noChangeShapeType="1"/>
              </p:cNvSpPr>
              <p:nvPr/>
            </p:nvSpPr>
            <p:spPr bwMode="auto">
              <a:xfrm>
                <a:off x="4571" y="2158"/>
                <a:ext cx="1" cy="1084"/>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53" name="直线 179"/>
              <p:cNvSpPr>
                <a:spLocks noChangeShapeType="1"/>
              </p:cNvSpPr>
              <p:nvPr/>
            </p:nvSpPr>
            <p:spPr bwMode="auto">
              <a:xfrm flipH="1">
                <a:off x="4499" y="2158"/>
                <a:ext cx="72" cy="179"/>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52" name="直线 180"/>
              <p:cNvSpPr>
                <a:spLocks noChangeShapeType="1"/>
              </p:cNvSpPr>
              <p:nvPr/>
            </p:nvSpPr>
            <p:spPr bwMode="auto">
              <a:xfrm>
                <a:off x="4571" y="2158"/>
                <a:ext cx="84" cy="179"/>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51" name="直线 181"/>
              <p:cNvSpPr>
                <a:spLocks noChangeShapeType="1"/>
              </p:cNvSpPr>
              <p:nvPr/>
            </p:nvSpPr>
            <p:spPr bwMode="auto">
              <a:xfrm flipH="1" flipV="1">
                <a:off x="5484" y="2992"/>
                <a:ext cx="180" cy="7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50" name="直线 182"/>
              <p:cNvSpPr>
                <a:spLocks noChangeShapeType="1"/>
              </p:cNvSpPr>
              <p:nvPr/>
            </p:nvSpPr>
            <p:spPr bwMode="auto">
              <a:xfrm flipH="1">
                <a:off x="5484" y="3063"/>
                <a:ext cx="180" cy="72"/>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49" name="直线 183"/>
              <p:cNvSpPr>
                <a:spLocks noChangeShapeType="1"/>
              </p:cNvSpPr>
              <p:nvPr/>
            </p:nvSpPr>
            <p:spPr bwMode="auto">
              <a:xfrm flipV="1">
                <a:off x="4571" y="2801"/>
                <a:ext cx="264" cy="262"/>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48" name="直线 184"/>
              <p:cNvSpPr>
                <a:spLocks noChangeShapeType="1"/>
              </p:cNvSpPr>
              <p:nvPr/>
            </p:nvSpPr>
            <p:spPr bwMode="auto">
              <a:xfrm>
                <a:off x="4835" y="2801"/>
                <a:ext cx="229" cy="12"/>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47" name="直线 185"/>
              <p:cNvSpPr>
                <a:spLocks noChangeShapeType="1"/>
              </p:cNvSpPr>
              <p:nvPr/>
            </p:nvSpPr>
            <p:spPr bwMode="auto">
              <a:xfrm flipV="1">
                <a:off x="5064" y="2575"/>
                <a:ext cx="264" cy="238"/>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46" name="矩形 186"/>
              <p:cNvSpPr>
                <a:spLocks noChangeArrowheads="1"/>
              </p:cNvSpPr>
              <p:nvPr/>
            </p:nvSpPr>
            <p:spPr bwMode="auto">
              <a:xfrm>
                <a:off x="4391" y="3087"/>
                <a:ext cx="118" cy="182"/>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O</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45" name="矩形 187"/>
              <p:cNvSpPr>
                <a:spLocks noChangeArrowheads="1"/>
              </p:cNvSpPr>
              <p:nvPr/>
            </p:nvSpPr>
            <p:spPr bwMode="auto">
              <a:xfrm>
                <a:off x="4967" y="3206"/>
                <a:ext cx="139" cy="230"/>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C0001"/>
                    </a:solidFill>
                    <a:effectLst/>
                    <a:latin typeface="Times New Roman" panose="02020603050405020304" pitchFamily="18" charset="0"/>
                    <a:ea typeface="宋体" panose="02010600030101010101" pitchFamily="2" charset="-122"/>
                    <a:cs typeface="Times New Roman" panose="02020603050405020304" pitchFamily="18" charset="0"/>
                  </a:rPr>
                  <a:t>D</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44" name="矩形 188"/>
              <p:cNvSpPr>
                <a:spLocks noChangeArrowheads="1"/>
              </p:cNvSpPr>
              <p:nvPr/>
            </p:nvSpPr>
            <p:spPr bwMode="auto">
              <a:xfrm>
                <a:off x="4655" y="2028"/>
                <a:ext cx="59" cy="182"/>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s</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43" name="矩形 189"/>
              <p:cNvSpPr>
                <a:spLocks noChangeArrowheads="1"/>
              </p:cNvSpPr>
              <p:nvPr/>
            </p:nvSpPr>
            <p:spPr bwMode="auto">
              <a:xfrm>
                <a:off x="5664" y="3087"/>
                <a:ext cx="51" cy="182"/>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t</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grpSp>
          <p:nvGrpSpPr>
            <p:cNvPr id="26626" name="组合 190" descr="传播先进教育理念、提供最佳教学方法 --- 尽在中国教育出版网 www.zzstep.com"/>
            <p:cNvGrpSpPr/>
            <p:nvPr/>
          </p:nvGrpSpPr>
          <p:grpSpPr bwMode="auto">
            <a:xfrm>
              <a:off x="8416" y="3196"/>
              <a:ext cx="2506" cy="2589"/>
              <a:chOff x="3028" y="2164"/>
              <a:chExt cx="1153" cy="1189"/>
            </a:xfrm>
          </p:grpSpPr>
          <p:sp>
            <p:nvSpPr>
              <p:cNvPr id="26641" name="任意多边形 191"/>
              <p:cNvSpPr/>
              <p:nvPr/>
            </p:nvSpPr>
            <p:spPr bwMode="auto">
              <a:xfrm>
                <a:off x="3122" y="2278"/>
                <a:ext cx="136" cy="155"/>
              </a:xfrm>
              <a:custGeom>
                <a:avLst/>
                <a:gdLst/>
                <a:ahLst/>
                <a:cxnLst>
                  <a:cxn ang="0">
                    <a:pos x="0" y="155"/>
                  </a:cxn>
                  <a:cxn ang="0">
                    <a:pos x="63" y="0"/>
                  </a:cxn>
                  <a:cxn ang="0">
                    <a:pos x="136" y="155"/>
                  </a:cxn>
                  <a:cxn ang="0">
                    <a:pos x="0" y="155"/>
                  </a:cxn>
                </a:cxnLst>
                <a:rect l="0" t="0" r="r" b="b"/>
                <a:pathLst>
                  <a:path w="136" h="155">
                    <a:moveTo>
                      <a:pt x="0" y="155"/>
                    </a:moveTo>
                    <a:lnTo>
                      <a:pt x="63" y="0"/>
                    </a:lnTo>
                    <a:lnTo>
                      <a:pt x="136" y="155"/>
                    </a:lnTo>
                    <a:lnTo>
                      <a:pt x="0" y="155"/>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40" name="任意多边形 192"/>
              <p:cNvSpPr/>
              <p:nvPr/>
            </p:nvSpPr>
            <p:spPr bwMode="auto">
              <a:xfrm>
                <a:off x="3980" y="3004"/>
                <a:ext cx="156" cy="124"/>
              </a:xfrm>
              <a:custGeom>
                <a:avLst/>
                <a:gdLst/>
                <a:ahLst/>
                <a:cxnLst>
                  <a:cxn ang="0">
                    <a:pos x="156" y="62"/>
                  </a:cxn>
                  <a:cxn ang="0">
                    <a:pos x="0" y="124"/>
                  </a:cxn>
                  <a:cxn ang="0">
                    <a:pos x="0" y="0"/>
                  </a:cxn>
                  <a:cxn ang="0">
                    <a:pos x="156" y="62"/>
                  </a:cxn>
                </a:cxnLst>
                <a:rect l="0" t="0" r="r" b="b"/>
                <a:pathLst>
                  <a:path w="156" h="124">
                    <a:moveTo>
                      <a:pt x="156" y="62"/>
                    </a:moveTo>
                    <a:lnTo>
                      <a:pt x="0" y="124"/>
                    </a:lnTo>
                    <a:lnTo>
                      <a:pt x="0" y="0"/>
                    </a:lnTo>
                    <a:lnTo>
                      <a:pt x="156" y="62"/>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39" name="直线 193"/>
              <p:cNvSpPr>
                <a:spLocks noChangeShapeType="1"/>
              </p:cNvSpPr>
              <p:nvPr/>
            </p:nvSpPr>
            <p:spPr bwMode="auto">
              <a:xfrm>
                <a:off x="3039" y="3066"/>
                <a:ext cx="1097" cy="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38" name="直线 194"/>
              <p:cNvSpPr>
                <a:spLocks noChangeShapeType="1"/>
              </p:cNvSpPr>
              <p:nvPr/>
            </p:nvSpPr>
            <p:spPr bwMode="auto">
              <a:xfrm>
                <a:off x="3185" y="2278"/>
                <a:ext cx="1" cy="943"/>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37" name="直线 195"/>
              <p:cNvSpPr>
                <a:spLocks noChangeShapeType="1"/>
              </p:cNvSpPr>
              <p:nvPr/>
            </p:nvSpPr>
            <p:spPr bwMode="auto">
              <a:xfrm flipH="1">
                <a:off x="3122" y="2278"/>
                <a:ext cx="63" cy="155"/>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36" name="直线 196"/>
              <p:cNvSpPr>
                <a:spLocks noChangeShapeType="1"/>
              </p:cNvSpPr>
              <p:nvPr/>
            </p:nvSpPr>
            <p:spPr bwMode="auto">
              <a:xfrm>
                <a:off x="3185" y="2278"/>
                <a:ext cx="73" cy="155"/>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35" name="直线 197"/>
              <p:cNvSpPr>
                <a:spLocks noChangeShapeType="1"/>
              </p:cNvSpPr>
              <p:nvPr/>
            </p:nvSpPr>
            <p:spPr bwMode="auto">
              <a:xfrm flipH="1" flipV="1">
                <a:off x="3980" y="3004"/>
                <a:ext cx="156" cy="62"/>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34" name="直线 198"/>
              <p:cNvSpPr>
                <a:spLocks noChangeShapeType="1"/>
              </p:cNvSpPr>
              <p:nvPr/>
            </p:nvSpPr>
            <p:spPr bwMode="auto">
              <a:xfrm flipH="1">
                <a:off x="3980" y="3066"/>
                <a:ext cx="156" cy="62"/>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33" name="直线 199"/>
              <p:cNvSpPr>
                <a:spLocks noChangeShapeType="1"/>
              </p:cNvSpPr>
              <p:nvPr/>
            </p:nvSpPr>
            <p:spPr bwMode="auto">
              <a:xfrm flipV="1">
                <a:off x="3185" y="2827"/>
                <a:ext cx="188" cy="239"/>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32" name="直线 200"/>
              <p:cNvSpPr>
                <a:spLocks noChangeShapeType="1"/>
              </p:cNvSpPr>
              <p:nvPr/>
            </p:nvSpPr>
            <p:spPr bwMode="auto">
              <a:xfrm>
                <a:off x="3373" y="2827"/>
                <a:ext cx="147" cy="104"/>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31" name="直线 201"/>
              <p:cNvSpPr>
                <a:spLocks noChangeShapeType="1"/>
              </p:cNvSpPr>
              <p:nvPr/>
            </p:nvSpPr>
            <p:spPr bwMode="auto">
              <a:xfrm flipV="1">
                <a:off x="3520" y="2651"/>
                <a:ext cx="324" cy="280"/>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30" name="矩形 202"/>
              <p:cNvSpPr>
                <a:spLocks noChangeArrowheads="1"/>
              </p:cNvSpPr>
              <p:nvPr/>
            </p:nvSpPr>
            <p:spPr bwMode="auto">
              <a:xfrm>
                <a:off x="3028" y="3087"/>
                <a:ext cx="106" cy="163"/>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O</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29" name="矩形 203"/>
              <p:cNvSpPr>
                <a:spLocks noChangeArrowheads="1"/>
              </p:cNvSpPr>
              <p:nvPr/>
            </p:nvSpPr>
            <p:spPr bwMode="auto">
              <a:xfrm>
                <a:off x="3530" y="3190"/>
                <a:ext cx="98" cy="163"/>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C</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28" name="矩形 204"/>
              <p:cNvSpPr>
                <a:spLocks noChangeArrowheads="1"/>
              </p:cNvSpPr>
              <p:nvPr/>
            </p:nvSpPr>
            <p:spPr bwMode="auto">
              <a:xfrm>
                <a:off x="3258" y="2164"/>
                <a:ext cx="53" cy="163"/>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s</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27" name="矩形 205"/>
              <p:cNvSpPr>
                <a:spLocks noChangeArrowheads="1"/>
              </p:cNvSpPr>
              <p:nvPr/>
            </p:nvSpPr>
            <p:spPr bwMode="auto">
              <a:xfrm>
                <a:off x="4136" y="3087"/>
                <a:ext cx="45" cy="163"/>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t</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a:spLocks noChangeArrowheads="1"/>
          </p:cNvSpPr>
          <p:nvPr/>
        </p:nvSpPr>
        <p:spPr bwMode="auto">
          <a:xfrm>
            <a:off x="1003300" y="233082"/>
            <a:ext cx="205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r>
              <a:rPr lang="zh-CN" altLang="en-US" sz="2400" b="1" dirty="0">
                <a:latin typeface="微软雅黑" panose="020B0503020204020204" pitchFamily="34" charset="-122"/>
                <a:ea typeface="微软雅黑" panose="020B0503020204020204" pitchFamily="34" charset="-122"/>
              </a:rPr>
              <a:t>个性化作业</a:t>
            </a:r>
          </a:p>
        </p:txBody>
      </p:sp>
      <p:grpSp>
        <p:nvGrpSpPr>
          <p:cNvPr id="3" name="Group 13"/>
          <p:cNvGrpSpPr/>
          <p:nvPr/>
        </p:nvGrpSpPr>
        <p:grpSpPr bwMode="auto">
          <a:xfrm>
            <a:off x="179388" y="193709"/>
            <a:ext cx="792162" cy="551202"/>
            <a:chOff x="258" y="78"/>
            <a:chExt cx="674" cy="457"/>
          </a:xfrm>
        </p:grpSpPr>
        <p:grpSp>
          <p:nvGrpSpPr>
            <p:cNvPr id="4" name="组合 79"/>
            <p:cNvGrpSpPr/>
            <p:nvPr/>
          </p:nvGrpSpPr>
          <p:grpSpPr bwMode="auto">
            <a:xfrm>
              <a:off x="637" y="78"/>
              <a:ext cx="295" cy="457"/>
              <a:chOff x="5235576" y="2735263"/>
              <a:chExt cx="785813" cy="1184275"/>
            </a:xfrm>
          </p:grpSpPr>
          <p:sp>
            <p:nvSpPr>
              <p:cNvPr id="42"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5" name="组合 117"/>
            <p:cNvGrpSpPr/>
            <p:nvPr/>
          </p:nvGrpSpPr>
          <p:grpSpPr bwMode="auto">
            <a:xfrm>
              <a:off x="305" y="218"/>
              <a:ext cx="372" cy="115"/>
              <a:chOff x="4348163" y="3097213"/>
              <a:chExt cx="992188" cy="300038"/>
            </a:xfrm>
          </p:grpSpPr>
          <p:sp>
            <p:nvSpPr>
              <p:cNvPr id="39"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0"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 h="90">
                    <a:moveTo>
                      <a:pt x="0" y="90"/>
                    </a:moveTo>
                    <a:lnTo>
                      <a:pt x="38" y="66"/>
                    </a:lnTo>
                    <a:lnTo>
                      <a:pt x="78" y="90"/>
                    </a:lnTo>
                    <a:lnTo>
                      <a:pt x="78" y="0"/>
                    </a:lnTo>
                    <a:lnTo>
                      <a:pt x="38" y="0"/>
                    </a:lnTo>
                    <a:lnTo>
                      <a:pt x="0" y="0"/>
                    </a:lnTo>
                    <a:lnTo>
                      <a:pt x="0" y="90"/>
                    </a:ln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 name="组合 84"/>
            <p:cNvGrpSpPr/>
            <p:nvPr/>
          </p:nvGrpSpPr>
          <p:grpSpPr bwMode="auto">
            <a:xfrm>
              <a:off x="258" y="390"/>
              <a:ext cx="514" cy="128"/>
              <a:chOff x="4189413" y="3565526"/>
              <a:chExt cx="1373188" cy="331788"/>
            </a:xfrm>
          </p:grpSpPr>
          <p:sp>
            <p:nvSpPr>
              <p:cNvPr id="12"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Rectangle 90"/>
              <p:cNvSpPr>
                <a:spLocks noChangeArrowheads="1"/>
              </p:cNvSpPr>
              <p:nvPr/>
            </p:nvSpPr>
            <p:spPr bwMode="auto">
              <a:xfrm>
                <a:off x="4222751" y="38401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7" name="Rectangle 91"/>
              <p:cNvSpPr>
                <a:spLocks noChangeArrowheads="1"/>
              </p:cNvSpPr>
              <p:nvPr/>
            </p:nvSpPr>
            <p:spPr bwMode="auto">
              <a:xfrm>
                <a:off x="4222751" y="38401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8" name="Rectangle 92"/>
              <p:cNvSpPr>
                <a:spLocks noChangeArrowheads="1"/>
              </p:cNvSpPr>
              <p:nvPr/>
            </p:nvSpPr>
            <p:spPr bwMode="auto">
              <a:xfrm>
                <a:off x="4222751" y="3603626"/>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9" name="Rectangle 93"/>
              <p:cNvSpPr>
                <a:spLocks noChangeArrowheads="1"/>
              </p:cNvSpPr>
              <p:nvPr/>
            </p:nvSpPr>
            <p:spPr bwMode="auto">
              <a:xfrm>
                <a:off x="4222751" y="3603626"/>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0" name="Rectangle 94"/>
              <p:cNvSpPr>
                <a:spLocks noChangeArrowheads="1"/>
              </p:cNvSpPr>
              <p:nvPr/>
            </p:nvSpPr>
            <p:spPr bwMode="auto">
              <a:xfrm>
                <a:off x="4222751" y="38258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1" name="Rectangle 95"/>
              <p:cNvSpPr>
                <a:spLocks noChangeArrowheads="1"/>
              </p:cNvSpPr>
              <p:nvPr/>
            </p:nvSpPr>
            <p:spPr bwMode="auto">
              <a:xfrm>
                <a:off x="4222751" y="38258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2" name="Rectangle 96"/>
              <p:cNvSpPr>
                <a:spLocks noChangeArrowheads="1"/>
              </p:cNvSpPr>
              <p:nvPr/>
            </p:nvSpPr>
            <p:spPr bwMode="auto">
              <a:xfrm>
                <a:off x="4222751" y="37623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3" name="Rectangle 97"/>
              <p:cNvSpPr>
                <a:spLocks noChangeArrowheads="1"/>
              </p:cNvSpPr>
              <p:nvPr/>
            </p:nvSpPr>
            <p:spPr bwMode="auto">
              <a:xfrm>
                <a:off x="4222751" y="37623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4" name="Rectangle 98"/>
              <p:cNvSpPr>
                <a:spLocks noChangeArrowheads="1"/>
              </p:cNvSpPr>
              <p:nvPr/>
            </p:nvSpPr>
            <p:spPr bwMode="auto">
              <a:xfrm>
                <a:off x="4222751" y="3697288"/>
                <a:ext cx="60960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5" name="Rectangle 99"/>
              <p:cNvSpPr>
                <a:spLocks noChangeArrowheads="1"/>
              </p:cNvSpPr>
              <p:nvPr/>
            </p:nvSpPr>
            <p:spPr bwMode="auto">
              <a:xfrm>
                <a:off x="4222751" y="3697288"/>
                <a:ext cx="6096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6" name="Rectangle 100"/>
              <p:cNvSpPr>
                <a:spLocks noChangeArrowheads="1"/>
              </p:cNvSpPr>
              <p:nvPr/>
            </p:nvSpPr>
            <p:spPr bwMode="auto">
              <a:xfrm>
                <a:off x="4222751" y="3667126"/>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7" name="Rectangle 101"/>
              <p:cNvSpPr>
                <a:spLocks noChangeArrowheads="1"/>
              </p:cNvSpPr>
              <p:nvPr/>
            </p:nvSpPr>
            <p:spPr bwMode="auto">
              <a:xfrm>
                <a:off x="4222751" y="3667126"/>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8" name="Rectangle 102"/>
              <p:cNvSpPr>
                <a:spLocks noChangeArrowheads="1"/>
              </p:cNvSpPr>
              <p:nvPr/>
            </p:nvSpPr>
            <p:spPr bwMode="auto">
              <a:xfrm>
                <a:off x="4222751" y="3810001"/>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9" name="Rectangle 103"/>
              <p:cNvSpPr>
                <a:spLocks noChangeArrowheads="1"/>
              </p:cNvSpPr>
              <p:nvPr/>
            </p:nvSpPr>
            <p:spPr bwMode="auto">
              <a:xfrm>
                <a:off x="4222751" y="3810001"/>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0" name="Rectangle 104"/>
              <p:cNvSpPr>
                <a:spLocks noChangeArrowheads="1"/>
              </p:cNvSpPr>
              <p:nvPr/>
            </p:nvSpPr>
            <p:spPr bwMode="auto">
              <a:xfrm>
                <a:off x="4222751" y="37766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1" name="Rectangle 105"/>
              <p:cNvSpPr>
                <a:spLocks noChangeArrowheads="1"/>
              </p:cNvSpPr>
              <p:nvPr/>
            </p:nvSpPr>
            <p:spPr bwMode="auto">
              <a:xfrm>
                <a:off x="4222751" y="37766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2" name="Rectangle 106"/>
              <p:cNvSpPr>
                <a:spLocks noChangeArrowheads="1"/>
              </p:cNvSpPr>
              <p:nvPr/>
            </p:nvSpPr>
            <p:spPr bwMode="auto">
              <a:xfrm>
                <a:off x="4222751" y="3743326"/>
                <a:ext cx="609600" cy="6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 name="Rectangle 107"/>
              <p:cNvSpPr>
                <a:spLocks noChangeArrowheads="1"/>
              </p:cNvSpPr>
              <p:nvPr/>
            </p:nvSpPr>
            <p:spPr bwMode="auto">
              <a:xfrm>
                <a:off x="4222751" y="3743326"/>
                <a:ext cx="60960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4" name="Rectangle 108"/>
              <p:cNvSpPr>
                <a:spLocks noChangeArrowheads="1"/>
              </p:cNvSpPr>
              <p:nvPr/>
            </p:nvSpPr>
            <p:spPr bwMode="auto">
              <a:xfrm>
                <a:off x="4222751" y="3633788"/>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5" name="Rectangle 109"/>
              <p:cNvSpPr>
                <a:spLocks noChangeArrowheads="1"/>
              </p:cNvSpPr>
              <p:nvPr/>
            </p:nvSpPr>
            <p:spPr bwMode="auto">
              <a:xfrm>
                <a:off x="4222751" y="3633788"/>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6" name="Rectangle 110"/>
              <p:cNvSpPr>
                <a:spLocks noChangeArrowheads="1"/>
              </p:cNvSpPr>
              <p:nvPr/>
            </p:nvSpPr>
            <p:spPr bwMode="auto">
              <a:xfrm>
                <a:off x="4222751" y="3713163"/>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7" name="Rectangle 111"/>
              <p:cNvSpPr>
                <a:spLocks noChangeArrowheads="1"/>
              </p:cNvSpPr>
              <p:nvPr/>
            </p:nvSpPr>
            <p:spPr bwMode="auto">
              <a:xfrm>
                <a:off x="4222751" y="3713163"/>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8"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7" name="组合 112"/>
            <p:cNvGrpSpPr/>
            <p:nvPr/>
          </p:nvGrpSpPr>
          <p:grpSpPr bwMode="auto">
            <a:xfrm>
              <a:off x="284" y="300"/>
              <a:ext cx="574" cy="90"/>
              <a:chOff x="4260851" y="3333751"/>
              <a:chExt cx="1530350" cy="231775"/>
            </a:xfrm>
          </p:grpSpPr>
          <p:sp>
            <p:nvSpPr>
              <p:cNvPr id="8"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cxnSp>
        <p:nvCxnSpPr>
          <p:cNvPr id="46" name="直接连接符 10"/>
          <p:cNvCxnSpPr>
            <a:cxnSpLocks noChangeShapeType="1"/>
          </p:cNvCxnSpPr>
          <p:nvPr/>
        </p:nvCxnSpPr>
        <p:spPr bwMode="auto">
          <a:xfrm>
            <a:off x="1066752" y="636561"/>
            <a:ext cx="177800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25602" name="Rectangle 2"/>
          <p:cNvSpPr>
            <a:spLocks noChangeArrowheads="1"/>
          </p:cNvSpPr>
          <p:nvPr/>
        </p:nvSpPr>
        <p:spPr bwMode="auto">
          <a:xfrm>
            <a:off x="479000" y="756558"/>
            <a:ext cx="8557496" cy="175432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．水滴进的玻璃容器如下图所示（水滴的速度是相同的），那么水的高度</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h</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是如何随着时间</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变化的，请选择匹配的示意图与容器</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     ）         （</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B</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     ）  </a:t>
            </a:r>
          </a:p>
          <a:p>
            <a:pPr marL="0" marR="0" lvl="0" indent="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C</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     ）         （</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D</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     ） </a:t>
            </a:r>
          </a:p>
        </p:txBody>
      </p:sp>
      <p:pic>
        <p:nvPicPr>
          <p:cNvPr id="25601" name="图片 208" descr="传播先进教育理念、提供最佳教学方法 --- 尽在中国教育出版网 www.zzstep.com&quot;">
            <a:hlinkClick r:id="rId2" tooltip="中国教育出版网&quot;"/>
          </p:cNvPr>
          <p:cNvPicPr>
            <a:picLocks noChangeAspect="1" noChangeArrowheads="1"/>
          </p:cNvPicPr>
          <p:nvPr/>
        </p:nvPicPr>
        <p:blipFill>
          <a:blip r:embed="rId3" cstate="email">
            <a:lum bright="-30000" contrast="88000"/>
          </a:blip>
          <a:srcRect/>
          <a:stretch>
            <a:fillRect/>
          </a:stretch>
        </p:blipFill>
        <p:spPr bwMode="auto">
          <a:xfrm>
            <a:off x="2771804" y="2576079"/>
            <a:ext cx="3559199" cy="2114087"/>
          </a:xfrm>
          <a:prstGeom prst="rect">
            <a:avLst/>
          </a:prstGeom>
          <a:noFill/>
          <a:ln w="12700" cap="sq">
            <a:miter lim="800000"/>
            <a:headEnd type="none" w="sm" len="sm"/>
            <a:tailEnd type="none" w="sm" len="sm"/>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a:spLocks noChangeArrowheads="1"/>
          </p:cNvSpPr>
          <p:nvPr/>
        </p:nvSpPr>
        <p:spPr bwMode="auto">
          <a:xfrm>
            <a:off x="1003300" y="233082"/>
            <a:ext cx="205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r>
              <a:rPr lang="zh-CN" altLang="en-US" sz="2400" b="1" dirty="0">
                <a:latin typeface="微软雅黑" panose="020B0503020204020204" pitchFamily="34" charset="-122"/>
                <a:ea typeface="微软雅黑" panose="020B0503020204020204" pitchFamily="34" charset="-122"/>
              </a:rPr>
              <a:t>个性化作业</a:t>
            </a:r>
          </a:p>
        </p:txBody>
      </p:sp>
      <p:grpSp>
        <p:nvGrpSpPr>
          <p:cNvPr id="3" name="Group 13"/>
          <p:cNvGrpSpPr/>
          <p:nvPr/>
        </p:nvGrpSpPr>
        <p:grpSpPr bwMode="auto">
          <a:xfrm>
            <a:off x="179388" y="193709"/>
            <a:ext cx="792162" cy="551202"/>
            <a:chOff x="258" y="78"/>
            <a:chExt cx="674" cy="457"/>
          </a:xfrm>
        </p:grpSpPr>
        <p:grpSp>
          <p:nvGrpSpPr>
            <p:cNvPr id="4" name="组合 79"/>
            <p:cNvGrpSpPr/>
            <p:nvPr/>
          </p:nvGrpSpPr>
          <p:grpSpPr bwMode="auto">
            <a:xfrm>
              <a:off x="637" y="78"/>
              <a:ext cx="295" cy="457"/>
              <a:chOff x="5235576" y="2735263"/>
              <a:chExt cx="785813" cy="1184275"/>
            </a:xfrm>
          </p:grpSpPr>
          <p:sp>
            <p:nvSpPr>
              <p:cNvPr id="42"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5" name="组合 117"/>
            <p:cNvGrpSpPr/>
            <p:nvPr/>
          </p:nvGrpSpPr>
          <p:grpSpPr bwMode="auto">
            <a:xfrm>
              <a:off x="305" y="218"/>
              <a:ext cx="372" cy="115"/>
              <a:chOff x="4348163" y="3097213"/>
              <a:chExt cx="992188" cy="300038"/>
            </a:xfrm>
          </p:grpSpPr>
          <p:sp>
            <p:nvSpPr>
              <p:cNvPr id="39"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0"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 h="90">
                    <a:moveTo>
                      <a:pt x="0" y="90"/>
                    </a:moveTo>
                    <a:lnTo>
                      <a:pt x="38" y="66"/>
                    </a:lnTo>
                    <a:lnTo>
                      <a:pt x="78" y="90"/>
                    </a:lnTo>
                    <a:lnTo>
                      <a:pt x="78" y="0"/>
                    </a:lnTo>
                    <a:lnTo>
                      <a:pt x="38" y="0"/>
                    </a:lnTo>
                    <a:lnTo>
                      <a:pt x="0" y="0"/>
                    </a:lnTo>
                    <a:lnTo>
                      <a:pt x="0" y="90"/>
                    </a:ln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 name="组合 84"/>
            <p:cNvGrpSpPr/>
            <p:nvPr/>
          </p:nvGrpSpPr>
          <p:grpSpPr bwMode="auto">
            <a:xfrm>
              <a:off x="258" y="390"/>
              <a:ext cx="514" cy="128"/>
              <a:chOff x="4189413" y="3565526"/>
              <a:chExt cx="1373188" cy="331788"/>
            </a:xfrm>
          </p:grpSpPr>
          <p:sp>
            <p:nvSpPr>
              <p:cNvPr id="12"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Rectangle 90"/>
              <p:cNvSpPr>
                <a:spLocks noChangeArrowheads="1"/>
              </p:cNvSpPr>
              <p:nvPr/>
            </p:nvSpPr>
            <p:spPr bwMode="auto">
              <a:xfrm>
                <a:off x="4222751" y="38401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7" name="Rectangle 91"/>
              <p:cNvSpPr>
                <a:spLocks noChangeArrowheads="1"/>
              </p:cNvSpPr>
              <p:nvPr/>
            </p:nvSpPr>
            <p:spPr bwMode="auto">
              <a:xfrm>
                <a:off x="4222751" y="38401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8" name="Rectangle 92"/>
              <p:cNvSpPr>
                <a:spLocks noChangeArrowheads="1"/>
              </p:cNvSpPr>
              <p:nvPr/>
            </p:nvSpPr>
            <p:spPr bwMode="auto">
              <a:xfrm>
                <a:off x="4222751" y="3603626"/>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9" name="Rectangle 93"/>
              <p:cNvSpPr>
                <a:spLocks noChangeArrowheads="1"/>
              </p:cNvSpPr>
              <p:nvPr/>
            </p:nvSpPr>
            <p:spPr bwMode="auto">
              <a:xfrm>
                <a:off x="4222751" y="3603626"/>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0" name="Rectangle 94"/>
              <p:cNvSpPr>
                <a:spLocks noChangeArrowheads="1"/>
              </p:cNvSpPr>
              <p:nvPr/>
            </p:nvSpPr>
            <p:spPr bwMode="auto">
              <a:xfrm>
                <a:off x="4222751" y="38258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1" name="Rectangle 95"/>
              <p:cNvSpPr>
                <a:spLocks noChangeArrowheads="1"/>
              </p:cNvSpPr>
              <p:nvPr/>
            </p:nvSpPr>
            <p:spPr bwMode="auto">
              <a:xfrm>
                <a:off x="4222751" y="38258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2" name="Rectangle 96"/>
              <p:cNvSpPr>
                <a:spLocks noChangeArrowheads="1"/>
              </p:cNvSpPr>
              <p:nvPr/>
            </p:nvSpPr>
            <p:spPr bwMode="auto">
              <a:xfrm>
                <a:off x="4222751" y="37623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3" name="Rectangle 97"/>
              <p:cNvSpPr>
                <a:spLocks noChangeArrowheads="1"/>
              </p:cNvSpPr>
              <p:nvPr/>
            </p:nvSpPr>
            <p:spPr bwMode="auto">
              <a:xfrm>
                <a:off x="4222751" y="37623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4" name="Rectangle 98"/>
              <p:cNvSpPr>
                <a:spLocks noChangeArrowheads="1"/>
              </p:cNvSpPr>
              <p:nvPr/>
            </p:nvSpPr>
            <p:spPr bwMode="auto">
              <a:xfrm>
                <a:off x="4222751" y="3697288"/>
                <a:ext cx="60960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5" name="Rectangle 99"/>
              <p:cNvSpPr>
                <a:spLocks noChangeArrowheads="1"/>
              </p:cNvSpPr>
              <p:nvPr/>
            </p:nvSpPr>
            <p:spPr bwMode="auto">
              <a:xfrm>
                <a:off x="4222751" y="3697288"/>
                <a:ext cx="6096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6" name="Rectangle 100"/>
              <p:cNvSpPr>
                <a:spLocks noChangeArrowheads="1"/>
              </p:cNvSpPr>
              <p:nvPr/>
            </p:nvSpPr>
            <p:spPr bwMode="auto">
              <a:xfrm>
                <a:off x="4222751" y="3667126"/>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7" name="Rectangle 101"/>
              <p:cNvSpPr>
                <a:spLocks noChangeArrowheads="1"/>
              </p:cNvSpPr>
              <p:nvPr/>
            </p:nvSpPr>
            <p:spPr bwMode="auto">
              <a:xfrm>
                <a:off x="4222751" y="3667126"/>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8" name="Rectangle 102"/>
              <p:cNvSpPr>
                <a:spLocks noChangeArrowheads="1"/>
              </p:cNvSpPr>
              <p:nvPr/>
            </p:nvSpPr>
            <p:spPr bwMode="auto">
              <a:xfrm>
                <a:off x="4222751" y="3810001"/>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9" name="Rectangle 103"/>
              <p:cNvSpPr>
                <a:spLocks noChangeArrowheads="1"/>
              </p:cNvSpPr>
              <p:nvPr/>
            </p:nvSpPr>
            <p:spPr bwMode="auto">
              <a:xfrm>
                <a:off x="4222751" y="3810001"/>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0" name="Rectangle 104"/>
              <p:cNvSpPr>
                <a:spLocks noChangeArrowheads="1"/>
              </p:cNvSpPr>
              <p:nvPr/>
            </p:nvSpPr>
            <p:spPr bwMode="auto">
              <a:xfrm>
                <a:off x="4222751" y="37766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1" name="Rectangle 105"/>
              <p:cNvSpPr>
                <a:spLocks noChangeArrowheads="1"/>
              </p:cNvSpPr>
              <p:nvPr/>
            </p:nvSpPr>
            <p:spPr bwMode="auto">
              <a:xfrm>
                <a:off x="4222751" y="37766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2" name="Rectangle 106"/>
              <p:cNvSpPr>
                <a:spLocks noChangeArrowheads="1"/>
              </p:cNvSpPr>
              <p:nvPr/>
            </p:nvSpPr>
            <p:spPr bwMode="auto">
              <a:xfrm>
                <a:off x="4222751" y="3743326"/>
                <a:ext cx="609600" cy="6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 name="Rectangle 107"/>
              <p:cNvSpPr>
                <a:spLocks noChangeArrowheads="1"/>
              </p:cNvSpPr>
              <p:nvPr/>
            </p:nvSpPr>
            <p:spPr bwMode="auto">
              <a:xfrm>
                <a:off x="4222751" y="3743326"/>
                <a:ext cx="60960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4" name="Rectangle 108"/>
              <p:cNvSpPr>
                <a:spLocks noChangeArrowheads="1"/>
              </p:cNvSpPr>
              <p:nvPr/>
            </p:nvSpPr>
            <p:spPr bwMode="auto">
              <a:xfrm>
                <a:off x="4222751" y="3633788"/>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5" name="Rectangle 109"/>
              <p:cNvSpPr>
                <a:spLocks noChangeArrowheads="1"/>
              </p:cNvSpPr>
              <p:nvPr/>
            </p:nvSpPr>
            <p:spPr bwMode="auto">
              <a:xfrm>
                <a:off x="4222751" y="3633788"/>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6" name="Rectangle 110"/>
              <p:cNvSpPr>
                <a:spLocks noChangeArrowheads="1"/>
              </p:cNvSpPr>
              <p:nvPr/>
            </p:nvSpPr>
            <p:spPr bwMode="auto">
              <a:xfrm>
                <a:off x="4222751" y="3713163"/>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7" name="Rectangle 111"/>
              <p:cNvSpPr>
                <a:spLocks noChangeArrowheads="1"/>
              </p:cNvSpPr>
              <p:nvPr/>
            </p:nvSpPr>
            <p:spPr bwMode="auto">
              <a:xfrm>
                <a:off x="4222751" y="3713163"/>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8"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7" name="组合 112"/>
            <p:cNvGrpSpPr/>
            <p:nvPr/>
          </p:nvGrpSpPr>
          <p:grpSpPr bwMode="auto">
            <a:xfrm>
              <a:off x="284" y="300"/>
              <a:ext cx="574" cy="90"/>
              <a:chOff x="4260851" y="3333751"/>
              <a:chExt cx="1530350" cy="231775"/>
            </a:xfrm>
          </p:grpSpPr>
          <p:sp>
            <p:nvSpPr>
              <p:cNvPr id="8"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cxnSp>
        <p:nvCxnSpPr>
          <p:cNvPr id="46" name="直接连接符 10"/>
          <p:cNvCxnSpPr>
            <a:cxnSpLocks noChangeShapeType="1"/>
          </p:cNvCxnSpPr>
          <p:nvPr/>
        </p:nvCxnSpPr>
        <p:spPr bwMode="auto">
          <a:xfrm>
            <a:off x="1066752" y="636561"/>
            <a:ext cx="177800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34818" name="Rectangle 2"/>
          <p:cNvSpPr>
            <a:spLocks noChangeArrowheads="1"/>
          </p:cNvSpPr>
          <p:nvPr/>
        </p:nvSpPr>
        <p:spPr bwMode="auto">
          <a:xfrm>
            <a:off x="856852" y="784550"/>
            <a:ext cx="7339113" cy="216982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1" fontAlgn="base" latinLnBrk="0" hangingPunct="1">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观察下图，回答问题</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）反映了哪两个变量之间的关系？ </a:t>
            </a:r>
          </a:p>
          <a:p>
            <a:pPr marL="0" marR="0" lvl="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）点</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B</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分别表示什么？ </a:t>
            </a:r>
          </a:p>
          <a:p>
            <a:pPr marL="0" marR="0" lvl="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）说一说速度是怎样随时间变化而变化的； </a:t>
            </a:r>
          </a:p>
          <a:p>
            <a:pPr marL="0" marR="0" lvl="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4</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）你能找到一个实际情境，大致符合下图所刻画的关系吗？ </a:t>
            </a:r>
          </a:p>
        </p:txBody>
      </p:sp>
      <p:pic>
        <p:nvPicPr>
          <p:cNvPr id="34817" name="图片 1" descr="传播先进教育理念、提供最佳教学方法 --- 尽在中国教育出版网 www.zzstep.com"/>
          <p:cNvPicPr>
            <a:picLocks noChangeAspect="1" noChangeArrowheads="1"/>
          </p:cNvPicPr>
          <p:nvPr/>
        </p:nvPicPr>
        <p:blipFill>
          <a:blip r:embed="rId2"/>
          <a:srcRect/>
          <a:stretch>
            <a:fillRect/>
          </a:stretch>
        </p:blipFill>
        <p:spPr bwMode="auto">
          <a:xfrm>
            <a:off x="2847099" y="2994012"/>
            <a:ext cx="2921040" cy="1881994"/>
          </a:xfrm>
          <a:prstGeom prst="rect">
            <a:avLst/>
          </a:prstGeom>
          <a:noFill/>
        </p:spPr>
      </p:pic>
      <p:sp>
        <p:nvSpPr>
          <p:cNvPr id="34819" name="Rectangle 3"/>
          <p:cNvSpPr>
            <a:spLocks noChangeArrowheads="1"/>
          </p:cNvSpPr>
          <p:nvPr/>
        </p:nvSpPr>
        <p:spPr bwMode="auto">
          <a:xfrm>
            <a:off x="3" y="150126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2743200" y="1428750"/>
            <a:ext cx="3505200" cy="1446550"/>
          </a:xfrm>
          <a:prstGeom prst="rect">
            <a:avLst/>
          </a:prstGeom>
          <a:noFill/>
        </p:spPr>
        <p:txBody>
          <a:bodyPr wrap="square" rtlCol="0">
            <a:spAutoFit/>
          </a:bodyPr>
          <a:lstStyle/>
          <a:p>
            <a:pPr algn="ctr"/>
            <a:r>
              <a:rPr lang="zh-CN" altLang="en-US" sz="8800" b="1" dirty="0" smtClean="0">
                <a:solidFill>
                  <a:srgbClr val="292929"/>
                </a:solidFill>
                <a:latin typeface="华文行楷" panose="02010800040101010101" pitchFamily="2" charset="-122"/>
                <a:ea typeface="华文行楷" panose="02010800040101010101" pitchFamily="2" charset="-122"/>
              </a:rPr>
              <a:t>再见</a:t>
            </a:r>
            <a:endParaRPr lang="zh-CN" altLang="en-US" sz="8800" b="1" dirty="0">
              <a:solidFill>
                <a:srgbClr val="292929"/>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274421" y="122842"/>
            <a:ext cx="2137227" cy="515210"/>
            <a:chOff x="445652" y="218396"/>
            <a:chExt cx="2136260" cy="518604"/>
          </a:xfrm>
        </p:grpSpPr>
        <p:sp>
          <p:nvSpPr>
            <p:cNvPr id="3"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学习</a:t>
              </a:r>
              <a:r>
                <a:rPr lang="zh-CN" altLang="en-US" sz="2400" b="1" kern="0" dirty="0" smtClean="0">
                  <a:latin typeface="Times New Roman" panose="02020603050405020304"/>
                  <a:ea typeface="微软雅黑" panose="020B0503020204020204" pitchFamily="34" charset="-122"/>
                </a:rPr>
                <a:t>目标</a:t>
              </a:r>
              <a:endParaRPr lang="en-US" altLang="zh-CN" sz="2400" b="1" kern="0" dirty="0">
                <a:latin typeface="Times New Roman" panose="02020603050405020304"/>
                <a:ea typeface="微软雅黑" panose="020B0503020204020204" pitchFamily="34" charset="-122"/>
              </a:endParaRPr>
            </a:p>
          </p:txBody>
        </p:sp>
        <p:cxnSp>
          <p:nvCxnSpPr>
            <p:cNvPr id="4"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矩形 5"/>
          <p:cNvSpPr/>
          <p:nvPr/>
        </p:nvSpPr>
        <p:spPr>
          <a:xfrm>
            <a:off x="1828800" y="971552"/>
            <a:ext cx="6019564" cy="6927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能从图象分析变量之间的关系，加深对图象表示的理解．</a:t>
            </a: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 name="矩形 6"/>
          <p:cNvSpPr/>
          <p:nvPr/>
        </p:nvSpPr>
        <p:spPr>
          <a:xfrm>
            <a:off x="1828800" y="2190752"/>
            <a:ext cx="6019564" cy="77955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zh-CN" altLang="en-US"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能对实际情境中所蕴涵的变量之间的关系借助图象表示．</a:t>
            </a:r>
            <a:endParaRPr lang="zh-CN" altLang="en-US"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燕尾形箭头 7"/>
          <p:cNvSpPr/>
          <p:nvPr>
            <p:custDataLst>
              <p:tags r:id="rId1"/>
            </p:custDataLst>
          </p:nvPr>
        </p:nvSpPr>
        <p:spPr>
          <a:xfrm rot="5400000" flipV="1">
            <a:off x="-356483" y="2221435"/>
            <a:ext cx="3643716" cy="771525"/>
          </a:xfrm>
          <a:prstGeom prst="notchedRightArrow">
            <a:avLst>
              <a:gd name="adj1" fmla="val 50000"/>
              <a:gd name="adj2" fmla="val 43193"/>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 name="圆角矩形 8"/>
          <p:cNvSpPr/>
          <p:nvPr>
            <p:custDataLst>
              <p:tags r:id="rId2"/>
            </p:custDataLst>
          </p:nvPr>
        </p:nvSpPr>
        <p:spPr bwMode="auto">
          <a:xfrm>
            <a:off x="1242991" y="971628"/>
            <a:ext cx="642942" cy="637824"/>
          </a:xfrm>
          <a:prstGeom prst="roundRect">
            <a:avLst>
              <a:gd name="adj" fmla="val 50000"/>
            </a:avLst>
          </a:prstGeom>
          <a:solidFill>
            <a:srgbClr val="FFC000"/>
          </a:solidFill>
          <a:ln w="34925">
            <a:solidFill>
              <a:srgbClr val="FFFFFF"/>
            </a:solidFill>
          </a:ln>
          <a:effectLst/>
          <a:scene3d>
            <a:camera prst="orthographicFront"/>
            <a:lightRig rig="threePt" dir="t"/>
          </a:scene3d>
          <a:sp3d extrusionH="349250" prstMaterial="metal">
            <a:bevelB w="88900" h="1968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1</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圆角矩形 9"/>
          <p:cNvSpPr/>
          <p:nvPr>
            <p:custDataLst>
              <p:tags r:id="rId3"/>
            </p:custDataLst>
          </p:nvPr>
        </p:nvSpPr>
        <p:spPr bwMode="auto">
          <a:xfrm>
            <a:off x="1214437" y="2245768"/>
            <a:ext cx="642938" cy="637820"/>
          </a:xfrm>
          <a:prstGeom prst="roundRect">
            <a:avLst>
              <a:gd name="adj" fmla="val 50000"/>
            </a:avLst>
          </a:prstGeom>
          <a:solidFill>
            <a:srgbClr val="92D050"/>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2</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 name="矩形 10"/>
          <p:cNvSpPr/>
          <p:nvPr/>
        </p:nvSpPr>
        <p:spPr>
          <a:xfrm>
            <a:off x="1828800" y="3486152"/>
            <a:ext cx="6019564" cy="779557"/>
          </a:xfrm>
          <a:prstGeom prst="rect">
            <a:avLst/>
          </a:prstGeom>
          <a:solidFill>
            <a:schemeClr val="tx2"/>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zh-CN" altLang="en-US"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进一步体会数学与现实生活的密切联系，并在学习新知识的过程中培养学生团结协作的精神．</a:t>
            </a:r>
            <a:endParaRPr lang="zh-CN" altLang="en-US"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圆角矩形 11"/>
          <p:cNvSpPr/>
          <p:nvPr>
            <p:custDataLst>
              <p:tags r:id="rId4"/>
            </p:custDataLst>
          </p:nvPr>
        </p:nvSpPr>
        <p:spPr bwMode="auto">
          <a:xfrm>
            <a:off x="1219200" y="3562351"/>
            <a:ext cx="642938" cy="637820"/>
          </a:xfrm>
          <a:prstGeom prst="roundRect">
            <a:avLst>
              <a:gd name="adj" fmla="val 50000"/>
            </a:avLst>
          </a:prstGeom>
          <a:solidFill>
            <a:schemeClr val="tx2"/>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3</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amond(in)">
                                      <p:cBhvr>
                                        <p:cTn id="15" dur="2000"/>
                                        <p:tgtEl>
                                          <p:spTgt spid="7"/>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amond(in)">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heel(4)">
                                      <p:cBhvr>
                                        <p:cTn id="23" dur="2000"/>
                                        <p:tgtEl>
                                          <p:spTgt spid="11"/>
                                        </p:tgtEl>
                                      </p:cBhvr>
                                    </p:animEffect>
                                  </p:childTnLst>
                                </p:cTn>
                              </p:par>
                              <p:par>
                                <p:cTn id="24" presetID="21" presetClass="entr" presetSubtype="4"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heel(4)">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63588" y="978985"/>
            <a:ext cx="7376864" cy="2585323"/>
          </a:xfrm>
          <a:prstGeom prst="rect">
            <a:avLst/>
          </a:prstGeom>
          <a:noFill/>
        </p:spPr>
        <p:txBody>
          <a:bodyPr wrap="square" rtlCol="0">
            <a:spAutoFit/>
          </a:bodyPr>
          <a:lstStyle/>
          <a:p>
            <a:pPr indent="457200">
              <a:lnSpc>
                <a:spcPct val="150000"/>
              </a:lnSpc>
            </a:pPr>
            <a:r>
              <a:rPr lang="en-US"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．预读教材例题，本题表达了哪两个变量之间的关系？自变量是什么？因变量是什么？</a:t>
            </a:r>
          </a:p>
          <a:p>
            <a:pPr>
              <a:lnSpc>
                <a:spcPct val="150000"/>
              </a:lnSpc>
            </a:pPr>
            <a:r>
              <a:rPr lang="en-US"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endParaRPr>
          </a:p>
          <a:p>
            <a:pPr>
              <a:lnSpc>
                <a:spcPct val="150000"/>
              </a:lnSpc>
            </a:pPr>
            <a:endParaRPr lang="en-US"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dirty="0" smtClean="0">
                <a:latin typeface="Times New Roman" panose="02020603050405020304" pitchFamily="18" charset="0"/>
                <a:ea typeface="微软雅黑" panose="020B0503020204020204" pitchFamily="34" charset="-122"/>
                <a:cs typeface="Times New Roman" panose="02020603050405020304" pitchFamily="18" charset="0"/>
              </a:rPr>
              <a:t>2.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平面直角坐标系中，与横轴平行的线段表示的实际意义是什么？</a:t>
            </a:r>
          </a:p>
          <a:p>
            <a:pPr>
              <a:lnSpc>
                <a:spcPct val="150000"/>
              </a:lnSpc>
            </a:pPr>
            <a:endParaRPr lang="en-US" dirty="0" smtClean="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6" name="组合 5"/>
          <p:cNvGrpSpPr/>
          <p:nvPr/>
        </p:nvGrpSpPr>
        <p:grpSpPr bwMode="auto">
          <a:xfrm>
            <a:off x="268126" y="122839"/>
            <a:ext cx="2179360" cy="515210"/>
            <a:chOff x="279260" y="218396"/>
            <a:chExt cx="2179285" cy="519493"/>
          </a:xfrm>
        </p:grpSpPr>
        <p:sp>
          <p:nvSpPr>
            <p:cNvPr id="7" name="TextBox 6"/>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教材助读</a:t>
              </a:r>
              <a:endParaRPr lang="en-US" altLang="zh-CN" sz="2400" b="1" kern="0" dirty="0">
                <a:latin typeface="Times New Roman" panose="02020603050405020304"/>
                <a:ea typeface="微软雅黑" panose="020B0503020204020204" pitchFamily="34" charset="-122"/>
              </a:endParaRPr>
            </a:p>
          </p:txBody>
        </p:sp>
        <p:cxnSp>
          <p:nvCxnSpPr>
            <p:cNvPr id="8"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9"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Box 9"/>
          <p:cNvSpPr txBox="1"/>
          <p:nvPr/>
        </p:nvSpPr>
        <p:spPr>
          <a:xfrm>
            <a:off x="1331640" y="2020679"/>
            <a:ext cx="5004556" cy="507831"/>
          </a:xfrm>
          <a:prstGeom prst="rect">
            <a:avLst/>
          </a:prstGeom>
          <a:noFill/>
        </p:spPr>
        <p:txBody>
          <a:bodyPr wrap="square" rtlCol="0">
            <a:spAutoFit/>
          </a:bodyPr>
          <a:lstStyle/>
          <a:p>
            <a:pP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时间与速度     时间是自变量     速度是因变量</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TextBox 11"/>
          <p:cNvSpPr txBox="1"/>
          <p:nvPr/>
        </p:nvSpPr>
        <p:spPr>
          <a:xfrm>
            <a:off x="1333843" y="3183820"/>
            <a:ext cx="1338828" cy="507831"/>
          </a:xfrm>
          <a:prstGeom prst="rect">
            <a:avLst/>
          </a:prstGeom>
          <a:noFill/>
        </p:spPr>
        <p:txBody>
          <a:bodyPr wrap="none" rtlCol="0">
            <a:spAutoFit/>
          </a:bodyPr>
          <a:lstStyle/>
          <a:p>
            <a:pP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速度无变化</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bwMode="auto">
          <a:xfrm>
            <a:off x="274421" y="122842"/>
            <a:ext cx="2137227" cy="515210"/>
            <a:chOff x="445652" y="218396"/>
            <a:chExt cx="2136260" cy="518604"/>
          </a:xfrm>
        </p:grpSpPr>
        <p:sp>
          <p:nvSpPr>
            <p:cNvPr id="7" name="TextBox 6"/>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情境导入</a:t>
              </a:r>
              <a:endParaRPr lang="en-US" altLang="zh-CN" sz="2400" b="1" kern="0" dirty="0">
                <a:latin typeface="Times New Roman" panose="02020603050405020304"/>
                <a:ea typeface="微软雅黑" panose="020B0503020204020204" pitchFamily="34" charset="-122"/>
              </a:endParaRPr>
            </a:p>
          </p:txBody>
        </p:sp>
        <p:cxnSp>
          <p:nvCxnSpPr>
            <p:cNvPr id="8"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9"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图片 5" descr="P204A.jpg"/>
          <p:cNvPicPr>
            <a:picLocks noChangeAspect="1" noChangeArrowheads="1"/>
          </p:cNvPicPr>
          <p:nvPr/>
        </p:nvPicPr>
        <p:blipFill>
          <a:blip r:embed="rId3" cstate="email"/>
          <a:srcRect/>
          <a:stretch>
            <a:fillRect/>
          </a:stretch>
        </p:blipFill>
        <p:spPr bwMode="auto">
          <a:xfrm>
            <a:off x="3257532" y="1914516"/>
            <a:ext cx="2436866" cy="2443204"/>
          </a:xfrm>
          <a:prstGeom prst="rect">
            <a:avLst/>
          </a:prstGeom>
          <a:noFill/>
          <a:ln w="9525">
            <a:noFill/>
            <a:miter lim="800000"/>
            <a:headEnd/>
            <a:tailEnd/>
          </a:ln>
        </p:spPr>
      </p:pic>
      <p:sp>
        <p:nvSpPr>
          <p:cNvPr id="11" name="TextBox 5"/>
          <p:cNvSpPr txBox="1">
            <a:spLocks noChangeArrowheads="1"/>
          </p:cNvSpPr>
          <p:nvPr/>
        </p:nvSpPr>
        <p:spPr bwMode="auto">
          <a:xfrm>
            <a:off x="934603" y="1159363"/>
            <a:ext cx="7286625" cy="369332"/>
          </a:xfrm>
          <a:prstGeom prst="rect">
            <a:avLst/>
          </a:prstGeom>
          <a:noFill/>
          <a:ln w="9525">
            <a:noFill/>
            <a:miter lim="800000"/>
          </a:ln>
        </p:spPr>
        <p:txBody>
          <a:bodyPr>
            <a:spAutoFit/>
          </a:bodyPr>
          <a:lstStyle/>
          <a:p>
            <a:pPr eaLnBrk="1" hangingPunct="1"/>
            <a:r>
              <a:rPr lang="zh-CN" altLang="en-US" dirty="0">
                <a:latin typeface="微软雅黑" panose="020B0503020204020204" pitchFamily="34" charset="-122"/>
                <a:ea typeface="微软雅黑" panose="020B0503020204020204" pitchFamily="34" charset="-122"/>
              </a:rPr>
              <a:t>每辆汽车上都有一个时速表用来指示汽车当时的速度</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你会看这个表吗</a:t>
            </a:r>
            <a:r>
              <a:rPr lang="en-US" altLang="zh-CN" dirty="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bwMode="auto">
          <a:xfrm>
            <a:off x="1031715" y="176386"/>
            <a:ext cx="1415772" cy="461665"/>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grpSp>
        <p:nvGrpSpPr>
          <p:cNvPr id="26" name="组合 5"/>
          <p:cNvGrpSpPr/>
          <p:nvPr/>
        </p:nvGrpSpPr>
        <p:grpSpPr bwMode="auto">
          <a:xfrm>
            <a:off x="268127" y="122839"/>
            <a:ext cx="2179360" cy="515210"/>
            <a:chOff x="279260" y="218396"/>
            <a:chExt cx="2179285" cy="519493"/>
          </a:xfrm>
        </p:grpSpPr>
        <p:sp>
          <p:nvSpPr>
            <p:cNvPr id="27" name="TextBox 26"/>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28"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29"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 name="Text Box 47"/>
          <p:cNvSpPr txBox="1">
            <a:spLocks noChangeArrowheads="1"/>
          </p:cNvSpPr>
          <p:nvPr/>
        </p:nvSpPr>
        <p:spPr bwMode="auto">
          <a:xfrm>
            <a:off x="834436" y="848788"/>
            <a:ext cx="7745412" cy="923330"/>
          </a:xfrm>
          <a:prstGeom prst="rect">
            <a:avLst/>
          </a:prstGeom>
          <a:noFill/>
          <a:ln w="9525">
            <a:noFill/>
            <a:miter lim="800000"/>
          </a:ln>
        </p:spPr>
        <p:txBody>
          <a:bodyPr>
            <a:spAutoFit/>
          </a:bodyPr>
          <a:lstStyle/>
          <a:p>
            <a:pPr eaLnBrk="1" hangingPunct="1">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例</a:t>
            </a:r>
            <a:r>
              <a:rPr 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汽车</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在行驶的过程中，速度往往是变化的，下面的图象表示一辆汽车的速度随时间变化而变化的</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情况</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47" name="Group 2"/>
          <p:cNvGrpSpPr/>
          <p:nvPr/>
        </p:nvGrpSpPr>
        <p:grpSpPr bwMode="auto">
          <a:xfrm>
            <a:off x="993726" y="1841491"/>
            <a:ext cx="6950524" cy="2561661"/>
            <a:chOff x="81" y="72"/>
            <a:chExt cx="4655" cy="2390"/>
          </a:xfrm>
        </p:grpSpPr>
        <p:sp>
          <p:nvSpPr>
            <p:cNvPr id="50" name="Line 3"/>
            <p:cNvSpPr>
              <a:spLocks noChangeShapeType="1"/>
            </p:cNvSpPr>
            <p:nvPr/>
          </p:nvSpPr>
          <p:spPr bwMode="auto">
            <a:xfrm>
              <a:off x="454" y="2101"/>
              <a:ext cx="3719" cy="0"/>
            </a:xfrm>
            <a:prstGeom prst="line">
              <a:avLst/>
            </a:prstGeom>
            <a:noFill/>
            <a:ln w="38100">
              <a:solidFill>
                <a:schemeClr val="tx1"/>
              </a:solidFill>
              <a:round/>
              <a:tailEnd type="triangle" w="med" len="med"/>
            </a:ln>
          </p:spPr>
          <p:txBody>
            <a:bodyPr/>
            <a:lstStyle/>
            <a:p>
              <a:endParaRPr lang="zh-CN" altLang="en-US"/>
            </a:p>
          </p:txBody>
        </p:sp>
        <p:sp>
          <p:nvSpPr>
            <p:cNvPr id="57" name="Line 4"/>
            <p:cNvSpPr>
              <a:spLocks noChangeShapeType="1"/>
            </p:cNvSpPr>
            <p:nvPr/>
          </p:nvSpPr>
          <p:spPr bwMode="auto">
            <a:xfrm flipV="1">
              <a:off x="454" y="422"/>
              <a:ext cx="0" cy="1679"/>
            </a:xfrm>
            <a:prstGeom prst="line">
              <a:avLst/>
            </a:prstGeom>
            <a:noFill/>
            <a:ln w="38100">
              <a:solidFill>
                <a:schemeClr val="tx1"/>
              </a:solidFill>
              <a:round/>
              <a:tailEnd type="triangle" w="med" len="med"/>
            </a:ln>
          </p:spPr>
          <p:txBody>
            <a:bodyPr/>
            <a:lstStyle/>
            <a:p>
              <a:endParaRPr lang="zh-CN" altLang="en-US"/>
            </a:p>
          </p:txBody>
        </p:sp>
        <p:sp>
          <p:nvSpPr>
            <p:cNvPr id="58" name="Line 5"/>
            <p:cNvSpPr>
              <a:spLocks noChangeShapeType="1"/>
            </p:cNvSpPr>
            <p:nvPr/>
          </p:nvSpPr>
          <p:spPr bwMode="auto">
            <a:xfrm flipV="1">
              <a:off x="726" y="1965"/>
              <a:ext cx="0" cy="136"/>
            </a:xfrm>
            <a:prstGeom prst="line">
              <a:avLst/>
            </a:prstGeom>
            <a:noFill/>
            <a:ln w="9525">
              <a:solidFill>
                <a:schemeClr val="tx1"/>
              </a:solidFill>
              <a:round/>
            </a:ln>
          </p:spPr>
          <p:txBody>
            <a:bodyPr/>
            <a:lstStyle/>
            <a:p>
              <a:endParaRPr lang="zh-CN" altLang="en-US"/>
            </a:p>
          </p:txBody>
        </p:sp>
        <p:sp>
          <p:nvSpPr>
            <p:cNvPr id="59" name="Line 6"/>
            <p:cNvSpPr>
              <a:spLocks noChangeShapeType="1"/>
            </p:cNvSpPr>
            <p:nvPr/>
          </p:nvSpPr>
          <p:spPr bwMode="auto">
            <a:xfrm flipV="1">
              <a:off x="998" y="1965"/>
              <a:ext cx="0" cy="136"/>
            </a:xfrm>
            <a:prstGeom prst="line">
              <a:avLst/>
            </a:prstGeom>
            <a:noFill/>
            <a:ln w="9525">
              <a:solidFill>
                <a:schemeClr val="tx1"/>
              </a:solidFill>
              <a:round/>
            </a:ln>
          </p:spPr>
          <p:txBody>
            <a:bodyPr/>
            <a:lstStyle/>
            <a:p>
              <a:endParaRPr lang="zh-CN" altLang="en-US"/>
            </a:p>
          </p:txBody>
        </p:sp>
        <p:sp>
          <p:nvSpPr>
            <p:cNvPr id="64" name="Line 7"/>
            <p:cNvSpPr>
              <a:spLocks noChangeShapeType="1"/>
            </p:cNvSpPr>
            <p:nvPr/>
          </p:nvSpPr>
          <p:spPr bwMode="auto">
            <a:xfrm flipV="1">
              <a:off x="1270" y="1965"/>
              <a:ext cx="0" cy="136"/>
            </a:xfrm>
            <a:prstGeom prst="line">
              <a:avLst/>
            </a:prstGeom>
            <a:noFill/>
            <a:ln w="9525">
              <a:solidFill>
                <a:schemeClr val="tx1"/>
              </a:solidFill>
              <a:round/>
            </a:ln>
          </p:spPr>
          <p:txBody>
            <a:bodyPr/>
            <a:lstStyle/>
            <a:p>
              <a:endParaRPr lang="zh-CN" altLang="en-US"/>
            </a:p>
          </p:txBody>
        </p:sp>
        <p:sp>
          <p:nvSpPr>
            <p:cNvPr id="73" name="Line 8"/>
            <p:cNvSpPr>
              <a:spLocks noChangeShapeType="1"/>
            </p:cNvSpPr>
            <p:nvPr/>
          </p:nvSpPr>
          <p:spPr bwMode="auto">
            <a:xfrm flipV="1">
              <a:off x="1542" y="1965"/>
              <a:ext cx="0" cy="136"/>
            </a:xfrm>
            <a:prstGeom prst="line">
              <a:avLst/>
            </a:prstGeom>
            <a:noFill/>
            <a:ln w="9525">
              <a:solidFill>
                <a:schemeClr val="tx1"/>
              </a:solidFill>
              <a:round/>
            </a:ln>
          </p:spPr>
          <p:txBody>
            <a:bodyPr/>
            <a:lstStyle/>
            <a:p>
              <a:endParaRPr lang="zh-CN" altLang="en-US"/>
            </a:p>
          </p:txBody>
        </p:sp>
        <p:sp>
          <p:nvSpPr>
            <p:cNvPr id="74" name="Line 9"/>
            <p:cNvSpPr>
              <a:spLocks noChangeShapeType="1"/>
            </p:cNvSpPr>
            <p:nvPr/>
          </p:nvSpPr>
          <p:spPr bwMode="auto">
            <a:xfrm flipV="1">
              <a:off x="1814" y="1965"/>
              <a:ext cx="0" cy="136"/>
            </a:xfrm>
            <a:prstGeom prst="line">
              <a:avLst/>
            </a:prstGeom>
            <a:noFill/>
            <a:ln w="9525">
              <a:solidFill>
                <a:schemeClr val="tx1"/>
              </a:solidFill>
              <a:round/>
            </a:ln>
          </p:spPr>
          <p:txBody>
            <a:bodyPr/>
            <a:lstStyle/>
            <a:p>
              <a:endParaRPr lang="zh-CN" altLang="en-US"/>
            </a:p>
          </p:txBody>
        </p:sp>
        <p:sp>
          <p:nvSpPr>
            <p:cNvPr id="75" name="Line 10"/>
            <p:cNvSpPr>
              <a:spLocks noChangeShapeType="1"/>
            </p:cNvSpPr>
            <p:nvPr/>
          </p:nvSpPr>
          <p:spPr bwMode="auto">
            <a:xfrm flipV="1">
              <a:off x="2087" y="1965"/>
              <a:ext cx="0" cy="136"/>
            </a:xfrm>
            <a:prstGeom prst="line">
              <a:avLst/>
            </a:prstGeom>
            <a:noFill/>
            <a:ln w="9525">
              <a:solidFill>
                <a:schemeClr val="tx1"/>
              </a:solidFill>
              <a:round/>
            </a:ln>
          </p:spPr>
          <p:txBody>
            <a:bodyPr/>
            <a:lstStyle/>
            <a:p>
              <a:endParaRPr lang="zh-CN" altLang="en-US"/>
            </a:p>
          </p:txBody>
        </p:sp>
        <p:sp>
          <p:nvSpPr>
            <p:cNvPr id="76" name="Line 11"/>
            <p:cNvSpPr>
              <a:spLocks noChangeShapeType="1"/>
            </p:cNvSpPr>
            <p:nvPr/>
          </p:nvSpPr>
          <p:spPr bwMode="auto">
            <a:xfrm flipV="1">
              <a:off x="2359" y="1965"/>
              <a:ext cx="0" cy="136"/>
            </a:xfrm>
            <a:prstGeom prst="line">
              <a:avLst/>
            </a:prstGeom>
            <a:noFill/>
            <a:ln w="9525">
              <a:solidFill>
                <a:schemeClr val="tx1"/>
              </a:solidFill>
              <a:round/>
            </a:ln>
          </p:spPr>
          <p:txBody>
            <a:bodyPr/>
            <a:lstStyle/>
            <a:p>
              <a:endParaRPr lang="zh-CN" altLang="en-US"/>
            </a:p>
          </p:txBody>
        </p:sp>
        <p:sp>
          <p:nvSpPr>
            <p:cNvPr id="77" name="Line 12"/>
            <p:cNvSpPr>
              <a:spLocks noChangeShapeType="1"/>
            </p:cNvSpPr>
            <p:nvPr/>
          </p:nvSpPr>
          <p:spPr bwMode="auto">
            <a:xfrm flipV="1">
              <a:off x="2631" y="1965"/>
              <a:ext cx="0" cy="136"/>
            </a:xfrm>
            <a:prstGeom prst="line">
              <a:avLst/>
            </a:prstGeom>
            <a:noFill/>
            <a:ln w="9525">
              <a:solidFill>
                <a:schemeClr val="tx1"/>
              </a:solidFill>
              <a:round/>
            </a:ln>
          </p:spPr>
          <p:txBody>
            <a:bodyPr/>
            <a:lstStyle/>
            <a:p>
              <a:endParaRPr lang="zh-CN" altLang="en-US"/>
            </a:p>
          </p:txBody>
        </p:sp>
        <p:sp>
          <p:nvSpPr>
            <p:cNvPr id="78" name="Line 13"/>
            <p:cNvSpPr>
              <a:spLocks noChangeShapeType="1"/>
            </p:cNvSpPr>
            <p:nvPr/>
          </p:nvSpPr>
          <p:spPr bwMode="auto">
            <a:xfrm flipV="1">
              <a:off x="2903" y="1965"/>
              <a:ext cx="0" cy="136"/>
            </a:xfrm>
            <a:prstGeom prst="line">
              <a:avLst/>
            </a:prstGeom>
            <a:noFill/>
            <a:ln w="9525">
              <a:solidFill>
                <a:schemeClr val="tx1"/>
              </a:solidFill>
              <a:round/>
            </a:ln>
          </p:spPr>
          <p:txBody>
            <a:bodyPr/>
            <a:lstStyle/>
            <a:p>
              <a:endParaRPr lang="zh-CN" altLang="en-US"/>
            </a:p>
          </p:txBody>
        </p:sp>
        <p:sp>
          <p:nvSpPr>
            <p:cNvPr id="79" name="Line 14"/>
            <p:cNvSpPr>
              <a:spLocks noChangeShapeType="1"/>
            </p:cNvSpPr>
            <p:nvPr/>
          </p:nvSpPr>
          <p:spPr bwMode="auto">
            <a:xfrm flipV="1">
              <a:off x="3175" y="1965"/>
              <a:ext cx="0" cy="136"/>
            </a:xfrm>
            <a:prstGeom prst="line">
              <a:avLst/>
            </a:prstGeom>
            <a:noFill/>
            <a:ln w="9525">
              <a:solidFill>
                <a:schemeClr val="tx1"/>
              </a:solidFill>
              <a:round/>
            </a:ln>
          </p:spPr>
          <p:txBody>
            <a:bodyPr/>
            <a:lstStyle/>
            <a:p>
              <a:endParaRPr lang="zh-CN" altLang="en-US"/>
            </a:p>
          </p:txBody>
        </p:sp>
        <p:sp>
          <p:nvSpPr>
            <p:cNvPr id="80" name="Line 15"/>
            <p:cNvSpPr>
              <a:spLocks noChangeShapeType="1"/>
            </p:cNvSpPr>
            <p:nvPr/>
          </p:nvSpPr>
          <p:spPr bwMode="auto">
            <a:xfrm flipV="1">
              <a:off x="3765" y="1965"/>
              <a:ext cx="0" cy="136"/>
            </a:xfrm>
            <a:prstGeom prst="line">
              <a:avLst/>
            </a:prstGeom>
            <a:noFill/>
            <a:ln w="9525">
              <a:solidFill>
                <a:schemeClr val="tx1"/>
              </a:solidFill>
              <a:round/>
            </a:ln>
          </p:spPr>
          <p:txBody>
            <a:bodyPr/>
            <a:lstStyle/>
            <a:p>
              <a:endParaRPr lang="zh-CN" altLang="en-US"/>
            </a:p>
          </p:txBody>
        </p:sp>
        <p:sp>
          <p:nvSpPr>
            <p:cNvPr id="81" name="Line 16"/>
            <p:cNvSpPr>
              <a:spLocks noChangeShapeType="1"/>
            </p:cNvSpPr>
            <p:nvPr/>
          </p:nvSpPr>
          <p:spPr bwMode="auto">
            <a:xfrm flipV="1">
              <a:off x="3447" y="1965"/>
              <a:ext cx="0" cy="136"/>
            </a:xfrm>
            <a:prstGeom prst="line">
              <a:avLst/>
            </a:prstGeom>
            <a:noFill/>
            <a:ln w="9525">
              <a:solidFill>
                <a:schemeClr val="tx1"/>
              </a:solidFill>
              <a:round/>
            </a:ln>
          </p:spPr>
          <p:txBody>
            <a:bodyPr/>
            <a:lstStyle/>
            <a:p>
              <a:endParaRPr lang="zh-CN" altLang="en-US"/>
            </a:p>
          </p:txBody>
        </p:sp>
        <p:sp>
          <p:nvSpPr>
            <p:cNvPr id="82" name="Line 17"/>
            <p:cNvSpPr>
              <a:spLocks noChangeShapeType="1"/>
            </p:cNvSpPr>
            <p:nvPr/>
          </p:nvSpPr>
          <p:spPr bwMode="auto">
            <a:xfrm>
              <a:off x="454" y="1738"/>
              <a:ext cx="136" cy="0"/>
            </a:xfrm>
            <a:prstGeom prst="line">
              <a:avLst/>
            </a:prstGeom>
            <a:noFill/>
            <a:ln w="9525">
              <a:solidFill>
                <a:schemeClr val="tx1"/>
              </a:solidFill>
              <a:round/>
            </a:ln>
          </p:spPr>
          <p:txBody>
            <a:bodyPr/>
            <a:lstStyle/>
            <a:p>
              <a:endParaRPr lang="zh-CN" altLang="en-US"/>
            </a:p>
          </p:txBody>
        </p:sp>
        <p:sp>
          <p:nvSpPr>
            <p:cNvPr id="83" name="Line 18"/>
            <p:cNvSpPr>
              <a:spLocks noChangeShapeType="1"/>
            </p:cNvSpPr>
            <p:nvPr/>
          </p:nvSpPr>
          <p:spPr bwMode="auto">
            <a:xfrm>
              <a:off x="454" y="1330"/>
              <a:ext cx="136" cy="0"/>
            </a:xfrm>
            <a:prstGeom prst="line">
              <a:avLst/>
            </a:prstGeom>
            <a:noFill/>
            <a:ln w="9525">
              <a:solidFill>
                <a:schemeClr val="tx1"/>
              </a:solidFill>
              <a:round/>
            </a:ln>
          </p:spPr>
          <p:txBody>
            <a:bodyPr/>
            <a:lstStyle/>
            <a:p>
              <a:endParaRPr lang="zh-CN" altLang="en-US"/>
            </a:p>
          </p:txBody>
        </p:sp>
        <p:sp>
          <p:nvSpPr>
            <p:cNvPr id="84" name="Line 19"/>
            <p:cNvSpPr>
              <a:spLocks noChangeShapeType="1"/>
            </p:cNvSpPr>
            <p:nvPr/>
          </p:nvSpPr>
          <p:spPr bwMode="auto">
            <a:xfrm>
              <a:off x="454" y="921"/>
              <a:ext cx="136" cy="0"/>
            </a:xfrm>
            <a:prstGeom prst="line">
              <a:avLst/>
            </a:prstGeom>
            <a:noFill/>
            <a:ln w="9525">
              <a:solidFill>
                <a:schemeClr val="tx1"/>
              </a:solidFill>
              <a:round/>
            </a:ln>
          </p:spPr>
          <p:txBody>
            <a:bodyPr/>
            <a:lstStyle/>
            <a:p>
              <a:endParaRPr lang="zh-CN" altLang="en-US"/>
            </a:p>
          </p:txBody>
        </p:sp>
        <p:sp>
          <p:nvSpPr>
            <p:cNvPr id="85" name="Line 20"/>
            <p:cNvSpPr>
              <a:spLocks noChangeShapeType="1"/>
            </p:cNvSpPr>
            <p:nvPr/>
          </p:nvSpPr>
          <p:spPr bwMode="auto">
            <a:xfrm flipV="1">
              <a:off x="454" y="1738"/>
              <a:ext cx="272" cy="363"/>
            </a:xfrm>
            <a:prstGeom prst="line">
              <a:avLst/>
            </a:prstGeom>
            <a:noFill/>
            <a:ln w="38100">
              <a:solidFill>
                <a:schemeClr val="tx1"/>
              </a:solidFill>
              <a:round/>
            </a:ln>
          </p:spPr>
          <p:txBody>
            <a:bodyPr/>
            <a:lstStyle/>
            <a:p>
              <a:endParaRPr lang="zh-CN" altLang="en-US"/>
            </a:p>
          </p:txBody>
        </p:sp>
        <p:sp>
          <p:nvSpPr>
            <p:cNvPr id="86" name="Line 21"/>
            <p:cNvSpPr>
              <a:spLocks noChangeShapeType="1"/>
            </p:cNvSpPr>
            <p:nvPr/>
          </p:nvSpPr>
          <p:spPr bwMode="auto">
            <a:xfrm>
              <a:off x="726" y="1738"/>
              <a:ext cx="544" cy="0"/>
            </a:xfrm>
            <a:prstGeom prst="line">
              <a:avLst/>
            </a:prstGeom>
            <a:noFill/>
            <a:ln w="38100">
              <a:solidFill>
                <a:schemeClr val="tx1"/>
              </a:solidFill>
              <a:round/>
            </a:ln>
          </p:spPr>
          <p:txBody>
            <a:bodyPr/>
            <a:lstStyle/>
            <a:p>
              <a:endParaRPr lang="zh-CN" altLang="en-US"/>
            </a:p>
          </p:txBody>
        </p:sp>
        <p:sp>
          <p:nvSpPr>
            <p:cNvPr id="87" name="Line 22"/>
            <p:cNvSpPr>
              <a:spLocks noChangeShapeType="1"/>
            </p:cNvSpPr>
            <p:nvPr/>
          </p:nvSpPr>
          <p:spPr bwMode="auto">
            <a:xfrm>
              <a:off x="1270" y="1738"/>
              <a:ext cx="272" cy="363"/>
            </a:xfrm>
            <a:prstGeom prst="line">
              <a:avLst/>
            </a:prstGeom>
            <a:noFill/>
            <a:ln w="38100">
              <a:solidFill>
                <a:schemeClr val="tx1"/>
              </a:solidFill>
              <a:round/>
            </a:ln>
          </p:spPr>
          <p:txBody>
            <a:bodyPr/>
            <a:lstStyle/>
            <a:p>
              <a:endParaRPr lang="zh-CN" altLang="en-US"/>
            </a:p>
          </p:txBody>
        </p:sp>
        <p:sp>
          <p:nvSpPr>
            <p:cNvPr id="88" name="Line 23"/>
            <p:cNvSpPr>
              <a:spLocks noChangeShapeType="1"/>
            </p:cNvSpPr>
            <p:nvPr/>
          </p:nvSpPr>
          <p:spPr bwMode="auto">
            <a:xfrm flipV="1">
              <a:off x="1814" y="921"/>
              <a:ext cx="1089" cy="1180"/>
            </a:xfrm>
            <a:prstGeom prst="line">
              <a:avLst/>
            </a:prstGeom>
            <a:noFill/>
            <a:ln w="38100">
              <a:solidFill>
                <a:schemeClr val="tx1"/>
              </a:solidFill>
              <a:round/>
            </a:ln>
          </p:spPr>
          <p:txBody>
            <a:bodyPr/>
            <a:lstStyle/>
            <a:p>
              <a:endParaRPr lang="zh-CN" altLang="en-US"/>
            </a:p>
          </p:txBody>
        </p:sp>
        <p:sp>
          <p:nvSpPr>
            <p:cNvPr id="89" name="Line 24"/>
            <p:cNvSpPr>
              <a:spLocks noChangeShapeType="1"/>
            </p:cNvSpPr>
            <p:nvPr/>
          </p:nvSpPr>
          <p:spPr bwMode="auto">
            <a:xfrm>
              <a:off x="2903" y="921"/>
              <a:ext cx="544" cy="0"/>
            </a:xfrm>
            <a:prstGeom prst="line">
              <a:avLst/>
            </a:prstGeom>
            <a:noFill/>
            <a:ln w="38100">
              <a:solidFill>
                <a:schemeClr val="tx1"/>
              </a:solidFill>
              <a:round/>
            </a:ln>
          </p:spPr>
          <p:txBody>
            <a:bodyPr/>
            <a:lstStyle/>
            <a:p>
              <a:endParaRPr lang="zh-CN" altLang="en-US"/>
            </a:p>
          </p:txBody>
        </p:sp>
        <p:sp>
          <p:nvSpPr>
            <p:cNvPr id="90" name="Line 25"/>
            <p:cNvSpPr>
              <a:spLocks noChangeShapeType="1"/>
            </p:cNvSpPr>
            <p:nvPr/>
          </p:nvSpPr>
          <p:spPr bwMode="auto">
            <a:xfrm>
              <a:off x="3447" y="921"/>
              <a:ext cx="318" cy="1180"/>
            </a:xfrm>
            <a:prstGeom prst="line">
              <a:avLst/>
            </a:prstGeom>
            <a:noFill/>
            <a:ln w="38100">
              <a:solidFill>
                <a:schemeClr val="tx1"/>
              </a:solidFill>
              <a:round/>
            </a:ln>
          </p:spPr>
          <p:txBody>
            <a:bodyPr/>
            <a:lstStyle/>
            <a:p>
              <a:endParaRPr lang="zh-CN" altLang="en-US"/>
            </a:p>
          </p:txBody>
        </p:sp>
        <p:sp>
          <p:nvSpPr>
            <p:cNvPr id="91" name="Text Box 26"/>
            <p:cNvSpPr txBox="1">
              <a:spLocks noChangeArrowheads="1"/>
            </p:cNvSpPr>
            <p:nvPr/>
          </p:nvSpPr>
          <p:spPr bwMode="auto">
            <a:xfrm>
              <a:off x="203" y="2117"/>
              <a:ext cx="202"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0</a:t>
              </a:r>
            </a:p>
          </p:txBody>
        </p:sp>
        <p:sp>
          <p:nvSpPr>
            <p:cNvPr id="92" name="Text Box 27"/>
            <p:cNvSpPr txBox="1">
              <a:spLocks noChangeArrowheads="1"/>
            </p:cNvSpPr>
            <p:nvPr/>
          </p:nvSpPr>
          <p:spPr bwMode="auto">
            <a:xfrm>
              <a:off x="907" y="2100"/>
              <a:ext cx="202"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4</a:t>
              </a:r>
            </a:p>
          </p:txBody>
        </p:sp>
        <p:sp>
          <p:nvSpPr>
            <p:cNvPr id="93" name="Text Box 28"/>
            <p:cNvSpPr txBox="1">
              <a:spLocks noChangeArrowheads="1"/>
            </p:cNvSpPr>
            <p:nvPr/>
          </p:nvSpPr>
          <p:spPr bwMode="auto">
            <a:xfrm>
              <a:off x="1406" y="2100"/>
              <a:ext cx="202"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8</a:t>
              </a:r>
            </a:p>
          </p:txBody>
        </p:sp>
        <p:sp>
          <p:nvSpPr>
            <p:cNvPr id="94" name="Text Box 29"/>
            <p:cNvSpPr txBox="1">
              <a:spLocks noChangeArrowheads="1"/>
            </p:cNvSpPr>
            <p:nvPr/>
          </p:nvSpPr>
          <p:spPr bwMode="auto">
            <a:xfrm>
              <a:off x="1905" y="2100"/>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12</a:t>
              </a:r>
            </a:p>
          </p:txBody>
        </p:sp>
        <p:sp>
          <p:nvSpPr>
            <p:cNvPr id="95" name="Text Box 30"/>
            <p:cNvSpPr txBox="1">
              <a:spLocks noChangeArrowheads="1"/>
            </p:cNvSpPr>
            <p:nvPr/>
          </p:nvSpPr>
          <p:spPr bwMode="auto">
            <a:xfrm>
              <a:off x="2449" y="2100"/>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16</a:t>
              </a:r>
            </a:p>
          </p:txBody>
        </p:sp>
        <p:sp>
          <p:nvSpPr>
            <p:cNvPr id="96" name="Text Box 31"/>
            <p:cNvSpPr txBox="1">
              <a:spLocks noChangeArrowheads="1"/>
            </p:cNvSpPr>
            <p:nvPr/>
          </p:nvSpPr>
          <p:spPr bwMode="auto">
            <a:xfrm>
              <a:off x="2994" y="2102"/>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20</a:t>
              </a:r>
            </a:p>
          </p:txBody>
        </p:sp>
        <p:sp>
          <p:nvSpPr>
            <p:cNvPr id="97" name="Text Box 32"/>
            <p:cNvSpPr txBox="1">
              <a:spLocks noChangeArrowheads="1"/>
            </p:cNvSpPr>
            <p:nvPr/>
          </p:nvSpPr>
          <p:spPr bwMode="auto">
            <a:xfrm>
              <a:off x="3582" y="2102"/>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24</a:t>
              </a:r>
            </a:p>
          </p:txBody>
        </p:sp>
        <p:sp>
          <p:nvSpPr>
            <p:cNvPr id="98" name="Text Box 33"/>
            <p:cNvSpPr txBox="1">
              <a:spLocks noChangeArrowheads="1"/>
            </p:cNvSpPr>
            <p:nvPr/>
          </p:nvSpPr>
          <p:spPr bwMode="auto">
            <a:xfrm>
              <a:off x="81" y="784"/>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90</a:t>
              </a:r>
            </a:p>
          </p:txBody>
        </p:sp>
        <p:sp>
          <p:nvSpPr>
            <p:cNvPr id="99" name="Text Box 34"/>
            <p:cNvSpPr txBox="1">
              <a:spLocks noChangeArrowheads="1"/>
            </p:cNvSpPr>
            <p:nvPr/>
          </p:nvSpPr>
          <p:spPr bwMode="auto">
            <a:xfrm>
              <a:off x="81" y="1194"/>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60</a:t>
              </a:r>
            </a:p>
          </p:txBody>
        </p:sp>
        <p:sp>
          <p:nvSpPr>
            <p:cNvPr id="100" name="Text Box 35"/>
            <p:cNvSpPr txBox="1">
              <a:spLocks noChangeArrowheads="1"/>
            </p:cNvSpPr>
            <p:nvPr/>
          </p:nvSpPr>
          <p:spPr bwMode="auto">
            <a:xfrm>
              <a:off x="81" y="1602"/>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30</a:t>
              </a:r>
            </a:p>
          </p:txBody>
        </p:sp>
        <p:sp>
          <p:nvSpPr>
            <p:cNvPr id="101" name="Text Box 36"/>
            <p:cNvSpPr txBox="1">
              <a:spLocks noChangeArrowheads="1"/>
            </p:cNvSpPr>
            <p:nvPr/>
          </p:nvSpPr>
          <p:spPr bwMode="auto">
            <a:xfrm>
              <a:off x="3989" y="2102"/>
              <a:ext cx="747" cy="345"/>
            </a:xfrm>
            <a:prstGeom prst="rect">
              <a:avLst/>
            </a:prstGeom>
            <a:noFill/>
            <a:ln w="9525">
              <a:noFill/>
              <a:miter lim="800000"/>
            </a:ln>
          </p:spPr>
          <p:txBody>
            <a:bodyPr wrap="none">
              <a:spAutoFit/>
            </a:bodyPr>
            <a:lstStyle/>
            <a:p>
              <a:pPr eaLnBrk="1" hangingPunct="1"/>
              <a:r>
                <a:rPr lang="zh-CN" altLang="en-US" b="1">
                  <a:latin typeface="黑体" panose="02010609060101010101" pitchFamily="49" charset="-122"/>
                  <a:ea typeface="黑体" panose="02010609060101010101" pitchFamily="49" charset="-122"/>
                </a:rPr>
                <a:t>时间</a:t>
              </a:r>
              <a:r>
                <a:rPr lang="en-US" altLang="zh-CN" b="1">
                  <a:latin typeface="黑体" panose="02010609060101010101" pitchFamily="49" charset="-122"/>
                  <a:ea typeface="黑体" panose="02010609060101010101" pitchFamily="49" charset="-122"/>
                </a:rPr>
                <a:t>(</a:t>
              </a:r>
              <a:r>
                <a:rPr lang="zh-CN" altLang="en-US" b="1">
                  <a:latin typeface="黑体" panose="02010609060101010101" pitchFamily="49" charset="-122"/>
                  <a:ea typeface="黑体" panose="02010609060101010101" pitchFamily="49" charset="-122"/>
                </a:rPr>
                <a:t>分</a:t>
              </a:r>
              <a:r>
                <a:rPr lang="en-US" altLang="zh-CN" b="1">
                  <a:latin typeface="黑体" panose="02010609060101010101" pitchFamily="49" charset="-122"/>
                  <a:ea typeface="黑体" panose="02010609060101010101" pitchFamily="49" charset="-122"/>
                </a:rPr>
                <a:t>)</a:t>
              </a:r>
            </a:p>
          </p:txBody>
        </p:sp>
        <p:sp>
          <p:nvSpPr>
            <p:cNvPr id="102" name="Text Box 37"/>
            <p:cNvSpPr txBox="1">
              <a:spLocks noChangeArrowheads="1"/>
            </p:cNvSpPr>
            <p:nvPr/>
          </p:nvSpPr>
          <p:spPr bwMode="auto">
            <a:xfrm>
              <a:off x="97" y="72"/>
              <a:ext cx="1370" cy="345"/>
            </a:xfrm>
            <a:prstGeom prst="rect">
              <a:avLst/>
            </a:prstGeom>
            <a:noFill/>
            <a:ln w="9525">
              <a:noFill/>
              <a:miter lim="800000"/>
            </a:ln>
          </p:spPr>
          <p:txBody>
            <a:bodyPr wrap="none">
              <a:spAutoFit/>
            </a:bodyPr>
            <a:lstStyle/>
            <a:p>
              <a:pPr eaLnBrk="1" hangingPunct="1"/>
              <a:r>
                <a:rPr lang="zh-CN" altLang="en-US" b="1" dirty="0">
                  <a:latin typeface="黑体" panose="02010609060101010101" pitchFamily="49" charset="-122"/>
                  <a:ea typeface="黑体" panose="02010609060101010101" pitchFamily="49" charset="-122"/>
                </a:rPr>
                <a:t>速度</a:t>
              </a:r>
              <a:r>
                <a:rPr lang="en-US" altLang="zh-CN" b="1" dirty="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（千米</a:t>
              </a:r>
              <a:r>
                <a:rPr lang="en-US" altLang="zh-CN" b="1" dirty="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时）</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 y="-184666"/>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pSp>
        <p:nvGrpSpPr>
          <p:cNvPr id="16" name="组合 5"/>
          <p:cNvGrpSpPr/>
          <p:nvPr/>
        </p:nvGrpSpPr>
        <p:grpSpPr bwMode="auto">
          <a:xfrm>
            <a:off x="304801" y="285752"/>
            <a:ext cx="2253972" cy="461665"/>
            <a:chOff x="279260" y="113096"/>
            <a:chExt cx="2179425" cy="637972"/>
          </a:xfrm>
        </p:grpSpPr>
        <p:sp>
          <p:nvSpPr>
            <p:cNvPr id="17" name="TextBox 16"/>
            <p:cNvSpPr txBox="1"/>
            <p:nvPr/>
          </p:nvSpPr>
          <p:spPr bwMode="auto">
            <a:xfrm>
              <a:off x="1089738" y="113096"/>
              <a:ext cx="1368947" cy="637972"/>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微软雅黑" panose="020B0503020204020204" pitchFamily="34" charset="-122"/>
                  <a:ea typeface="微软雅黑" panose="020B0503020204020204" pitchFamily="34" charset="-122"/>
                </a:rPr>
                <a:t>典例剖析</a:t>
              </a:r>
              <a:endParaRPr lang="en-US" altLang="zh-CN" sz="2400" b="1" kern="0" dirty="0">
                <a:latin typeface="微软雅黑" panose="020B0503020204020204" pitchFamily="34" charset="-122"/>
                <a:ea typeface="微软雅黑" panose="020B0503020204020204" pitchFamily="34" charset="-122"/>
              </a:endParaRPr>
            </a:p>
          </p:txBody>
        </p:sp>
        <p:cxnSp>
          <p:nvCxnSpPr>
            <p:cNvPr id="18"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9"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 name="Text Box 38"/>
          <p:cNvSpPr txBox="1">
            <a:spLocks noChangeArrowheads="1"/>
          </p:cNvSpPr>
          <p:nvPr/>
        </p:nvSpPr>
        <p:spPr bwMode="auto">
          <a:xfrm>
            <a:off x="725820" y="1060764"/>
            <a:ext cx="7734615" cy="1754326"/>
          </a:xfrm>
          <a:prstGeom prst="rect">
            <a:avLst/>
          </a:prstGeom>
          <a:noFill/>
          <a:ln w="9525">
            <a:noFill/>
            <a:miter lim="800000"/>
          </a:ln>
        </p:spPr>
        <p:txBody>
          <a:bodyPr wrap="square">
            <a:spAutoFit/>
          </a:bodyPr>
          <a:lstStyle/>
          <a:p>
            <a:pPr indent="457200" eaLnBrk="1" hangingPunct="1">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）汽车从出发到最后停止共经过</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了</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时间</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它</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的最高时速是</a:t>
            </a:r>
            <a:r>
              <a:rPr lang="zh-CN" altLang="en-US" u="sng"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u="sng"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en-US"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eaLnBrk="1" hangingPunct="1">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）汽车在</a:t>
            </a:r>
            <a:r>
              <a:rPr lang="zh-CN" altLang="en-US" u="sng"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时间段里保持匀速行驶。时速</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分别是</a:t>
            </a:r>
            <a:r>
              <a:rPr 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和</a:t>
            </a:r>
            <a:r>
              <a:rPr lang="en-US" u="sng" dirty="0">
                <a:latin typeface="Times New Roman" panose="02020603050405020304" pitchFamily="18" charset="0"/>
                <a:ea typeface="微软雅黑" panose="020B0503020204020204" pitchFamily="34" charset="-122"/>
                <a:cs typeface="Times New Roman" panose="02020603050405020304" pitchFamily="18" charset="0"/>
              </a:rPr>
              <a:t> </a:t>
            </a:r>
            <a:r>
              <a:rPr 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6" name="矩形 2"/>
          <p:cNvSpPr>
            <a:spLocks noChangeArrowheads="1"/>
          </p:cNvSpPr>
          <p:nvPr/>
        </p:nvSpPr>
        <p:spPr bwMode="auto">
          <a:xfrm>
            <a:off x="4583034" y="1062137"/>
            <a:ext cx="1338828" cy="507831"/>
          </a:xfrm>
          <a:prstGeom prst="rect">
            <a:avLst/>
          </a:prstGeom>
          <a:noFill/>
          <a:ln w="9525">
            <a:noFill/>
            <a:miter lim="800000"/>
          </a:ln>
        </p:spPr>
        <p:txBody>
          <a:bodyPr wrap="none">
            <a:spAutoFit/>
          </a:bodyPr>
          <a:lstStyle/>
          <a:p>
            <a:pPr indent="457200" eaLnBrk="1" hangingPunct="1">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24</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分钟</a:t>
            </a:r>
          </a:p>
        </p:txBody>
      </p:sp>
      <p:sp>
        <p:nvSpPr>
          <p:cNvPr id="37" name="矩形 3"/>
          <p:cNvSpPr>
            <a:spLocks noChangeArrowheads="1"/>
          </p:cNvSpPr>
          <p:nvPr/>
        </p:nvSpPr>
        <p:spPr bwMode="auto">
          <a:xfrm>
            <a:off x="611564" y="1443200"/>
            <a:ext cx="1864613" cy="507831"/>
          </a:xfrm>
          <a:prstGeom prst="rect">
            <a:avLst/>
          </a:prstGeom>
          <a:noFill/>
          <a:ln w="9525">
            <a:noFill/>
            <a:miter lim="800000"/>
          </a:ln>
        </p:spPr>
        <p:txBody>
          <a:bodyPr wrap="none">
            <a:spAutoFit/>
          </a:bodyPr>
          <a:lstStyle/>
          <a:p>
            <a:pPr indent="457200" eaLnBrk="1" hangingPunct="1">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90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千米</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小时</a:t>
            </a:r>
          </a:p>
        </p:txBody>
      </p:sp>
      <p:sp>
        <p:nvSpPr>
          <p:cNvPr id="38" name="矩形 8"/>
          <p:cNvSpPr>
            <a:spLocks noChangeArrowheads="1"/>
          </p:cNvSpPr>
          <p:nvPr/>
        </p:nvSpPr>
        <p:spPr bwMode="auto">
          <a:xfrm>
            <a:off x="2079010" y="1853573"/>
            <a:ext cx="2492990" cy="507831"/>
          </a:xfrm>
          <a:prstGeom prst="rect">
            <a:avLst/>
          </a:prstGeom>
          <a:noFill/>
          <a:ln w="9525">
            <a:noFill/>
            <a:miter lim="800000"/>
          </a:ln>
        </p:spPr>
        <p:txBody>
          <a:bodyPr wrap="none">
            <a:spAutoFit/>
          </a:bodyPr>
          <a:lstStyle/>
          <a:p>
            <a:pPr indent="457200" eaLnBrk="1" hangingPunct="1">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至</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分和</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至</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分</a:t>
            </a:r>
          </a:p>
        </p:txBody>
      </p:sp>
      <p:sp>
        <p:nvSpPr>
          <p:cNvPr id="39" name="矩形 9"/>
          <p:cNvSpPr>
            <a:spLocks noChangeArrowheads="1"/>
          </p:cNvSpPr>
          <p:nvPr/>
        </p:nvSpPr>
        <p:spPr bwMode="auto">
          <a:xfrm>
            <a:off x="717172" y="2307261"/>
            <a:ext cx="1864613" cy="507831"/>
          </a:xfrm>
          <a:prstGeom prst="rect">
            <a:avLst/>
          </a:prstGeom>
          <a:noFill/>
          <a:ln w="9525">
            <a:noFill/>
            <a:miter lim="800000"/>
          </a:ln>
        </p:spPr>
        <p:txBody>
          <a:bodyPr wrap="none">
            <a:spAutoFit/>
          </a:bodyPr>
          <a:lstStyle/>
          <a:p>
            <a:pPr indent="457200" eaLnBrk="1" hangingPunct="1">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千米</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小时</a:t>
            </a:r>
          </a:p>
        </p:txBody>
      </p:sp>
      <p:sp>
        <p:nvSpPr>
          <p:cNvPr id="40" name="矩形 10"/>
          <p:cNvSpPr>
            <a:spLocks noChangeArrowheads="1"/>
          </p:cNvSpPr>
          <p:nvPr/>
        </p:nvSpPr>
        <p:spPr bwMode="auto">
          <a:xfrm>
            <a:off x="2484679" y="2302304"/>
            <a:ext cx="1864613" cy="507831"/>
          </a:xfrm>
          <a:prstGeom prst="rect">
            <a:avLst/>
          </a:prstGeom>
          <a:noFill/>
          <a:ln w="9525">
            <a:noFill/>
            <a:miter lim="800000"/>
          </a:ln>
        </p:spPr>
        <p:txBody>
          <a:bodyPr wrap="none">
            <a:spAutoFit/>
          </a:bodyPr>
          <a:lstStyle/>
          <a:p>
            <a:pPr indent="457200" eaLnBrk="1" hangingPunct="1">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90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千米</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小时</a:t>
            </a:r>
          </a:p>
        </p:txBody>
      </p:sp>
      <p:sp>
        <p:nvSpPr>
          <p:cNvPr id="41" name="Text Box 38"/>
          <p:cNvSpPr txBox="1">
            <a:spLocks noChangeArrowheads="1"/>
          </p:cNvSpPr>
          <p:nvPr/>
        </p:nvSpPr>
        <p:spPr bwMode="auto">
          <a:xfrm>
            <a:off x="685192" y="2826714"/>
            <a:ext cx="6499314" cy="923330"/>
          </a:xfrm>
          <a:prstGeom prst="rect">
            <a:avLst/>
          </a:prstGeom>
          <a:noFill/>
          <a:ln w="9525">
            <a:noFill/>
            <a:miter lim="800000"/>
          </a:ln>
        </p:spPr>
        <p:txBody>
          <a:bodyPr wrap="square">
            <a:spAutoFit/>
          </a:bodyPr>
          <a:lstStyle/>
          <a:p>
            <a:pPr indent="457200" eaLnBrk="1" hangingPunct="1">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）出发后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8</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分之间可能发生什么样的情况？</a:t>
            </a:r>
          </a:p>
          <a:p>
            <a:pPr indent="457200" eaLnBrk="1" hangingPunct="1">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）用自己的语言大致描述这辆汽车的行驶</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情况</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utoUpdateAnimBg="0"/>
      <p:bldP spid="37" grpId="0" autoUpdateAnimBg="0"/>
      <p:bldP spid="38" grpId="0" autoUpdateAnimBg="0"/>
      <p:bldP spid="39" grpId="0" autoUpdateAnimBg="0"/>
      <p:bldP spid="4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268127" y="122839"/>
            <a:ext cx="2179360" cy="515210"/>
            <a:chOff x="279260" y="218396"/>
            <a:chExt cx="2179285" cy="519493"/>
          </a:xfrm>
        </p:grpSpPr>
        <p:sp>
          <p:nvSpPr>
            <p:cNvPr id="3" name="TextBox 2"/>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举一反三</a:t>
              </a:r>
              <a:endParaRPr lang="en-US" altLang="zh-CN" sz="2400" b="1" kern="0" dirty="0">
                <a:latin typeface="Times New Roman" panose="02020603050405020304"/>
                <a:ea typeface="微软雅黑" panose="020B0503020204020204" pitchFamily="34" charset="-122"/>
              </a:endParaRPr>
            </a:p>
          </p:txBody>
        </p:sp>
        <p:cxnSp>
          <p:nvCxnSpPr>
            <p:cNvPr id="4"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770" name="Rectangle 2"/>
          <p:cNvSpPr>
            <a:spLocks noChangeArrowheads="1"/>
          </p:cNvSpPr>
          <p:nvPr/>
        </p:nvSpPr>
        <p:spPr bwMode="auto">
          <a:xfrm>
            <a:off x="519060" y="963016"/>
            <a:ext cx="5889147"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2255" algn="l" defTabSz="914400" rtl="0" eaLnBrk="1" fontAlgn="base" latinLnBrk="0" hangingPunct="1">
              <a:lnSpc>
                <a:spcPct val="150000"/>
              </a:lnSpc>
              <a:spcBef>
                <a:spcPct val="0"/>
              </a:spcBef>
              <a:spcAft>
                <a:spcPct val="0"/>
              </a:spcAft>
              <a:buClrTx/>
              <a:buSzTx/>
              <a:buFontTx/>
              <a:buNone/>
            </a:pPr>
            <a:r>
              <a:rPr kumimoji="0" 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根据图象回答下列问题</a:t>
            </a:r>
          </a:p>
          <a:p>
            <a:pPr marL="0" marR="0" lvl="0" indent="361950" algn="l" defTabSz="914400" rtl="0" eaLnBrk="0" fontAlgn="base" latinLnBrk="0" hangingPunct="0">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．下图反映了哪两个变量之间的关系？</a:t>
            </a:r>
            <a:endPar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361950" algn="l" defTabSz="914400" rtl="0" eaLnBrk="0" fontAlgn="base" latinLnBrk="0" hangingPunct="0">
              <a:lnSpc>
                <a:spcPct val="150000"/>
              </a:lnSpc>
              <a:spcBef>
                <a:spcPct val="0"/>
              </a:spcBef>
              <a:spcAft>
                <a:spcPct val="0"/>
              </a:spcAft>
              <a:buClrTx/>
              <a:buSzTx/>
              <a:buFontTx/>
              <a:buNone/>
            </a:pPr>
            <a:endPar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361950" algn="l" defTabSz="914400" rtl="0" eaLnBrk="0" fontAlgn="base" latinLnBrk="0" hangingPunct="0">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．点</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B</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分别表示什么？</a:t>
            </a:r>
          </a:p>
          <a:p>
            <a:pPr marL="0" marR="0" lvl="0" indent="361950" algn="l" defTabSz="914400" rtl="0" eaLnBrk="0" fontAlgn="base" latinLnBrk="0" hangingPunct="0">
              <a:lnSpc>
                <a:spcPct val="150000"/>
              </a:lnSpc>
              <a:spcBef>
                <a:spcPct val="0"/>
              </a:spcBef>
              <a:spcAft>
                <a:spcPct val="0"/>
              </a:spcAft>
              <a:buClrTx/>
              <a:buSzTx/>
              <a:buFontTx/>
              <a:buNone/>
            </a:pPr>
            <a:endPar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361950" algn="l" defTabSz="914400" rtl="0" eaLnBrk="0" fontAlgn="base" latinLnBrk="0" hangingPunct="0">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．说一说速度是怎样随时间变化而变化的；</a:t>
            </a:r>
            <a:endPar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361950" algn="l" defTabSz="914400" rtl="0" eaLnBrk="0" fontAlgn="base" latinLnBrk="0" hangingPunct="0">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4</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．你能找到一个实际情境，大致符合下图所刻画的关系吗？</a:t>
            </a:r>
          </a:p>
        </p:txBody>
      </p:sp>
      <p:pic>
        <p:nvPicPr>
          <p:cNvPr id="32769" name="图片 1" descr="传播先进教育理念、提供最佳教学方法 --- 尽在中国教育出版网 www.zzstep.com"/>
          <p:cNvPicPr>
            <a:picLocks noChangeAspect="1" noChangeArrowheads="1"/>
          </p:cNvPicPr>
          <p:nvPr/>
        </p:nvPicPr>
        <p:blipFill>
          <a:blip r:embed="rId3"/>
          <a:srcRect/>
          <a:stretch>
            <a:fillRect/>
          </a:stretch>
        </p:blipFill>
        <p:spPr bwMode="auto">
          <a:xfrm>
            <a:off x="6408204" y="1484618"/>
            <a:ext cx="2409858" cy="2300319"/>
          </a:xfrm>
          <a:prstGeom prst="rect">
            <a:avLst/>
          </a:prstGeom>
          <a:noFill/>
        </p:spPr>
      </p:pic>
      <p:sp>
        <p:nvSpPr>
          <p:cNvPr id="32771" name="Rectangle 3"/>
          <p:cNvSpPr>
            <a:spLocks noChangeArrowheads="1"/>
          </p:cNvSpPr>
          <p:nvPr/>
        </p:nvSpPr>
        <p:spPr bwMode="auto">
          <a:xfrm>
            <a:off x="3" y="197751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2" name="TextBox 11"/>
          <p:cNvSpPr txBox="1"/>
          <p:nvPr/>
        </p:nvSpPr>
        <p:spPr>
          <a:xfrm>
            <a:off x="899592" y="2634778"/>
            <a:ext cx="5630502" cy="507831"/>
          </a:xfrm>
          <a:prstGeom prst="rect">
            <a:avLst/>
          </a:prstGeom>
          <a:noFill/>
        </p:spPr>
        <p:txBody>
          <a:bodyPr wrap="square" rtlCol="0">
            <a:spAutoFit/>
          </a:bodyPr>
          <a:lstStyle/>
          <a:p>
            <a:pP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点</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表示物体由增速变为匀速，点</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表示物停止运动</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 name="TextBox 12"/>
          <p:cNvSpPr txBox="1"/>
          <p:nvPr/>
        </p:nvSpPr>
        <p:spPr>
          <a:xfrm>
            <a:off x="1504908" y="1768466"/>
            <a:ext cx="1338828" cy="507831"/>
          </a:xfrm>
          <a:prstGeom prst="rect">
            <a:avLst/>
          </a:prstGeom>
          <a:noFill/>
        </p:spPr>
        <p:txBody>
          <a:bodyPr wrap="none" rtlCol="0">
            <a:spAutoFit/>
          </a:bodyPr>
          <a:lstStyle/>
          <a:p>
            <a:pP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时间与速度</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268126" y="122841"/>
            <a:ext cx="2179360" cy="515210"/>
            <a:chOff x="279260" y="218396"/>
            <a:chExt cx="2179285" cy="519493"/>
          </a:xfrm>
        </p:grpSpPr>
        <p:sp>
          <p:nvSpPr>
            <p:cNvPr id="3" name="TextBox 2"/>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8" name="Rectangle 2"/>
          <p:cNvSpPr>
            <a:spLocks noChangeArrowheads="1"/>
          </p:cNvSpPr>
          <p:nvPr/>
        </p:nvSpPr>
        <p:spPr bwMode="auto">
          <a:xfrm>
            <a:off x="4" y="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4" y="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2" name="Rectangle 6"/>
          <p:cNvSpPr>
            <a:spLocks noChangeArrowheads="1"/>
          </p:cNvSpPr>
          <p:nvPr/>
        </p:nvSpPr>
        <p:spPr bwMode="auto">
          <a:xfrm>
            <a:off x="4" y="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4" name="Rectangle 8"/>
          <p:cNvSpPr>
            <a:spLocks noChangeArrowheads="1"/>
          </p:cNvSpPr>
          <p:nvPr/>
        </p:nvSpPr>
        <p:spPr bwMode="auto">
          <a:xfrm>
            <a:off x="4" y="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 name="Text Box 2"/>
          <p:cNvSpPr txBox="1">
            <a:spLocks noChangeArrowheads="1"/>
          </p:cNvSpPr>
          <p:nvPr/>
        </p:nvSpPr>
        <p:spPr bwMode="auto">
          <a:xfrm>
            <a:off x="670556" y="800149"/>
            <a:ext cx="8005900" cy="923330"/>
          </a:xfrm>
          <a:prstGeom prst="rect">
            <a:avLst/>
          </a:prstGeom>
          <a:noFill/>
          <a:ln w="9525">
            <a:noFill/>
            <a:miter lim="800000"/>
          </a:ln>
        </p:spPr>
        <p:txBody>
          <a:bodyPr wrap="square">
            <a:spAutoFit/>
          </a:bodyPr>
          <a:lstStyle/>
          <a:p>
            <a:pPr eaLnBrk="1" hangingPunct="1">
              <a:lnSpc>
                <a:spcPct val="150000"/>
              </a:lnSpc>
              <a:spcBef>
                <a:spcPct val="50000"/>
              </a:spcBef>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柿子熟了</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从树上落下来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下面的那一幅图可以大致刻画出柿子下落过程中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即落地前</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的速度的变化情况</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16" name="组合 45"/>
          <p:cNvGrpSpPr/>
          <p:nvPr/>
        </p:nvGrpSpPr>
        <p:grpSpPr bwMode="auto">
          <a:xfrm>
            <a:off x="2016094" y="1987544"/>
            <a:ext cx="4551381" cy="2304795"/>
            <a:chOff x="0" y="0"/>
            <a:chExt cx="5783342" cy="4445903"/>
          </a:xfrm>
        </p:grpSpPr>
        <p:sp>
          <p:nvSpPr>
            <p:cNvPr id="17" name="Text Box 8"/>
            <p:cNvSpPr txBox="1">
              <a:spLocks noChangeArrowheads="1"/>
            </p:cNvSpPr>
            <p:nvPr/>
          </p:nvSpPr>
          <p:spPr bwMode="auto">
            <a:xfrm>
              <a:off x="0" y="190161"/>
              <a:ext cx="854120" cy="712434"/>
            </a:xfrm>
            <a:prstGeom prst="rect">
              <a:avLst/>
            </a:prstGeom>
            <a:noFill/>
            <a:ln w="9525">
              <a:noFill/>
              <a:miter lim="800000"/>
            </a:ln>
          </p:spPr>
          <p:txBody>
            <a:bodyPr>
              <a:spAutoFit/>
            </a:bodyPr>
            <a:lstStyle/>
            <a:p>
              <a:pPr algn="ctr" eaLnBrk="1" hangingPunct="1">
                <a:spcBef>
                  <a:spcPct val="50000"/>
                </a:spcBef>
              </a:pPr>
              <a:r>
                <a:rPr lang="zh-CN" altLang="en-US">
                  <a:latin typeface="黑体" panose="02010609060101010101" pitchFamily="49" charset="-122"/>
                  <a:ea typeface="黑体" panose="02010609060101010101" pitchFamily="49" charset="-122"/>
                </a:rPr>
                <a:t>速度</a:t>
              </a:r>
            </a:p>
          </p:txBody>
        </p:sp>
        <p:sp>
          <p:nvSpPr>
            <p:cNvPr id="19" name="Rectangle 9"/>
            <p:cNvSpPr>
              <a:spLocks noChangeArrowheads="1"/>
            </p:cNvSpPr>
            <p:nvPr/>
          </p:nvSpPr>
          <p:spPr bwMode="auto">
            <a:xfrm>
              <a:off x="1901602" y="1279600"/>
              <a:ext cx="809906" cy="322872"/>
            </a:xfrm>
            <a:prstGeom prst="rect">
              <a:avLst/>
            </a:prstGeom>
            <a:noFill/>
            <a:ln w="9525">
              <a:noFill/>
              <a:miter lim="800000"/>
            </a:ln>
          </p:spPr>
          <p:txBody>
            <a:bodyPr wrap="none" anchor="ctr"/>
            <a:lstStyle/>
            <a:p>
              <a:pPr eaLnBrk="1" hangingPunct="1"/>
              <a:r>
                <a:rPr lang="zh-CN" altLang="en-US">
                  <a:latin typeface="黑体" panose="02010609060101010101" pitchFamily="49" charset="-122"/>
                  <a:ea typeface="黑体" panose="02010609060101010101" pitchFamily="49" charset="-122"/>
                </a:rPr>
                <a:t>时间</a:t>
              </a:r>
            </a:p>
          </p:txBody>
        </p:sp>
        <p:sp>
          <p:nvSpPr>
            <p:cNvPr id="20" name="Text Box 25"/>
            <p:cNvSpPr txBox="1">
              <a:spLocks noChangeArrowheads="1"/>
            </p:cNvSpPr>
            <p:nvPr/>
          </p:nvSpPr>
          <p:spPr bwMode="auto">
            <a:xfrm>
              <a:off x="1321211" y="1457192"/>
              <a:ext cx="533825" cy="712434"/>
            </a:xfrm>
            <a:prstGeom prst="rect">
              <a:avLst/>
            </a:prstGeom>
            <a:noFill/>
            <a:ln w="9525">
              <a:noFill/>
              <a:miter lim="800000"/>
            </a:ln>
          </p:spPr>
          <p:txBody>
            <a:bodyPr wrap="square">
              <a:spAutoFit/>
            </a:bodyPr>
            <a:lstStyle/>
            <a:p>
              <a:pPr algn="ctr" eaLnBrk="1" hangingPunct="1">
                <a:spcBef>
                  <a:spcPct val="50000"/>
                </a:spcBef>
              </a:pPr>
              <a:r>
                <a:rPr lang="en-US" altLang="zh-CN" dirty="0" smtClean="0">
                  <a:latin typeface="黑体" panose="02010609060101010101" pitchFamily="49" charset="-122"/>
                  <a:ea typeface="黑体" panose="02010609060101010101" pitchFamily="49" charset="-122"/>
                </a:rPr>
                <a:t>A</a:t>
              </a:r>
              <a:endParaRPr lang="en-US" altLang="zh-CN" dirty="0">
                <a:latin typeface="黑体" panose="02010609060101010101" pitchFamily="49" charset="-122"/>
                <a:ea typeface="黑体" panose="02010609060101010101" pitchFamily="49" charset="-122"/>
              </a:endParaRPr>
            </a:p>
          </p:txBody>
        </p:sp>
        <p:sp>
          <p:nvSpPr>
            <p:cNvPr id="21" name="Text Box 26"/>
            <p:cNvSpPr txBox="1">
              <a:spLocks noChangeArrowheads="1"/>
            </p:cNvSpPr>
            <p:nvPr/>
          </p:nvSpPr>
          <p:spPr bwMode="auto">
            <a:xfrm>
              <a:off x="4232897" y="1457192"/>
              <a:ext cx="854120"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B</a:t>
              </a:r>
            </a:p>
          </p:txBody>
        </p:sp>
        <p:sp>
          <p:nvSpPr>
            <p:cNvPr id="22" name="Text Box 27"/>
            <p:cNvSpPr txBox="1">
              <a:spLocks noChangeArrowheads="1"/>
            </p:cNvSpPr>
            <p:nvPr/>
          </p:nvSpPr>
          <p:spPr bwMode="auto">
            <a:xfrm>
              <a:off x="1107681" y="3733469"/>
              <a:ext cx="960885"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C</a:t>
              </a:r>
            </a:p>
          </p:txBody>
        </p:sp>
        <p:sp>
          <p:nvSpPr>
            <p:cNvPr id="23" name="Text Box 28"/>
            <p:cNvSpPr txBox="1">
              <a:spLocks noChangeArrowheads="1"/>
            </p:cNvSpPr>
            <p:nvPr/>
          </p:nvSpPr>
          <p:spPr bwMode="auto">
            <a:xfrm>
              <a:off x="4179514" y="3733469"/>
              <a:ext cx="960885"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D</a:t>
              </a:r>
            </a:p>
          </p:txBody>
        </p:sp>
        <p:grpSp>
          <p:nvGrpSpPr>
            <p:cNvPr id="24" name="组合 35"/>
            <p:cNvGrpSpPr/>
            <p:nvPr/>
          </p:nvGrpSpPr>
          <p:grpSpPr bwMode="auto">
            <a:xfrm>
              <a:off x="513658" y="0"/>
              <a:ext cx="1921770" cy="1849159"/>
              <a:chOff x="0" y="0"/>
              <a:chExt cx="1921770" cy="1849159"/>
            </a:xfrm>
          </p:grpSpPr>
          <p:grpSp>
            <p:nvGrpSpPr>
              <p:cNvPr id="46" name="组合 34"/>
              <p:cNvGrpSpPr/>
              <p:nvPr/>
            </p:nvGrpSpPr>
            <p:grpSpPr bwMode="auto">
              <a:xfrm>
                <a:off x="320295" y="0"/>
                <a:ext cx="1601475" cy="1195196"/>
                <a:chOff x="0" y="0"/>
                <a:chExt cx="1601475" cy="1195196"/>
              </a:xfrm>
            </p:grpSpPr>
            <p:sp>
              <p:nvSpPr>
                <p:cNvPr id="48" name="Line 5"/>
                <p:cNvSpPr>
                  <a:spLocks noChangeShapeType="1"/>
                </p:cNvSpPr>
                <p:nvPr/>
              </p:nvSpPr>
              <p:spPr bwMode="auto">
                <a:xfrm rot="-10788982">
                  <a:off x="0" y="0"/>
                  <a:ext cx="2224" cy="1195196"/>
                </a:xfrm>
                <a:prstGeom prst="line">
                  <a:avLst/>
                </a:prstGeom>
                <a:noFill/>
                <a:ln w="57150">
                  <a:solidFill>
                    <a:schemeClr val="tx1"/>
                  </a:solidFill>
                  <a:round/>
                  <a:tailEnd type="triangle" w="med" len="med"/>
                </a:ln>
              </p:spPr>
              <p:txBody>
                <a:bodyPr wrap="none"/>
                <a:lstStyle/>
                <a:p>
                  <a:endParaRPr lang="zh-CN" altLang="en-US"/>
                </a:p>
              </p:txBody>
            </p:sp>
            <p:sp>
              <p:nvSpPr>
                <p:cNvPr id="49" name="Line 6"/>
                <p:cNvSpPr>
                  <a:spLocks noChangeShapeType="1"/>
                </p:cNvSpPr>
                <p:nvPr/>
              </p:nvSpPr>
              <p:spPr bwMode="auto">
                <a:xfrm>
                  <a:off x="0" y="1195196"/>
                  <a:ext cx="1601475" cy="0"/>
                </a:xfrm>
                <a:prstGeom prst="line">
                  <a:avLst/>
                </a:prstGeom>
                <a:noFill/>
                <a:ln w="57150">
                  <a:solidFill>
                    <a:schemeClr val="tx1"/>
                  </a:solidFill>
                  <a:round/>
                  <a:tailEnd type="triangle" w="med" len="med"/>
                </a:ln>
              </p:spPr>
              <p:txBody>
                <a:bodyPr wrap="none"/>
                <a:lstStyle/>
                <a:p>
                  <a:endParaRPr lang="zh-CN" altLang="en-US"/>
                </a:p>
              </p:txBody>
            </p:sp>
            <p:sp>
              <p:nvSpPr>
                <p:cNvPr id="50" name="Line 7"/>
                <p:cNvSpPr>
                  <a:spLocks noChangeShapeType="1"/>
                </p:cNvSpPr>
                <p:nvPr/>
              </p:nvSpPr>
              <p:spPr bwMode="auto">
                <a:xfrm>
                  <a:off x="0" y="367753"/>
                  <a:ext cx="1281180" cy="827443"/>
                </a:xfrm>
                <a:prstGeom prst="line">
                  <a:avLst/>
                </a:prstGeom>
                <a:noFill/>
                <a:ln w="57150">
                  <a:solidFill>
                    <a:schemeClr val="tx1"/>
                  </a:solidFill>
                  <a:round/>
                </a:ln>
              </p:spPr>
              <p:txBody>
                <a:bodyPr wrap="none"/>
                <a:lstStyle/>
                <a:p>
                  <a:endParaRPr lang="zh-CN" altLang="en-US"/>
                </a:p>
              </p:txBody>
            </p:sp>
          </p:grpSp>
          <p:sp>
            <p:nvSpPr>
              <p:cNvPr id="47" name="Text Box 29"/>
              <p:cNvSpPr txBox="1">
                <a:spLocks noChangeArrowheads="1"/>
              </p:cNvSpPr>
              <p:nvPr/>
            </p:nvSpPr>
            <p:spPr bwMode="auto">
              <a:xfrm>
                <a:off x="0" y="1136725"/>
                <a:ext cx="640590"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0</a:t>
                </a:r>
              </a:p>
            </p:txBody>
          </p:sp>
        </p:grpSp>
        <p:grpSp>
          <p:nvGrpSpPr>
            <p:cNvPr id="25" name="组合 36"/>
            <p:cNvGrpSpPr/>
            <p:nvPr/>
          </p:nvGrpSpPr>
          <p:grpSpPr bwMode="auto">
            <a:xfrm>
              <a:off x="3565628" y="0"/>
              <a:ext cx="1921769" cy="1849159"/>
              <a:chOff x="0" y="0"/>
              <a:chExt cx="1921769" cy="1849159"/>
            </a:xfrm>
          </p:grpSpPr>
          <p:sp>
            <p:nvSpPr>
              <p:cNvPr id="42" name="Line 10"/>
              <p:cNvSpPr>
                <a:spLocks noChangeShapeType="1"/>
              </p:cNvSpPr>
              <p:nvPr/>
            </p:nvSpPr>
            <p:spPr bwMode="auto">
              <a:xfrm rot="-10788982">
                <a:off x="320294" y="0"/>
                <a:ext cx="2224" cy="1195196"/>
              </a:xfrm>
              <a:prstGeom prst="line">
                <a:avLst/>
              </a:prstGeom>
              <a:noFill/>
              <a:ln w="57150">
                <a:solidFill>
                  <a:schemeClr val="tx1"/>
                </a:solidFill>
                <a:round/>
                <a:tailEnd type="triangle" w="med" len="med"/>
              </a:ln>
            </p:spPr>
            <p:txBody>
              <a:bodyPr wrap="none"/>
              <a:lstStyle/>
              <a:p>
                <a:endParaRPr lang="zh-CN" altLang="en-US"/>
              </a:p>
            </p:txBody>
          </p:sp>
          <p:sp>
            <p:nvSpPr>
              <p:cNvPr id="43" name="Line 11"/>
              <p:cNvSpPr>
                <a:spLocks noChangeShapeType="1"/>
              </p:cNvSpPr>
              <p:nvPr/>
            </p:nvSpPr>
            <p:spPr bwMode="auto">
              <a:xfrm>
                <a:off x="320294" y="1195196"/>
                <a:ext cx="1601475" cy="0"/>
              </a:xfrm>
              <a:prstGeom prst="line">
                <a:avLst/>
              </a:prstGeom>
              <a:noFill/>
              <a:ln w="57150">
                <a:solidFill>
                  <a:schemeClr val="tx1"/>
                </a:solidFill>
                <a:round/>
                <a:tailEnd type="triangle" w="med" len="med"/>
              </a:ln>
            </p:spPr>
            <p:txBody>
              <a:bodyPr wrap="none"/>
              <a:lstStyle/>
              <a:p>
                <a:endParaRPr lang="zh-CN" altLang="en-US"/>
              </a:p>
            </p:txBody>
          </p:sp>
          <p:sp>
            <p:nvSpPr>
              <p:cNvPr id="44" name="Line 12"/>
              <p:cNvSpPr>
                <a:spLocks noChangeShapeType="1"/>
              </p:cNvSpPr>
              <p:nvPr/>
            </p:nvSpPr>
            <p:spPr bwMode="auto">
              <a:xfrm>
                <a:off x="320294" y="459691"/>
                <a:ext cx="1387945" cy="0"/>
              </a:xfrm>
              <a:prstGeom prst="line">
                <a:avLst/>
              </a:prstGeom>
              <a:noFill/>
              <a:ln w="57150">
                <a:solidFill>
                  <a:schemeClr val="tx1"/>
                </a:solidFill>
                <a:round/>
              </a:ln>
            </p:spPr>
            <p:txBody>
              <a:bodyPr wrap="none"/>
              <a:lstStyle/>
              <a:p>
                <a:endParaRPr lang="zh-CN" altLang="en-US"/>
              </a:p>
            </p:txBody>
          </p:sp>
          <p:sp>
            <p:nvSpPr>
              <p:cNvPr id="45" name="Text Box 30"/>
              <p:cNvSpPr txBox="1">
                <a:spLocks noChangeArrowheads="1"/>
              </p:cNvSpPr>
              <p:nvPr/>
            </p:nvSpPr>
            <p:spPr bwMode="auto">
              <a:xfrm>
                <a:off x="0" y="1136725"/>
                <a:ext cx="640590"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0</a:t>
                </a:r>
              </a:p>
            </p:txBody>
          </p:sp>
        </p:grpSp>
        <p:grpSp>
          <p:nvGrpSpPr>
            <p:cNvPr id="26" name="组合 38"/>
            <p:cNvGrpSpPr/>
            <p:nvPr/>
          </p:nvGrpSpPr>
          <p:grpSpPr bwMode="auto">
            <a:xfrm>
              <a:off x="3565628" y="2282527"/>
              <a:ext cx="1921769" cy="1852648"/>
              <a:chOff x="0" y="0"/>
              <a:chExt cx="1921769" cy="1852648"/>
            </a:xfrm>
          </p:grpSpPr>
          <p:sp>
            <p:nvSpPr>
              <p:cNvPr id="38" name="Line 20"/>
              <p:cNvSpPr>
                <a:spLocks noChangeShapeType="1"/>
              </p:cNvSpPr>
              <p:nvPr/>
            </p:nvSpPr>
            <p:spPr bwMode="auto">
              <a:xfrm rot="-10788982">
                <a:off x="320294" y="0"/>
                <a:ext cx="2224" cy="1195196"/>
              </a:xfrm>
              <a:prstGeom prst="line">
                <a:avLst/>
              </a:prstGeom>
              <a:noFill/>
              <a:ln w="57150">
                <a:solidFill>
                  <a:schemeClr val="tx1"/>
                </a:solidFill>
                <a:round/>
                <a:tailEnd type="triangle" w="med" len="med"/>
              </a:ln>
            </p:spPr>
            <p:txBody>
              <a:bodyPr wrap="none"/>
              <a:lstStyle/>
              <a:p>
                <a:endParaRPr lang="zh-CN" altLang="en-US"/>
              </a:p>
            </p:txBody>
          </p:sp>
          <p:sp>
            <p:nvSpPr>
              <p:cNvPr id="39" name="Line 21"/>
              <p:cNvSpPr>
                <a:spLocks noChangeShapeType="1"/>
              </p:cNvSpPr>
              <p:nvPr/>
            </p:nvSpPr>
            <p:spPr bwMode="auto">
              <a:xfrm>
                <a:off x="320294" y="1195196"/>
                <a:ext cx="1601475" cy="0"/>
              </a:xfrm>
              <a:prstGeom prst="line">
                <a:avLst/>
              </a:prstGeom>
              <a:noFill/>
              <a:ln w="57150">
                <a:solidFill>
                  <a:schemeClr val="tx1"/>
                </a:solidFill>
                <a:round/>
                <a:tailEnd type="triangle" w="med" len="med"/>
              </a:ln>
            </p:spPr>
            <p:txBody>
              <a:bodyPr wrap="none"/>
              <a:lstStyle/>
              <a:p>
                <a:endParaRPr lang="zh-CN" altLang="en-US"/>
              </a:p>
            </p:txBody>
          </p:sp>
          <p:sp>
            <p:nvSpPr>
              <p:cNvPr id="40" name="Arc 22"/>
              <p:cNvSpPr/>
              <p:nvPr/>
            </p:nvSpPr>
            <p:spPr bwMode="auto">
              <a:xfrm>
                <a:off x="320294" y="367753"/>
                <a:ext cx="960885" cy="82744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chemeClr val="tx1"/>
                </a:solidFill>
                <a:bevel/>
                <a:tailEnd type="triangle" w="med" len="med"/>
              </a:ln>
            </p:spPr>
            <p:txBody>
              <a:bodyPr wrap="none" anchor="ctr"/>
              <a:lstStyle/>
              <a:p>
                <a:endParaRPr lang="zh-CN" altLang="en-US"/>
              </a:p>
            </p:txBody>
          </p:sp>
          <p:sp>
            <p:nvSpPr>
              <p:cNvPr id="41" name="Text Box 31"/>
              <p:cNvSpPr txBox="1">
                <a:spLocks noChangeArrowheads="1"/>
              </p:cNvSpPr>
              <p:nvPr/>
            </p:nvSpPr>
            <p:spPr bwMode="auto">
              <a:xfrm>
                <a:off x="0" y="1140214"/>
                <a:ext cx="640590"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0</a:t>
                </a:r>
              </a:p>
            </p:txBody>
          </p:sp>
        </p:grpSp>
        <p:grpSp>
          <p:nvGrpSpPr>
            <p:cNvPr id="27" name="组合 37"/>
            <p:cNvGrpSpPr/>
            <p:nvPr/>
          </p:nvGrpSpPr>
          <p:grpSpPr bwMode="auto">
            <a:xfrm>
              <a:off x="513658" y="2282527"/>
              <a:ext cx="1921770" cy="1852648"/>
              <a:chOff x="0" y="0"/>
              <a:chExt cx="1921770" cy="1852648"/>
            </a:xfrm>
          </p:grpSpPr>
          <p:sp>
            <p:nvSpPr>
              <p:cNvPr id="34" name="Line 15"/>
              <p:cNvSpPr>
                <a:spLocks noChangeShapeType="1"/>
              </p:cNvSpPr>
              <p:nvPr/>
            </p:nvSpPr>
            <p:spPr bwMode="auto">
              <a:xfrm rot="-10788982">
                <a:off x="320295" y="0"/>
                <a:ext cx="2224" cy="1195196"/>
              </a:xfrm>
              <a:prstGeom prst="line">
                <a:avLst/>
              </a:prstGeom>
              <a:noFill/>
              <a:ln w="57150">
                <a:solidFill>
                  <a:schemeClr val="tx1"/>
                </a:solidFill>
                <a:round/>
                <a:tailEnd type="triangle" w="med" len="med"/>
              </a:ln>
            </p:spPr>
            <p:txBody>
              <a:bodyPr wrap="none"/>
              <a:lstStyle/>
              <a:p>
                <a:endParaRPr lang="zh-CN" altLang="en-US"/>
              </a:p>
            </p:txBody>
          </p:sp>
          <p:sp>
            <p:nvSpPr>
              <p:cNvPr id="35" name="Line 16"/>
              <p:cNvSpPr>
                <a:spLocks noChangeShapeType="1"/>
              </p:cNvSpPr>
              <p:nvPr/>
            </p:nvSpPr>
            <p:spPr bwMode="auto">
              <a:xfrm>
                <a:off x="320295" y="1195196"/>
                <a:ext cx="1601475" cy="0"/>
              </a:xfrm>
              <a:prstGeom prst="line">
                <a:avLst/>
              </a:prstGeom>
              <a:noFill/>
              <a:ln w="57150">
                <a:solidFill>
                  <a:schemeClr val="tx1"/>
                </a:solidFill>
                <a:round/>
                <a:tailEnd type="triangle" w="med" len="med"/>
              </a:ln>
            </p:spPr>
            <p:txBody>
              <a:bodyPr wrap="none"/>
              <a:lstStyle/>
              <a:p>
                <a:endParaRPr lang="zh-CN" altLang="en-US"/>
              </a:p>
            </p:txBody>
          </p:sp>
          <p:sp>
            <p:nvSpPr>
              <p:cNvPr id="36" name="Line 17"/>
              <p:cNvSpPr>
                <a:spLocks noChangeShapeType="1"/>
              </p:cNvSpPr>
              <p:nvPr/>
            </p:nvSpPr>
            <p:spPr bwMode="auto">
              <a:xfrm flipV="1">
                <a:off x="320295" y="91939"/>
                <a:ext cx="640590" cy="1103258"/>
              </a:xfrm>
              <a:prstGeom prst="line">
                <a:avLst/>
              </a:prstGeom>
              <a:noFill/>
              <a:ln w="57150">
                <a:solidFill>
                  <a:schemeClr val="tx1"/>
                </a:solidFill>
                <a:round/>
              </a:ln>
            </p:spPr>
            <p:txBody>
              <a:bodyPr wrap="none"/>
              <a:lstStyle/>
              <a:p>
                <a:endParaRPr lang="zh-CN" altLang="en-US"/>
              </a:p>
            </p:txBody>
          </p:sp>
          <p:sp>
            <p:nvSpPr>
              <p:cNvPr id="37" name="Text Box 32"/>
              <p:cNvSpPr txBox="1">
                <a:spLocks noChangeArrowheads="1"/>
              </p:cNvSpPr>
              <p:nvPr/>
            </p:nvSpPr>
            <p:spPr bwMode="auto">
              <a:xfrm>
                <a:off x="0" y="1140214"/>
                <a:ext cx="640590"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0</a:t>
                </a:r>
              </a:p>
            </p:txBody>
          </p:sp>
        </p:grpSp>
        <p:sp>
          <p:nvSpPr>
            <p:cNvPr id="28" name="Text Box 8"/>
            <p:cNvSpPr txBox="1">
              <a:spLocks noChangeArrowheads="1"/>
            </p:cNvSpPr>
            <p:nvPr/>
          </p:nvSpPr>
          <p:spPr bwMode="auto">
            <a:xfrm>
              <a:off x="0" y="2455281"/>
              <a:ext cx="854120" cy="712434"/>
            </a:xfrm>
            <a:prstGeom prst="rect">
              <a:avLst/>
            </a:prstGeom>
            <a:noFill/>
            <a:ln w="9525">
              <a:noFill/>
              <a:miter lim="800000"/>
            </a:ln>
          </p:spPr>
          <p:txBody>
            <a:bodyPr>
              <a:spAutoFit/>
            </a:bodyPr>
            <a:lstStyle/>
            <a:p>
              <a:pPr algn="ctr" eaLnBrk="1" hangingPunct="1">
                <a:spcBef>
                  <a:spcPct val="50000"/>
                </a:spcBef>
              </a:pPr>
              <a:r>
                <a:rPr lang="zh-CN" altLang="en-US">
                  <a:latin typeface="黑体" panose="02010609060101010101" pitchFamily="49" charset="-122"/>
                  <a:ea typeface="黑体" panose="02010609060101010101" pitchFamily="49" charset="-122"/>
                </a:rPr>
                <a:t>速度</a:t>
              </a:r>
            </a:p>
          </p:txBody>
        </p:sp>
        <p:sp>
          <p:nvSpPr>
            <p:cNvPr id="29" name="Rectangle 9"/>
            <p:cNvSpPr>
              <a:spLocks noChangeArrowheads="1"/>
            </p:cNvSpPr>
            <p:nvPr/>
          </p:nvSpPr>
          <p:spPr bwMode="auto">
            <a:xfrm>
              <a:off x="1901602" y="3529896"/>
              <a:ext cx="809906" cy="322872"/>
            </a:xfrm>
            <a:prstGeom prst="rect">
              <a:avLst/>
            </a:prstGeom>
            <a:noFill/>
            <a:ln w="9525">
              <a:noFill/>
              <a:miter lim="800000"/>
            </a:ln>
          </p:spPr>
          <p:txBody>
            <a:bodyPr wrap="none" anchor="ctr"/>
            <a:lstStyle/>
            <a:p>
              <a:pPr eaLnBrk="1" hangingPunct="1"/>
              <a:r>
                <a:rPr lang="zh-CN" altLang="en-US">
                  <a:latin typeface="黑体" panose="02010609060101010101" pitchFamily="49" charset="-122"/>
                  <a:ea typeface="黑体" panose="02010609060101010101" pitchFamily="49" charset="-122"/>
                </a:rPr>
                <a:t>时间</a:t>
              </a:r>
            </a:p>
          </p:txBody>
        </p:sp>
        <p:sp>
          <p:nvSpPr>
            <p:cNvPr id="30" name="Text Box 8"/>
            <p:cNvSpPr txBox="1">
              <a:spLocks noChangeArrowheads="1"/>
            </p:cNvSpPr>
            <p:nvPr/>
          </p:nvSpPr>
          <p:spPr bwMode="auto">
            <a:xfrm>
              <a:off x="3071834" y="190159"/>
              <a:ext cx="854120" cy="712434"/>
            </a:xfrm>
            <a:prstGeom prst="rect">
              <a:avLst/>
            </a:prstGeom>
            <a:noFill/>
            <a:ln w="9525">
              <a:noFill/>
              <a:miter lim="800000"/>
            </a:ln>
          </p:spPr>
          <p:txBody>
            <a:bodyPr>
              <a:spAutoFit/>
            </a:bodyPr>
            <a:lstStyle/>
            <a:p>
              <a:pPr algn="ctr" eaLnBrk="1" hangingPunct="1">
                <a:spcBef>
                  <a:spcPct val="50000"/>
                </a:spcBef>
              </a:pPr>
              <a:r>
                <a:rPr lang="zh-CN" altLang="en-US">
                  <a:latin typeface="黑体" panose="02010609060101010101" pitchFamily="49" charset="-122"/>
                  <a:ea typeface="黑体" panose="02010609060101010101" pitchFamily="49" charset="-122"/>
                </a:rPr>
                <a:t>速度</a:t>
              </a:r>
            </a:p>
          </p:txBody>
        </p:sp>
        <p:sp>
          <p:nvSpPr>
            <p:cNvPr id="31" name="Rectangle 9"/>
            <p:cNvSpPr>
              <a:spLocks noChangeArrowheads="1"/>
            </p:cNvSpPr>
            <p:nvPr/>
          </p:nvSpPr>
          <p:spPr bwMode="auto">
            <a:xfrm>
              <a:off x="4973436" y="1279599"/>
              <a:ext cx="809906" cy="322872"/>
            </a:xfrm>
            <a:prstGeom prst="rect">
              <a:avLst/>
            </a:prstGeom>
            <a:noFill/>
            <a:ln w="9525">
              <a:noFill/>
              <a:miter lim="800000"/>
            </a:ln>
          </p:spPr>
          <p:txBody>
            <a:bodyPr wrap="none" anchor="ctr"/>
            <a:lstStyle/>
            <a:p>
              <a:pPr eaLnBrk="1" hangingPunct="1"/>
              <a:r>
                <a:rPr lang="zh-CN" altLang="en-US">
                  <a:latin typeface="黑体" panose="02010609060101010101" pitchFamily="49" charset="-122"/>
                  <a:ea typeface="黑体" panose="02010609060101010101" pitchFamily="49" charset="-122"/>
                </a:rPr>
                <a:t>时间</a:t>
              </a:r>
            </a:p>
          </p:txBody>
        </p:sp>
        <p:sp>
          <p:nvSpPr>
            <p:cNvPr id="32" name="Text Box 8"/>
            <p:cNvSpPr txBox="1">
              <a:spLocks noChangeArrowheads="1"/>
            </p:cNvSpPr>
            <p:nvPr/>
          </p:nvSpPr>
          <p:spPr bwMode="auto">
            <a:xfrm>
              <a:off x="3071834" y="2383843"/>
              <a:ext cx="854120" cy="712434"/>
            </a:xfrm>
            <a:prstGeom prst="rect">
              <a:avLst/>
            </a:prstGeom>
            <a:noFill/>
            <a:ln w="9525">
              <a:noFill/>
              <a:miter lim="800000"/>
            </a:ln>
          </p:spPr>
          <p:txBody>
            <a:bodyPr>
              <a:spAutoFit/>
            </a:bodyPr>
            <a:lstStyle/>
            <a:p>
              <a:pPr algn="ctr" eaLnBrk="1" hangingPunct="1">
                <a:spcBef>
                  <a:spcPct val="50000"/>
                </a:spcBef>
              </a:pPr>
              <a:r>
                <a:rPr lang="zh-CN" altLang="en-US">
                  <a:latin typeface="黑体" panose="02010609060101010101" pitchFamily="49" charset="-122"/>
                  <a:ea typeface="黑体" panose="02010609060101010101" pitchFamily="49" charset="-122"/>
                </a:rPr>
                <a:t>速度</a:t>
              </a:r>
            </a:p>
          </p:txBody>
        </p:sp>
        <p:sp>
          <p:nvSpPr>
            <p:cNvPr id="33" name="Rectangle 9"/>
            <p:cNvSpPr>
              <a:spLocks noChangeArrowheads="1"/>
            </p:cNvSpPr>
            <p:nvPr/>
          </p:nvSpPr>
          <p:spPr bwMode="auto">
            <a:xfrm>
              <a:off x="4973436" y="3529896"/>
              <a:ext cx="809906" cy="322872"/>
            </a:xfrm>
            <a:prstGeom prst="rect">
              <a:avLst/>
            </a:prstGeom>
            <a:noFill/>
            <a:ln w="9525">
              <a:noFill/>
              <a:miter lim="800000"/>
            </a:ln>
          </p:spPr>
          <p:txBody>
            <a:bodyPr wrap="none" anchor="ctr"/>
            <a:lstStyle/>
            <a:p>
              <a:pPr eaLnBrk="1" hangingPunct="1"/>
              <a:r>
                <a:rPr lang="zh-CN" altLang="en-US">
                  <a:latin typeface="黑体" panose="02010609060101010101" pitchFamily="49" charset="-122"/>
                  <a:ea typeface="黑体" panose="02010609060101010101" pitchFamily="49" charset="-122"/>
                </a:rPr>
                <a:t>时间</a:t>
              </a:r>
            </a:p>
          </p:txBody>
        </p:sp>
      </p:grpSp>
      <p:sp>
        <p:nvSpPr>
          <p:cNvPr id="51" name="TextBox 50"/>
          <p:cNvSpPr txBox="1"/>
          <p:nvPr/>
        </p:nvSpPr>
        <p:spPr>
          <a:xfrm>
            <a:off x="3512615" y="1215650"/>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strips(downLeft)">
                                      <p:cBhvr>
                                        <p:cTn id="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268126" y="122841"/>
            <a:ext cx="2179360" cy="515210"/>
            <a:chOff x="279260" y="218396"/>
            <a:chExt cx="2179285" cy="519493"/>
          </a:xfrm>
        </p:grpSpPr>
        <p:sp>
          <p:nvSpPr>
            <p:cNvPr id="3" name="TextBox 2"/>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2709841" y="1585899"/>
            <a:ext cx="184731" cy="369332"/>
          </a:xfrm>
          <a:prstGeom prst="rect">
            <a:avLst/>
          </a:prstGeom>
          <a:noFill/>
        </p:spPr>
        <p:txBody>
          <a:bodyPr wrap="none" rtlCol="0">
            <a:spAutoFit/>
          </a:bodyPr>
          <a:lstStyle/>
          <a:p>
            <a:endParaRPr lang="zh-CN" altLang="en-US" dirty="0"/>
          </a:p>
        </p:txBody>
      </p:sp>
      <p:sp>
        <p:nvSpPr>
          <p:cNvPr id="13" name="Text Box 3"/>
          <p:cNvSpPr txBox="1">
            <a:spLocks noChangeArrowheads="1"/>
          </p:cNvSpPr>
          <p:nvPr/>
        </p:nvSpPr>
        <p:spPr bwMode="auto">
          <a:xfrm>
            <a:off x="452776" y="627618"/>
            <a:ext cx="8439707" cy="1338828"/>
          </a:xfrm>
          <a:prstGeom prst="rect">
            <a:avLst/>
          </a:prstGeom>
          <a:noFill/>
          <a:ln w="9525">
            <a:noFill/>
            <a:miter lim="800000"/>
          </a:ln>
        </p:spPr>
        <p:txBody>
          <a:bodyPr wrap="square">
            <a:spAutoFit/>
          </a:bodyPr>
          <a:lstStyle/>
          <a:p>
            <a:pPr eaLnBrk="1" hangingPunct="1">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一辆公共汽车从车站开出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加速行驶一段后开始匀速行驶</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过了一段时间，汽车到达下一个车站</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乘客上下车后汽车开始加速</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一段时间后又开始匀速行驶</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下面的哪一幅图可以近似地刻画出汽车在这段时间内的变化情况</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14" name="组合 46"/>
          <p:cNvGrpSpPr/>
          <p:nvPr/>
        </p:nvGrpSpPr>
        <p:grpSpPr bwMode="auto">
          <a:xfrm>
            <a:off x="1833525" y="2060569"/>
            <a:ext cx="5148332" cy="2229891"/>
            <a:chOff x="0" y="0"/>
            <a:chExt cx="8072494" cy="5265450"/>
          </a:xfrm>
        </p:grpSpPr>
        <p:sp>
          <p:nvSpPr>
            <p:cNvPr id="15" name="Line 5"/>
            <p:cNvSpPr>
              <a:spLocks noChangeShapeType="1"/>
            </p:cNvSpPr>
            <p:nvPr/>
          </p:nvSpPr>
          <p:spPr bwMode="auto">
            <a:xfrm flipV="1">
              <a:off x="800106" y="0"/>
              <a:ext cx="0" cy="1519824"/>
            </a:xfrm>
            <a:prstGeom prst="line">
              <a:avLst/>
            </a:prstGeom>
            <a:noFill/>
            <a:ln w="38100">
              <a:solidFill>
                <a:schemeClr val="tx1"/>
              </a:solidFill>
              <a:round/>
              <a:tailEnd type="triangle" w="med" len="med"/>
            </a:ln>
          </p:spPr>
          <p:txBody>
            <a:bodyPr wrap="none"/>
            <a:lstStyle/>
            <a:p>
              <a:endParaRPr lang="zh-CN" altLang="en-US" sz="1400"/>
            </a:p>
          </p:txBody>
        </p:sp>
        <p:sp>
          <p:nvSpPr>
            <p:cNvPr id="16" name="Line 6"/>
            <p:cNvSpPr>
              <a:spLocks noChangeShapeType="1"/>
            </p:cNvSpPr>
            <p:nvPr/>
          </p:nvSpPr>
          <p:spPr bwMode="auto">
            <a:xfrm>
              <a:off x="800106" y="1519824"/>
              <a:ext cx="2700356" cy="0"/>
            </a:xfrm>
            <a:prstGeom prst="line">
              <a:avLst/>
            </a:prstGeom>
            <a:noFill/>
            <a:ln w="38100">
              <a:solidFill>
                <a:schemeClr val="tx1"/>
              </a:solidFill>
              <a:round/>
              <a:tailEnd type="triangle" w="med" len="med"/>
            </a:ln>
          </p:spPr>
          <p:txBody>
            <a:bodyPr wrap="none"/>
            <a:lstStyle/>
            <a:p>
              <a:endParaRPr lang="zh-CN" altLang="en-US" sz="1400"/>
            </a:p>
          </p:txBody>
        </p:sp>
        <p:sp>
          <p:nvSpPr>
            <p:cNvPr id="17" name="Line 7"/>
            <p:cNvSpPr>
              <a:spLocks noChangeShapeType="1"/>
            </p:cNvSpPr>
            <p:nvPr/>
          </p:nvSpPr>
          <p:spPr bwMode="auto">
            <a:xfrm flipV="1">
              <a:off x="5200686" y="0"/>
              <a:ext cx="0" cy="1519824"/>
            </a:xfrm>
            <a:prstGeom prst="line">
              <a:avLst/>
            </a:prstGeom>
            <a:noFill/>
            <a:ln w="38100">
              <a:solidFill>
                <a:schemeClr val="tx1"/>
              </a:solidFill>
              <a:round/>
              <a:tailEnd type="triangle" w="med" len="med"/>
            </a:ln>
          </p:spPr>
          <p:txBody>
            <a:bodyPr wrap="none"/>
            <a:lstStyle/>
            <a:p>
              <a:endParaRPr lang="zh-CN" altLang="en-US" sz="1400"/>
            </a:p>
          </p:txBody>
        </p:sp>
        <p:sp>
          <p:nvSpPr>
            <p:cNvPr id="18" name="Line 8"/>
            <p:cNvSpPr>
              <a:spLocks noChangeShapeType="1"/>
            </p:cNvSpPr>
            <p:nvPr/>
          </p:nvSpPr>
          <p:spPr bwMode="auto">
            <a:xfrm>
              <a:off x="5200686" y="1519824"/>
              <a:ext cx="2700356" cy="0"/>
            </a:xfrm>
            <a:prstGeom prst="line">
              <a:avLst/>
            </a:prstGeom>
            <a:noFill/>
            <a:ln w="38100">
              <a:solidFill>
                <a:schemeClr val="tx1"/>
              </a:solidFill>
              <a:round/>
              <a:tailEnd type="triangle" w="med" len="med"/>
            </a:ln>
          </p:spPr>
          <p:txBody>
            <a:bodyPr wrap="none"/>
            <a:lstStyle/>
            <a:p>
              <a:endParaRPr lang="zh-CN" altLang="en-US" sz="1400"/>
            </a:p>
          </p:txBody>
        </p:sp>
        <p:sp>
          <p:nvSpPr>
            <p:cNvPr id="20" name="Line 9"/>
            <p:cNvSpPr>
              <a:spLocks noChangeShapeType="1"/>
            </p:cNvSpPr>
            <p:nvPr/>
          </p:nvSpPr>
          <p:spPr bwMode="auto">
            <a:xfrm flipV="1">
              <a:off x="800106" y="2634571"/>
              <a:ext cx="0" cy="1519824"/>
            </a:xfrm>
            <a:prstGeom prst="line">
              <a:avLst/>
            </a:prstGeom>
            <a:noFill/>
            <a:ln w="38100">
              <a:solidFill>
                <a:schemeClr val="tx1"/>
              </a:solidFill>
              <a:round/>
              <a:tailEnd type="triangle" w="med" len="med"/>
            </a:ln>
          </p:spPr>
          <p:txBody>
            <a:bodyPr wrap="none"/>
            <a:lstStyle/>
            <a:p>
              <a:endParaRPr lang="zh-CN" altLang="en-US" sz="1400"/>
            </a:p>
          </p:txBody>
        </p:sp>
        <p:sp>
          <p:nvSpPr>
            <p:cNvPr id="23" name="Line 10"/>
            <p:cNvSpPr>
              <a:spLocks noChangeShapeType="1"/>
            </p:cNvSpPr>
            <p:nvPr/>
          </p:nvSpPr>
          <p:spPr bwMode="auto">
            <a:xfrm>
              <a:off x="800106" y="4154394"/>
              <a:ext cx="2700356" cy="0"/>
            </a:xfrm>
            <a:prstGeom prst="line">
              <a:avLst/>
            </a:prstGeom>
            <a:noFill/>
            <a:ln w="38100">
              <a:solidFill>
                <a:schemeClr val="tx1"/>
              </a:solidFill>
              <a:round/>
              <a:tailEnd type="triangle" w="med" len="med"/>
            </a:ln>
          </p:spPr>
          <p:txBody>
            <a:bodyPr wrap="none"/>
            <a:lstStyle/>
            <a:p>
              <a:endParaRPr lang="zh-CN" altLang="en-US" sz="1400"/>
            </a:p>
          </p:txBody>
        </p:sp>
        <p:sp>
          <p:nvSpPr>
            <p:cNvPr id="24" name="Line 11"/>
            <p:cNvSpPr>
              <a:spLocks noChangeShapeType="1"/>
            </p:cNvSpPr>
            <p:nvPr/>
          </p:nvSpPr>
          <p:spPr bwMode="auto">
            <a:xfrm flipV="1">
              <a:off x="5200686" y="2772736"/>
              <a:ext cx="0" cy="1519824"/>
            </a:xfrm>
            <a:prstGeom prst="line">
              <a:avLst/>
            </a:prstGeom>
            <a:noFill/>
            <a:ln w="38100">
              <a:solidFill>
                <a:schemeClr val="tx1"/>
              </a:solidFill>
              <a:round/>
              <a:tailEnd type="triangle" w="med" len="med"/>
            </a:ln>
          </p:spPr>
          <p:txBody>
            <a:bodyPr wrap="none"/>
            <a:lstStyle/>
            <a:p>
              <a:endParaRPr lang="zh-CN" altLang="en-US" sz="1400"/>
            </a:p>
          </p:txBody>
        </p:sp>
        <p:sp>
          <p:nvSpPr>
            <p:cNvPr id="25" name="Line 12"/>
            <p:cNvSpPr>
              <a:spLocks noChangeShapeType="1"/>
            </p:cNvSpPr>
            <p:nvPr/>
          </p:nvSpPr>
          <p:spPr bwMode="auto">
            <a:xfrm>
              <a:off x="5200686" y="4292560"/>
              <a:ext cx="2700356" cy="0"/>
            </a:xfrm>
            <a:prstGeom prst="line">
              <a:avLst/>
            </a:prstGeom>
            <a:noFill/>
            <a:ln w="38100">
              <a:solidFill>
                <a:schemeClr val="tx1"/>
              </a:solidFill>
              <a:round/>
              <a:tailEnd type="triangle" w="med" len="med"/>
            </a:ln>
          </p:spPr>
          <p:txBody>
            <a:bodyPr wrap="none"/>
            <a:lstStyle/>
            <a:p>
              <a:endParaRPr lang="zh-CN" altLang="en-US" sz="1400"/>
            </a:p>
          </p:txBody>
        </p:sp>
        <p:sp>
          <p:nvSpPr>
            <p:cNvPr id="26" name="Line 13"/>
            <p:cNvSpPr>
              <a:spLocks noChangeShapeType="1"/>
            </p:cNvSpPr>
            <p:nvPr/>
          </p:nvSpPr>
          <p:spPr bwMode="auto">
            <a:xfrm>
              <a:off x="800106" y="552663"/>
              <a:ext cx="600079" cy="0"/>
            </a:xfrm>
            <a:prstGeom prst="line">
              <a:avLst/>
            </a:prstGeom>
            <a:noFill/>
            <a:ln w="38100">
              <a:solidFill>
                <a:schemeClr val="tx1"/>
              </a:solidFill>
              <a:round/>
            </a:ln>
          </p:spPr>
          <p:txBody>
            <a:bodyPr wrap="none"/>
            <a:lstStyle/>
            <a:p>
              <a:endParaRPr lang="zh-CN" altLang="en-US" sz="1400"/>
            </a:p>
          </p:txBody>
        </p:sp>
        <p:sp>
          <p:nvSpPr>
            <p:cNvPr id="27" name="Line 14"/>
            <p:cNvSpPr>
              <a:spLocks noChangeShapeType="1"/>
            </p:cNvSpPr>
            <p:nvPr/>
          </p:nvSpPr>
          <p:spPr bwMode="auto">
            <a:xfrm>
              <a:off x="1400185" y="552663"/>
              <a:ext cx="200026" cy="967161"/>
            </a:xfrm>
            <a:prstGeom prst="line">
              <a:avLst/>
            </a:prstGeom>
            <a:noFill/>
            <a:ln w="38100">
              <a:solidFill>
                <a:schemeClr val="tx1"/>
              </a:solidFill>
              <a:round/>
            </a:ln>
          </p:spPr>
          <p:txBody>
            <a:bodyPr wrap="none"/>
            <a:lstStyle/>
            <a:p>
              <a:endParaRPr lang="zh-CN" altLang="en-US" sz="1400"/>
            </a:p>
          </p:txBody>
        </p:sp>
        <p:sp>
          <p:nvSpPr>
            <p:cNvPr id="28" name="Line 15"/>
            <p:cNvSpPr>
              <a:spLocks noChangeShapeType="1"/>
            </p:cNvSpPr>
            <p:nvPr/>
          </p:nvSpPr>
          <p:spPr bwMode="auto">
            <a:xfrm flipV="1">
              <a:off x="1900251" y="552663"/>
              <a:ext cx="100013" cy="967161"/>
            </a:xfrm>
            <a:prstGeom prst="line">
              <a:avLst/>
            </a:prstGeom>
            <a:noFill/>
            <a:ln w="38100">
              <a:solidFill>
                <a:schemeClr val="tx1"/>
              </a:solidFill>
              <a:round/>
            </a:ln>
          </p:spPr>
          <p:txBody>
            <a:bodyPr wrap="none"/>
            <a:lstStyle/>
            <a:p>
              <a:endParaRPr lang="zh-CN" altLang="en-US" sz="1400"/>
            </a:p>
          </p:txBody>
        </p:sp>
        <p:sp>
          <p:nvSpPr>
            <p:cNvPr id="29" name="Line 16"/>
            <p:cNvSpPr>
              <a:spLocks noChangeShapeType="1"/>
            </p:cNvSpPr>
            <p:nvPr/>
          </p:nvSpPr>
          <p:spPr bwMode="auto">
            <a:xfrm>
              <a:off x="2000264" y="552663"/>
              <a:ext cx="900119" cy="0"/>
            </a:xfrm>
            <a:prstGeom prst="line">
              <a:avLst/>
            </a:prstGeom>
            <a:noFill/>
            <a:ln w="38100">
              <a:solidFill>
                <a:schemeClr val="tx1"/>
              </a:solidFill>
              <a:round/>
            </a:ln>
          </p:spPr>
          <p:txBody>
            <a:bodyPr wrap="none"/>
            <a:lstStyle/>
            <a:p>
              <a:endParaRPr lang="zh-CN" altLang="en-US" sz="1400"/>
            </a:p>
          </p:txBody>
        </p:sp>
        <p:sp>
          <p:nvSpPr>
            <p:cNvPr id="30" name="Line 17"/>
            <p:cNvSpPr>
              <a:spLocks noChangeShapeType="1"/>
            </p:cNvSpPr>
            <p:nvPr/>
          </p:nvSpPr>
          <p:spPr bwMode="auto">
            <a:xfrm flipV="1">
              <a:off x="5200686" y="552663"/>
              <a:ext cx="400053" cy="967161"/>
            </a:xfrm>
            <a:prstGeom prst="line">
              <a:avLst/>
            </a:prstGeom>
            <a:noFill/>
            <a:ln w="38100">
              <a:solidFill>
                <a:schemeClr val="tx1"/>
              </a:solidFill>
              <a:round/>
            </a:ln>
          </p:spPr>
          <p:txBody>
            <a:bodyPr wrap="none"/>
            <a:lstStyle/>
            <a:p>
              <a:endParaRPr lang="zh-CN" altLang="en-US" sz="1400"/>
            </a:p>
          </p:txBody>
        </p:sp>
        <p:sp>
          <p:nvSpPr>
            <p:cNvPr id="31" name="Line 18"/>
            <p:cNvSpPr>
              <a:spLocks noChangeShapeType="1"/>
            </p:cNvSpPr>
            <p:nvPr/>
          </p:nvSpPr>
          <p:spPr bwMode="auto">
            <a:xfrm>
              <a:off x="5600739" y="552663"/>
              <a:ext cx="600079" cy="0"/>
            </a:xfrm>
            <a:prstGeom prst="line">
              <a:avLst/>
            </a:prstGeom>
            <a:noFill/>
            <a:ln w="38100">
              <a:solidFill>
                <a:schemeClr val="tx1"/>
              </a:solidFill>
              <a:round/>
            </a:ln>
          </p:spPr>
          <p:txBody>
            <a:bodyPr wrap="none"/>
            <a:lstStyle/>
            <a:p>
              <a:endParaRPr lang="zh-CN" altLang="en-US" sz="1400"/>
            </a:p>
          </p:txBody>
        </p:sp>
        <p:sp>
          <p:nvSpPr>
            <p:cNvPr id="32" name="Line 19"/>
            <p:cNvSpPr>
              <a:spLocks noChangeShapeType="1"/>
            </p:cNvSpPr>
            <p:nvPr/>
          </p:nvSpPr>
          <p:spPr bwMode="auto">
            <a:xfrm>
              <a:off x="6200818" y="552663"/>
              <a:ext cx="100013" cy="967161"/>
            </a:xfrm>
            <a:prstGeom prst="line">
              <a:avLst/>
            </a:prstGeom>
            <a:noFill/>
            <a:ln w="38100">
              <a:solidFill>
                <a:schemeClr val="tx1"/>
              </a:solidFill>
              <a:round/>
            </a:ln>
          </p:spPr>
          <p:txBody>
            <a:bodyPr wrap="none"/>
            <a:lstStyle/>
            <a:p>
              <a:endParaRPr lang="zh-CN" altLang="en-US" sz="1400"/>
            </a:p>
          </p:txBody>
        </p:sp>
        <p:sp>
          <p:nvSpPr>
            <p:cNvPr id="33" name="Line 20"/>
            <p:cNvSpPr>
              <a:spLocks noChangeShapeType="1"/>
            </p:cNvSpPr>
            <p:nvPr/>
          </p:nvSpPr>
          <p:spPr bwMode="auto">
            <a:xfrm flipV="1">
              <a:off x="6500858" y="552663"/>
              <a:ext cx="200026" cy="967161"/>
            </a:xfrm>
            <a:prstGeom prst="line">
              <a:avLst/>
            </a:prstGeom>
            <a:noFill/>
            <a:ln w="38100">
              <a:solidFill>
                <a:schemeClr val="tx1"/>
              </a:solidFill>
              <a:round/>
            </a:ln>
          </p:spPr>
          <p:txBody>
            <a:bodyPr wrap="none"/>
            <a:lstStyle/>
            <a:p>
              <a:endParaRPr lang="zh-CN" altLang="en-US" sz="1400"/>
            </a:p>
          </p:txBody>
        </p:sp>
        <p:sp>
          <p:nvSpPr>
            <p:cNvPr id="34" name="Line 21"/>
            <p:cNvSpPr>
              <a:spLocks noChangeShapeType="1"/>
            </p:cNvSpPr>
            <p:nvPr/>
          </p:nvSpPr>
          <p:spPr bwMode="auto">
            <a:xfrm>
              <a:off x="6700884" y="552663"/>
              <a:ext cx="600079" cy="0"/>
            </a:xfrm>
            <a:prstGeom prst="line">
              <a:avLst/>
            </a:prstGeom>
            <a:noFill/>
            <a:ln w="38100">
              <a:solidFill>
                <a:schemeClr val="tx1"/>
              </a:solidFill>
              <a:round/>
            </a:ln>
          </p:spPr>
          <p:txBody>
            <a:bodyPr wrap="none"/>
            <a:lstStyle/>
            <a:p>
              <a:endParaRPr lang="zh-CN" altLang="en-US" sz="1400"/>
            </a:p>
          </p:txBody>
        </p:sp>
        <p:sp>
          <p:nvSpPr>
            <p:cNvPr id="35" name="Line 22"/>
            <p:cNvSpPr>
              <a:spLocks noChangeShapeType="1"/>
            </p:cNvSpPr>
            <p:nvPr/>
          </p:nvSpPr>
          <p:spPr bwMode="auto">
            <a:xfrm flipV="1">
              <a:off x="800106" y="3049068"/>
              <a:ext cx="600079" cy="1105326"/>
            </a:xfrm>
            <a:prstGeom prst="line">
              <a:avLst/>
            </a:prstGeom>
            <a:noFill/>
            <a:ln w="38100">
              <a:solidFill>
                <a:schemeClr val="tx1"/>
              </a:solidFill>
              <a:round/>
            </a:ln>
          </p:spPr>
          <p:txBody>
            <a:bodyPr wrap="none"/>
            <a:lstStyle/>
            <a:p>
              <a:endParaRPr lang="zh-CN" altLang="en-US" sz="1400"/>
            </a:p>
          </p:txBody>
        </p:sp>
        <p:sp>
          <p:nvSpPr>
            <p:cNvPr id="36" name="Line 23"/>
            <p:cNvSpPr>
              <a:spLocks noChangeShapeType="1"/>
            </p:cNvSpPr>
            <p:nvPr/>
          </p:nvSpPr>
          <p:spPr bwMode="auto">
            <a:xfrm>
              <a:off x="1400185" y="3049068"/>
              <a:ext cx="400053" cy="1105326"/>
            </a:xfrm>
            <a:prstGeom prst="line">
              <a:avLst/>
            </a:prstGeom>
            <a:noFill/>
            <a:ln w="38100">
              <a:solidFill>
                <a:schemeClr val="tx1"/>
              </a:solidFill>
              <a:round/>
            </a:ln>
          </p:spPr>
          <p:txBody>
            <a:bodyPr wrap="none"/>
            <a:lstStyle/>
            <a:p>
              <a:endParaRPr lang="zh-CN" altLang="en-US" sz="1400"/>
            </a:p>
          </p:txBody>
        </p:sp>
        <p:sp>
          <p:nvSpPr>
            <p:cNvPr id="37" name="Line 24"/>
            <p:cNvSpPr>
              <a:spLocks noChangeShapeType="1"/>
            </p:cNvSpPr>
            <p:nvPr/>
          </p:nvSpPr>
          <p:spPr bwMode="auto">
            <a:xfrm flipV="1">
              <a:off x="1800238" y="3049068"/>
              <a:ext cx="700092" cy="1105326"/>
            </a:xfrm>
            <a:prstGeom prst="line">
              <a:avLst/>
            </a:prstGeom>
            <a:noFill/>
            <a:ln w="38100">
              <a:solidFill>
                <a:schemeClr val="tx1"/>
              </a:solidFill>
              <a:round/>
            </a:ln>
          </p:spPr>
          <p:txBody>
            <a:bodyPr wrap="none"/>
            <a:lstStyle/>
            <a:p>
              <a:endParaRPr lang="zh-CN" altLang="en-US" sz="1400"/>
            </a:p>
          </p:txBody>
        </p:sp>
        <p:sp>
          <p:nvSpPr>
            <p:cNvPr id="38" name="Line 25"/>
            <p:cNvSpPr>
              <a:spLocks noChangeShapeType="1"/>
            </p:cNvSpPr>
            <p:nvPr/>
          </p:nvSpPr>
          <p:spPr bwMode="auto">
            <a:xfrm>
              <a:off x="5200686" y="3325400"/>
              <a:ext cx="2400317" cy="0"/>
            </a:xfrm>
            <a:prstGeom prst="line">
              <a:avLst/>
            </a:prstGeom>
            <a:noFill/>
            <a:ln w="38100">
              <a:solidFill>
                <a:schemeClr val="tx1"/>
              </a:solidFill>
              <a:round/>
            </a:ln>
          </p:spPr>
          <p:txBody>
            <a:bodyPr wrap="none"/>
            <a:lstStyle/>
            <a:p>
              <a:endParaRPr lang="zh-CN" altLang="en-US" sz="1400"/>
            </a:p>
          </p:txBody>
        </p:sp>
        <p:sp>
          <p:nvSpPr>
            <p:cNvPr id="39" name="Text Box 26"/>
            <p:cNvSpPr txBox="1">
              <a:spLocks noChangeArrowheads="1"/>
            </p:cNvSpPr>
            <p:nvPr/>
          </p:nvSpPr>
          <p:spPr bwMode="auto">
            <a:xfrm>
              <a:off x="300040" y="1519825"/>
              <a:ext cx="1000131" cy="726755"/>
            </a:xfrm>
            <a:prstGeom prst="rect">
              <a:avLst/>
            </a:prstGeom>
            <a:noFill/>
            <a:ln w="9525">
              <a:noFill/>
              <a:miter lim="800000"/>
            </a:ln>
          </p:spPr>
          <p:txBody>
            <a:bodyPr>
              <a:spAutoFit/>
            </a:bodyPr>
            <a:lstStyle/>
            <a:p>
              <a:pPr algn="ctr" eaLnBrk="1" hangingPunct="1">
                <a:spcBef>
                  <a:spcPct val="50000"/>
                </a:spcBef>
              </a:pPr>
              <a:r>
                <a:rPr lang="en-US" altLang="zh-CN" sz="1400">
                  <a:latin typeface="黑体" panose="02010609060101010101" pitchFamily="49" charset="-122"/>
                  <a:ea typeface="黑体" panose="02010609060101010101" pitchFamily="49" charset="-122"/>
                </a:rPr>
                <a:t>0</a:t>
              </a:r>
            </a:p>
          </p:txBody>
        </p:sp>
        <p:sp>
          <p:nvSpPr>
            <p:cNvPr id="40" name="Text Box 29"/>
            <p:cNvSpPr txBox="1">
              <a:spLocks noChangeArrowheads="1"/>
            </p:cNvSpPr>
            <p:nvPr/>
          </p:nvSpPr>
          <p:spPr bwMode="auto">
            <a:xfrm>
              <a:off x="4700620" y="1519825"/>
              <a:ext cx="1000131" cy="726755"/>
            </a:xfrm>
            <a:prstGeom prst="rect">
              <a:avLst/>
            </a:prstGeom>
            <a:noFill/>
            <a:ln w="9525">
              <a:noFill/>
              <a:miter lim="800000"/>
            </a:ln>
          </p:spPr>
          <p:txBody>
            <a:bodyPr>
              <a:spAutoFit/>
            </a:bodyPr>
            <a:lstStyle/>
            <a:p>
              <a:pPr algn="ctr" eaLnBrk="1" hangingPunct="1">
                <a:spcBef>
                  <a:spcPct val="50000"/>
                </a:spcBef>
              </a:pPr>
              <a:r>
                <a:rPr lang="en-US" altLang="zh-CN" sz="1400">
                  <a:latin typeface="黑体" panose="02010609060101010101" pitchFamily="49" charset="-122"/>
                  <a:ea typeface="黑体" panose="02010609060101010101" pitchFamily="49" charset="-122"/>
                </a:rPr>
                <a:t>0</a:t>
              </a:r>
            </a:p>
          </p:txBody>
        </p:sp>
        <p:sp>
          <p:nvSpPr>
            <p:cNvPr id="41" name="Text Box 30"/>
            <p:cNvSpPr txBox="1">
              <a:spLocks noChangeArrowheads="1"/>
            </p:cNvSpPr>
            <p:nvPr/>
          </p:nvSpPr>
          <p:spPr bwMode="auto">
            <a:xfrm>
              <a:off x="4700620" y="4292560"/>
              <a:ext cx="1000131" cy="726755"/>
            </a:xfrm>
            <a:prstGeom prst="rect">
              <a:avLst/>
            </a:prstGeom>
            <a:noFill/>
            <a:ln w="9525">
              <a:noFill/>
              <a:miter lim="800000"/>
            </a:ln>
          </p:spPr>
          <p:txBody>
            <a:bodyPr>
              <a:spAutoFit/>
            </a:bodyPr>
            <a:lstStyle/>
            <a:p>
              <a:pPr algn="ctr" eaLnBrk="1" hangingPunct="1">
                <a:spcBef>
                  <a:spcPct val="50000"/>
                </a:spcBef>
              </a:pPr>
              <a:r>
                <a:rPr lang="en-US" altLang="zh-CN" sz="1400">
                  <a:latin typeface="黑体" panose="02010609060101010101" pitchFamily="49" charset="-122"/>
                  <a:ea typeface="黑体" panose="02010609060101010101" pitchFamily="49" charset="-122"/>
                </a:rPr>
                <a:t>0</a:t>
              </a:r>
            </a:p>
          </p:txBody>
        </p:sp>
        <p:sp>
          <p:nvSpPr>
            <p:cNvPr id="42" name="Text Box 32"/>
            <p:cNvSpPr txBox="1">
              <a:spLocks noChangeArrowheads="1"/>
            </p:cNvSpPr>
            <p:nvPr/>
          </p:nvSpPr>
          <p:spPr bwMode="auto">
            <a:xfrm>
              <a:off x="300040" y="4292560"/>
              <a:ext cx="1000131" cy="726755"/>
            </a:xfrm>
            <a:prstGeom prst="rect">
              <a:avLst/>
            </a:prstGeom>
            <a:noFill/>
            <a:ln w="9525">
              <a:noFill/>
              <a:miter lim="800000"/>
            </a:ln>
          </p:spPr>
          <p:txBody>
            <a:bodyPr>
              <a:spAutoFit/>
            </a:bodyPr>
            <a:lstStyle/>
            <a:p>
              <a:pPr algn="ctr" eaLnBrk="1" hangingPunct="1">
                <a:spcBef>
                  <a:spcPct val="50000"/>
                </a:spcBef>
              </a:pPr>
              <a:r>
                <a:rPr lang="en-US" altLang="zh-CN" sz="1400">
                  <a:latin typeface="黑体" panose="02010609060101010101" pitchFamily="49" charset="-122"/>
                  <a:ea typeface="黑体" panose="02010609060101010101" pitchFamily="49" charset="-122"/>
                </a:rPr>
                <a:t>0</a:t>
              </a:r>
            </a:p>
          </p:txBody>
        </p:sp>
        <p:sp>
          <p:nvSpPr>
            <p:cNvPr id="43" name="Text Box 35"/>
            <p:cNvSpPr txBox="1">
              <a:spLocks noChangeArrowheads="1"/>
            </p:cNvSpPr>
            <p:nvPr/>
          </p:nvSpPr>
          <p:spPr bwMode="auto">
            <a:xfrm>
              <a:off x="4429157" y="0"/>
              <a:ext cx="885832"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速度</a:t>
              </a:r>
            </a:p>
          </p:txBody>
        </p:sp>
        <p:sp>
          <p:nvSpPr>
            <p:cNvPr id="44" name="Text Box 37"/>
            <p:cNvSpPr txBox="1">
              <a:spLocks noChangeArrowheads="1"/>
            </p:cNvSpPr>
            <p:nvPr/>
          </p:nvSpPr>
          <p:spPr bwMode="auto">
            <a:xfrm>
              <a:off x="7172375" y="1500200"/>
              <a:ext cx="900119"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时间</a:t>
              </a:r>
            </a:p>
          </p:txBody>
        </p:sp>
        <p:sp>
          <p:nvSpPr>
            <p:cNvPr id="45" name="Text Box 43"/>
            <p:cNvSpPr txBox="1">
              <a:spLocks noChangeArrowheads="1"/>
            </p:cNvSpPr>
            <p:nvPr/>
          </p:nvSpPr>
          <p:spPr bwMode="auto">
            <a:xfrm>
              <a:off x="1639899" y="1944699"/>
              <a:ext cx="5718215" cy="726755"/>
            </a:xfrm>
            <a:prstGeom prst="rect">
              <a:avLst/>
            </a:prstGeom>
            <a:noFill/>
            <a:ln>
              <a:noFill/>
            </a:ln>
          </p:spPr>
          <p:txBody>
            <a:bodyPr>
              <a:spAutoFit/>
            </a:bodyPr>
            <a:lstStyle/>
            <a:p>
              <a:pPr eaLnBrk="1" hangingPunct="1">
                <a:defRPr/>
              </a:pPr>
              <a:r>
                <a:rPr lang="en-US" altLang="zh-CN" sz="1400">
                  <a:effectLst>
                    <a:outerShdw blurRad="38100" dist="38100" dir="2700000" algn="tl">
                      <a:srgbClr val="C0C0C0"/>
                    </a:outerShdw>
                  </a:effectLst>
                  <a:latin typeface="黑体" panose="02010609060101010101" pitchFamily="49" charset="-122"/>
                  <a:ea typeface="黑体" panose="02010609060101010101" pitchFamily="49" charset="-122"/>
                </a:rPr>
                <a:t>A                             B</a:t>
              </a:r>
            </a:p>
          </p:txBody>
        </p:sp>
        <p:sp>
          <p:nvSpPr>
            <p:cNvPr id="46" name="Text Box 44"/>
            <p:cNvSpPr txBox="1">
              <a:spLocks noChangeArrowheads="1"/>
            </p:cNvSpPr>
            <p:nvPr/>
          </p:nvSpPr>
          <p:spPr bwMode="auto">
            <a:xfrm>
              <a:off x="1639899" y="4538695"/>
              <a:ext cx="6003968" cy="726755"/>
            </a:xfrm>
            <a:prstGeom prst="rect">
              <a:avLst/>
            </a:prstGeom>
            <a:noFill/>
            <a:ln>
              <a:noFill/>
            </a:ln>
          </p:spPr>
          <p:txBody>
            <a:bodyPr>
              <a:spAutoFit/>
            </a:bodyPr>
            <a:lstStyle/>
            <a:p>
              <a:pPr eaLnBrk="1" hangingPunct="1">
                <a:defRPr/>
              </a:pPr>
              <a:r>
                <a:rPr lang="en-US" altLang="zh-CN" sz="1400">
                  <a:effectLst>
                    <a:outerShdw blurRad="38100" dist="38100" dir="2700000" algn="tl">
                      <a:srgbClr val="C0C0C0"/>
                    </a:outerShdw>
                  </a:effectLst>
                  <a:latin typeface="黑体" panose="02010609060101010101" pitchFamily="49" charset="-122"/>
                  <a:ea typeface="黑体" panose="02010609060101010101" pitchFamily="49" charset="-122"/>
                </a:rPr>
                <a:t>C                             D </a:t>
              </a:r>
            </a:p>
          </p:txBody>
        </p:sp>
        <p:sp>
          <p:nvSpPr>
            <p:cNvPr id="47" name="Text Box 35"/>
            <p:cNvSpPr txBox="1">
              <a:spLocks noChangeArrowheads="1"/>
            </p:cNvSpPr>
            <p:nvPr/>
          </p:nvSpPr>
          <p:spPr bwMode="auto">
            <a:xfrm>
              <a:off x="16329" y="0"/>
              <a:ext cx="885832"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速度</a:t>
              </a:r>
            </a:p>
          </p:txBody>
        </p:sp>
        <p:sp>
          <p:nvSpPr>
            <p:cNvPr id="48" name="Text Box 37"/>
            <p:cNvSpPr txBox="1">
              <a:spLocks noChangeArrowheads="1"/>
            </p:cNvSpPr>
            <p:nvPr/>
          </p:nvSpPr>
          <p:spPr bwMode="auto">
            <a:xfrm>
              <a:off x="2759549" y="1500198"/>
              <a:ext cx="900119"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时间</a:t>
              </a:r>
            </a:p>
          </p:txBody>
        </p:sp>
        <p:sp>
          <p:nvSpPr>
            <p:cNvPr id="49" name="Text Box 35"/>
            <p:cNvSpPr txBox="1">
              <a:spLocks noChangeArrowheads="1"/>
            </p:cNvSpPr>
            <p:nvPr/>
          </p:nvSpPr>
          <p:spPr bwMode="auto">
            <a:xfrm>
              <a:off x="4429157" y="2794504"/>
              <a:ext cx="885832"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速度</a:t>
              </a:r>
            </a:p>
          </p:txBody>
        </p:sp>
        <p:sp>
          <p:nvSpPr>
            <p:cNvPr id="50" name="Text Box 37"/>
            <p:cNvSpPr txBox="1">
              <a:spLocks noChangeArrowheads="1"/>
            </p:cNvSpPr>
            <p:nvPr/>
          </p:nvSpPr>
          <p:spPr bwMode="auto">
            <a:xfrm>
              <a:off x="7172375" y="4294701"/>
              <a:ext cx="900119"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时间</a:t>
              </a:r>
            </a:p>
          </p:txBody>
        </p:sp>
        <p:sp>
          <p:nvSpPr>
            <p:cNvPr id="51" name="Text Box 35"/>
            <p:cNvSpPr txBox="1">
              <a:spLocks noChangeArrowheads="1"/>
            </p:cNvSpPr>
            <p:nvPr/>
          </p:nvSpPr>
          <p:spPr bwMode="auto">
            <a:xfrm>
              <a:off x="0" y="2643206"/>
              <a:ext cx="885832"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速度</a:t>
              </a:r>
            </a:p>
          </p:txBody>
        </p:sp>
        <p:sp>
          <p:nvSpPr>
            <p:cNvPr id="52" name="Text Box 37"/>
            <p:cNvSpPr txBox="1">
              <a:spLocks noChangeArrowheads="1"/>
            </p:cNvSpPr>
            <p:nvPr/>
          </p:nvSpPr>
          <p:spPr bwMode="auto">
            <a:xfrm>
              <a:off x="2743220" y="4143403"/>
              <a:ext cx="900119"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时间</a:t>
              </a:r>
            </a:p>
          </p:txBody>
        </p:sp>
      </p:grpSp>
      <p:sp>
        <p:nvSpPr>
          <p:cNvPr id="53" name="TextBox 52"/>
          <p:cNvSpPr txBox="1"/>
          <p:nvPr/>
        </p:nvSpPr>
        <p:spPr>
          <a:xfrm>
            <a:off x="5999388" y="1578081"/>
            <a:ext cx="338554" cy="369332"/>
          </a:xfrm>
          <a:prstGeom prst="rect">
            <a:avLst/>
          </a:prstGeom>
          <a:noFill/>
        </p:spPr>
        <p:txBody>
          <a:bodyPr wrap="none" rtlCol="0">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a:t>
            </a:r>
            <a:endParaRPr lang="zh-CN" altLang="en-US"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ox(in)">
                                      <p:cBhvr>
                                        <p:cTn id="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Notched Right Arrow 4"/>
</p:tagLst>
</file>

<file path=ppt/tags/tag2.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6"/>
</p:tagLst>
</file>

<file path=ppt/tags/tag3.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ags/tag4.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923</Words>
  <Application>Microsoft Office PowerPoint</Application>
  <PresentationFormat>全屏显示(16:9)</PresentationFormat>
  <Paragraphs>134</Paragraphs>
  <Slides>15</Slides>
  <Notes>2</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0</vt:i4>
      </vt:variant>
      <vt:variant>
        <vt:lpstr>幻灯片标题</vt:lpstr>
      </vt:variant>
      <vt:variant>
        <vt:i4>15</vt:i4>
      </vt:variant>
    </vt:vector>
  </HeadingPairs>
  <TitlesOfParts>
    <vt:vector size="25" baseType="lpstr">
      <vt:lpstr>MS Sans Serif</vt:lpstr>
      <vt:lpstr>黑体</vt:lpstr>
      <vt:lpstr>华文行楷</vt:lpstr>
      <vt:lpstr>宋体</vt:lpstr>
      <vt:lpstr>微软雅黑</vt:lpstr>
      <vt:lpstr>Arial</vt:lpstr>
      <vt:lpstr>Calibri</vt:lpstr>
      <vt:lpstr>Times New Roman</vt:lpstr>
      <vt:lpstr>Wingdings</vt:lpstr>
      <vt:lpstr>WWW.2PPT.COM
</vt:lpstr>
      <vt:lpstr>七年级下册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2018-01-25T02:31:00Z</dcterms:created>
  <dcterms:modified xsi:type="dcterms:W3CDTF">2023-01-17T01:37:39Z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EA06736A15EE48F9867D231FB6C8B7CC</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