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EDD88-4B44-4FFD-8E44-051107D883F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2DFF6-0806-4260-8C6F-2FE46A0F4B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DFF6-0806-4260-8C6F-2FE46A0F4B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7486" y="-216569"/>
            <a:ext cx="3717431" cy="1583116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170981" y="3579863"/>
            <a:ext cx="1721051" cy="1475836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170979" y="2623675"/>
            <a:ext cx="1430288" cy="1312232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1635647"/>
            <a:ext cx="9144000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800"/>
            <a:r>
              <a:rPr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 蓄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515" y="2933224"/>
            <a:ext cx="1934051" cy="230505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24078" y="202698"/>
            <a:ext cx="4105275" cy="2846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7" tIns="34289" rIns="68577" bIns="34289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zh-CN" altLang="en-US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4317781"/>
            <a:ext cx="9144000" cy="39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0269" y="-137161"/>
            <a:ext cx="3717431" cy="1583116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844482" y="3118854"/>
            <a:ext cx="2379570" cy="1933685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562913" y="3419313"/>
            <a:ext cx="1721051" cy="1475836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170979" y="2620341"/>
            <a:ext cx="1430288" cy="1312232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5910" y="36094"/>
            <a:ext cx="4453890" cy="5238274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3216595" y="2623661"/>
            <a:ext cx="1007745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/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27712" y="2620328"/>
            <a:ext cx="1007745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/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029" name="Picture 5" descr="C:\Users\lianxiang\Desktop\解读做ppt图标\问题导入1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358" y="345531"/>
            <a:ext cx="1664271" cy="416068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429373" y="1081386"/>
            <a:ext cx="6772412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你了解到哪些有关储蓄的知识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9373" y="2025048"/>
            <a:ext cx="6772412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说一说储蓄对个人、国家有哪些重要意义。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99675" y="3305751"/>
            <a:ext cx="3447047" cy="1236245"/>
          </a:xfrm>
          <a:prstGeom prst="round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14269" y="1882258"/>
            <a:ext cx="2535656" cy="2407862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9373" y="891594"/>
            <a:ext cx="6772412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你了解到哪些有关储蓄的知识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3421" y="1531239"/>
            <a:ext cx="6772412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把钱存入银行就是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储蓄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9373" y="2246367"/>
            <a:ext cx="6772412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说一说储蓄对个人、国家有哪些重要意义。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14269" y="1882258"/>
            <a:ext cx="2535656" cy="2407862"/>
          </a:xfrm>
          <a:prstGeom prst="roundRect">
            <a:avLst/>
          </a:prstGeom>
        </p:spPr>
      </p:pic>
      <p:pic>
        <p:nvPicPr>
          <p:cNvPr id="12" name="过程解读1.jpg" descr="id:2147504540;FounderCES"/>
          <p:cNvPicPr/>
          <p:nvPr/>
        </p:nvPicPr>
        <p:blipFill>
          <a:blip r:embed="rId3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040" y="312310"/>
            <a:ext cx="1631057" cy="4093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09686" y="2883771"/>
            <a:ext cx="3341211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①可以支援国家建设。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9688" y="3512466"/>
            <a:ext cx="4071487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②个人可以获得一定的利息。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9686" y="4100631"/>
            <a:ext cx="3341211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③保障个人财产安全。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030" name="Picture 6" descr="C:\Users\lianxiang\Desktop\解读做ppt图标\问题导入2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233" y="374409"/>
            <a:ext cx="1664271" cy="416068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3600070" y="456510"/>
            <a:ext cx="1943858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认识利率表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309594" y="1141241"/>
            <a:ext cx="6208964" cy="3619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7" name="过程解读2.jpg" descr="id:2147504639;FounderCES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09" y="351696"/>
            <a:ext cx="1669445" cy="4189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3824" y="735333"/>
            <a:ext cx="3341211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期限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存款的时间。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3826" y="1364028"/>
            <a:ext cx="8347763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储蓄种类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银行存款的种类有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活期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定活两便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3824" y="1952193"/>
            <a:ext cx="3341211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存款种类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7179" y="2510184"/>
            <a:ext cx="5006552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活期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可以随时支取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随时存入。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7010" y="4279080"/>
            <a:ext cx="8031872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定活两便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存款时不约定存期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一次性存入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一次性支取。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68352" y="3069585"/>
            <a:ext cx="6888140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整存整取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一起存入一定钱数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存期到时支取。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176116" y="3133434"/>
            <a:ext cx="255494" cy="1112401"/>
          </a:xfrm>
          <a:prstGeom prst="leftBrace">
            <a:avLst>
              <a:gd name="adj1" fmla="val 38158"/>
              <a:gd name="adj2" fmla="val 493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68352" y="3656340"/>
            <a:ext cx="6888140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零存整取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每月存入一定钱数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存期到时支取。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7016" y="3378336"/>
            <a:ext cx="848863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6" grpId="0" bldLvl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3826" y="735333"/>
            <a:ext cx="4685719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本金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存入银行的钱叫本金。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3826" y="1592622"/>
            <a:ext cx="8347763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利息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取款时银行多支付的钱叫利息。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3823" y="2490071"/>
            <a:ext cx="7872670" cy="11772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利率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利息与本金的百分比叫利率。利率有按年计算的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称为年利率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也有按月计算的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称为月利率。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3826" y="3941517"/>
            <a:ext cx="4029383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本金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存期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959" y="302220"/>
            <a:ext cx="1421566" cy="416068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264201" y="2590335"/>
            <a:ext cx="5262540" cy="228523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2012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张叔叔将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元钱存了三年定期。当时的年利率是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4.25%,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三年到期时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张叔叔一共可以取回多少元钱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57161" y="295835"/>
            <a:ext cx="6494048" cy="4861818"/>
            <a:chOff x="3142880" y="394447"/>
            <a:chExt cx="8658730" cy="648242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142880" y="394447"/>
              <a:ext cx="8658730" cy="648242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210501" y="895010"/>
              <a:ext cx="5740324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r>
                <a: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日，国家规定，对储蓄存款利息所得暂时免征个人所得税。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567" y="342123"/>
            <a:ext cx="1421566" cy="416068"/>
          </a:xfrm>
          <a:prstGeom prst="rect">
            <a:avLst/>
          </a:prstGeom>
          <a:noFill/>
        </p:spPr>
      </p:pic>
      <p:sp>
        <p:nvSpPr>
          <p:cNvPr id="14" name="文本框 13"/>
          <p:cNvSpPr txBox="1"/>
          <p:nvPr/>
        </p:nvSpPr>
        <p:spPr>
          <a:xfrm>
            <a:off x="358093" y="758193"/>
            <a:ext cx="8355603" cy="11772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张叔叔存款本金是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存期三年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年利率是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4.25%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。求三年到期时共取回多少钱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就是求本金和利息的和。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18772" y="3121107"/>
            <a:ext cx="2669891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银行应付的利息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47761" y="3171018"/>
            <a:ext cx="3127893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20000×4.25%×3</a:t>
            </a:r>
            <a:endParaRPr lang="zh-C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04791" y="1956557"/>
            <a:ext cx="1614833" cy="43858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利息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208822" y="1937514"/>
            <a:ext cx="398157" cy="4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497" tIns="35098" rIns="67497" bIns="35098">
            <a:spAutoFit/>
          </a:bodyPr>
          <a:lstStyle/>
          <a:p>
            <a:pPr defTabSz="6858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90599" y="1956557"/>
            <a:ext cx="1870163" cy="43858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本金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695117" y="1949340"/>
            <a:ext cx="398157" cy="4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497" tIns="35098" rIns="67497" bIns="35098">
            <a:spAutoFit/>
          </a:bodyPr>
          <a:lstStyle/>
          <a:p>
            <a:pPr defTabSz="6858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23279" y="1921037"/>
            <a:ext cx="1487342" cy="43858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年利率</a:t>
            </a:r>
          </a:p>
        </p:txBody>
      </p:sp>
      <p:sp>
        <p:nvSpPr>
          <p:cNvPr id="23" name="矩形 22"/>
          <p:cNvSpPr/>
          <p:nvPr/>
        </p:nvSpPr>
        <p:spPr>
          <a:xfrm>
            <a:off x="5695114" y="3171018"/>
            <a:ext cx="2515448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=2550(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04791" y="2626139"/>
            <a:ext cx="1614833" cy="43858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取回的钱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08822" y="2607096"/>
            <a:ext cx="398157" cy="4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497" tIns="35098" rIns="67497" bIns="35098">
            <a:spAutoFit/>
          </a:bodyPr>
          <a:lstStyle/>
          <a:p>
            <a:pPr defTabSz="6858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90599" y="2626139"/>
            <a:ext cx="1870163" cy="43858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本金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695117" y="2618922"/>
            <a:ext cx="398157" cy="4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497" tIns="35098" rIns="67497" bIns="35098">
            <a:spAutoFit/>
          </a:bodyPr>
          <a:lstStyle/>
          <a:p>
            <a:pPr defTabSz="685800"/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23279" y="2590619"/>
            <a:ext cx="1487342" cy="43858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利息</a:t>
            </a:r>
          </a:p>
        </p:txBody>
      </p:sp>
      <p:sp>
        <p:nvSpPr>
          <p:cNvPr id="30" name="矩形 29"/>
          <p:cNvSpPr/>
          <p:nvPr/>
        </p:nvSpPr>
        <p:spPr>
          <a:xfrm>
            <a:off x="714700" y="3677052"/>
            <a:ext cx="1689630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取回的钱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26647" y="3686820"/>
            <a:ext cx="3127893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20000+2550</a:t>
            </a:r>
            <a:endParaRPr lang="zh-C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56624" y="3671106"/>
            <a:ext cx="2515448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=22550(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50176" y="4350210"/>
            <a:ext cx="6060387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张叔叔一共可以取回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22550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元钱。</a:t>
            </a:r>
            <a:endParaRPr lang="zh-CN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 bldLvl="0" animBg="1"/>
      <p:bldP spid="19" grpId="0"/>
      <p:bldP spid="20" grpId="0" bldLvl="0" animBg="1"/>
      <p:bldP spid="21" grpId="0"/>
      <p:bldP spid="22" grpId="0" bldLvl="0" animBg="1"/>
      <p:bldP spid="23" grpId="0"/>
      <p:bldP spid="25" grpId="0" bldLvl="0" animBg="1"/>
      <p:bldP spid="26" grpId="0"/>
      <p:bldP spid="27" grpId="0" bldLvl="0" animBg="1"/>
      <p:bldP spid="28" grpId="0"/>
      <p:bldP spid="29" grpId="0" bldLvl="0" animBg="1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" y="1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6518250" y="2517752"/>
            <a:ext cx="5143500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2532505" y="2531592"/>
            <a:ext cx="5143501" cy="80325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" y="5049653"/>
            <a:ext cx="9143999" cy="108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813" y="288759"/>
            <a:ext cx="1902969" cy="6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715888" y="2596379"/>
            <a:ext cx="2077879" cy="230505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010041" y="1374698"/>
            <a:ext cx="7203335" cy="692495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一共取回的钱既包括本金</a:t>
            </a:r>
            <a:r>
              <a:rPr lang="en-US" altLang="zh-CN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又包括利息。</a:t>
            </a:r>
            <a:endParaRPr lang="zh-CN" altLang="zh-CN" sz="27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10037" y="2977345"/>
            <a:ext cx="4120493" cy="692495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indent="200025" defTabSz="685800">
              <a:lnSpc>
                <a:spcPct val="150000"/>
              </a:lnSpc>
            </a:pPr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利息</a:t>
            </a:r>
            <a:r>
              <a:rPr lang="en-US" altLang="zh-CN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本金</a:t>
            </a:r>
            <a:r>
              <a:rPr lang="en-US" altLang="zh-CN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利率</a:t>
            </a:r>
            <a:r>
              <a:rPr lang="en-US" altLang="zh-CN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存期</a:t>
            </a:r>
            <a:endParaRPr lang="zh-CN" altLang="zh-CN" sz="27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全屏显示(16:9)</PresentationFormat>
  <Paragraphs>49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2021-11-09T03:05:00Z</dcterms:created>
  <dcterms:modified xsi:type="dcterms:W3CDTF">2023-01-17T01:37:44Z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CA8189CE77E0400582373F7A65737FE0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