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71" r:id="rId2"/>
    <p:sldId id="259" r:id="rId3"/>
    <p:sldId id="552" r:id="rId4"/>
    <p:sldId id="410" r:id="rId5"/>
    <p:sldId id="448" r:id="rId6"/>
    <p:sldId id="516" r:id="rId7"/>
    <p:sldId id="267" r:id="rId8"/>
    <p:sldId id="292" r:id="rId9"/>
    <p:sldId id="570" r:id="rId10"/>
    <p:sldId id="517" r:id="rId11"/>
    <p:sldId id="268" r:id="rId12"/>
    <p:sldId id="520" r:id="rId13"/>
    <p:sldId id="286" r:id="rId14"/>
    <p:sldId id="405" r:id="rId15"/>
    <p:sldId id="341" r:id="rId16"/>
    <p:sldId id="342" r:id="rId17"/>
    <p:sldId id="343" r:id="rId18"/>
    <p:sldId id="280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19"/>
    <a:srgbClr val="FFEE2D"/>
    <a:srgbClr val="FFF89F"/>
    <a:srgbClr val="C1E4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674" y="-90"/>
      </p:cViewPr>
      <p:guideLst>
        <p:guide orient="horz" pos="2159"/>
        <p:guide pos="29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205BC8-00A1-4D67-B37D-44EBFEF74C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D287F6-FB43-4123-8EBF-070622A1F5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rtl="0">
              <a:buFont typeface="Arial" panose="020B0604020202020204" pitchFamily="34" charset="0"/>
              <a:buNone/>
              <a:defRPr/>
            </a:pPr>
            <a:fld id="{D6955369-DACF-4788-B7C4-4000F8E89779}" type="datetimeFigureOut">
              <a:rPr lang="zh-CN" altLang="en-US">
                <a:cs typeface="+mn-cs"/>
              </a:rPr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rtl="0">
              <a:buFont typeface="Arial" panose="020B0604020202020204" pitchFamily="34" charset="0"/>
              <a:buNone/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rtl="0">
              <a:buFont typeface="Arial" panose="020B0604020202020204" pitchFamily="34" charset="0"/>
              <a:buNone/>
              <a:defRPr/>
            </a:pPr>
            <a:fld id="{87C26828-FFC3-4AC8-8E1F-E5F1FB40BE50}" type="slidenum">
              <a:rPr lang="zh-CN" altLang="en-US">
                <a:cs typeface="+mn-cs"/>
              </a:rPr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file:///F:\A%20party%20&#38470;&#23567;&#32701;%203.31\&#35838;&#25991;&#21333;&#21477;&#22768;&#38899;\U5Stor17.wav" TargetMode="External"/><Relationship Id="rId7" Type="http://schemas.openxmlformats.org/officeDocument/2006/relationships/image" Target="../media/image36.png"/><Relationship Id="rId2" Type="http://schemas.openxmlformats.org/officeDocument/2006/relationships/audio" Target="file:///F:\A%20party%20&#38470;&#23567;&#32701;%203.30\&#35838;&#25991;&#21333;&#21477;&#22768;&#38899;\U5Stor17.wav" TargetMode="External"/><Relationship Id="rId1" Type="http://schemas.microsoft.com/office/2007/relationships/media" Target="file:///F:\A%20party%20&#38470;&#23567;&#32701;%203.30\&#35838;&#25991;&#21333;&#21477;&#22768;&#38899;\U5Stor17.wav" TargetMode="Externa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F:\A%20party%20&#38470;&#23567;&#32701;%203.31\&#35838;&#25991;&#21333;&#21477;&#22768;&#38899;\U5Stor17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A%20party%20&#38470;&#23567;&#32701;%203.30\&#27426;&#24555;%20&#36731;&#38899;&#20048;%20&#25299;&#23637;.mp3" TargetMode="External"/><Relationship Id="rId1" Type="http://schemas.microsoft.com/office/2007/relationships/media" Target="file:///F:\A%20party%20&#38470;&#23567;&#32701;%203.30\&#27426;&#24555;%20&#36731;&#38899;&#20048;%20&#25299;&#23637;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A%20party%20&#38470;&#23567;&#32701;%203.31\&#35838;&#25991;&#21333;&#21477;&#22768;&#38899;\U5Story.wav" TargetMode="External"/><Relationship Id="rId1" Type="http://schemas.microsoft.com/office/2007/relationships/media" Target="file:///F:\A%20party%20&#38470;&#23567;&#32701;%203.31\&#35838;&#25991;&#21333;&#21477;&#22768;&#38899;\U5Story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1" y="2204864"/>
            <a:ext cx="6657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922338"/>
            <a:ext cx="9540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43054" y="922338"/>
            <a:ext cx="824547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3D3F4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Unit 5</a:t>
            </a:r>
            <a:endParaRPr lang="en-US" altLang="zh-CN" b="1" dirty="0" smtClean="0">
              <a:solidFill>
                <a:srgbClr val="3D3F4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ctr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A party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66124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图片 15364" descr="07%[JN[@`MM92S4RUS5F]8Y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664710" y="1776204"/>
            <a:ext cx="4046855" cy="2949401"/>
          </a:xfrm>
          <a:prstGeom prst="rect">
            <a:avLst/>
          </a:prstGeom>
          <a:noFill/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</p:pic>
      <p:sp>
        <p:nvSpPr>
          <p:cNvPr id="15366" name="文本框 15365"/>
          <p:cNvSpPr txBox="1"/>
          <p:nvPr/>
        </p:nvSpPr>
        <p:spPr>
          <a:xfrm>
            <a:off x="683513" y="4811668"/>
            <a:ext cx="6768807" cy="156966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The children are going to 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_____ 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first.</a:t>
            </a:r>
          </a:p>
          <a:p>
            <a:pPr marL="342900" lvl="0" indent="-342900">
              <a:buAutoNum type="alphaLcPeriod"/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play 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with the toys  </a:t>
            </a:r>
          </a:p>
          <a:p>
            <a:pPr marL="342900" lvl="0" indent="-342900">
              <a:buNone/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. eat the food </a:t>
            </a:r>
          </a:p>
          <a:p>
            <a:pPr marL="342900" lvl="0" indent="-342900">
              <a:buNone/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c</a:t>
            </a: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</a:rPr>
              <a:t>. sing a song</a:t>
            </a:r>
          </a:p>
        </p:txBody>
      </p:sp>
      <p:sp>
        <p:nvSpPr>
          <p:cNvPr id="15372" name="文本框 15371"/>
          <p:cNvSpPr txBox="1"/>
          <p:nvPr/>
        </p:nvSpPr>
        <p:spPr>
          <a:xfrm>
            <a:off x="4730552" y="4591961"/>
            <a:ext cx="4175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5374" name="标题 1"/>
          <p:cNvSpPr/>
          <p:nvPr/>
        </p:nvSpPr>
        <p:spPr>
          <a:xfrm>
            <a:off x="395537" y="908720"/>
            <a:ext cx="3528391" cy="504056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en-US" altLang="zh-CN" sz="2800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Read and choose</a:t>
            </a:r>
          </a:p>
        </p:txBody>
      </p:sp>
      <p:sp>
        <p:nvSpPr>
          <p:cNvPr id="15379" name="矩形 15378"/>
          <p:cNvSpPr/>
          <p:nvPr/>
        </p:nvSpPr>
        <p:spPr>
          <a:xfrm>
            <a:off x="2037715" y="1720547"/>
            <a:ext cx="2462530" cy="118618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0" name="云形标注 15379"/>
          <p:cNvSpPr/>
          <p:nvPr/>
        </p:nvSpPr>
        <p:spPr>
          <a:xfrm>
            <a:off x="4788024" y="1331215"/>
            <a:ext cx="3954145" cy="2026238"/>
          </a:xfrm>
          <a:prstGeom prst="cloudCallout">
            <a:avLst>
              <a:gd name="adj1" fmla="val -54597"/>
              <a:gd name="adj2" fmla="val 32718"/>
            </a:avLst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l"/>
            <a:r>
              <a:rPr lang="zh-CN" altLang="en-US" sz="1800" b="1" dirty="0">
                <a:latin typeface="楷体" panose="02010609060101010101" charset="-122"/>
                <a:ea typeface="楷体" panose="02010609060101010101" charset="-122"/>
              </a:rPr>
              <a:t>选择疑问句：是指提出两个或两个以上可能的答案供对方选择。让对方根据实际情况进行选择回答 的句式。</a:t>
            </a:r>
          </a:p>
        </p:txBody>
      </p:sp>
      <p:sp>
        <p:nvSpPr>
          <p:cNvPr id="15375" name="矩形 5"/>
          <p:cNvSpPr/>
          <p:nvPr/>
        </p:nvSpPr>
        <p:spPr>
          <a:xfrm>
            <a:off x="501015" y="2248232"/>
            <a:ext cx="40703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Now the party begins.</a:t>
            </a:r>
          </a:p>
        </p:txBody>
      </p:sp>
      <p:grpSp>
        <p:nvGrpSpPr>
          <p:cNvPr id="15371" name="组合 15370"/>
          <p:cNvGrpSpPr/>
          <p:nvPr/>
        </p:nvGrpSpPr>
        <p:grpSpPr>
          <a:xfrm>
            <a:off x="2152015" y="3333447"/>
            <a:ext cx="2347595" cy="405765"/>
            <a:chOff x="1519" y="1706"/>
            <a:chExt cx="1225" cy="318"/>
          </a:xfrm>
        </p:grpSpPr>
        <p:sp>
          <p:nvSpPr>
            <p:cNvPr id="15369" name="直接连接符 15368"/>
            <p:cNvSpPr/>
            <p:nvPr/>
          </p:nvSpPr>
          <p:spPr>
            <a:xfrm>
              <a:off x="1519" y="1706"/>
              <a:ext cx="1225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直接连接符 15369"/>
            <p:cNvSpPr/>
            <p:nvPr/>
          </p:nvSpPr>
          <p:spPr>
            <a:xfrm>
              <a:off x="1519" y="2024"/>
              <a:ext cx="635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5" name="直接箭头连接符 4"/>
          <p:cNvCxnSpPr/>
          <p:nvPr/>
        </p:nvCxnSpPr>
        <p:spPr>
          <a:xfrm flipV="1">
            <a:off x="2551430" y="2113612"/>
            <a:ext cx="274320" cy="34988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225290" y="2600022"/>
            <a:ext cx="274320" cy="30670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U5Stor1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7530" y="6338267"/>
            <a:ext cx="619125" cy="619125"/>
          </a:xfrm>
          <a:prstGeom prst="rect">
            <a:avLst/>
          </a:prstGeom>
        </p:spPr>
      </p:pic>
      <p:sp>
        <p:nvSpPr>
          <p:cNvPr id="2" name="矩形 5"/>
          <p:cNvSpPr/>
          <p:nvPr/>
        </p:nvSpPr>
        <p:spPr>
          <a:xfrm>
            <a:off x="29845" y="870917"/>
            <a:ext cx="4634865" cy="3307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</a:p>
          <a:p>
            <a:pPr lvl="0" algn="l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lvl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   Liu Tao:  Are we going to   </a:t>
            </a:r>
          </a:p>
          <a:p>
            <a:pPr lvl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              eat or play with </a:t>
            </a:r>
          </a:p>
          <a:p>
            <a:pPr lvl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              the toys first?</a:t>
            </a:r>
          </a:p>
          <a:p>
            <a:pPr lvl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      Mike:  Let's have some </a:t>
            </a:r>
          </a:p>
          <a:p>
            <a:pPr lvl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              fun first!</a:t>
            </a:r>
          </a:p>
          <a:p>
            <a:pPr lvl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   Children:  Hooray!</a:t>
            </a:r>
          </a:p>
        </p:txBody>
      </p:sp>
      <p:pic>
        <p:nvPicPr>
          <p:cNvPr id="3" name="U5Stor17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05265" y="6172532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2153 -0.172407 " pathEditMode="relative" rAng="0" ptsTypes="">
                                      <p:cBhvr>
                                        <p:cTn id="36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9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9" dur="5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7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6" grpId="0" bldLvl="0" animBg="1"/>
      <p:bldP spid="15372" grpId="0"/>
      <p:bldP spid="15374" grpId="0" animBg="1"/>
      <p:bldP spid="15379" grpId="0" animBg="1"/>
      <p:bldP spid="15380" grpId="0" animBg="1"/>
      <p:bldP spid="15375" grpId="0"/>
      <p:bldP spid="15375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4" descr="练习二截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95206"/>
            <a:ext cx="7542213" cy="529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164388" y="1598444"/>
            <a:ext cx="72072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388" y="2247731"/>
            <a:ext cx="72072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388" y="3111331"/>
            <a:ext cx="576262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4388" y="4119394"/>
            <a:ext cx="72072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4388" y="4767094"/>
            <a:ext cx="72072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388" y="5414794"/>
            <a:ext cx="72072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1335" y="2823041"/>
            <a:ext cx="2254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at Mike’s house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5415" y="3853011"/>
            <a:ext cx="3980815" cy="441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7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brings some fruit from home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2560" y="4622631"/>
            <a:ext cx="32943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Liu Tao goes to the party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638" y="5991374"/>
            <a:ext cx="26638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have some fun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1775" y="5270649"/>
            <a:ext cx="792163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five</a:t>
            </a:r>
          </a:p>
        </p:txBody>
      </p:sp>
      <p:sp>
        <p:nvSpPr>
          <p:cNvPr id="18" name="对角圆角矩形 17"/>
          <p:cNvSpPr/>
          <p:nvPr/>
        </p:nvSpPr>
        <p:spPr>
          <a:xfrm>
            <a:off x="1186815" y="2609046"/>
            <a:ext cx="6679565" cy="2158365"/>
          </a:xfrm>
          <a:prstGeom prst="round2DiagRect">
            <a:avLst/>
          </a:prstGeom>
          <a:solidFill>
            <a:srgbClr val="FFEE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l">
              <a:lnSpc>
                <a:spcPct val="13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Tip:</a:t>
            </a:r>
          </a:p>
          <a:p>
            <a:pPr lvl="0" indent="0" algn="l">
              <a:lnSpc>
                <a:spcPct val="13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Remember, if the sentence is wrong, please say out the right answer.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  <a:sym typeface="+mn-ea"/>
            </a:endParaRPr>
          </a:p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3188970" y="2886541"/>
            <a:ext cx="2103120" cy="88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061335" y="3523446"/>
            <a:ext cx="3023235" cy="196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549400" y="3819356"/>
            <a:ext cx="1510665" cy="120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844165" y="5343356"/>
            <a:ext cx="430530" cy="63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211955" y="6018996"/>
            <a:ext cx="2103120" cy="88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"/>
          <p:cNvSpPr/>
          <p:nvPr/>
        </p:nvSpPr>
        <p:spPr>
          <a:xfrm>
            <a:off x="394033" y="827252"/>
            <a:ext cx="2665799" cy="369500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en-US" altLang="zh-CN" sz="2800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Let's judge!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bldLvl="0" animBg="1"/>
      <p:bldP spid="18" grpId="1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2"/>
          <p:cNvGrpSpPr/>
          <p:nvPr/>
        </p:nvGrpSpPr>
        <p:grpSpPr>
          <a:xfrm>
            <a:off x="2556095" y="1160551"/>
            <a:ext cx="6114286" cy="827807"/>
            <a:chOff x="2112" y="417"/>
            <a:chExt cx="3602" cy="583"/>
          </a:xfrm>
        </p:grpSpPr>
        <p:sp>
          <p:nvSpPr>
            <p:cNvPr id="33795" name="AutoShape 8"/>
            <p:cNvSpPr/>
            <p:nvPr/>
          </p:nvSpPr>
          <p:spPr>
            <a:xfrm>
              <a:off x="2112" y="417"/>
              <a:ext cx="3602" cy="583"/>
            </a:xfrm>
            <a:prstGeom prst="roundRect">
              <a:avLst>
                <a:gd name="adj" fmla="val 16667"/>
              </a:avLst>
            </a:prstGeom>
            <a:solidFill>
              <a:srgbClr val="E1EB5B"/>
            </a:solidFill>
            <a:ln w="76200" cap="flat" cmpd="sng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6" name="Text Box 10"/>
            <p:cNvSpPr txBox="1"/>
            <p:nvPr/>
          </p:nvSpPr>
          <p:spPr>
            <a:xfrm>
              <a:off x="2112" y="442"/>
              <a:ext cx="3560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2000" dirty="0">
                  <a:latin typeface="楷体" panose="02010609060101010101" charset="-122"/>
                  <a:ea typeface="楷体" panose="02010609060101010101" charset="-122"/>
                </a:rPr>
                <a:t>四人一组分角色表演课文，其中一人当旁白，其余三人扮演课文中的人物。</a:t>
              </a:r>
              <a:r>
                <a:rPr lang="en-US" altLang="x-none" sz="2000" dirty="0">
                  <a:latin typeface="楷体" panose="02010609060101010101" charset="-122"/>
                  <a:ea typeface="楷体" panose="02010609060101010101" charset="-122"/>
                </a:rPr>
                <a:t>要语言正确、</a:t>
              </a:r>
              <a:r>
                <a:rPr lang="zh-CN" altLang="en-US" sz="2000" dirty="0">
                  <a:latin typeface="楷体" panose="02010609060101010101" charset="-122"/>
                  <a:ea typeface="楷体" panose="02010609060101010101" charset="-122"/>
                </a:rPr>
                <a:t>流利、生动哦</a:t>
              </a:r>
              <a:r>
                <a:rPr lang="zh-CN" altLang="en-US" sz="2000" dirty="0" smtClean="0">
                  <a:latin typeface="楷体" panose="02010609060101010101" charset="-122"/>
                  <a:ea typeface="楷体" panose="02010609060101010101" charset="-122"/>
                </a:rPr>
                <a:t>！</a:t>
              </a:r>
              <a:endParaRPr lang="zh-CN" altLang="en-US" sz="2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3797" name="Text Box 15"/>
          <p:cNvSpPr txBox="1"/>
          <p:nvPr/>
        </p:nvSpPr>
        <p:spPr>
          <a:xfrm>
            <a:off x="2078990" y="2420025"/>
            <a:ext cx="1346835" cy="66230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Sunday morning</a:t>
            </a:r>
          </a:p>
        </p:txBody>
      </p:sp>
      <p:sp>
        <p:nvSpPr>
          <p:cNvPr id="33798" name="Text Box 16"/>
          <p:cNvSpPr txBox="1"/>
          <p:nvPr/>
        </p:nvSpPr>
        <p:spPr>
          <a:xfrm>
            <a:off x="2051050" y="4099600"/>
            <a:ext cx="1374775" cy="38798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Just then</a:t>
            </a:r>
          </a:p>
        </p:txBody>
      </p:sp>
      <p:sp>
        <p:nvSpPr>
          <p:cNvPr id="33799" name="Text Box 17"/>
          <p:cNvSpPr txBox="1"/>
          <p:nvPr/>
        </p:nvSpPr>
        <p:spPr>
          <a:xfrm>
            <a:off x="2139315" y="5679480"/>
            <a:ext cx="993140" cy="38798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Now</a:t>
            </a:r>
          </a:p>
        </p:txBody>
      </p:sp>
      <p:sp>
        <p:nvSpPr>
          <p:cNvPr id="33800" name="Text Box 19"/>
          <p:cNvSpPr txBox="1"/>
          <p:nvPr/>
        </p:nvSpPr>
        <p:spPr>
          <a:xfrm>
            <a:off x="4572001" y="2348270"/>
            <a:ext cx="3888432" cy="87566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The Children bring their things to Mike’s 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house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…</a:t>
            </a:r>
            <a:endParaRPr lang="en-US" altLang="zh-CN" sz="32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3801" name="Text Box 20"/>
          <p:cNvSpPr txBox="1"/>
          <p:nvPr/>
        </p:nvSpPr>
        <p:spPr>
          <a:xfrm>
            <a:off x="4572000" y="4099600"/>
            <a:ext cx="2557089" cy="486287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80000"/>
              </a:lnSpc>
            </a:pPr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A  clown 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appears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…</a:t>
            </a:r>
            <a:endParaRPr lang="en-US" altLang="zh-CN" sz="32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3802" name="Text Box 21"/>
          <p:cNvSpPr txBox="1"/>
          <p:nvPr/>
        </p:nvSpPr>
        <p:spPr>
          <a:xfrm>
            <a:off x="4572000" y="5461917"/>
            <a:ext cx="2966680" cy="58477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dirty="0">
                <a:latin typeface="Comic Sans MS" panose="030F0702030302020204" pitchFamily="66" charset="0"/>
                <a:ea typeface="宋体" panose="02010600030101010101" pitchFamily="2" charset="-122"/>
              </a:rPr>
              <a:t>The party 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begins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…</a:t>
            </a:r>
            <a:endParaRPr lang="en-US" altLang="zh-CN" sz="32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3804" name="Picture 23" descr="WQ]I0}J~@ZWCDV2_3KS`GC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67" y="2245842"/>
            <a:ext cx="1278298" cy="10263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24" descr="}T0~WU5B97JM(Z{Y(VTO}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67" y="3906548"/>
            <a:ext cx="1222467" cy="10598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6" name="Picture 25" descr="5YOTP]RQ7Z8$H{9U$@(ZJ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67" y="5270178"/>
            <a:ext cx="1288007" cy="111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7" name="Line 27"/>
          <p:cNvSpPr/>
          <p:nvPr/>
        </p:nvSpPr>
        <p:spPr>
          <a:xfrm>
            <a:off x="2555875" y="3369985"/>
            <a:ext cx="635" cy="499745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8" name="Line 28"/>
          <p:cNvSpPr/>
          <p:nvPr/>
        </p:nvSpPr>
        <p:spPr>
          <a:xfrm>
            <a:off x="2484755" y="4737140"/>
            <a:ext cx="635" cy="751205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9" name="Line 30"/>
          <p:cNvSpPr/>
          <p:nvPr/>
        </p:nvSpPr>
        <p:spPr>
          <a:xfrm>
            <a:off x="3492500" y="2794675"/>
            <a:ext cx="993140" cy="635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10" name="Line 31"/>
          <p:cNvSpPr/>
          <p:nvPr/>
        </p:nvSpPr>
        <p:spPr>
          <a:xfrm>
            <a:off x="3503930" y="4293275"/>
            <a:ext cx="981710" cy="635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11" name="Line 32"/>
          <p:cNvSpPr/>
          <p:nvPr/>
        </p:nvSpPr>
        <p:spPr>
          <a:xfrm>
            <a:off x="3220720" y="5859820"/>
            <a:ext cx="1239520" cy="1397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12" name="标题 1"/>
          <p:cNvSpPr/>
          <p:nvPr/>
        </p:nvSpPr>
        <p:spPr>
          <a:xfrm>
            <a:off x="395536" y="908720"/>
            <a:ext cx="1935480" cy="432346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eaLnBrk="0" hangingPunct="0"/>
            <a:r>
              <a:rPr lang="en-US" altLang="zh-CN" sz="2800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Let’s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836712"/>
            <a:ext cx="4219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Fill in blanks</a:t>
            </a:r>
            <a:r>
              <a:rPr kumimoji="0" lang="zh-CN" alt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：</a:t>
            </a:r>
            <a:endParaRPr kumimoji="0" lang="en-US" altLang="zh-CN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9" name="TextBox 2"/>
          <p:cNvSpPr txBox="1"/>
          <p:nvPr/>
        </p:nvSpPr>
        <p:spPr>
          <a:xfrm>
            <a:off x="412750" y="2132832"/>
            <a:ext cx="8407722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C_______  Day  is coming. Mike and his f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______ are going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to have a p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____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at Mike’s house. Su Hai is going to bring </a:t>
            </a:r>
          </a:p>
          <a:p>
            <a:pPr lvl="0" inden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some s______ and d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_____.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Wang Bing is going to bring </a:t>
            </a:r>
          </a:p>
          <a:p>
            <a:pPr lvl="0" inden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some f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___.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Yang Ling is going to bring some t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___. Liu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Tao is going to bring something 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too.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It is S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______ morning. Su Hai,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Wang Bing and Yang Ling</a:t>
            </a:r>
          </a:p>
          <a:p>
            <a:pPr lvl="0" inden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bring their things to Mike’s 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house.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Liu Tao does not 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come.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Then,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a c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_____ a______ with some </a:t>
            </a:r>
            <a:r>
              <a:rPr lang="en-US" altLang="zh-CN" sz="2400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colourful</a:t>
            </a:r>
            <a:r>
              <a:rPr lang="en-US" altLang="zh-CN" sz="2400" dirty="0"/>
              <a:t> 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_______. That is Liu 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Tao! The party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_____.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The 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children have great f___ at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the party</a:t>
            </a:r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</a:rPr>
              <a:t>.        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280" y="2140769"/>
            <a:ext cx="1016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riends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13" y="2123307"/>
            <a:ext cx="1379537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hildren’s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0400" y="2470920"/>
            <a:ext cx="696913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350" y="2861494"/>
            <a:ext cx="9890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nacks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2861494"/>
            <a:ext cx="8350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rinks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8224" y="3220914"/>
            <a:ext cx="66516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640" y="3220269"/>
            <a:ext cx="6127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ruit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4326" y="4661074"/>
            <a:ext cx="11620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alloons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1800" y="4661074"/>
            <a:ext cx="11271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ppears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80" y="4702994"/>
            <a:ext cx="820738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lown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7450" y="3940994"/>
            <a:ext cx="10255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1710" y="5021114"/>
            <a:ext cx="922338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egins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971" y="5423248"/>
            <a:ext cx="528637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50180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204863"/>
            <a:ext cx="6316746" cy="40795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4" name="AutoShape 3"/>
          <p:cNvSpPr/>
          <p:nvPr/>
        </p:nvSpPr>
        <p:spPr>
          <a:xfrm>
            <a:off x="457200" y="943000"/>
            <a:ext cx="41148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Parties in the world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51203" descr="birthday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283" y="1988177"/>
            <a:ext cx="5715045" cy="324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AutoShape 3"/>
          <p:cNvSpPr/>
          <p:nvPr/>
        </p:nvSpPr>
        <p:spPr>
          <a:xfrm>
            <a:off x="394777" y="980728"/>
            <a:ext cx="36576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Birthday party</a:t>
            </a:r>
          </a:p>
        </p:txBody>
      </p:sp>
      <p:sp>
        <p:nvSpPr>
          <p:cNvPr id="51206" name="AutoShape 3"/>
          <p:cNvSpPr/>
          <p:nvPr/>
        </p:nvSpPr>
        <p:spPr>
          <a:xfrm>
            <a:off x="539552" y="5393207"/>
            <a:ext cx="7086689" cy="916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she is having a birthday party.</a:t>
            </a:r>
          </a:p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They </a:t>
            </a:r>
            <a:r>
              <a:rPr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 going to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have a great time.</a:t>
            </a:r>
          </a:p>
        </p:txBody>
      </p:sp>
      <p:pic>
        <p:nvPicPr>
          <p:cNvPr id="2" name="欢快 轻音乐 拓展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5508349"/>
            <a:ext cx="864096" cy="80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8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0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52227" descr="christmas-party (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79" y="1844824"/>
            <a:ext cx="5760641" cy="32360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AutoShape 3"/>
          <p:cNvSpPr/>
          <p:nvPr/>
        </p:nvSpPr>
        <p:spPr>
          <a:xfrm>
            <a:off x="395536" y="908720"/>
            <a:ext cx="3618230" cy="6965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Christmas party</a:t>
            </a:r>
          </a:p>
        </p:txBody>
      </p:sp>
      <p:sp>
        <p:nvSpPr>
          <p:cNvPr id="52230" name="AutoShape 3"/>
          <p:cNvSpPr/>
          <p:nvPr/>
        </p:nvSpPr>
        <p:spPr>
          <a:xfrm>
            <a:off x="534398" y="5229200"/>
            <a:ext cx="8142058" cy="10458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Christmas is a big day. So people in western</a:t>
            </a:r>
          </a:p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countries often have a Christmas party.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53252" descr="halloween-par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80703"/>
            <a:ext cx="6192688" cy="34484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6" name="AutoShape 3"/>
          <p:cNvSpPr/>
          <p:nvPr/>
        </p:nvSpPr>
        <p:spPr>
          <a:xfrm>
            <a:off x="395536" y="886232"/>
            <a:ext cx="3605530" cy="670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Halloween party</a:t>
            </a:r>
          </a:p>
        </p:txBody>
      </p:sp>
      <p:sp>
        <p:nvSpPr>
          <p:cNvPr id="53255" name="AutoShape 3"/>
          <p:cNvSpPr/>
          <p:nvPr/>
        </p:nvSpPr>
        <p:spPr>
          <a:xfrm>
            <a:off x="470911" y="5373216"/>
            <a:ext cx="7341449" cy="9410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Children like Halloween party. </a:t>
            </a:r>
          </a:p>
          <a:p>
            <a:pPr marL="342900" lvl="0" indent="-34290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Because Halloween party is interesting.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3" descr="IMG_20150326_151234.jpg"/>
          <p:cNvPicPr>
            <a:picLocks noChangeAspect="1"/>
          </p:cNvPicPr>
          <p:nvPr/>
        </p:nvPicPr>
        <p:blipFill>
          <a:blip r:embed="rId3" cstate="email">
            <a:lum bright="7999"/>
          </a:blip>
          <a:srcRect/>
          <a:stretch>
            <a:fillRect/>
          </a:stretch>
        </p:blipFill>
        <p:spPr>
          <a:xfrm>
            <a:off x="5437113" y="1756246"/>
            <a:ext cx="3008313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Box 4"/>
          <p:cNvSpPr txBox="1"/>
          <p:nvPr/>
        </p:nvSpPr>
        <p:spPr>
          <a:xfrm>
            <a:off x="1187376" y="1900709"/>
            <a:ext cx="38163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Birthday:  </a:t>
            </a:r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r>
            <a:r>
              <a:rPr lang="en-US" altLang="zh-CN" sz="3200" b="1" baseline="30000" dirty="0">
                <a:latin typeface="Calibri" panose="020F0502020204030204" pitchFamily="34" charset="0"/>
                <a:ea typeface="宋体" panose="02010600030101010101" pitchFamily="2" charset="-122"/>
              </a:rPr>
              <a:t>th</a:t>
            </a:r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</a:rPr>
              <a:t> April</a:t>
            </a:r>
          </a:p>
        </p:txBody>
      </p:sp>
      <p:pic>
        <p:nvPicPr>
          <p:cNvPr id="23557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27671"/>
            <a:ext cx="7670800" cy="458164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8" name="椭圆 6"/>
          <p:cNvSpPr/>
          <p:nvPr/>
        </p:nvSpPr>
        <p:spPr>
          <a:xfrm>
            <a:off x="1260401" y="2259484"/>
            <a:ext cx="2592387" cy="21859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r>
              <a:rPr lang="en-US" altLang="zh-CN" sz="28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Welcome to the party</a:t>
            </a:r>
          </a:p>
        </p:txBody>
      </p:sp>
      <p:sp>
        <p:nvSpPr>
          <p:cNvPr id="23559" name="六边形 7"/>
          <p:cNvSpPr/>
          <p:nvPr/>
        </p:nvSpPr>
        <p:spPr>
          <a:xfrm>
            <a:off x="4701148" y="1900391"/>
            <a:ext cx="3744595" cy="3411855"/>
          </a:xfrm>
          <a:prstGeom prst="hexagon">
            <a:avLst>
              <a:gd name="adj" fmla="val 25004"/>
              <a:gd name="vf" fmla="val 115470"/>
            </a:avLst>
          </a:prstGeom>
          <a:solidFill>
            <a:srgbClr val="CCFF99">
              <a:alpha val="77646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l"/>
            <a:r>
              <a:rPr lang="en-US" altLang="zh-CN" sz="24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Invitation</a:t>
            </a:r>
            <a:r>
              <a:rPr lang="en-US" altLang="zh-CN" sz="20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(</a:t>
            </a:r>
            <a:r>
              <a:rPr lang="zh-CN" altLang="en-US" sz="20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邀请卡</a:t>
            </a:r>
            <a:r>
              <a:rPr lang="en-US" altLang="zh-CN" sz="20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)</a:t>
            </a:r>
          </a:p>
          <a:p>
            <a:pPr lvl="0" indent="0" algn="l"/>
            <a:r>
              <a:rPr lang="en-US" altLang="zh-CN" sz="24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Date:_________</a:t>
            </a:r>
          </a:p>
          <a:p>
            <a:pPr lvl="0" indent="0" algn="l"/>
            <a:r>
              <a:rPr lang="en-US" altLang="zh-CN" sz="24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Time:__________</a:t>
            </a:r>
          </a:p>
          <a:p>
            <a:pPr lvl="0" indent="0" algn="l"/>
            <a:r>
              <a:rPr lang="en-US" altLang="zh-CN" sz="24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Place:_________</a:t>
            </a:r>
          </a:p>
          <a:p>
            <a:pPr lvl="0" indent="0" algn="l"/>
            <a:r>
              <a:rPr lang="en-US" altLang="zh-CN" sz="24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With__________</a:t>
            </a:r>
          </a:p>
          <a:p>
            <a:pPr lvl="0" indent="0" algn="l"/>
            <a:r>
              <a:rPr lang="en-US" altLang="zh-CN" sz="2400" dirty="0">
                <a:solidFill>
                  <a:srgbClr val="C0000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Come and have fun !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358096" y="4725144"/>
            <a:ext cx="6238240" cy="1556345"/>
          </a:xfrm>
          <a:prstGeom prst="roundRect">
            <a:avLst>
              <a:gd name="adj" fmla="val 16667"/>
            </a:avLst>
          </a:prstGeom>
          <a:blipFill rotWithShape="1">
            <a:blip r:embed="rId5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l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Tip: 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Introduce(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介绍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 your invitation. Use the  following sentences:</a:t>
            </a:r>
          </a:p>
          <a:p>
            <a:pPr lvl="0" indent="0" algn="l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are going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69428" y="836712"/>
            <a:ext cx="445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0152" y="3902323"/>
            <a:ext cx="2448048" cy="23004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4"/>
          <p:cNvSpPr txBox="1"/>
          <p:nvPr/>
        </p:nvSpPr>
        <p:spPr>
          <a:xfrm>
            <a:off x="395536" y="1989386"/>
            <a:ext cx="69850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4400" b="1" dirty="0">
                <a:latin typeface="Calibri" panose="020F0502020204030204" pitchFamily="34" charset="0"/>
                <a:ea typeface="宋体" panose="02010600030101010101" pitchFamily="2" charset="-122"/>
              </a:rPr>
              <a:t>What is the song about?</a:t>
            </a:r>
          </a:p>
        </p:txBody>
      </p:sp>
      <p:sp>
        <p:nvSpPr>
          <p:cNvPr id="5125" name="TextBox 7"/>
          <p:cNvSpPr txBox="1"/>
          <p:nvPr/>
        </p:nvSpPr>
        <p:spPr>
          <a:xfrm>
            <a:off x="395536" y="3140323"/>
            <a:ext cx="6985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4400" b="1" dirty="0">
                <a:latin typeface="Calibri" panose="020F0502020204030204" pitchFamily="34" charset="0"/>
                <a:ea typeface="宋体" panose="02010600030101010101" pitchFamily="2" charset="-122"/>
              </a:rPr>
              <a:t>Where are they going?</a:t>
            </a:r>
          </a:p>
        </p:txBody>
      </p:sp>
      <p:sp>
        <p:nvSpPr>
          <p:cNvPr id="21508" name="标题 1"/>
          <p:cNvSpPr/>
          <p:nvPr/>
        </p:nvSpPr>
        <p:spPr>
          <a:xfrm>
            <a:off x="395536" y="901313"/>
            <a:ext cx="2448272" cy="583471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eaLnBrk="0" hangingPunct="0"/>
            <a:r>
              <a:rPr lang="en-US" altLang="zh-CN" sz="2800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Let's enjoy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8682" descr="0AB679D1EF5668A7AE438A265420AB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06234">
            <a:off x="4958917" y="5209804"/>
            <a:ext cx="1445143" cy="1066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28683" descr="284627496451536950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-225332">
            <a:off x="2959882" y="5149018"/>
            <a:ext cx="1352987" cy="10307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28680" descr="6351-1110311123038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399389">
            <a:off x="6992928" y="5092182"/>
            <a:ext cx="1298687" cy="1056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标题 1"/>
          <p:cNvSpPr/>
          <p:nvPr/>
        </p:nvSpPr>
        <p:spPr>
          <a:xfrm>
            <a:off x="436612" y="923863"/>
            <a:ext cx="3199764" cy="647700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eaLnBrk="0" hangingPunct="0"/>
            <a:r>
              <a:rPr lang="en-US" altLang="zh-CN" sz="2800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Brain storming</a:t>
            </a:r>
          </a:p>
        </p:txBody>
      </p:sp>
      <p:grpSp>
        <p:nvGrpSpPr>
          <p:cNvPr id="21509" name="组合 28676"/>
          <p:cNvGrpSpPr/>
          <p:nvPr/>
        </p:nvGrpSpPr>
        <p:grpSpPr>
          <a:xfrm>
            <a:off x="3136314" y="2003363"/>
            <a:ext cx="3384550" cy="2952750"/>
            <a:chOff x="2154" y="1525"/>
            <a:chExt cx="1180" cy="998"/>
          </a:xfrm>
        </p:grpSpPr>
        <p:sp>
          <p:nvSpPr>
            <p:cNvPr id="21510" name="椭圆 28677"/>
            <p:cNvSpPr/>
            <p:nvPr/>
          </p:nvSpPr>
          <p:spPr>
            <a:xfrm>
              <a:off x="2154" y="1525"/>
              <a:ext cx="1134" cy="998"/>
            </a:xfrm>
            <a:prstGeom prst="ellipse">
              <a:avLst/>
            </a:prstGeom>
            <a:gradFill rotWithShape="1">
              <a:gsLst>
                <a:gs pos="0">
                  <a:srgbClr val="E1FB81">
                    <a:alpha val="59000"/>
                  </a:srgbClr>
                </a:gs>
                <a:gs pos="50000">
                  <a:schemeClr val="bg1"/>
                </a:gs>
                <a:gs pos="100000">
                  <a:srgbClr val="E1FB81">
                    <a:alpha val="59000"/>
                  </a:srgbClr>
                </a:gs>
              </a:gsLst>
              <a:lin ang="5400000" scaled="1"/>
              <a:tileRect/>
            </a:gradFill>
            <a:ln w="57150" cap="rnd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1" name="文本框 28678"/>
            <p:cNvSpPr txBox="1"/>
            <p:nvPr/>
          </p:nvSpPr>
          <p:spPr>
            <a:xfrm>
              <a:off x="2245" y="1797"/>
              <a:ext cx="1089" cy="4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sz="7200" b="1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party</a:t>
              </a:r>
            </a:p>
          </p:txBody>
        </p:sp>
      </p:grpSp>
      <p:sp>
        <p:nvSpPr>
          <p:cNvPr id="28680" name="Text Box 12"/>
          <p:cNvSpPr txBox="1"/>
          <p:nvPr/>
        </p:nvSpPr>
        <p:spPr>
          <a:xfrm>
            <a:off x="2704514" y="1931925"/>
            <a:ext cx="4824412" cy="255454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Tips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：</a:t>
            </a:r>
          </a:p>
          <a:p>
            <a:pPr lvl="0" indent="0"/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、说出看到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party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想到</a:t>
            </a:r>
            <a:r>
              <a:rPr lang="zh-CN" altLang="en-US" sz="32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物品、活动</a:t>
            </a:r>
            <a:r>
              <a:rPr lang="en-US" altLang="zh-CN" sz="3200" b="1" dirty="0" smtClean="0">
                <a:latin typeface="+mn-ea"/>
                <a:ea typeface="+mn-ea"/>
              </a:rPr>
              <a:t>……</a:t>
            </a:r>
            <a:endParaRPr lang="zh-CN" altLang="en-US" sz="3200" b="1" dirty="0">
              <a:latin typeface="+mn-ea"/>
              <a:ea typeface="+mn-ea"/>
            </a:endParaRPr>
          </a:p>
          <a:p>
            <a:pPr lvl="0" indent="0"/>
            <a:endParaRPr lang="zh-CN" altLang="en-US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、音乐停止，游戏结束！</a:t>
            </a:r>
          </a:p>
        </p:txBody>
      </p:sp>
      <p:pic>
        <p:nvPicPr>
          <p:cNvPr id="21513" name="图片 28681" descr="s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-1082407">
            <a:off x="810199" y="4954571"/>
            <a:ext cx="1414045" cy="10422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nimBg="1"/>
      <p:bldP spid="28680" grpId="0" bldLvl="0" animBg="1"/>
      <p:bldP spid="28680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3" name="组合 7292"/>
          <p:cNvGrpSpPr/>
          <p:nvPr/>
        </p:nvGrpSpPr>
        <p:grpSpPr>
          <a:xfrm>
            <a:off x="1192442" y="4650619"/>
            <a:ext cx="2559346" cy="1637111"/>
            <a:chOff x="249" y="2341"/>
            <a:chExt cx="2268" cy="1088"/>
          </a:xfrm>
        </p:grpSpPr>
        <p:sp>
          <p:nvSpPr>
            <p:cNvPr id="7170" name="流程图: 可选过程 7284"/>
            <p:cNvSpPr/>
            <p:nvPr/>
          </p:nvSpPr>
          <p:spPr>
            <a:xfrm>
              <a:off x="249" y="2341"/>
              <a:ext cx="2268" cy="108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171" name="图片 7247" descr="chocolate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AF9FE"/>
                </a:clrFrom>
                <a:clrTo>
                  <a:srgbClr val="FAF9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65" y="2387"/>
              <a:ext cx="499" cy="4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2" name="图片 7248" descr="sweet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7" y="2886"/>
              <a:ext cx="540" cy="5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3" name="图片 7249" descr="cakes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879FA1"/>
                </a:clrFrom>
                <a:clrTo>
                  <a:srgbClr val="879FA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" y="2931"/>
              <a:ext cx="491" cy="4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7250" descr="biscuits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" y="2341"/>
              <a:ext cx="507" cy="5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283" name="组合 7282"/>
          <p:cNvGrpSpPr/>
          <p:nvPr/>
        </p:nvGrpSpPr>
        <p:grpSpPr>
          <a:xfrm>
            <a:off x="5391866" y="2432889"/>
            <a:ext cx="2449290" cy="1621859"/>
            <a:chOff x="2653" y="1117"/>
            <a:chExt cx="2269" cy="1094"/>
          </a:xfrm>
        </p:grpSpPr>
        <p:sp>
          <p:nvSpPr>
            <p:cNvPr id="7176" name="流程图: 可选过程 7272"/>
            <p:cNvSpPr/>
            <p:nvPr/>
          </p:nvSpPr>
          <p:spPr>
            <a:xfrm>
              <a:off x="2653" y="1117"/>
              <a:ext cx="2268" cy="108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177" name="图片 7252" descr="orange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9F9FB"/>
                </a:clrFrom>
                <a:clrTo>
                  <a:srgbClr val="F9F9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1" y="1207"/>
              <a:ext cx="681" cy="5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8" name="图片 7253" descr="bananas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833" y="1706"/>
              <a:ext cx="462" cy="4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9" name="图片 7254" descr="apples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0F0F8"/>
                </a:clrFrom>
                <a:clrTo>
                  <a:srgbClr val="F0F0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0" y="1207"/>
              <a:ext cx="669" cy="5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0" name="图片 7255" descr="grapes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71" y="1661"/>
              <a:ext cx="655" cy="5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1" name="图片 7256" descr="peaches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0F5EE"/>
                </a:clrFrom>
                <a:clrTo>
                  <a:srgbClr val="F0F5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9" y="1162"/>
              <a:ext cx="589" cy="4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294" name="组合 7293"/>
          <p:cNvGrpSpPr/>
          <p:nvPr/>
        </p:nvGrpSpPr>
        <p:grpSpPr>
          <a:xfrm>
            <a:off x="5392945" y="4672209"/>
            <a:ext cx="2447132" cy="1637111"/>
            <a:chOff x="2653" y="2341"/>
            <a:chExt cx="2268" cy="1088"/>
          </a:xfrm>
        </p:grpSpPr>
        <p:sp>
          <p:nvSpPr>
            <p:cNvPr id="7183" name="流程图: 可选过程 7291"/>
            <p:cNvSpPr/>
            <p:nvPr/>
          </p:nvSpPr>
          <p:spPr>
            <a:xfrm>
              <a:off x="2653" y="2341"/>
              <a:ext cx="2268" cy="108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184" name="图片 7263" descr="拼图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7" y="2840"/>
              <a:ext cx="545" cy="5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5" name="图片 7264" descr="puppet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6" y="2478"/>
              <a:ext cx="454" cy="4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6" name="图片 7265" descr="balloon"/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9" y="2478"/>
              <a:ext cx="573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7" name="图片 7266" descr="yo yo"/>
            <p:cNvPicPr>
              <a:picLocks noChangeAspect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4" y="2659"/>
              <a:ext cx="553" cy="50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88" name="矩形 5"/>
          <p:cNvSpPr/>
          <p:nvPr/>
        </p:nvSpPr>
        <p:spPr>
          <a:xfrm>
            <a:off x="466600" y="939255"/>
            <a:ext cx="3673475" cy="617537"/>
          </a:xfrm>
          <a:prstGeom prst="rect">
            <a:avLst/>
          </a:prstGeom>
          <a:noFill/>
          <a:ln w="38100" cap="flat" cmpd="sng">
            <a:solidFill>
              <a:srgbClr val="800080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buFont typeface="Arial" panose="020B0604020202020204" pitchFamily="34" charset="0"/>
              <a:buNone/>
            </a:pPr>
            <a:r>
              <a:rPr lang="en-US" altLang="x-none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Before the party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272" name="矩形 5"/>
          <p:cNvSpPr/>
          <p:nvPr/>
        </p:nvSpPr>
        <p:spPr>
          <a:xfrm>
            <a:off x="323528" y="1747664"/>
            <a:ext cx="87487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We should prepare things for the party. </a:t>
            </a:r>
            <a:r>
              <a:rPr lang="zh-CN" altLang="en-US" sz="2400" b="1" dirty="0"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为派对准备物品</a:t>
            </a:r>
          </a:p>
        </p:txBody>
      </p:sp>
      <p:grpSp>
        <p:nvGrpSpPr>
          <p:cNvPr id="7282" name="组合 7281"/>
          <p:cNvGrpSpPr/>
          <p:nvPr/>
        </p:nvGrpSpPr>
        <p:grpSpPr>
          <a:xfrm>
            <a:off x="1192442" y="2494772"/>
            <a:ext cx="2559346" cy="1657448"/>
            <a:chOff x="1383" y="1207"/>
            <a:chExt cx="2268" cy="1135"/>
          </a:xfrm>
        </p:grpSpPr>
        <p:sp>
          <p:nvSpPr>
            <p:cNvPr id="7191" name="流程图: 可选过程 7274"/>
            <p:cNvSpPr/>
            <p:nvPr/>
          </p:nvSpPr>
          <p:spPr>
            <a:xfrm>
              <a:off x="1383" y="1207"/>
              <a:ext cx="2268" cy="108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192" name="组合 7275"/>
            <p:cNvGrpSpPr/>
            <p:nvPr/>
          </p:nvGrpSpPr>
          <p:grpSpPr>
            <a:xfrm>
              <a:off x="1565" y="1570"/>
              <a:ext cx="1956" cy="772"/>
              <a:chOff x="1519" y="1344"/>
              <a:chExt cx="1956" cy="772"/>
            </a:xfrm>
          </p:grpSpPr>
          <p:pic>
            <p:nvPicPr>
              <p:cNvPr id="7193" name="图片 7276" descr="coffee"/>
              <p:cNvPicPr>
                <a:picLocks noChangeAspect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2880" y="1434"/>
                <a:ext cx="595" cy="6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4" name="图片 7277" descr="juice"/>
              <p:cNvPicPr>
                <a:picLocks noChangeAspect="1"/>
              </p:cNvPicPr>
              <p:nvPr/>
            </p:nvPicPr>
            <p:blipFill>
              <a:blip r:embed="rId17" cstate="email"/>
              <a:stretch>
                <a:fillRect/>
              </a:stretch>
            </p:blipFill>
            <p:spPr>
              <a:xfrm>
                <a:off x="2472" y="1389"/>
                <a:ext cx="538" cy="6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5" name="图片 7278" descr="fanta"/>
              <p:cNvPicPr>
                <a:picLocks noChangeAspect="1"/>
              </p:cNvPicPr>
              <p:nvPr/>
            </p:nvPicPr>
            <p:blipFill>
              <a:blip r:embed="rId1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2154" y="1389"/>
                <a:ext cx="499" cy="7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6" name="图片 7279" descr="cola"/>
              <p:cNvPicPr>
                <a:picLocks noChangeAspect="1"/>
              </p:cNvPicPr>
              <p:nvPr/>
            </p:nvPicPr>
            <p:blipFill>
              <a:blip r:embed="rId19" cstate="email"/>
              <a:stretch>
                <a:fillRect/>
              </a:stretch>
            </p:blipFill>
            <p:spPr>
              <a:xfrm>
                <a:off x="1791" y="1389"/>
                <a:ext cx="545" cy="72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7" name="图片 7280" descr="sprite"/>
              <p:cNvPicPr>
                <a:picLocks noChangeAspect="1"/>
              </p:cNvPicPr>
              <p:nvPr/>
            </p:nvPicPr>
            <p:blipFill>
              <a:blip r:embed="rId20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519" y="1344"/>
                <a:ext cx="499" cy="76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" name="文本框 7174"/>
          <p:cNvSpPr txBox="1"/>
          <p:nvPr/>
        </p:nvSpPr>
        <p:spPr>
          <a:xfrm>
            <a:off x="1716465" y="2316932"/>
            <a:ext cx="1511300" cy="60801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3200" dirty="0">
                <a:latin typeface="Comic Sans MS" panose="030F0702030302020204" pitchFamily="66" charset="0"/>
                <a:ea typeface="宋体" panose="02010600030101010101" pitchFamily="2" charset="-122"/>
              </a:rPr>
              <a:t>drinks</a:t>
            </a:r>
          </a:p>
        </p:txBody>
      </p:sp>
      <p:sp>
        <p:nvSpPr>
          <p:cNvPr id="2" name="文本框 7175"/>
          <p:cNvSpPr txBox="1"/>
          <p:nvPr/>
        </p:nvSpPr>
        <p:spPr>
          <a:xfrm>
            <a:off x="6004530" y="2244924"/>
            <a:ext cx="1223962" cy="60801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 algn="ctr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fruit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7176"/>
          <p:cNvSpPr txBox="1"/>
          <p:nvPr/>
        </p:nvSpPr>
        <p:spPr>
          <a:xfrm>
            <a:off x="1733928" y="4146563"/>
            <a:ext cx="1476375" cy="60801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sn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cks</a:t>
            </a:r>
          </a:p>
        </p:txBody>
      </p:sp>
      <p:sp>
        <p:nvSpPr>
          <p:cNvPr id="5" name="文本框 7177"/>
          <p:cNvSpPr txBox="1"/>
          <p:nvPr/>
        </p:nvSpPr>
        <p:spPr>
          <a:xfrm>
            <a:off x="6137880" y="4258631"/>
            <a:ext cx="957262" cy="60801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toys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" grpId="0"/>
      <p:bldP spid="3" grpId="0" bldLvl="0" animBg="1"/>
      <p:bldP spid="2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5"/>
          <p:cNvSpPr/>
          <p:nvPr/>
        </p:nvSpPr>
        <p:spPr>
          <a:xfrm>
            <a:off x="403913" y="908720"/>
            <a:ext cx="3015959" cy="584775"/>
          </a:xfrm>
          <a:prstGeom prst="rect">
            <a:avLst/>
          </a:prstGeom>
          <a:noFill/>
          <a:ln w="38100" cap="flat" cmpd="sng">
            <a:solidFill>
              <a:srgbClr val="80008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buFont typeface="Arial" panose="020B0604020202020204" pitchFamily="34" charset="0"/>
              <a:buNone/>
            </a:pPr>
            <a:r>
              <a:rPr lang="en-US" altLang="x-none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At the party</a:t>
            </a:r>
            <a:endParaRPr lang="en-US" altLang="zh-CN" sz="32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8194" name="图片 32773" descr="14242_39887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485066">
            <a:off x="5140872" y="2560203"/>
            <a:ext cx="3095625" cy="266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32774" descr="a623eedc11d31a842f70153ccf4ec5dbNZYGsx_650x99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6875" y="1863457"/>
            <a:ext cx="2801937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32775" descr="sy_20120622112202768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-843298">
            <a:off x="943178" y="2592636"/>
            <a:ext cx="2921000" cy="260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7" name="文本框 32776"/>
          <p:cNvSpPr txBox="1"/>
          <p:nvPr/>
        </p:nvSpPr>
        <p:spPr>
          <a:xfrm rot="-768256">
            <a:off x="621401" y="550417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sing</a:t>
            </a:r>
          </a:p>
        </p:txBody>
      </p:sp>
      <p:sp>
        <p:nvSpPr>
          <p:cNvPr id="32778" name="文本框 32777"/>
          <p:cNvSpPr txBox="1"/>
          <p:nvPr/>
        </p:nvSpPr>
        <p:spPr>
          <a:xfrm>
            <a:off x="2204138" y="5117773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dance</a:t>
            </a:r>
          </a:p>
        </p:txBody>
      </p:sp>
      <p:sp>
        <p:nvSpPr>
          <p:cNvPr id="32779" name="文本框 32778"/>
          <p:cNvSpPr txBox="1"/>
          <p:nvPr/>
        </p:nvSpPr>
        <p:spPr>
          <a:xfrm rot="788593">
            <a:off x="4077388" y="5117773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3600" b="1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eat</a:t>
            </a:r>
          </a:p>
        </p:txBody>
      </p:sp>
      <p:sp>
        <p:nvSpPr>
          <p:cNvPr id="32780" name="文本框 32779"/>
          <p:cNvSpPr txBox="1"/>
          <p:nvPr/>
        </p:nvSpPr>
        <p:spPr>
          <a:xfrm>
            <a:off x="5301351" y="5260648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3600" b="1" dirty="0">
                <a:solidFill>
                  <a:srgbClr val="66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drink</a:t>
            </a:r>
          </a:p>
        </p:txBody>
      </p:sp>
      <p:sp>
        <p:nvSpPr>
          <p:cNvPr id="32781" name="文本框 32780"/>
          <p:cNvSpPr txBox="1"/>
          <p:nvPr/>
        </p:nvSpPr>
        <p:spPr>
          <a:xfrm rot="-403059">
            <a:off x="7087923" y="5666413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32779" grpId="0"/>
      <p:bldP spid="32780" grpId="0"/>
      <p:bldP spid="327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组合 33795"/>
          <p:cNvGrpSpPr/>
          <p:nvPr/>
        </p:nvGrpSpPr>
        <p:grpSpPr>
          <a:xfrm>
            <a:off x="2152726" y="4295367"/>
            <a:ext cx="4608363" cy="1872208"/>
            <a:chOff x="773" y="493"/>
            <a:chExt cx="4365" cy="3108"/>
          </a:xfrm>
        </p:grpSpPr>
        <p:pic>
          <p:nvPicPr>
            <p:cNvPr id="33797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73" y="493"/>
              <a:ext cx="4365" cy="31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8" name="图片 33797" descr="5~$FDB7D0P_)6OD[AQ70X3H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4FCFC"/>
                </a:clrFrom>
                <a:clrTo>
                  <a:srgbClr val="F4FCFC">
                    <a:alpha val="0"/>
                  </a:srgbClr>
                </a:clrTo>
              </a:clrChange>
              <a:lum contrast="-6000"/>
            </a:blip>
            <a:srcRect/>
            <a:stretch>
              <a:fillRect/>
            </a:stretch>
          </p:blipFill>
          <p:spPr>
            <a:xfrm>
              <a:off x="1348" y="2129"/>
              <a:ext cx="425" cy="1278"/>
            </a:xfrm>
            <a:prstGeom prst="rect">
              <a:avLst/>
            </a:prstGeom>
            <a:noFill/>
            <a:ln w="38100">
              <a:noFill/>
            </a:ln>
          </p:spPr>
        </p:pic>
      </p:grpSp>
      <p:sp>
        <p:nvSpPr>
          <p:cNvPr id="33799" name="文本框 33798"/>
          <p:cNvSpPr txBox="1"/>
          <p:nvPr/>
        </p:nvSpPr>
        <p:spPr>
          <a:xfrm>
            <a:off x="538728" y="1895103"/>
            <a:ext cx="7849696" cy="2092881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When are the children going to have the party?</a:t>
            </a:r>
          </a:p>
          <a:p>
            <a:pPr marL="342900" lvl="0" indent="-342900">
              <a:buAutoNum type="arabicPeriod"/>
            </a:pP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lvl="0" indent="-342900">
              <a:buNone/>
            </a:pP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  <a:p>
            <a:pPr marL="342900" lvl="0" indent="-342900">
              <a:buNone/>
            </a:pP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2. Where are they going to have the party? </a:t>
            </a:r>
          </a:p>
          <a:p>
            <a:pPr marL="342900" lvl="0" indent="-342900">
              <a:buNone/>
            </a:pP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3800" name="标题 1"/>
          <p:cNvSpPr/>
          <p:nvPr/>
        </p:nvSpPr>
        <p:spPr>
          <a:xfrm>
            <a:off x="395536" y="958478"/>
            <a:ext cx="2520950" cy="647700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3600" b="1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预习反馈：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5393" y="1874148"/>
            <a:ext cx="7863031" cy="1786451"/>
          </a:xfrm>
          <a:prstGeom prst="rect">
            <a:avLst/>
          </a:prstGeom>
          <a:solidFill>
            <a:srgbClr val="C1E499"/>
          </a:solidFill>
          <a:ln w="28575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>
              <a:lnSpc>
                <a:spcPct val="2300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It is Children's Day this Sunday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. The </a:t>
            </a: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children are going to have a party at Mike's house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bldLvl="0" animBg="1"/>
      <p:bldP spid="2" grpId="1" animBg="1"/>
      <p:bldP spid="2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3" descr="练习一截图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75189" y="1544672"/>
            <a:ext cx="7369810" cy="34944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/>
          <p:nvPr/>
        </p:nvCxnSpPr>
        <p:spPr>
          <a:xfrm>
            <a:off x="1872164" y="3428082"/>
            <a:ext cx="5113338" cy="57626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385052" y="3428082"/>
            <a:ext cx="71438" cy="57626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185277" y="3428082"/>
            <a:ext cx="0" cy="6492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1728972" y="3428082"/>
            <a:ext cx="5256213" cy="57626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865178" y="5013677"/>
            <a:ext cx="6803166" cy="14396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Try to say like this: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 Hai is going to </a:t>
            </a:r>
            <a:r>
              <a:rPr kumimoji="0" lang="en-US" altLang="zh-C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bring…to 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party.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Wang Bing is going to bring…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6" name="Group 25"/>
          <p:cNvGrpSpPr/>
          <p:nvPr/>
        </p:nvGrpSpPr>
        <p:grpSpPr>
          <a:xfrm>
            <a:off x="1279074" y="4077687"/>
            <a:ext cx="934720" cy="863600"/>
            <a:chOff x="612" y="1979"/>
            <a:chExt cx="680" cy="635"/>
          </a:xfrm>
        </p:grpSpPr>
        <p:sp>
          <p:nvSpPr>
            <p:cNvPr id="9227" name="Rectangle 23"/>
            <p:cNvSpPr/>
            <p:nvPr/>
          </p:nvSpPr>
          <p:spPr>
            <a:xfrm>
              <a:off x="612" y="1979"/>
              <a:ext cx="680" cy="63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8" name="Text Box 24"/>
            <p:cNvSpPr txBox="1"/>
            <p:nvPr/>
          </p:nvSpPr>
          <p:spPr>
            <a:xfrm>
              <a:off x="793" y="2015"/>
              <a:ext cx="272" cy="5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sz="4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?</a:t>
              </a:r>
            </a:p>
          </p:txBody>
        </p:sp>
      </p:grpSp>
      <p:sp>
        <p:nvSpPr>
          <p:cNvPr id="10251" name="标题 1"/>
          <p:cNvSpPr/>
          <p:nvPr/>
        </p:nvSpPr>
        <p:spPr>
          <a:xfrm>
            <a:off x="467545" y="908720"/>
            <a:ext cx="3672408" cy="432048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eaLnBrk="0" hangingPunct="0"/>
            <a:r>
              <a:rPr lang="en-US" altLang="zh-CN" sz="2800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Listen and match</a:t>
            </a:r>
          </a:p>
        </p:txBody>
      </p:sp>
      <p:pic>
        <p:nvPicPr>
          <p:cNvPr id="4" name="U5Stor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20874" y="909037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5~$FDB7D0P_)6OD[AQ70X3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1811606"/>
            <a:ext cx="4142358" cy="2069957"/>
          </a:xfrm>
          <a:prstGeom prst="rect">
            <a:avLst/>
          </a:prstGeom>
          <a:noFill/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</p:pic>
      <p:pic>
        <p:nvPicPr>
          <p:cNvPr id="12290" name="Picture 8" descr="Y%F2USY]Y7`_Q2X4{QLD({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75" y="4005064"/>
            <a:ext cx="4525009" cy="2321560"/>
          </a:xfrm>
          <a:prstGeom prst="rect">
            <a:avLst/>
          </a:prstGeom>
          <a:noFill/>
          <a:ln w="38100" cap="flat" cmpd="sng">
            <a:solidFill>
              <a:srgbClr val="99CCFF"/>
            </a:solidFill>
            <a:prstDash val="sysDot"/>
            <a:miter/>
            <a:headEnd type="none" w="med" len="med"/>
            <a:tailEnd type="none" w="med" len="med"/>
          </a:ln>
        </p:spPr>
      </p:pic>
      <p:sp>
        <p:nvSpPr>
          <p:cNvPr id="13330" name="Line 18"/>
          <p:cNvSpPr/>
          <p:nvPr/>
        </p:nvSpPr>
        <p:spPr>
          <a:xfrm>
            <a:off x="7164288" y="4496055"/>
            <a:ext cx="647700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6" name="Text Box 26"/>
          <p:cNvSpPr txBox="1"/>
          <p:nvPr/>
        </p:nvSpPr>
        <p:spPr>
          <a:xfrm>
            <a:off x="1328738" y="5445224"/>
            <a:ext cx="27463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cl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ow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4362" name="Group 26"/>
          <p:cNvGrpSpPr/>
          <p:nvPr/>
        </p:nvGrpSpPr>
        <p:grpSpPr>
          <a:xfrm>
            <a:off x="323528" y="4777953"/>
            <a:ext cx="3676650" cy="711200"/>
            <a:chOff x="217" y="2704"/>
            <a:chExt cx="2316" cy="448"/>
          </a:xfrm>
        </p:grpSpPr>
        <p:sp>
          <p:nvSpPr>
            <p:cNvPr id="12294" name="Text Box 27"/>
            <p:cNvSpPr txBox="1"/>
            <p:nvPr/>
          </p:nvSpPr>
          <p:spPr>
            <a:xfrm>
              <a:off x="217" y="2709"/>
              <a:ext cx="104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fl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ow</a:t>
              </a: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er</a:t>
              </a:r>
            </a:p>
          </p:txBody>
        </p:sp>
        <p:sp>
          <p:nvSpPr>
            <p:cNvPr id="12295" name="Text Box 28"/>
            <p:cNvSpPr txBox="1"/>
            <p:nvPr/>
          </p:nvSpPr>
          <p:spPr>
            <a:xfrm>
              <a:off x="1429" y="2704"/>
              <a:ext cx="110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h</a:t>
              </a:r>
              <a:r>
                <a:rPr lang="en-US" altLang="zh-CN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ow</a:t>
              </a:r>
              <a:endPara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6" name="Line 29"/>
            <p:cNvSpPr/>
            <p:nvPr/>
          </p:nvSpPr>
          <p:spPr>
            <a:xfrm>
              <a:off x="839" y="2976"/>
              <a:ext cx="407" cy="1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7" name="Line 30"/>
            <p:cNvSpPr/>
            <p:nvPr/>
          </p:nvSpPr>
          <p:spPr>
            <a:xfrm flipH="1">
              <a:off x="1519" y="2931"/>
              <a:ext cx="332" cy="21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0" name="Text Box 37"/>
          <p:cNvSpPr txBox="1"/>
          <p:nvPr/>
        </p:nvSpPr>
        <p:spPr>
          <a:xfrm>
            <a:off x="6623685" y="3198440"/>
            <a:ext cx="162115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pp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ear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01" name="Text Box 38"/>
          <p:cNvSpPr txBox="1"/>
          <p:nvPr/>
        </p:nvSpPr>
        <p:spPr>
          <a:xfrm>
            <a:off x="6156960" y="2498035"/>
            <a:ext cx="122428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bout</a:t>
            </a:r>
          </a:p>
        </p:txBody>
      </p:sp>
      <p:sp>
        <p:nvSpPr>
          <p:cNvPr id="12302" name="Text Box 39"/>
          <p:cNvSpPr txBox="1"/>
          <p:nvPr/>
        </p:nvSpPr>
        <p:spPr>
          <a:xfrm>
            <a:off x="7454265" y="2498035"/>
            <a:ext cx="125920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ear</a:t>
            </a:r>
          </a:p>
        </p:txBody>
      </p:sp>
      <p:sp>
        <p:nvSpPr>
          <p:cNvPr id="12303" name="Line 40"/>
          <p:cNvSpPr/>
          <p:nvPr/>
        </p:nvSpPr>
        <p:spPr>
          <a:xfrm>
            <a:off x="6372860" y="2906340"/>
            <a:ext cx="431800" cy="48958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4" name="Line 41"/>
          <p:cNvSpPr/>
          <p:nvPr/>
        </p:nvSpPr>
        <p:spPr>
          <a:xfrm rot="1860000" flipH="1">
            <a:off x="7908290" y="2915230"/>
            <a:ext cx="25400" cy="50990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55" name="Text Box 43"/>
          <p:cNvSpPr txBox="1"/>
          <p:nvPr/>
        </p:nvSpPr>
        <p:spPr>
          <a:xfrm>
            <a:off x="6949123" y="3744858"/>
            <a:ext cx="1511300" cy="518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[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ə'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ɪə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]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59" name="Text Box 47"/>
          <p:cNvSpPr txBox="1"/>
          <p:nvPr/>
        </p:nvSpPr>
        <p:spPr>
          <a:xfrm>
            <a:off x="8028623" y="3882970"/>
            <a:ext cx="7207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出现</a:t>
            </a:r>
          </a:p>
        </p:txBody>
      </p:sp>
      <p:grpSp>
        <p:nvGrpSpPr>
          <p:cNvPr id="14364" name="Group 28"/>
          <p:cNvGrpSpPr/>
          <p:nvPr/>
        </p:nvGrpSpPr>
        <p:grpSpPr>
          <a:xfrm>
            <a:off x="1455415" y="5825223"/>
            <a:ext cx="1800225" cy="522287"/>
            <a:chOff x="930" y="3476"/>
            <a:chExt cx="1134" cy="329"/>
          </a:xfrm>
        </p:grpSpPr>
        <p:sp>
          <p:nvSpPr>
            <p:cNvPr id="12310" name="Text Box 32"/>
            <p:cNvSpPr txBox="1"/>
            <p:nvPr/>
          </p:nvSpPr>
          <p:spPr>
            <a:xfrm>
              <a:off x="930" y="3476"/>
              <a:ext cx="109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/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[</a:t>
              </a:r>
              <a:r>
                <a:rPr lang="en-US" altLang="zh-C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kl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aʊ</a:t>
              </a:r>
              <a:r>
                <a:rPr lang="en-US" altLang="zh-C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n</a:t>
              </a:r>
              <a:r>
                <a:rPr lang="en-US" altLang="zh-CN" sz="20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]</a:t>
              </a:r>
            </a:p>
          </p:txBody>
        </p:sp>
        <p:sp>
          <p:nvSpPr>
            <p:cNvPr id="12311" name="Text Box 27"/>
            <p:cNvSpPr txBox="1"/>
            <p:nvPr/>
          </p:nvSpPr>
          <p:spPr>
            <a:xfrm>
              <a:off x="1565" y="3566"/>
              <a:ext cx="49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小丑</a:t>
              </a:r>
            </a:p>
          </p:txBody>
        </p:sp>
      </p:grpSp>
      <p:sp>
        <p:nvSpPr>
          <p:cNvPr id="2" name="对角圆角矩形 1"/>
          <p:cNvSpPr/>
          <p:nvPr/>
        </p:nvSpPr>
        <p:spPr>
          <a:xfrm>
            <a:off x="1158876" y="2105917"/>
            <a:ext cx="6679565" cy="2934652"/>
          </a:xfrm>
          <a:prstGeom prst="round2DiagRect">
            <a:avLst/>
          </a:prstGeom>
          <a:solidFill>
            <a:srgbClr val="FFEE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Tip:</a:t>
            </a:r>
            <a:endParaRPr kumimoji="0" lang="en-US" altLang="zh-CN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If you find some new words, you can circle them. Then you can understand according to the story time. (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圈出生词，结合上下文理解其意</a:t>
            </a: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)</a:t>
            </a:r>
            <a:endParaRPr kumimoji="0" lang="en-US" altLang="zh-CN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pPr algn="ctr"/>
            <a:endParaRPr lang="zh-CN" altLang="en-US" dirty="0"/>
          </a:p>
        </p:txBody>
      </p:sp>
      <p:sp>
        <p:nvSpPr>
          <p:cNvPr id="5" name="Line 18"/>
          <p:cNvSpPr/>
          <p:nvPr/>
        </p:nvSpPr>
        <p:spPr>
          <a:xfrm>
            <a:off x="6660232" y="4495420"/>
            <a:ext cx="471170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49" name="图片 6148" descr="a21b2037gbe68baf62d85&amp;69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7212" y="4283281"/>
            <a:ext cx="2270175" cy="203106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159" name="左箭头 6158"/>
          <p:cNvSpPr/>
          <p:nvPr/>
        </p:nvSpPr>
        <p:spPr>
          <a:xfrm rot="-3150068">
            <a:off x="2457780" y="4291705"/>
            <a:ext cx="857250" cy="273050"/>
          </a:xfrm>
          <a:prstGeom prst="leftArrow">
            <a:avLst>
              <a:gd name="adj1" fmla="val 50000"/>
              <a:gd name="adj2" fmla="val 78313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0" name="标题 1"/>
          <p:cNvSpPr/>
          <p:nvPr/>
        </p:nvSpPr>
        <p:spPr>
          <a:xfrm>
            <a:off x="501651" y="890215"/>
            <a:ext cx="3134246" cy="522561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eaLnBrk="0" hangingPunct="0"/>
            <a:r>
              <a:rPr lang="en-US" altLang="zh-CN" sz="280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Read in groups</a:t>
            </a:r>
          </a:p>
        </p:txBody>
      </p:sp>
      <p:sp>
        <p:nvSpPr>
          <p:cNvPr id="3" name="椭圆 2"/>
          <p:cNvSpPr/>
          <p:nvPr/>
        </p:nvSpPr>
        <p:spPr>
          <a:xfrm>
            <a:off x="5765879" y="4085632"/>
            <a:ext cx="2262505" cy="56750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Line 18"/>
          <p:cNvSpPr/>
          <p:nvPr/>
        </p:nvSpPr>
        <p:spPr>
          <a:xfrm flipV="1">
            <a:off x="6615762" y="5165844"/>
            <a:ext cx="1196226" cy="21436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18"/>
          <p:cNvSpPr/>
          <p:nvPr/>
        </p:nvSpPr>
        <p:spPr>
          <a:xfrm flipV="1">
            <a:off x="6615127" y="5460464"/>
            <a:ext cx="1305863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18"/>
          <p:cNvSpPr/>
          <p:nvPr/>
        </p:nvSpPr>
        <p:spPr>
          <a:xfrm flipV="1">
            <a:off x="6698322" y="5805264"/>
            <a:ext cx="515553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2300" grpId="0"/>
      <p:bldP spid="12301" grpId="0"/>
      <p:bldP spid="12302" grpId="0"/>
      <p:bldP spid="13355" grpId="0" bldLvl="0"/>
      <p:bldP spid="13355" grpId="1" bldLvl="0"/>
      <p:bldP spid="13359" grpId="0"/>
      <p:bldP spid="2" grpId="0" bldLvl="0" animBg="1"/>
      <p:bldP spid="2" grpId="1" bldLvl="0" animBg="1"/>
      <p:bldP spid="615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3" descr="练习一截图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33450" y="1708993"/>
            <a:ext cx="7369810" cy="34944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/>
          <p:nvPr/>
        </p:nvCxnSpPr>
        <p:spPr>
          <a:xfrm>
            <a:off x="2130425" y="3592403"/>
            <a:ext cx="5113338" cy="57626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643313" y="3592403"/>
            <a:ext cx="71438" cy="57626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443538" y="3592403"/>
            <a:ext cx="0" cy="6492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1987233" y="3592403"/>
            <a:ext cx="5256213" cy="57626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6" name="Group 25"/>
          <p:cNvGrpSpPr/>
          <p:nvPr/>
        </p:nvGrpSpPr>
        <p:grpSpPr>
          <a:xfrm>
            <a:off x="1496060" y="4256613"/>
            <a:ext cx="1017270" cy="863600"/>
            <a:chOff x="612" y="1979"/>
            <a:chExt cx="680" cy="635"/>
          </a:xfrm>
        </p:grpSpPr>
        <p:sp>
          <p:nvSpPr>
            <p:cNvPr id="9227" name="Rectangle 23"/>
            <p:cNvSpPr/>
            <p:nvPr/>
          </p:nvSpPr>
          <p:spPr>
            <a:xfrm>
              <a:off x="612" y="1979"/>
              <a:ext cx="680" cy="63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8" name="Text Box 24"/>
            <p:cNvSpPr txBox="1"/>
            <p:nvPr/>
          </p:nvSpPr>
          <p:spPr>
            <a:xfrm>
              <a:off x="793" y="2015"/>
              <a:ext cx="272" cy="5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en-US" altLang="zh-CN" sz="4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?</a:t>
              </a:r>
            </a:p>
          </p:txBody>
        </p:sp>
      </p:grpSp>
      <p:sp>
        <p:nvSpPr>
          <p:cNvPr id="10251" name="标题 1"/>
          <p:cNvSpPr/>
          <p:nvPr/>
        </p:nvSpPr>
        <p:spPr>
          <a:xfrm>
            <a:off x="458713" y="908720"/>
            <a:ext cx="3681239" cy="432048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eaLnBrk="0" hangingPunct="0"/>
            <a:r>
              <a:rPr lang="en-US" altLang="zh-CN" sz="2800" dirty="0">
                <a:solidFill>
                  <a:srgbClr val="FF00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Listen and match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4390" y="5376118"/>
            <a:ext cx="2271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ball</a:t>
            </a:r>
            <a:r>
              <a:rPr lang="en-US" altLang="zh-CN" sz="3200" dirty="0">
                <a:solidFill>
                  <a:srgbClr val="FF0000"/>
                </a:solidFill>
              </a:rPr>
              <a:t>oo</a:t>
            </a:r>
            <a:r>
              <a:rPr lang="en-US" altLang="zh-CN" sz="3200" dirty="0"/>
              <a:t>ns</a:t>
            </a:r>
          </a:p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  /u:/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全屏显示(4:3)</PresentationFormat>
  <Paragraphs>133</Paragraphs>
  <Slides>18</Slides>
  <Notes>18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Aharoni</vt:lpstr>
      <vt:lpstr>楷体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2018-12-19T07:42:00Z</dcterms:created>
  <dcterms:modified xsi:type="dcterms:W3CDTF">2023-01-17T01:37:54Z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A71853076F5F4F65A20EB8906881AD7C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