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4" r:id="rId2"/>
    <p:sldId id="259" r:id="rId3"/>
    <p:sldId id="278" r:id="rId4"/>
    <p:sldId id="258" r:id="rId5"/>
    <p:sldId id="281" r:id="rId6"/>
    <p:sldId id="279" r:id="rId7"/>
    <p:sldId id="280" r:id="rId8"/>
    <p:sldId id="266" r:id="rId9"/>
    <p:sldId id="277" r:id="rId10"/>
    <p:sldId id="282" r:id="rId11"/>
    <p:sldId id="283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0000"/>
    <a:srgbClr val="FF99CC"/>
    <a:srgbClr val="FFCC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fld id="{D3C46C84-6861-42AA-8FB1-690289E024E1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BEBD2DA6-9605-4065-8E8E-095F70CD3386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D2DA6-9605-4065-8E8E-095F70CD3386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ED09D-33DF-4AE3-A0E1-E0F069D6148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52E09-CB71-4580-9CD4-2356E2D80CB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862C6B-BF26-49A8-94C4-5D44F0DEE4E5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55000-49C5-4996-BCDD-9CF9687CCDD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B7987-5B64-404E-9C53-C23969C66BAF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DE1AF-E5E6-475F-B444-910114A5F7C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73DD23-9CA6-4115-B633-6C585FE2B6D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524AF-43C8-4F48-9608-3C090F2194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DC6BE4-E7D2-416F-848B-DF7AFCEA0AE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C7927-C2DA-4249-BCE9-47B31367281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733F8-7FAA-45F3-86C2-F4E1D9DFF4FC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FA539-39D5-4E2D-9E88-4BD0525330D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1B7F9-E96D-4CF6-9E46-D07B4EB5284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3E73B-E051-4D83-9900-5F13B926722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5E7586-366A-4610-8CA0-0799AFD483B3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49C06-498A-4A05-BF14-FB3A565FB17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2BCCF-FBC2-4A50-831F-9502320E8175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FC053-F7AE-43F4-802D-43376B0B8B0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F25AC-0084-4AE9-BF3E-C8D574761735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D30F0-ED09-41A7-976F-796D0C099F2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fld id="{AC14778F-F4BA-464A-8BA7-2589F6601A3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fld id="{726E8083-303F-4031-8354-5D13FE1753E2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5.xm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image" Target="../media/image7.jpeg"/><Relationship Id="rId5" Type="http://schemas.openxmlformats.org/officeDocument/2006/relationships/slide" Target="slide6.xml"/><Relationship Id="rId10" Type="http://schemas.openxmlformats.org/officeDocument/2006/relationships/image" Target="../media/image4.jpeg"/><Relationship Id="rId4" Type="http://schemas.openxmlformats.org/officeDocument/2006/relationships/image" Target="../media/image8.jpeg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8120" y="3573015"/>
            <a:ext cx="32784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中圆简" pitchFamily="49" charset="-122"/>
                <a:ea typeface="汉仪中圆简" pitchFamily="49" charset="-122"/>
              </a:rPr>
              <a:t>求实际距离</a:t>
            </a:r>
            <a:endParaRPr lang="zh-CN" alt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中圆简" pitchFamily="49" charset="-122"/>
              <a:ea typeface="汉仪中圆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20003" y="515744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94289" y="1484784"/>
            <a:ext cx="63401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啤酒生产中的数学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>
                <a:latin typeface="楷体_GB2312" pitchFamily="1" charset="-122"/>
                <a:ea typeface="楷体_GB2312" pitchFamily="1" charset="-122"/>
              </a:rPr>
              <a:t>三、</a:t>
            </a:r>
            <a:r>
              <a:rPr lang="zh-CN" sz="320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自主练习</a:t>
            </a:r>
            <a:endParaRPr lang="zh-CN" sz="3200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2291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763588" y="2636838"/>
            <a:ext cx="4095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en-US" sz="2200">
                <a:latin typeface="楷体_GB2312" pitchFamily="1" charset="-122"/>
                <a:ea typeface="楷体_GB2312" pitchFamily="1" charset="-122"/>
              </a:rPr>
              <a:t>解：设小刚从家到商场比从家到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200">
                <a:latin typeface="楷体_GB2312" pitchFamily="1" charset="-122"/>
                <a:ea typeface="楷体_GB2312" pitchFamily="1" charset="-122"/>
              </a:rPr>
              <a:t>    少年宫近</a:t>
            </a:r>
            <a:r>
              <a:rPr lang="en-US" sz="2200" i="1">
                <a:latin typeface="Times New Roman" panose="02020603050405020304" pitchFamily="18" charset="0"/>
                <a:ea typeface="楷体_GB2312" pitchFamily="1" charset="-122"/>
              </a:rPr>
              <a:t>x</a:t>
            </a:r>
            <a:r>
              <a:rPr lang="zh-CN" altLang="en-US" sz="220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1979613" y="4073525"/>
            <a:ext cx="19097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/>
              <a:t>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 = 1×8000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1116013" y="5103813"/>
            <a:ext cx="41036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200">
                <a:latin typeface="楷体_GB2312" pitchFamily="1" charset="-122"/>
                <a:ea typeface="楷体_GB2312" pitchFamily="1" charset="-122"/>
              </a:rPr>
              <a:t>8000</a:t>
            </a:r>
            <a:r>
              <a:rPr lang="zh-CN" altLang="en-US" sz="2200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200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80</a:t>
            </a:r>
            <a:r>
              <a:rPr lang="zh-CN" altLang="en-US" sz="2200">
                <a:latin typeface="楷体_GB2312" pitchFamily="1" charset="-122"/>
                <a:ea typeface="楷体_GB2312" pitchFamily="1" charset="-122"/>
              </a:rPr>
              <a:t>米</a:t>
            </a:r>
          </a:p>
        </p:txBody>
      </p:sp>
      <p:grpSp>
        <p:nvGrpSpPr>
          <p:cNvPr id="12295" name="Group 10"/>
          <p:cNvGrpSpPr/>
          <p:nvPr/>
        </p:nvGrpSpPr>
        <p:grpSpPr bwMode="auto">
          <a:xfrm>
            <a:off x="1504950" y="3429000"/>
            <a:ext cx="1881188" cy="817563"/>
            <a:chOff x="0" y="0"/>
            <a:chExt cx="1185" cy="515"/>
          </a:xfrm>
        </p:grpSpPr>
        <p:sp>
          <p:nvSpPr>
            <p:cNvPr id="12296" name="Text Box 11"/>
            <p:cNvSpPr txBox="1">
              <a:spLocks noChangeArrowheads="1"/>
            </p:cNvSpPr>
            <p:nvPr/>
          </p:nvSpPr>
          <p:spPr bwMode="auto">
            <a:xfrm>
              <a:off x="3" y="0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 1</a:t>
              </a:r>
            </a:p>
          </p:txBody>
        </p:sp>
        <p:sp>
          <p:nvSpPr>
            <p:cNvPr id="12297" name="Line 12"/>
            <p:cNvSpPr>
              <a:spLocks noChangeShapeType="1"/>
            </p:cNvSpPr>
            <p:nvPr/>
          </p:nvSpPr>
          <p:spPr bwMode="auto">
            <a:xfrm>
              <a:off x="0" y="273"/>
              <a:ext cx="40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Text Box 13"/>
            <p:cNvSpPr txBox="1">
              <a:spLocks noChangeArrowheads="1"/>
            </p:cNvSpPr>
            <p:nvPr/>
          </p:nvSpPr>
          <p:spPr bwMode="auto">
            <a:xfrm>
              <a:off x="129" y="227"/>
              <a:ext cx="22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lnSpc>
                  <a:spcPct val="125000"/>
                </a:lnSpc>
              </a:pPr>
              <a:r>
                <a:rPr 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χ</a:t>
              </a:r>
              <a:r>
                <a:rPr lang="en-US"/>
                <a:t> </a:t>
              </a:r>
            </a:p>
          </p:txBody>
        </p:sp>
        <p:sp>
          <p:nvSpPr>
            <p:cNvPr id="12299" name="Text Box 14"/>
            <p:cNvSpPr txBox="1">
              <a:spLocks noChangeArrowheads="1"/>
            </p:cNvSpPr>
            <p:nvPr/>
          </p:nvSpPr>
          <p:spPr bwMode="auto">
            <a:xfrm>
              <a:off x="486" y="12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=</a:t>
              </a:r>
            </a:p>
          </p:txBody>
        </p:sp>
        <p:sp>
          <p:nvSpPr>
            <p:cNvPr id="12300" name="Text Box 15"/>
            <p:cNvSpPr txBox="1">
              <a:spLocks noChangeArrowheads="1"/>
            </p:cNvSpPr>
            <p:nvPr/>
          </p:nvSpPr>
          <p:spPr bwMode="auto">
            <a:xfrm>
              <a:off x="786" y="1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2301" name="Text Box 16"/>
            <p:cNvSpPr txBox="1">
              <a:spLocks noChangeArrowheads="1"/>
            </p:cNvSpPr>
            <p:nvPr/>
          </p:nvSpPr>
          <p:spPr bwMode="auto">
            <a:xfrm>
              <a:off x="681" y="227"/>
              <a:ext cx="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8000</a:t>
              </a:r>
            </a:p>
          </p:txBody>
        </p:sp>
        <p:sp>
          <p:nvSpPr>
            <p:cNvPr id="12302" name="Line 17"/>
            <p:cNvSpPr>
              <a:spLocks noChangeShapeType="1"/>
            </p:cNvSpPr>
            <p:nvPr/>
          </p:nvSpPr>
          <p:spPr bwMode="auto">
            <a:xfrm>
              <a:off x="681" y="258"/>
              <a:ext cx="40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03" name="Text Box 18"/>
          <p:cNvSpPr txBox="1">
            <a:spLocks noChangeArrowheads="1"/>
          </p:cNvSpPr>
          <p:nvPr/>
        </p:nvSpPr>
        <p:spPr bwMode="auto">
          <a:xfrm>
            <a:off x="900113" y="5632450"/>
            <a:ext cx="5772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200">
                <a:latin typeface="楷体_GB2312" pitchFamily="1" charset="-122"/>
                <a:ea typeface="楷体_GB2312" pitchFamily="1" charset="-122"/>
              </a:rPr>
              <a:t>答：小刚从家到商场比从家到少年宫近</a:t>
            </a:r>
            <a:r>
              <a:rPr lang="en-US" sz="22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80</a:t>
            </a:r>
            <a:r>
              <a:rPr lang="zh-CN" altLang="en-US" sz="2200">
                <a:latin typeface="楷体_GB2312" pitchFamily="1" charset="-122"/>
                <a:ea typeface="楷体_GB2312" pitchFamily="1" charset="-122"/>
              </a:rPr>
              <a:t>米。</a:t>
            </a:r>
          </a:p>
        </p:txBody>
      </p:sp>
      <p:sp>
        <p:nvSpPr>
          <p:cNvPr id="12304" name="Rectangle 22"/>
          <p:cNvSpPr>
            <a:spLocks noChangeArrowheads="1"/>
          </p:cNvSpPr>
          <p:nvPr/>
        </p:nvSpPr>
        <p:spPr bwMode="auto">
          <a:xfrm>
            <a:off x="-17854613" y="-41206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88872" bIns="0" anchor="ctr">
            <a:spAutoFit/>
          </a:bodyPr>
          <a:lstStyle/>
          <a:p>
            <a:pPr eaLnBrk="1" hangingPunct="1"/>
            <a:endParaRPr lang="zh-CN" altLang="zh-CN" b="0"/>
          </a:p>
        </p:txBody>
      </p:sp>
      <p:sp>
        <p:nvSpPr>
          <p:cNvPr id="12305" name="Rectangle 25"/>
          <p:cNvSpPr>
            <a:spLocks noChangeArrowheads="1"/>
          </p:cNvSpPr>
          <p:nvPr/>
        </p:nvSpPr>
        <p:spPr bwMode="auto">
          <a:xfrm>
            <a:off x="24525288" y="45035788"/>
            <a:ext cx="3429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en-US" sz="900" b="0">
                <a:solidFill>
                  <a:srgbClr val="999999"/>
                </a:solidFill>
              </a:rPr>
              <a:t>5.6</a:t>
            </a:r>
          </a:p>
          <a:p>
            <a:endParaRPr lang="en-US" b="0"/>
          </a:p>
        </p:txBody>
      </p:sp>
      <p:sp>
        <p:nvSpPr>
          <p:cNvPr id="12306" name="Rectangle 26"/>
          <p:cNvSpPr>
            <a:spLocks noChangeArrowheads="1"/>
          </p:cNvSpPr>
          <p:nvPr/>
        </p:nvSpPr>
        <p:spPr bwMode="auto">
          <a:xfrm>
            <a:off x="26358850" y="45035788"/>
            <a:ext cx="6413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900" b="0">
                <a:solidFill>
                  <a:srgbClr val="999999"/>
                </a:solidFill>
              </a:rPr>
              <a:t>厘米，实</a:t>
            </a:r>
          </a:p>
          <a:p>
            <a:endParaRPr lang="zh-CN" altLang="zh-CN" b="0"/>
          </a:p>
        </p:txBody>
      </p:sp>
      <p:sp>
        <p:nvSpPr>
          <p:cNvPr id="12307" name="Rectangle 27"/>
          <p:cNvSpPr>
            <a:spLocks noChangeArrowheads="1"/>
          </p:cNvSpPr>
          <p:nvPr/>
        </p:nvSpPr>
        <p:spPr bwMode="auto">
          <a:xfrm>
            <a:off x="-11355388" y="47563088"/>
            <a:ext cx="10985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900" b="0">
                <a:solidFill>
                  <a:srgbClr val="999999"/>
                </a:solidFill>
              </a:rPr>
              <a:t>际距离应是多少？</a:t>
            </a:r>
          </a:p>
          <a:p>
            <a:endParaRPr lang="zh-CN" altLang="zh-CN" b="0"/>
          </a:p>
        </p:txBody>
      </p:sp>
      <p:sp>
        <p:nvSpPr>
          <p:cNvPr id="12308" name="Rectangle 28"/>
          <p:cNvSpPr>
            <a:spLocks noChangeArrowheads="1"/>
          </p:cNvSpPr>
          <p:nvPr/>
        </p:nvSpPr>
        <p:spPr bwMode="auto">
          <a:xfrm>
            <a:off x="-17854613" y="-41206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88872" bIns="0" anchor="ctr">
            <a:spAutoFit/>
          </a:bodyPr>
          <a:lstStyle/>
          <a:p>
            <a:pPr eaLnBrk="1" hangingPunct="1"/>
            <a:endParaRPr lang="zh-CN" altLang="zh-CN" b="0"/>
          </a:p>
        </p:txBody>
      </p:sp>
      <p:sp>
        <p:nvSpPr>
          <p:cNvPr id="12309" name="Rectangle 31"/>
          <p:cNvSpPr>
            <a:spLocks noChangeArrowheads="1"/>
          </p:cNvSpPr>
          <p:nvPr/>
        </p:nvSpPr>
        <p:spPr bwMode="auto">
          <a:xfrm>
            <a:off x="24525288" y="45035788"/>
            <a:ext cx="3429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en-US" sz="900" b="0">
                <a:solidFill>
                  <a:srgbClr val="999999"/>
                </a:solidFill>
              </a:rPr>
              <a:t>5.6</a:t>
            </a:r>
          </a:p>
          <a:p>
            <a:endParaRPr lang="en-US" b="0"/>
          </a:p>
        </p:txBody>
      </p:sp>
      <p:sp>
        <p:nvSpPr>
          <p:cNvPr id="12310" name="Rectangle 32"/>
          <p:cNvSpPr>
            <a:spLocks noChangeArrowheads="1"/>
          </p:cNvSpPr>
          <p:nvPr/>
        </p:nvSpPr>
        <p:spPr bwMode="auto">
          <a:xfrm>
            <a:off x="26358850" y="45035788"/>
            <a:ext cx="6413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900" b="0">
                <a:solidFill>
                  <a:srgbClr val="999999"/>
                </a:solidFill>
              </a:rPr>
              <a:t>厘米，实</a:t>
            </a:r>
          </a:p>
          <a:p>
            <a:endParaRPr lang="zh-CN" altLang="zh-CN" b="0"/>
          </a:p>
        </p:txBody>
      </p:sp>
      <p:sp>
        <p:nvSpPr>
          <p:cNvPr id="12311" name="Rectangle 33"/>
          <p:cNvSpPr>
            <a:spLocks noChangeArrowheads="1"/>
          </p:cNvSpPr>
          <p:nvPr/>
        </p:nvSpPr>
        <p:spPr bwMode="auto">
          <a:xfrm>
            <a:off x="-11355388" y="47563088"/>
            <a:ext cx="10985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900" b="0">
                <a:solidFill>
                  <a:srgbClr val="999999"/>
                </a:solidFill>
              </a:rPr>
              <a:t>际距离应是多少？</a:t>
            </a:r>
          </a:p>
          <a:p>
            <a:endParaRPr lang="zh-CN" altLang="zh-CN" b="0"/>
          </a:p>
        </p:txBody>
      </p:sp>
      <p:grpSp>
        <p:nvGrpSpPr>
          <p:cNvPr id="12312" name="Group 67"/>
          <p:cNvGrpSpPr/>
          <p:nvPr/>
        </p:nvGrpSpPr>
        <p:grpSpPr bwMode="auto">
          <a:xfrm>
            <a:off x="5178425" y="1773238"/>
            <a:ext cx="3429000" cy="2320925"/>
            <a:chOff x="0" y="0"/>
            <a:chExt cx="2160" cy="1462"/>
          </a:xfrm>
        </p:grpSpPr>
        <p:sp>
          <p:nvSpPr>
            <p:cNvPr id="12313" name="Line 56"/>
            <p:cNvSpPr>
              <a:spLocks noChangeShapeType="1"/>
            </p:cNvSpPr>
            <p:nvPr/>
          </p:nvSpPr>
          <p:spPr bwMode="auto">
            <a:xfrm>
              <a:off x="363" y="242"/>
              <a:ext cx="907" cy="953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4" name="Line 57"/>
            <p:cNvSpPr>
              <a:spLocks noChangeShapeType="1"/>
            </p:cNvSpPr>
            <p:nvPr/>
          </p:nvSpPr>
          <p:spPr bwMode="auto">
            <a:xfrm flipV="1">
              <a:off x="1270" y="378"/>
              <a:ext cx="680" cy="817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5" name="Text Box 58"/>
            <p:cNvSpPr txBox="1">
              <a:spLocks noChangeArrowheads="1"/>
            </p:cNvSpPr>
            <p:nvPr/>
          </p:nvSpPr>
          <p:spPr bwMode="auto">
            <a:xfrm>
              <a:off x="907" y="1212"/>
              <a:ext cx="5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sz="2000">
                  <a:ea typeface="楷体_GB2312" pitchFamily="1" charset="-122"/>
                </a:rPr>
                <a:t>小刚家</a:t>
              </a:r>
            </a:p>
          </p:txBody>
        </p:sp>
        <p:sp>
          <p:nvSpPr>
            <p:cNvPr id="12316" name="Text Box 59"/>
            <p:cNvSpPr txBox="1">
              <a:spLocks noChangeArrowheads="1"/>
            </p:cNvSpPr>
            <p:nvPr/>
          </p:nvSpPr>
          <p:spPr bwMode="auto">
            <a:xfrm>
              <a:off x="0" y="0"/>
              <a:ext cx="6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sz="2000">
                  <a:ea typeface="楷体_GB2312" pitchFamily="1" charset="-122"/>
                </a:rPr>
                <a:t>少年宫  </a:t>
              </a:r>
            </a:p>
          </p:txBody>
        </p:sp>
        <p:sp>
          <p:nvSpPr>
            <p:cNvPr id="12317" name="Text Box 60"/>
            <p:cNvSpPr txBox="1">
              <a:spLocks noChangeArrowheads="1"/>
            </p:cNvSpPr>
            <p:nvPr/>
          </p:nvSpPr>
          <p:spPr bwMode="auto">
            <a:xfrm>
              <a:off x="1678" y="166"/>
              <a:ext cx="4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sz="2000">
                  <a:ea typeface="楷体_GB2312" pitchFamily="1" charset="-122"/>
                </a:rPr>
                <a:t>商场 </a:t>
              </a:r>
            </a:p>
          </p:txBody>
        </p:sp>
        <p:sp>
          <p:nvSpPr>
            <p:cNvPr id="12318" name="Text Box 61"/>
            <p:cNvSpPr txBox="1">
              <a:spLocks noChangeArrowheads="1"/>
            </p:cNvSpPr>
            <p:nvPr/>
          </p:nvSpPr>
          <p:spPr bwMode="auto">
            <a:xfrm>
              <a:off x="363" y="647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>
                  <a:ea typeface="楷体_GB2312" pitchFamily="1" charset="-122"/>
                </a:rPr>
                <a:t>4cm</a:t>
              </a:r>
            </a:p>
          </p:txBody>
        </p:sp>
        <p:sp>
          <p:nvSpPr>
            <p:cNvPr id="12319" name="Text Box 62"/>
            <p:cNvSpPr txBox="1">
              <a:spLocks noChangeArrowheads="1"/>
            </p:cNvSpPr>
            <p:nvPr/>
          </p:nvSpPr>
          <p:spPr bwMode="auto">
            <a:xfrm>
              <a:off x="1607" y="755"/>
              <a:ext cx="4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000">
                  <a:ea typeface="楷体_GB2312" pitchFamily="1" charset="-122"/>
                </a:rPr>
                <a:t>3cm</a:t>
              </a:r>
            </a:p>
          </p:txBody>
        </p:sp>
      </p:grpSp>
      <p:sp>
        <p:nvSpPr>
          <p:cNvPr id="12320" name="Text Box 63"/>
          <p:cNvSpPr txBox="1">
            <a:spLocks noChangeArrowheads="1"/>
          </p:cNvSpPr>
          <p:nvPr/>
        </p:nvSpPr>
        <p:spPr bwMode="auto">
          <a:xfrm>
            <a:off x="395288" y="1239838"/>
            <a:ext cx="47529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ea typeface="楷体_GB2312" pitchFamily="1" charset="-122"/>
              </a:rPr>
              <a:t>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3.</a:t>
            </a:r>
            <a:endParaRPr lang="zh-CN" altLang="en-US" sz="2400">
              <a:ea typeface="楷体_GB2312" pitchFamily="1" charset="-122"/>
            </a:endParaRPr>
          </a:p>
        </p:txBody>
      </p:sp>
      <p:grpSp>
        <p:nvGrpSpPr>
          <p:cNvPr id="12321" name="Group 68"/>
          <p:cNvGrpSpPr/>
          <p:nvPr/>
        </p:nvGrpSpPr>
        <p:grpSpPr bwMode="auto">
          <a:xfrm>
            <a:off x="8391525" y="1317625"/>
            <a:ext cx="508000" cy="1031875"/>
            <a:chOff x="0" y="0"/>
            <a:chExt cx="320" cy="650"/>
          </a:xfrm>
        </p:grpSpPr>
        <p:sp>
          <p:nvSpPr>
            <p:cNvPr id="12322" name="Line 64"/>
            <p:cNvSpPr>
              <a:spLocks noChangeShapeType="1"/>
            </p:cNvSpPr>
            <p:nvPr/>
          </p:nvSpPr>
          <p:spPr bwMode="auto">
            <a:xfrm flipV="1">
              <a:off x="179" y="242"/>
              <a:ext cx="0" cy="40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3" name="Text Box 65"/>
            <p:cNvSpPr txBox="1">
              <a:spLocks noChangeArrowheads="1"/>
            </p:cNvSpPr>
            <p:nvPr/>
          </p:nvSpPr>
          <p:spPr bwMode="auto">
            <a:xfrm>
              <a:off x="0" y="0"/>
              <a:ext cx="3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sz="2000">
                  <a:ea typeface="楷体_GB2312" pitchFamily="1" charset="-122"/>
                </a:rPr>
                <a:t>北 </a:t>
              </a:r>
            </a:p>
          </p:txBody>
        </p:sp>
      </p:grpSp>
      <p:sp>
        <p:nvSpPr>
          <p:cNvPr id="12324" name="Text Box 66"/>
          <p:cNvSpPr txBox="1">
            <a:spLocks noChangeArrowheads="1"/>
          </p:cNvSpPr>
          <p:nvPr/>
        </p:nvSpPr>
        <p:spPr bwMode="auto">
          <a:xfrm>
            <a:off x="6138863" y="4292600"/>
            <a:ext cx="197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000">
                <a:latin typeface="楷体_GB2312" pitchFamily="1" charset="-122"/>
                <a:ea typeface="楷体_GB2312" pitchFamily="1" charset="-122"/>
              </a:rPr>
              <a:t>比例尺 </a:t>
            </a:r>
            <a:r>
              <a:rPr lang="en-US" sz="2000">
                <a:latin typeface="楷体_GB2312" pitchFamily="1" charset="-122"/>
                <a:ea typeface="楷体_GB2312" pitchFamily="1" charset="-122"/>
              </a:rPr>
              <a:t>1﹕8000</a:t>
            </a:r>
          </a:p>
        </p:txBody>
      </p:sp>
      <p:sp>
        <p:nvSpPr>
          <p:cNvPr id="12325" name="Text Box 69"/>
          <p:cNvSpPr txBox="1">
            <a:spLocks noChangeArrowheads="1"/>
          </p:cNvSpPr>
          <p:nvPr/>
        </p:nvSpPr>
        <p:spPr bwMode="auto">
          <a:xfrm>
            <a:off x="1619250" y="2179638"/>
            <a:ext cx="187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－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3=1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cm)</a:t>
            </a:r>
          </a:p>
        </p:txBody>
      </p:sp>
      <p:sp>
        <p:nvSpPr>
          <p:cNvPr id="12326" name="Oval 46"/>
          <p:cNvSpPr>
            <a:spLocks noChangeArrowheads="1"/>
          </p:cNvSpPr>
          <p:nvPr/>
        </p:nvSpPr>
        <p:spPr bwMode="auto">
          <a:xfrm>
            <a:off x="5724525" y="2133600"/>
            <a:ext cx="71438" cy="71438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endParaRPr lang="zh-CN" altLang="zh-CN" b="0"/>
          </a:p>
        </p:txBody>
      </p:sp>
      <p:sp>
        <p:nvSpPr>
          <p:cNvPr id="12327" name="Oval 47"/>
          <p:cNvSpPr>
            <a:spLocks noChangeArrowheads="1"/>
          </p:cNvSpPr>
          <p:nvPr/>
        </p:nvSpPr>
        <p:spPr bwMode="auto">
          <a:xfrm>
            <a:off x="7164388" y="3644900"/>
            <a:ext cx="71437" cy="71438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endParaRPr lang="zh-CN" altLang="zh-CN" b="0"/>
          </a:p>
        </p:txBody>
      </p:sp>
      <p:sp>
        <p:nvSpPr>
          <p:cNvPr id="12328" name="Oval 48"/>
          <p:cNvSpPr>
            <a:spLocks noChangeArrowheads="1"/>
          </p:cNvSpPr>
          <p:nvPr/>
        </p:nvSpPr>
        <p:spPr bwMode="auto">
          <a:xfrm>
            <a:off x="8245475" y="2349500"/>
            <a:ext cx="71438" cy="71438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endParaRPr lang="zh-CN" altLang="zh-CN" b="0"/>
          </a:p>
        </p:txBody>
      </p:sp>
      <p:sp>
        <p:nvSpPr>
          <p:cNvPr id="12329" name="Text Box 18"/>
          <p:cNvSpPr txBox="1">
            <a:spLocks noChangeArrowheads="1"/>
          </p:cNvSpPr>
          <p:nvPr/>
        </p:nvSpPr>
        <p:spPr bwMode="auto">
          <a:xfrm>
            <a:off x="900113" y="6049963"/>
            <a:ext cx="59769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200">
                <a:latin typeface="楷体_GB2312" pitchFamily="1" charset="-122"/>
                <a:ea typeface="楷体_GB2312" pitchFamily="1" charset="-122"/>
              </a:rPr>
              <a:t>想一想，你还会用其他方法解决吗？</a:t>
            </a:r>
          </a:p>
        </p:txBody>
      </p:sp>
      <p:sp>
        <p:nvSpPr>
          <p:cNvPr id="12330" name="Text Box 63"/>
          <p:cNvSpPr txBox="1">
            <a:spLocks noChangeArrowheads="1"/>
          </p:cNvSpPr>
          <p:nvPr/>
        </p:nvSpPr>
        <p:spPr bwMode="auto">
          <a:xfrm>
            <a:off x="755650" y="1239838"/>
            <a:ext cx="47529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15000"/>
              </a:lnSpc>
            </a:pPr>
            <a:r>
              <a:rPr lang="zh-CN" altLang="zh-CN" sz="2400" dirty="0">
                <a:ea typeface="楷体_GB2312" pitchFamily="1" charset="-122"/>
              </a:rPr>
              <a:t> </a:t>
            </a:r>
            <a:r>
              <a:rPr lang="zh-CN" sz="2400" dirty="0">
                <a:ea typeface="楷体_GB2312" pitchFamily="1" charset="-122"/>
              </a:rPr>
              <a:t>小刚从家到商场比从家到少年宫近多少米？</a:t>
            </a:r>
          </a:p>
        </p:txBody>
      </p:sp>
      <p:sp>
        <p:nvSpPr>
          <p:cNvPr id="12331" name="Text Box 8"/>
          <p:cNvSpPr txBox="1">
            <a:spLocks noChangeArrowheads="1"/>
          </p:cNvSpPr>
          <p:nvPr/>
        </p:nvSpPr>
        <p:spPr bwMode="auto">
          <a:xfrm>
            <a:off x="1982788" y="4518025"/>
            <a:ext cx="14446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/>
              <a:t>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 = 8000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303" grpId="0" autoUpdateAnimBg="0"/>
      <p:bldP spid="12325" grpId="0" autoUpdateAnimBg="0"/>
      <p:bldP spid="12329" grpId="0" autoUpdateAnimBg="0"/>
      <p:bldP spid="123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pic>
        <p:nvPicPr>
          <p:cNvPr id="13315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14"/>
          <p:cNvSpPr>
            <a:spLocks noChangeArrowheads="1"/>
          </p:cNvSpPr>
          <p:nvPr/>
        </p:nvSpPr>
        <p:spPr bwMode="auto">
          <a:xfrm>
            <a:off x="395288" y="1220788"/>
            <a:ext cx="38893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>
                <a:latin typeface="楷体_GB2312" pitchFamily="1" charset="-122"/>
                <a:ea typeface="楷体_GB2312" pitchFamily="1" charset="-122"/>
              </a:rPr>
              <a:t>4.</a:t>
            </a:r>
            <a:endParaRPr lang="zh-CN" altLang="en-US" sz="240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900113" y="2997200"/>
            <a:ext cx="551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解：这个零件的外直径实际长度</a:t>
            </a:r>
            <a:r>
              <a:rPr lang="en-US" sz="2400" i="1">
                <a:latin typeface="Times New Roman" panose="02020603050405020304" pitchFamily="18" charset="0"/>
                <a:ea typeface="楷体_GB2312" pitchFamily="1" charset="-122"/>
              </a:rPr>
              <a:t>x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13318" name="Text Box 29"/>
          <p:cNvSpPr txBox="1">
            <a:spLocks noChangeArrowheads="1"/>
          </p:cNvSpPr>
          <p:nvPr/>
        </p:nvSpPr>
        <p:spPr bwMode="auto">
          <a:xfrm>
            <a:off x="2124075" y="4084638"/>
            <a:ext cx="28797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/>
              <a:t>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 = 3×1÷6</a:t>
            </a:r>
          </a:p>
        </p:txBody>
      </p:sp>
      <p:sp>
        <p:nvSpPr>
          <p:cNvPr id="13319" name="Text Box 30"/>
          <p:cNvSpPr txBox="1">
            <a:spLocks noChangeArrowheads="1"/>
          </p:cNvSpPr>
          <p:nvPr/>
        </p:nvSpPr>
        <p:spPr bwMode="auto">
          <a:xfrm>
            <a:off x="1301750" y="5219700"/>
            <a:ext cx="327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>
                <a:latin typeface="楷体_GB2312" pitchFamily="1" charset="-122"/>
                <a:ea typeface="楷体_GB2312" pitchFamily="1" charset="-122"/>
              </a:rPr>
              <a:t>0.5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= 5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毫米</a:t>
            </a:r>
          </a:p>
        </p:txBody>
      </p:sp>
      <p:grpSp>
        <p:nvGrpSpPr>
          <p:cNvPr id="13320" name="Group 38"/>
          <p:cNvGrpSpPr/>
          <p:nvPr/>
        </p:nvGrpSpPr>
        <p:grpSpPr bwMode="auto">
          <a:xfrm>
            <a:off x="1619250" y="3429000"/>
            <a:ext cx="2016125" cy="817563"/>
            <a:chOff x="0" y="0"/>
            <a:chExt cx="1134" cy="515"/>
          </a:xfrm>
        </p:grpSpPr>
        <p:sp>
          <p:nvSpPr>
            <p:cNvPr id="13321" name="Text Box 22"/>
            <p:cNvSpPr txBox="1">
              <a:spLocks noChangeArrowheads="1"/>
            </p:cNvSpPr>
            <p:nvPr/>
          </p:nvSpPr>
          <p:spPr bwMode="auto">
            <a:xfrm>
              <a:off x="0" y="0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  3</a:t>
              </a:r>
            </a:p>
          </p:txBody>
        </p:sp>
        <p:sp>
          <p:nvSpPr>
            <p:cNvPr id="13322" name="Line 23"/>
            <p:cNvSpPr>
              <a:spLocks noChangeShapeType="1"/>
            </p:cNvSpPr>
            <p:nvPr/>
          </p:nvSpPr>
          <p:spPr bwMode="auto">
            <a:xfrm>
              <a:off x="45" y="273"/>
              <a:ext cx="40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Text Box 24"/>
            <p:cNvSpPr txBox="1">
              <a:spLocks noChangeArrowheads="1"/>
            </p:cNvSpPr>
            <p:nvPr/>
          </p:nvSpPr>
          <p:spPr bwMode="auto">
            <a:xfrm>
              <a:off x="186" y="227"/>
              <a:ext cx="20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lnSpc>
                  <a:spcPct val="125000"/>
                </a:lnSpc>
              </a:pPr>
              <a:r>
                <a:rPr 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χ</a:t>
              </a:r>
              <a:r>
                <a:rPr lang="en-US"/>
                <a:t> </a:t>
              </a:r>
            </a:p>
          </p:txBody>
        </p:sp>
        <p:sp>
          <p:nvSpPr>
            <p:cNvPr id="13324" name="Text Box 25"/>
            <p:cNvSpPr txBox="1">
              <a:spLocks noChangeArrowheads="1"/>
            </p:cNvSpPr>
            <p:nvPr/>
          </p:nvSpPr>
          <p:spPr bwMode="auto">
            <a:xfrm>
              <a:off x="531" y="121"/>
              <a:ext cx="1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=</a:t>
              </a:r>
            </a:p>
          </p:txBody>
        </p:sp>
        <p:sp>
          <p:nvSpPr>
            <p:cNvPr id="13325" name="Text Box 26"/>
            <p:cNvSpPr txBox="1">
              <a:spLocks noChangeArrowheads="1"/>
            </p:cNvSpPr>
            <p:nvPr/>
          </p:nvSpPr>
          <p:spPr bwMode="auto">
            <a:xfrm>
              <a:off x="831" y="16"/>
              <a:ext cx="1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6</a:t>
              </a:r>
            </a:p>
          </p:txBody>
        </p:sp>
        <p:sp>
          <p:nvSpPr>
            <p:cNvPr id="13326" name="Text Box 28"/>
            <p:cNvSpPr txBox="1">
              <a:spLocks noChangeArrowheads="1"/>
            </p:cNvSpPr>
            <p:nvPr/>
          </p:nvSpPr>
          <p:spPr bwMode="auto">
            <a:xfrm>
              <a:off x="726" y="227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 1</a:t>
              </a:r>
            </a:p>
          </p:txBody>
        </p:sp>
        <p:sp>
          <p:nvSpPr>
            <p:cNvPr id="13327" name="Line 34"/>
            <p:cNvSpPr>
              <a:spLocks noChangeShapeType="1"/>
            </p:cNvSpPr>
            <p:nvPr/>
          </p:nvSpPr>
          <p:spPr bwMode="auto">
            <a:xfrm>
              <a:off x="726" y="258"/>
              <a:ext cx="40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28" name="Text Box 35"/>
          <p:cNvSpPr txBox="1">
            <a:spLocks noChangeArrowheads="1"/>
          </p:cNvSpPr>
          <p:nvPr/>
        </p:nvSpPr>
        <p:spPr bwMode="auto">
          <a:xfrm>
            <a:off x="900113" y="5708650"/>
            <a:ext cx="6064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答：这个零件的外直径实际长度为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毫米</a:t>
            </a:r>
            <a:r>
              <a:rPr lang="zh-CN" altLang="en-US" sz="2400" dirty="0" smtClean="0">
                <a:latin typeface="楷体_GB2312" pitchFamily="1" charset="-122"/>
                <a:ea typeface="楷体_GB2312" pitchFamily="1" charset="-122"/>
              </a:rPr>
              <a:t>。 </a:t>
            </a:r>
            <a:endParaRPr lang="zh-CN" altLang="en-US" sz="2400" dirty="0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3329" name="Picture 20" descr="6下-4单元000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9925" y="2708275"/>
            <a:ext cx="183673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0" name="Text Box 21"/>
          <p:cNvSpPr txBox="1">
            <a:spLocks noChangeArrowheads="1"/>
          </p:cNvSpPr>
          <p:nvPr/>
        </p:nvSpPr>
        <p:spPr bwMode="auto">
          <a:xfrm>
            <a:off x="7480300" y="4365625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000"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13331" name="Rectangle 14"/>
          <p:cNvSpPr>
            <a:spLocks noChangeArrowheads="1"/>
          </p:cNvSpPr>
          <p:nvPr/>
        </p:nvSpPr>
        <p:spPr bwMode="auto">
          <a:xfrm>
            <a:off x="755650" y="1196975"/>
            <a:ext cx="792003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在生产中，有时由于机器零件比较小，需要先把实际尺寸扩大到一定的倍数之后，再画在图纸上。下图是用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6:1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的比例尺画的一个机器零件的截面图。这个零件外直径的实际长度是多少毫米？</a:t>
            </a:r>
          </a:p>
        </p:txBody>
      </p:sp>
      <p:sp>
        <p:nvSpPr>
          <p:cNvPr id="13332" name="Text Box 29"/>
          <p:cNvSpPr txBox="1">
            <a:spLocks noChangeArrowheads="1"/>
          </p:cNvSpPr>
          <p:nvPr/>
        </p:nvSpPr>
        <p:spPr bwMode="auto">
          <a:xfrm>
            <a:off x="2157413" y="4581525"/>
            <a:ext cx="18383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/>
              <a:t>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 = 0.5</a:t>
            </a:r>
          </a:p>
        </p:txBody>
      </p:sp>
      <p:grpSp>
        <p:nvGrpSpPr>
          <p:cNvPr id="13333" name="Group 25"/>
          <p:cNvGrpSpPr/>
          <p:nvPr/>
        </p:nvGrpSpPr>
        <p:grpSpPr bwMode="auto">
          <a:xfrm>
            <a:off x="7308850" y="3571875"/>
            <a:ext cx="287338" cy="1009650"/>
            <a:chOff x="0" y="0"/>
            <a:chExt cx="181" cy="636"/>
          </a:xfrm>
        </p:grpSpPr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 flipV="1">
              <a:off x="0" y="636"/>
              <a:ext cx="181" cy="0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Line 24"/>
            <p:cNvSpPr>
              <a:spLocks noChangeShapeType="1"/>
            </p:cNvSpPr>
            <p:nvPr/>
          </p:nvSpPr>
          <p:spPr bwMode="auto">
            <a:xfrm>
              <a:off x="0" y="0"/>
              <a:ext cx="0" cy="636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36" name="Group 27"/>
          <p:cNvGrpSpPr/>
          <p:nvPr/>
        </p:nvGrpSpPr>
        <p:grpSpPr bwMode="auto">
          <a:xfrm flipH="1">
            <a:off x="8243888" y="3573463"/>
            <a:ext cx="358775" cy="1009650"/>
            <a:chOff x="0" y="0"/>
            <a:chExt cx="181" cy="636"/>
          </a:xfrm>
        </p:grpSpPr>
        <p:sp>
          <p:nvSpPr>
            <p:cNvPr id="13337" name="Line 28"/>
            <p:cNvSpPr>
              <a:spLocks noChangeShapeType="1"/>
            </p:cNvSpPr>
            <p:nvPr/>
          </p:nvSpPr>
          <p:spPr bwMode="auto">
            <a:xfrm flipV="1">
              <a:off x="0" y="636"/>
              <a:ext cx="181" cy="0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8" name="Line 29"/>
            <p:cNvSpPr>
              <a:spLocks noChangeShapeType="1"/>
            </p:cNvSpPr>
            <p:nvPr/>
          </p:nvSpPr>
          <p:spPr bwMode="auto">
            <a:xfrm>
              <a:off x="0" y="0"/>
              <a:ext cx="0" cy="636"/>
            </a:xfrm>
            <a:prstGeom prst="line">
              <a:avLst/>
            </a:prstGeom>
            <a:noFill/>
            <a:ln w="1270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3339" name="Picture 27" descr="尺子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21513" y="3573463"/>
            <a:ext cx="50387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  <p:bldP spid="13328" grpId="0" autoUpdateAnimBg="0"/>
      <p:bldP spid="13330" grpId="0" autoUpdateAnimBg="0"/>
      <p:bldP spid="133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78"/>
          <p:cNvGrpSpPr/>
          <p:nvPr/>
        </p:nvGrpSpPr>
        <p:grpSpPr bwMode="auto">
          <a:xfrm>
            <a:off x="468313" y="1268413"/>
            <a:ext cx="5616575" cy="4321175"/>
            <a:chOff x="0" y="0"/>
            <a:chExt cx="3538" cy="2722"/>
          </a:xfrm>
        </p:grpSpPr>
        <p:pic>
          <p:nvPicPr>
            <p:cNvPr id="4099" name="Picture 71" descr="6下-4单元000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8" y="0"/>
              <a:ext cx="49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55" descr="6下-4单元000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1" y="640"/>
              <a:ext cx="3221" cy="2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" name="Rectangle 73"/>
            <p:cNvSpPr>
              <a:spLocks noChangeArrowheads="1"/>
            </p:cNvSpPr>
            <p:nvPr/>
          </p:nvSpPr>
          <p:spPr bwMode="auto">
            <a:xfrm>
              <a:off x="0" y="0"/>
              <a:ext cx="3538" cy="2722"/>
            </a:xfrm>
            <a:prstGeom prst="rect">
              <a:avLst/>
            </a:prstGeom>
            <a:noFill/>
            <a:ln w="9525" cmpd="sng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zh-CN" b="0"/>
            </a:p>
          </p:txBody>
        </p:sp>
      </p:grpSp>
      <p:sp>
        <p:nvSpPr>
          <p:cNvPr id="4102" name="Rectangle 38"/>
          <p:cNvSpPr>
            <a:spLocks noChangeArrowheads="1"/>
          </p:cNvSpPr>
          <p:nvPr/>
        </p:nvSpPr>
        <p:spPr bwMode="auto">
          <a:xfrm>
            <a:off x="1260475" y="1341438"/>
            <a:ext cx="48958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zh-CN" altLang="en-US">
                <a:latin typeface="楷体_GB2312" pitchFamily="1" charset="-122"/>
                <a:ea typeface="楷体_GB2312" pitchFamily="1" charset="-122"/>
              </a:rPr>
              <a:t>    雏鹰少年足球队乘汽车以平均每小时</a:t>
            </a:r>
            <a:r>
              <a:rPr lang="en-US">
                <a:latin typeface="楷体_GB2312" pitchFamily="1" charset="-122"/>
                <a:ea typeface="楷体_GB2312" pitchFamily="1" charset="-122"/>
              </a:rPr>
              <a:t>100</a:t>
            </a:r>
            <a:r>
              <a:rPr lang="zh-CN" altLang="en-US">
                <a:latin typeface="楷体_GB2312" pitchFamily="1" charset="-122"/>
                <a:ea typeface="楷体_GB2312" pitchFamily="1" charset="-122"/>
              </a:rPr>
              <a:t>千米的速度从济南出发到青岛参加比赛。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 dirty="0">
                <a:latin typeface="楷体_GB2312" pitchFamily="1" charset="-122"/>
                <a:ea typeface="楷体_GB2312" pitchFamily="1" charset="-122"/>
              </a:rPr>
              <a:t>一、情境导入</a:t>
            </a:r>
          </a:p>
        </p:txBody>
      </p:sp>
      <p:sp>
        <p:nvSpPr>
          <p:cNvPr id="4104" name="Text Box 20"/>
          <p:cNvSpPr txBox="1">
            <a:spLocks noChangeArrowheads="1"/>
          </p:cNvSpPr>
          <p:nvPr/>
        </p:nvSpPr>
        <p:spPr bwMode="auto">
          <a:xfrm>
            <a:off x="522288" y="5661025"/>
            <a:ext cx="67865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sz="2400" dirty="0">
                <a:latin typeface="楷体_GB2312" pitchFamily="1" charset="-122"/>
                <a:ea typeface="楷体_GB2312" pitchFamily="1" charset="-122"/>
              </a:rPr>
              <a:t>从图中，你知道了哪些数学信息？</a:t>
            </a:r>
          </a:p>
        </p:txBody>
      </p:sp>
      <p:pic>
        <p:nvPicPr>
          <p:cNvPr id="4105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20"/>
          <p:cNvSpPr txBox="1">
            <a:spLocks noChangeArrowheads="1"/>
          </p:cNvSpPr>
          <p:nvPr/>
        </p:nvSpPr>
        <p:spPr bwMode="auto">
          <a:xfrm>
            <a:off x="522288" y="5948363"/>
            <a:ext cx="67865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sz="2400" dirty="0">
                <a:latin typeface="楷体_GB2312" pitchFamily="1" charset="-122"/>
                <a:ea typeface="楷体_GB2312" pitchFamily="1" charset="-122"/>
              </a:rPr>
              <a:t>根据这些信息，你能提出什么问题？</a:t>
            </a:r>
          </a:p>
        </p:txBody>
      </p:sp>
      <p:sp>
        <p:nvSpPr>
          <p:cNvPr id="4107" name="Text Box 44"/>
          <p:cNvSpPr txBox="1">
            <a:spLocks noChangeArrowheads="1"/>
          </p:cNvSpPr>
          <p:nvPr/>
        </p:nvSpPr>
        <p:spPr bwMode="auto">
          <a:xfrm>
            <a:off x="6227763" y="2563813"/>
            <a:ext cx="25209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15000"/>
              </a:lnSpc>
            </a:pPr>
            <a:r>
              <a:rPr lang="zh-CN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雏鹰少年足球队需要几小时到达青岛？</a:t>
            </a:r>
          </a:p>
        </p:txBody>
      </p:sp>
      <p:sp>
        <p:nvSpPr>
          <p:cNvPr id="4108" name="Rectangle 68"/>
          <p:cNvSpPr>
            <a:spLocks noChangeArrowheads="1"/>
          </p:cNvSpPr>
          <p:nvPr/>
        </p:nvSpPr>
        <p:spPr bwMode="auto">
          <a:xfrm>
            <a:off x="6054725" y="1341438"/>
            <a:ext cx="324008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速度：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100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千米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/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时</a:t>
            </a:r>
          </a:p>
        </p:txBody>
      </p:sp>
      <p:sp>
        <p:nvSpPr>
          <p:cNvPr id="4109" name="Rectangle 69"/>
          <p:cNvSpPr>
            <a:spLocks noChangeArrowheads="1"/>
          </p:cNvSpPr>
          <p:nvPr/>
        </p:nvSpPr>
        <p:spPr bwMode="auto">
          <a:xfrm>
            <a:off x="6056313" y="1963738"/>
            <a:ext cx="294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比例尺 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1∶8000000 </a:t>
            </a:r>
            <a:endParaRPr lang="zh-CN" altLang="en-US" sz="24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110" name="Rectangle 66"/>
          <p:cNvSpPr>
            <a:spLocks noChangeArrowheads="1"/>
          </p:cNvSpPr>
          <p:nvPr/>
        </p:nvSpPr>
        <p:spPr bwMode="auto">
          <a:xfrm>
            <a:off x="3203575" y="4797425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b="0">
                <a:latin typeface="黑体" panose="02010609060101010101" pitchFamily="49" charset="-122"/>
                <a:ea typeface="黑体" panose="02010609060101010101" pitchFamily="49" charset="-122"/>
              </a:rPr>
              <a:t> 山东省主要城市位置图</a:t>
            </a:r>
          </a:p>
          <a:p>
            <a:pPr eaLnBrk="1" hangingPunct="1"/>
            <a:r>
              <a:rPr lang="zh-CN" altLang="en-US" b="0">
                <a:latin typeface="黑体" panose="02010609060101010101" pitchFamily="49" charset="-122"/>
                <a:ea typeface="黑体" panose="02010609060101010101" pitchFamily="49" charset="-122"/>
              </a:rPr>
              <a:t> 比例尺 </a:t>
            </a:r>
            <a:r>
              <a:rPr lang="en-US" b="0">
                <a:latin typeface="黑体" panose="02010609060101010101" pitchFamily="49" charset="-122"/>
                <a:ea typeface="黑体" panose="02010609060101010101" pitchFamily="49" charset="-122"/>
              </a:rPr>
              <a:t>1∶8000000 </a:t>
            </a:r>
            <a:endParaRPr lang="zh-CN" altLang="en-US" b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9"/>
                  </p:tgtEl>
                </p:cond>
              </p:nextCondLst>
            </p:seq>
          </p:childTnLst>
        </p:cTn>
      </p:par>
    </p:tnLst>
    <p:bldLst>
      <p:bldP spid="4104" grpId="0" autoUpdateAnimBg="0"/>
      <p:bldP spid="4104" grpId="1" autoUpdateAnimBg="0"/>
      <p:bldP spid="4106" grpId="0" autoUpdateAnimBg="0"/>
      <p:bldP spid="4107" grpId="0" autoUpdateAnimBg="0"/>
      <p:bldP spid="4108" grpId="0" autoUpdateAnimBg="0"/>
      <p:bldP spid="41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4" descr="6下-4单元00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276475"/>
            <a:ext cx="511333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 dirty="0">
                <a:latin typeface="楷体_GB2312" pitchFamily="1" charset="-122"/>
                <a:ea typeface="楷体_GB2312" pitchFamily="1" charset="-122"/>
              </a:rPr>
              <a:t>二、合作探究</a:t>
            </a:r>
          </a:p>
        </p:txBody>
      </p:sp>
      <p:pic>
        <p:nvPicPr>
          <p:cNvPr id="5124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2195513" y="3500438"/>
            <a:ext cx="792162" cy="7921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zh-CN" altLang="zh-CN" b="0"/>
          </a:p>
        </p:txBody>
      </p:sp>
      <p:grpSp>
        <p:nvGrpSpPr>
          <p:cNvPr id="5126" name="Group 26"/>
          <p:cNvGrpSpPr/>
          <p:nvPr/>
        </p:nvGrpSpPr>
        <p:grpSpPr bwMode="auto">
          <a:xfrm>
            <a:off x="1979613" y="3573463"/>
            <a:ext cx="2160587" cy="576262"/>
            <a:chOff x="0" y="0"/>
            <a:chExt cx="1361" cy="363"/>
          </a:xfrm>
        </p:grpSpPr>
        <p:sp>
          <p:nvSpPr>
            <p:cNvPr id="5127" name="Oval 9"/>
            <p:cNvSpPr>
              <a:spLocks noChangeArrowheads="1"/>
            </p:cNvSpPr>
            <p:nvPr/>
          </p:nvSpPr>
          <p:spPr bwMode="auto">
            <a:xfrm>
              <a:off x="0" y="0"/>
              <a:ext cx="90" cy="90"/>
            </a:xfrm>
            <a:prstGeom prst="ellipse">
              <a:avLst/>
            </a:prstGeom>
            <a:solidFill>
              <a:srgbClr val="FF0000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1" hangingPunct="1"/>
              <a:endParaRPr lang="zh-CN" altLang="zh-CN" b="0"/>
            </a:p>
          </p:txBody>
        </p:sp>
        <p:sp>
          <p:nvSpPr>
            <p:cNvPr id="5128" name="Oval 10"/>
            <p:cNvSpPr>
              <a:spLocks noChangeArrowheads="1"/>
            </p:cNvSpPr>
            <p:nvPr/>
          </p:nvSpPr>
          <p:spPr bwMode="auto">
            <a:xfrm>
              <a:off x="1270" y="272"/>
              <a:ext cx="91" cy="91"/>
            </a:xfrm>
            <a:prstGeom prst="ellipse">
              <a:avLst/>
            </a:prstGeom>
            <a:solidFill>
              <a:srgbClr val="FF0000"/>
            </a:solidFill>
            <a:ln w="9525" cmpd="sng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eaLnBrk="1" hangingPunct="1"/>
              <a:endParaRPr lang="zh-CN" altLang="zh-CN" b="0"/>
            </a:p>
          </p:txBody>
        </p:sp>
      </p:grpSp>
      <p:sp>
        <p:nvSpPr>
          <p:cNvPr id="5129" name="Line 13"/>
          <p:cNvSpPr>
            <a:spLocks noChangeShapeType="1"/>
          </p:cNvSpPr>
          <p:nvPr/>
        </p:nvSpPr>
        <p:spPr bwMode="auto">
          <a:xfrm>
            <a:off x="2051050" y="3644900"/>
            <a:ext cx="1944688" cy="431800"/>
          </a:xfrm>
          <a:prstGeom prst="line">
            <a:avLst/>
          </a:prstGeom>
          <a:noFill/>
          <a:ln w="22225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30" name="Group 14"/>
          <p:cNvGrpSpPr/>
          <p:nvPr/>
        </p:nvGrpSpPr>
        <p:grpSpPr bwMode="auto">
          <a:xfrm>
            <a:off x="5867400" y="1901825"/>
            <a:ext cx="2305050" cy="547688"/>
            <a:chOff x="0" y="0"/>
            <a:chExt cx="1542" cy="499"/>
          </a:xfrm>
        </p:grpSpPr>
        <p:sp>
          <p:nvSpPr>
            <p:cNvPr id="5131" name="AutoShape 15"/>
            <p:cNvSpPr>
              <a:spLocks noChangeArrowheads="1"/>
            </p:cNvSpPr>
            <p:nvPr/>
          </p:nvSpPr>
          <p:spPr bwMode="auto">
            <a:xfrm>
              <a:off x="23" y="0"/>
              <a:ext cx="1519" cy="499"/>
            </a:xfrm>
            <a:prstGeom prst="flowChartAlternateProcess">
              <a:avLst/>
            </a:prstGeom>
            <a:solidFill>
              <a:srgbClr val="FFFFCC"/>
            </a:solidFill>
            <a:ln w="9525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lnSpc>
                  <a:spcPct val="70000"/>
                </a:lnSpc>
              </a:pPr>
              <a:endParaRPr lang="zh-CN" altLang="zh-CN" b="0"/>
            </a:p>
          </p:txBody>
        </p:sp>
        <p:sp>
          <p:nvSpPr>
            <p:cNvPr id="5132" name="Text Box 16"/>
            <p:cNvSpPr txBox="1">
              <a:spLocks noChangeArrowheads="1"/>
            </p:cNvSpPr>
            <p:nvPr/>
          </p:nvSpPr>
          <p:spPr bwMode="auto">
            <a:xfrm>
              <a:off x="0" y="93"/>
              <a:ext cx="153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>
                <a:lnSpc>
                  <a:spcPct val="70000"/>
                </a:lnSpc>
              </a:pPr>
              <a:r>
                <a:rPr lang="zh-CN" altLang="en-US" sz="2200" dirty="0">
                  <a:latin typeface="楷体_GB2312" pitchFamily="1" charset="-122"/>
                  <a:ea typeface="楷体_GB2312" pitchFamily="1" charset="-122"/>
                </a:rPr>
                <a:t>时间</a:t>
              </a:r>
              <a:r>
                <a:rPr lang="en-US" sz="2200" dirty="0">
                  <a:latin typeface="楷体_GB2312" pitchFamily="1" charset="-122"/>
                  <a:ea typeface="楷体_GB2312" pitchFamily="1" charset="-122"/>
                </a:rPr>
                <a:t>=</a:t>
              </a:r>
              <a:r>
                <a:rPr lang="zh-CN" altLang="en-US" sz="2200" dirty="0">
                  <a:latin typeface="楷体_GB2312" pitchFamily="1" charset="-122"/>
                  <a:ea typeface="楷体_GB2312" pitchFamily="1" charset="-122"/>
                </a:rPr>
                <a:t>路程</a:t>
              </a:r>
              <a:r>
                <a:rPr lang="en-US" sz="2200" dirty="0">
                  <a:latin typeface="楷体_GB2312" pitchFamily="1" charset="-122"/>
                  <a:ea typeface="楷体_GB2312" pitchFamily="1" charset="-122"/>
                </a:rPr>
                <a:t>÷</a:t>
              </a:r>
              <a:r>
                <a:rPr lang="zh-CN" altLang="en-US" sz="2200" dirty="0">
                  <a:latin typeface="楷体_GB2312" pitchFamily="1" charset="-122"/>
                  <a:ea typeface="楷体_GB2312" pitchFamily="1" charset="-122"/>
                </a:rPr>
                <a:t>速度</a:t>
              </a:r>
            </a:p>
          </p:txBody>
        </p:sp>
      </p:grpSp>
      <p:sp>
        <p:nvSpPr>
          <p:cNvPr id="5133" name="Text Box 20"/>
          <p:cNvSpPr txBox="1">
            <a:spLocks noChangeArrowheads="1"/>
          </p:cNvSpPr>
          <p:nvPr/>
        </p:nvSpPr>
        <p:spPr bwMode="auto">
          <a:xfrm rot="780737">
            <a:off x="2608263" y="3468688"/>
            <a:ext cx="131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5134" name="Text Box 21"/>
          <p:cNvSpPr txBox="1">
            <a:spLocks noChangeArrowheads="1"/>
          </p:cNvSpPr>
          <p:nvPr/>
        </p:nvSpPr>
        <p:spPr bwMode="auto">
          <a:xfrm>
            <a:off x="5795963" y="2636838"/>
            <a:ext cx="29527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sz="2400" dirty="0">
                <a:solidFill>
                  <a:schemeClr val="hlink"/>
                </a:solidFill>
                <a:latin typeface="楷体_GB2312" pitchFamily="1" charset="-122"/>
                <a:ea typeface="楷体_GB2312" pitchFamily="1" charset="-122"/>
              </a:rPr>
              <a:t>要求时间必须先知道济南到青岛的实际距离大约是多少千米。</a:t>
            </a:r>
          </a:p>
        </p:txBody>
      </p:sp>
      <p:pic>
        <p:nvPicPr>
          <p:cNvPr id="5135" name="Picture 19" descr="尺子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12370">
            <a:off x="1616075" y="4149725"/>
            <a:ext cx="58372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6" name="Group 26"/>
          <p:cNvGrpSpPr/>
          <p:nvPr/>
        </p:nvGrpSpPr>
        <p:grpSpPr bwMode="auto">
          <a:xfrm>
            <a:off x="323850" y="1341438"/>
            <a:ext cx="6335713" cy="457200"/>
            <a:chOff x="0" y="0"/>
            <a:chExt cx="3991" cy="288"/>
          </a:xfrm>
        </p:grpSpPr>
        <p:sp>
          <p:nvSpPr>
            <p:cNvPr id="5137" name="Text Box 35"/>
            <p:cNvSpPr txBox="1">
              <a:spLocks noChangeArrowheads="1"/>
            </p:cNvSpPr>
            <p:nvPr/>
          </p:nvSpPr>
          <p:spPr bwMode="auto">
            <a:xfrm>
              <a:off x="0" y="0"/>
              <a:ext cx="39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zh-CN" sz="2400" dirty="0">
                  <a:latin typeface="楷体_GB2312" pitchFamily="1" charset="-122"/>
                  <a:ea typeface="楷体_GB2312" pitchFamily="1" charset="-122"/>
                </a:rPr>
                <a:t>   </a:t>
              </a:r>
              <a:r>
                <a:rPr lang="zh-CN" sz="2400" dirty="0">
                  <a:latin typeface="楷体_GB2312" pitchFamily="1" charset="-122"/>
                  <a:ea typeface="楷体_GB2312" pitchFamily="1" charset="-122"/>
                </a:rPr>
                <a:t>雏鹰少年足球队需要几小时到达青岛？</a:t>
              </a:r>
            </a:p>
          </p:txBody>
        </p:sp>
        <p:pic>
          <p:nvPicPr>
            <p:cNvPr id="5138" name="Picture 49" descr="6下-4单元0000"/>
            <p:cNvPicPr>
              <a:picLocks noChangeArrowheads="1"/>
            </p:cNvPicPr>
            <p:nvPr/>
          </p:nvPicPr>
          <p:blipFill>
            <a:blip r:embed="rId6" cstate="email">
              <a:clrChange>
                <a:clrFrom>
                  <a:srgbClr val="FFFDFB"/>
                </a:clrFrom>
                <a:clrTo>
                  <a:srgbClr val="FFFD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" y="0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9" name="Text Box 66"/>
          <p:cNvSpPr txBox="1">
            <a:spLocks noChangeArrowheads="1"/>
          </p:cNvSpPr>
          <p:nvPr/>
        </p:nvSpPr>
        <p:spPr bwMode="auto">
          <a:xfrm>
            <a:off x="5795963" y="4221163"/>
            <a:ext cx="29527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从地图上量得两地之间的距离为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grpSp>
        <p:nvGrpSpPr>
          <p:cNvPr id="5140" name="Group 69"/>
          <p:cNvGrpSpPr/>
          <p:nvPr/>
        </p:nvGrpSpPr>
        <p:grpSpPr bwMode="auto">
          <a:xfrm>
            <a:off x="6645275" y="2281238"/>
            <a:ext cx="576263" cy="384175"/>
            <a:chOff x="0" y="0"/>
            <a:chExt cx="363" cy="277"/>
          </a:xfrm>
        </p:grpSpPr>
        <p:sp>
          <p:nvSpPr>
            <p:cNvPr id="5141" name="Line 67"/>
            <p:cNvSpPr>
              <a:spLocks noChangeShapeType="1"/>
            </p:cNvSpPr>
            <p:nvPr/>
          </p:nvSpPr>
          <p:spPr bwMode="auto">
            <a:xfrm>
              <a:off x="0" y="16"/>
              <a:ext cx="363" cy="0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Text Box 68"/>
            <p:cNvSpPr txBox="1">
              <a:spLocks noChangeArrowheads="1"/>
            </p:cNvSpPr>
            <p:nvPr/>
          </p:nvSpPr>
          <p:spPr bwMode="auto">
            <a:xfrm>
              <a:off x="78" y="0"/>
              <a:ext cx="212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>
                <a:lnSpc>
                  <a:spcPct val="80000"/>
                </a:lnSpc>
              </a:pPr>
              <a:r>
                <a:rPr lang="en-US" sz="240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?</a:t>
              </a:r>
            </a:p>
          </p:txBody>
        </p:sp>
      </p:grpSp>
      <p:sp>
        <p:nvSpPr>
          <p:cNvPr id="5143" name="Rectangle 66"/>
          <p:cNvSpPr>
            <a:spLocks noChangeArrowheads="1"/>
          </p:cNvSpPr>
          <p:nvPr/>
        </p:nvSpPr>
        <p:spPr bwMode="auto">
          <a:xfrm>
            <a:off x="2987675" y="4948238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b="0">
                <a:latin typeface="黑体" panose="02010609060101010101" pitchFamily="49" charset="-122"/>
                <a:ea typeface="黑体" panose="02010609060101010101" pitchFamily="49" charset="-122"/>
              </a:rPr>
              <a:t> 山东省主要城市位置图</a:t>
            </a:r>
          </a:p>
          <a:p>
            <a:pPr eaLnBrk="1" hangingPunct="1"/>
            <a:r>
              <a:rPr lang="zh-CN" altLang="en-US" b="0">
                <a:latin typeface="黑体" panose="02010609060101010101" pitchFamily="49" charset="-122"/>
                <a:ea typeface="黑体" panose="02010609060101010101" pitchFamily="49" charset="-122"/>
              </a:rPr>
              <a:t> 比例尺 </a:t>
            </a:r>
            <a:r>
              <a:rPr lang="en-US" b="0">
                <a:latin typeface="黑体" panose="02010609060101010101" pitchFamily="49" charset="-122"/>
                <a:ea typeface="黑体" panose="02010609060101010101" pitchFamily="49" charset="-122"/>
              </a:rPr>
              <a:t>1∶8000000 </a:t>
            </a:r>
            <a:endParaRPr lang="zh-CN" altLang="en-US" b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44" name="Rectangle 28"/>
          <p:cNvSpPr>
            <a:spLocks noChangeArrowheads="1"/>
          </p:cNvSpPr>
          <p:nvPr/>
        </p:nvSpPr>
        <p:spPr bwMode="auto">
          <a:xfrm>
            <a:off x="468313" y="1844675"/>
            <a:ext cx="5184775" cy="38163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mpd="sng">
            <a:solidFill>
              <a:srgbClr val="000080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3" grpId="0" autoUpdateAnimBg="0"/>
      <p:bldP spid="5134" grpId="0" autoUpdateAnimBg="0"/>
      <p:bldP spid="51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>
                <a:latin typeface="楷体_GB2312" pitchFamily="1" charset="-122"/>
                <a:ea typeface="楷体_GB2312" pitchFamily="1" charset="-122"/>
              </a:rPr>
              <a:t>二、合作探究</a:t>
            </a:r>
          </a:p>
        </p:txBody>
      </p:sp>
      <p:pic>
        <p:nvPicPr>
          <p:cNvPr id="6147" name="Picture 5" descr="蓝色按钮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263" y="62976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 descr="蓝色按钮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49375" y="62976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06400" y="6092825"/>
            <a:ext cx="488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1200">
                <a:latin typeface="楷体_GB2312" pitchFamily="1" charset="-122"/>
                <a:ea typeface="楷体_GB2312" pitchFamily="1" charset="-122"/>
              </a:rPr>
              <a:t>方程</a:t>
            </a:r>
          </a:p>
        </p:txBody>
      </p:sp>
      <p:pic>
        <p:nvPicPr>
          <p:cNvPr id="6150" name="Picture 19" descr="C:\Documents and Settings\pub\Desktop\新ppt\返回首页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30" descr="蓝色按钮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39950" y="62976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3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187450" y="6107113"/>
            <a:ext cx="641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1200">
                <a:latin typeface="楷体_GB2312" pitchFamily="1" charset="-122"/>
                <a:ea typeface="楷体_GB2312" pitchFamily="1" charset="-122"/>
              </a:rPr>
              <a:t>算术乘</a:t>
            </a:r>
          </a:p>
        </p:txBody>
      </p:sp>
      <p:sp>
        <p:nvSpPr>
          <p:cNvPr id="6153" name="Text Box 32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051050" y="6092825"/>
            <a:ext cx="641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1200">
                <a:latin typeface="楷体_GB2312" pitchFamily="1" charset="-122"/>
                <a:ea typeface="楷体_GB2312" pitchFamily="1" charset="-122"/>
              </a:rPr>
              <a:t>算术除</a:t>
            </a:r>
          </a:p>
        </p:txBody>
      </p:sp>
      <p:pic>
        <p:nvPicPr>
          <p:cNvPr id="6154" name="Picture 90" descr="蓝色按钮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0063" y="62976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 Box 91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3003550" y="6107113"/>
            <a:ext cx="488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1200">
                <a:latin typeface="楷体_GB2312" pitchFamily="1" charset="-122"/>
                <a:ea typeface="楷体_GB2312" pitchFamily="1" charset="-122"/>
              </a:rPr>
              <a:t>继续</a:t>
            </a:r>
            <a:endParaRPr lang="en-US" sz="1200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6156" name="Picture 102" descr="6下-4单元0004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11188" y="2276475"/>
            <a:ext cx="511333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Oval 103"/>
          <p:cNvSpPr>
            <a:spLocks noChangeArrowheads="1"/>
          </p:cNvSpPr>
          <p:nvPr/>
        </p:nvSpPr>
        <p:spPr bwMode="auto">
          <a:xfrm>
            <a:off x="1979613" y="3573463"/>
            <a:ext cx="142875" cy="142875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endParaRPr lang="zh-CN" altLang="zh-CN" b="0"/>
          </a:p>
        </p:txBody>
      </p:sp>
      <p:sp>
        <p:nvSpPr>
          <p:cNvPr id="6158" name="Text Box 104"/>
          <p:cNvSpPr txBox="1">
            <a:spLocks noChangeArrowheads="1"/>
          </p:cNvSpPr>
          <p:nvPr/>
        </p:nvSpPr>
        <p:spPr bwMode="auto">
          <a:xfrm rot="780737">
            <a:off x="2627313" y="3429000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厘米</a:t>
            </a:r>
          </a:p>
        </p:txBody>
      </p:sp>
      <p:sp>
        <p:nvSpPr>
          <p:cNvPr id="6159" name="Oval 107"/>
          <p:cNvSpPr>
            <a:spLocks noChangeArrowheads="1"/>
          </p:cNvSpPr>
          <p:nvPr/>
        </p:nvSpPr>
        <p:spPr bwMode="auto">
          <a:xfrm>
            <a:off x="3995738" y="4005263"/>
            <a:ext cx="144462" cy="144462"/>
          </a:xfrm>
          <a:prstGeom prst="ellipse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1" hangingPunct="1"/>
            <a:endParaRPr lang="zh-CN" altLang="zh-CN" b="0"/>
          </a:p>
        </p:txBody>
      </p:sp>
      <p:sp>
        <p:nvSpPr>
          <p:cNvPr id="6160" name="Line 108"/>
          <p:cNvSpPr>
            <a:spLocks noChangeShapeType="1"/>
          </p:cNvSpPr>
          <p:nvPr/>
        </p:nvSpPr>
        <p:spPr bwMode="auto">
          <a:xfrm>
            <a:off x="2051050" y="3644900"/>
            <a:ext cx="1944688" cy="431800"/>
          </a:xfrm>
          <a:prstGeom prst="line">
            <a:avLst/>
          </a:prstGeom>
          <a:noFill/>
          <a:ln w="22225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61" name="Text Box 109"/>
          <p:cNvSpPr txBox="1">
            <a:spLocks noChangeArrowheads="1"/>
          </p:cNvSpPr>
          <p:nvPr/>
        </p:nvSpPr>
        <p:spPr bwMode="auto">
          <a:xfrm>
            <a:off x="5867400" y="2276475"/>
            <a:ext cx="2693988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已知图上距离和比例尺，你会求实际距离吗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?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试试看！</a:t>
            </a:r>
          </a:p>
        </p:txBody>
      </p:sp>
      <p:grpSp>
        <p:nvGrpSpPr>
          <p:cNvPr id="6162" name="Group 22"/>
          <p:cNvGrpSpPr/>
          <p:nvPr/>
        </p:nvGrpSpPr>
        <p:grpSpPr bwMode="auto">
          <a:xfrm>
            <a:off x="323850" y="1341438"/>
            <a:ext cx="6335713" cy="457200"/>
            <a:chOff x="0" y="0"/>
            <a:chExt cx="3991" cy="288"/>
          </a:xfrm>
        </p:grpSpPr>
        <p:sp>
          <p:nvSpPr>
            <p:cNvPr id="6163" name="Text Box 35"/>
            <p:cNvSpPr txBox="1">
              <a:spLocks noChangeArrowheads="1"/>
            </p:cNvSpPr>
            <p:nvPr/>
          </p:nvSpPr>
          <p:spPr bwMode="auto">
            <a:xfrm>
              <a:off x="0" y="0"/>
              <a:ext cx="39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zh-CN" sz="2400">
                  <a:latin typeface="楷体_GB2312" pitchFamily="1" charset="-122"/>
                  <a:ea typeface="楷体_GB2312" pitchFamily="1" charset="-122"/>
                </a:rPr>
                <a:t>   </a:t>
              </a:r>
              <a:r>
                <a:rPr lang="zh-CN" sz="2400">
                  <a:latin typeface="楷体_GB2312" pitchFamily="1" charset="-122"/>
                  <a:ea typeface="楷体_GB2312" pitchFamily="1" charset="-122"/>
                </a:rPr>
                <a:t>雏鹰少年足球队需要几小时到达青岛？</a:t>
              </a:r>
            </a:p>
          </p:txBody>
        </p:sp>
        <p:pic>
          <p:nvPicPr>
            <p:cNvPr id="6164" name="Picture 49" descr="6下-4单元0000"/>
            <p:cNvPicPr>
              <a:picLocks noChangeArrowheads="1"/>
            </p:cNvPicPr>
            <p:nvPr/>
          </p:nvPicPr>
          <p:blipFill>
            <a:blip r:embed="rId11" cstate="email">
              <a:clrChange>
                <a:clrFrom>
                  <a:srgbClr val="FFFDFB"/>
                </a:clrFrom>
                <a:clrTo>
                  <a:srgbClr val="FFFD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" y="0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65" name="Rectangle 66"/>
          <p:cNvSpPr>
            <a:spLocks noChangeArrowheads="1"/>
          </p:cNvSpPr>
          <p:nvPr/>
        </p:nvSpPr>
        <p:spPr bwMode="auto">
          <a:xfrm>
            <a:off x="3059113" y="4797425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b="0">
                <a:latin typeface="黑体" panose="02010609060101010101" pitchFamily="49" charset="-122"/>
                <a:ea typeface="黑体" panose="02010609060101010101" pitchFamily="49" charset="-122"/>
              </a:rPr>
              <a:t> 山东省主要城市位置图</a:t>
            </a:r>
          </a:p>
          <a:p>
            <a:pPr eaLnBrk="1" hangingPunct="1"/>
            <a:r>
              <a:rPr lang="zh-CN" altLang="en-US" b="0">
                <a:latin typeface="黑体" panose="02010609060101010101" pitchFamily="49" charset="-122"/>
                <a:ea typeface="黑体" panose="02010609060101010101" pitchFamily="49" charset="-122"/>
              </a:rPr>
              <a:t> 比例尺 </a:t>
            </a:r>
            <a:r>
              <a:rPr lang="en-US" b="0">
                <a:latin typeface="黑体" panose="02010609060101010101" pitchFamily="49" charset="-122"/>
                <a:ea typeface="黑体" panose="02010609060101010101" pitchFamily="49" charset="-122"/>
              </a:rPr>
              <a:t>1∶8000000 </a:t>
            </a:r>
            <a:endParaRPr lang="zh-CN" altLang="en-US" b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66" name="Rectangle 26"/>
          <p:cNvSpPr>
            <a:spLocks noChangeArrowheads="1"/>
          </p:cNvSpPr>
          <p:nvPr/>
        </p:nvSpPr>
        <p:spPr bwMode="auto">
          <a:xfrm>
            <a:off x="568325" y="1887538"/>
            <a:ext cx="5184775" cy="381635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mpd="sng">
            <a:solidFill>
              <a:srgbClr val="000080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2" grpId="0" autoUpdateAnimBg="0"/>
      <p:bldP spid="6153" grpId="0" autoUpdateAnimBg="0"/>
      <p:bldP spid="6155" grpId="0" autoUpdateAnimBg="0"/>
      <p:bldP spid="616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>
                <a:latin typeface="楷体_GB2312" pitchFamily="1" charset="-122"/>
                <a:ea typeface="楷体_GB2312" pitchFamily="1" charset="-122"/>
              </a:rPr>
              <a:t>二、合作探究</a:t>
            </a:r>
          </a:p>
        </p:txBody>
      </p:sp>
      <p:pic>
        <p:nvPicPr>
          <p:cNvPr id="7171" name="Picture 3" descr="蓝色按钮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263" y="62976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06400" y="6107113"/>
            <a:ext cx="488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1200">
                <a:latin typeface="楷体_GB2312" pitchFamily="1" charset="-122"/>
                <a:ea typeface="楷体_GB2312" pitchFamily="1" charset="-122"/>
              </a:rPr>
              <a:t>返回</a:t>
            </a:r>
            <a:endParaRPr lang="en-US" sz="1200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7173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463675" y="2741613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解：设济南到青岛的实际距离为</a:t>
            </a:r>
            <a:r>
              <a:rPr lang="en-US" sz="2400" i="1" dirty="0">
                <a:latin typeface="Times New Roman" panose="02020603050405020304" pitchFamily="18" charset="0"/>
                <a:ea typeface="楷体_GB2312" pitchFamily="1" charset="-122"/>
              </a:rPr>
              <a:t>x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grpSp>
        <p:nvGrpSpPr>
          <p:cNvPr id="7175" name="Group 11"/>
          <p:cNvGrpSpPr/>
          <p:nvPr/>
        </p:nvGrpSpPr>
        <p:grpSpPr bwMode="auto">
          <a:xfrm>
            <a:off x="2471738" y="3222625"/>
            <a:ext cx="2376487" cy="841375"/>
            <a:chOff x="0" y="0"/>
            <a:chExt cx="1497" cy="530"/>
          </a:xfrm>
        </p:grpSpPr>
        <p:sp>
          <p:nvSpPr>
            <p:cNvPr id="7176" name="Text Box 12"/>
            <p:cNvSpPr txBox="1">
              <a:spLocks noChangeArrowheads="1"/>
            </p:cNvSpPr>
            <p:nvPr/>
          </p:nvSpPr>
          <p:spPr bwMode="auto">
            <a:xfrm>
              <a:off x="78" y="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  <p:sp>
          <p:nvSpPr>
            <p:cNvPr id="7177" name="Line 13"/>
            <p:cNvSpPr>
              <a:spLocks noChangeShapeType="1"/>
            </p:cNvSpPr>
            <p:nvPr/>
          </p:nvSpPr>
          <p:spPr bwMode="auto">
            <a:xfrm>
              <a:off x="0" y="288"/>
              <a:ext cx="40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Text Box 14"/>
            <p:cNvSpPr txBox="1">
              <a:spLocks noChangeArrowheads="1"/>
            </p:cNvSpPr>
            <p:nvPr/>
          </p:nvSpPr>
          <p:spPr bwMode="auto">
            <a:xfrm>
              <a:off x="91" y="242"/>
              <a:ext cx="301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>
                <a:lnSpc>
                  <a:spcPct val="120000"/>
                </a:lnSpc>
              </a:pPr>
              <a:r>
                <a:rPr lang="en-US" i="1">
                  <a:latin typeface="Times New Roman" panose="02020603050405020304" pitchFamily="18" charset="0"/>
                </a:rPr>
                <a:t>χ</a:t>
              </a:r>
              <a:r>
                <a:rPr lang="en-US"/>
                <a:t> </a:t>
              </a:r>
            </a:p>
          </p:txBody>
        </p:sp>
        <p:sp>
          <p:nvSpPr>
            <p:cNvPr id="7179" name="Text Box 15"/>
            <p:cNvSpPr txBox="1">
              <a:spLocks noChangeArrowheads="1"/>
            </p:cNvSpPr>
            <p:nvPr/>
          </p:nvSpPr>
          <p:spPr bwMode="auto">
            <a:xfrm>
              <a:off x="486" y="13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=</a:t>
              </a:r>
            </a:p>
          </p:txBody>
        </p:sp>
        <p:sp>
          <p:nvSpPr>
            <p:cNvPr id="7180" name="Text Box 16"/>
            <p:cNvSpPr txBox="1">
              <a:spLocks noChangeArrowheads="1"/>
            </p:cNvSpPr>
            <p:nvPr/>
          </p:nvSpPr>
          <p:spPr bwMode="auto">
            <a:xfrm>
              <a:off x="907" y="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7181" name="Line 17"/>
            <p:cNvSpPr>
              <a:spLocks noChangeShapeType="1"/>
            </p:cNvSpPr>
            <p:nvPr/>
          </p:nvSpPr>
          <p:spPr bwMode="auto">
            <a:xfrm>
              <a:off x="726" y="288"/>
              <a:ext cx="771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Text Box 18"/>
            <p:cNvSpPr txBox="1">
              <a:spLocks noChangeArrowheads="1"/>
            </p:cNvSpPr>
            <p:nvPr/>
          </p:nvSpPr>
          <p:spPr bwMode="auto">
            <a:xfrm>
              <a:off x="681" y="242"/>
              <a:ext cx="7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8000000</a:t>
              </a:r>
            </a:p>
          </p:txBody>
        </p:sp>
      </p:grp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2543175" y="4110038"/>
            <a:ext cx="2459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i="1"/>
              <a:t>χ</a:t>
            </a:r>
            <a:r>
              <a:rPr lang="en-US"/>
              <a:t>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 = 4×8000000</a:t>
            </a:r>
          </a:p>
        </p:txBody>
      </p:sp>
      <p:sp>
        <p:nvSpPr>
          <p:cNvPr id="7184" name="Text Box 20"/>
          <p:cNvSpPr txBox="1">
            <a:spLocks noChangeArrowheads="1"/>
          </p:cNvSpPr>
          <p:nvPr/>
        </p:nvSpPr>
        <p:spPr bwMode="auto">
          <a:xfrm>
            <a:off x="2400300" y="5045075"/>
            <a:ext cx="356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32000000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= 320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千米</a:t>
            </a:r>
          </a:p>
        </p:txBody>
      </p:sp>
      <p:sp>
        <p:nvSpPr>
          <p:cNvPr id="7185" name="Text Box 21"/>
          <p:cNvSpPr txBox="1">
            <a:spLocks noChangeArrowheads="1"/>
          </p:cNvSpPr>
          <p:nvPr/>
        </p:nvSpPr>
        <p:spPr bwMode="auto">
          <a:xfrm>
            <a:off x="2400300" y="5516563"/>
            <a:ext cx="4465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320 ÷ 100 = 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3.2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（小时）</a:t>
            </a:r>
          </a:p>
        </p:txBody>
      </p:sp>
      <p:sp>
        <p:nvSpPr>
          <p:cNvPr id="7186" name="Text Box 22"/>
          <p:cNvSpPr txBox="1">
            <a:spLocks noChangeArrowheads="1"/>
          </p:cNvSpPr>
          <p:nvPr/>
        </p:nvSpPr>
        <p:spPr bwMode="auto">
          <a:xfrm>
            <a:off x="1547813" y="6021388"/>
            <a:ext cx="401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答：需要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3.2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小时到达青岛。</a:t>
            </a:r>
          </a:p>
        </p:txBody>
      </p:sp>
      <p:grpSp>
        <p:nvGrpSpPr>
          <p:cNvPr id="7187" name="Group 32"/>
          <p:cNvGrpSpPr/>
          <p:nvPr/>
        </p:nvGrpSpPr>
        <p:grpSpPr bwMode="auto">
          <a:xfrm>
            <a:off x="1319213" y="1844675"/>
            <a:ext cx="6781800" cy="823913"/>
            <a:chOff x="0" y="0"/>
            <a:chExt cx="4272" cy="519"/>
          </a:xfrm>
        </p:grpSpPr>
        <p:sp>
          <p:nvSpPr>
            <p:cNvPr id="7188" name="Text Box 23"/>
            <p:cNvSpPr txBox="1">
              <a:spLocks noChangeArrowheads="1"/>
            </p:cNvSpPr>
            <p:nvPr/>
          </p:nvSpPr>
          <p:spPr bwMode="auto">
            <a:xfrm>
              <a:off x="0" y="136"/>
              <a:ext cx="4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en-US" sz="2400" dirty="0">
                  <a:latin typeface="楷体_GB2312" pitchFamily="1" charset="-122"/>
                  <a:ea typeface="楷体_GB2312" pitchFamily="1" charset="-122"/>
                </a:rPr>
                <a:t> 根据           </a:t>
              </a:r>
              <a:r>
                <a:rPr lang="en-US" sz="2400" dirty="0">
                  <a:latin typeface="楷体_GB2312" pitchFamily="1" charset="-122"/>
                  <a:ea typeface="楷体_GB2312" pitchFamily="1" charset="-122"/>
                </a:rPr>
                <a:t>=</a:t>
              </a:r>
              <a:r>
                <a:rPr lang="zh-CN" altLang="en-US" sz="2400" dirty="0">
                  <a:latin typeface="楷体_GB2312" pitchFamily="1" charset="-122"/>
                  <a:ea typeface="楷体_GB2312" pitchFamily="1" charset="-122"/>
                </a:rPr>
                <a:t>比例尺，可以列比例式解答。</a:t>
              </a:r>
            </a:p>
          </p:txBody>
        </p:sp>
        <p:grpSp>
          <p:nvGrpSpPr>
            <p:cNvPr id="7189" name="Group 31"/>
            <p:cNvGrpSpPr/>
            <p:nvPr/>
          </p:nvGrpSpPr>
          <p:grpSpPr bwMode="auto">
            <a:xfrm>
              <a:off x="589" y="0"/>
              <a:ext cx="954" cy="519"/>
              <a:chOff x="0" y="0"/>
              <a:chExt cx="954" cy="519"/>
            </a:xfrm>
          </p:grpSpPr>
          <p:sp>
            <p:nvSpPr>
              <p:cNvPr id="7190" name="Rectangle 2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sz="2400" dirty="0">
                    <a:ea typeface="楷体_GB2312" pitchFamily="1" charset="-122"/>
                  </a:rPr>
                  <a:t>图上距离</a:t>
                </a:r>
              </a:p>
            </p:txBody>
          </p:sp>
          <p:sp>
            <p:nvSpPr>
              <p:cNvPr id="7191" name="Rectangle 29"/>
              <p:cNvSpPr>
                <a:spLocks noChangeArrowheads="1"/>
              </p:cNvSpPr>
              <p:nvPr/>
            </p:nvSpPr>
            <p:spPr bwMode="auto">
              <a:xfrm>
                <a:off x="0" y="231"/>
                <a:ext cx="8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sz="2400" dirty="0">
                    <a:ea typeface="楷体_GB2312" pitchFamily="1" charset="-122"/>
                  </a:rPr>
                  <a:t>实际距离</a:t>
                </a:r>
              </a:p>
            </p:txBody>
          </p:sp>
          <p:sp>
            <p:nvSpPr>
              <p:cNvPr id="7192" name="Line 30"/>
              <p:cNvSpPr>
                <a:spLocks noChangeShapeType="1"/>
              </p:cNvSpPr>
              <p:nvPr/>
            </p:nvSpPr>
            <p:spPr bwMode="auto">
              <a:xfrm>
                <a:off x="46" y="276"/>
                <a:ext cx="908" cy="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7193" name="Group 28"/>
          <p:cNvGrpSpPr/>
          <p:nvPr/>
        </p:nvGrpSpPr>
        <p:grpSpPr bwMode="auto">
          <a:xfrm>
            <a:off x="323850" y="1341438"/>
            <a:ext cx="6335713" cy="457200"/>
            <a:chOff x="0" y="0"/>
            <a:chExt cx="3991" cy="288"/>
          </a:xfrm>
        </p:grpSpPr>
        <p:sp>
          <p:nvSpPr>
            <p:cNvPr id="7194" name="Text Box 35"/>
            <p:cNvSpPr txBox="1">
              <a:spLocks noChangeArrowheads="1"/>
            </p:cNvSpPr>
            <p:nvPr/>
          </p:nvSpPr>
          <p:spPr bwMode="auto">
            <a:xfrm>
              <a:off x="0" y="0"/>
              <a:ext cx="39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zh-CN" sz="2400" dirty="0">
                  <a:latin typeface="楷体_GB2312" pitchFamily="1" charset="-122"/>
                  <a:ea typeface="楷体_GB2312" pitchFamily="1" charset="-122"/>
                </a:rPr>
                <a:t>   </a:t>
              </a:r>
              <a:r>
                <a:rPr lang="zh-CN" sz="2400" dirty="0">
                  <a:latin typeface="楷体_GB2312" pitchFamily="1" charset="-122"/>
                  <a:ea typeface="楷体_GB2312" pitchFamily="1" charset="-122"/>
                </a:rPr>
                <a:t>雏鹰少年足球队需要几小时到达青岛？</a:t>
              </a:r>
            </a:p>
          </p:txBody>
        </p:sp>
        <p:pic>
          <p:nvPicPr>
            <p:cNvPr id="7195" name="Picture 49" descr="6下-4单元0000"/>
            <p:cNvPicPr>
              <a:picLocks noChangeArrowheads="1"/>
            </p:cNvPicPr>
            <p:nvPr/>
          </p:nvPicPr>
          <p:blipFill>
            <a:blip r:embed="rId6" cstate="email">
              <a:clrChange>
                <a:clrFrom>
                  <a:srgbClr val="FFFDFB"/>
                </a:clrFrom>
                <a:clrTo>
                  <a:srgbClr val="FFFD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" y="0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96" name="Text Box 19"/>
          <p:cNvSpPr txBox="1">
            <a:spLocks noChangeArrowheads="1"/>
          </p:cNvSpPr>
          <p:nvPr/>
        </p:nvSpPr>
        <p:spPr bwMode="auto">
          <a:xfrm>
            <a:off x="2543175" y="4613275"/>
            <a:ext cx="2154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i="1"/>
              <a:t>χ</a:t>
            </a:r>
            <a:r>
              <a:rPr lang="en-US"/>
              <a:t>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 = 32000000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4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>
                <a:latin typeface="楷体_GB2312" pitchFamily="1" charset="-122"/>
                <a:ea typeface="楷体_GB2312" pitchFamily="1" charset="-122"/>
              </a:rPr>
              <a:t>二、合作探究</a:t>
            </a:r>
          </a:p>
        </p:txBody>
      </p:sp>
      <p:pic>
        <p:nvPicPr>
          <p:cNvPr id="8195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3"/>
          <p:cNvSpPr>
            <a:spLocks noChangeArrowheads="1"/>
          </p:cNvSpPr>
          <p:nvPr/>
        </p:nvSpPr>
        <p:spPr bwMode="auto">
          <a:xfrm>
            <a:off x="1835150" y="3357563"/>
            <a:ext cx="4641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楷体_GB2312" pitchFamily="1" charset="-122"/>
                <a:ea typeface="楷体_GB2312" pitchFamily="1" charset="-122"/>
              </a:rPr>
              <a:t>4×8000000 = 32000000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（厘米）</a:t>
            </a:r>
          </a:p>
        </p:txBody>
      </p:sp>
      <p:sp>
        <p:nvSpPr>
          <p:cNvPr id="8197" name="Text Box 34"/>
          <p:cNvSpPr txBox="1">
            <a:spLocks noChangeArrowheads="1"/>
          </p:cNvSpPr>
          <p:nvPr/>
        </p:nvSpPr>
        <p:spPr bwMode="auto">
          <a:xfrm>
            <a:off x="1116013" y="1916113"/>
            <a:ext cx="6985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5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    根据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比例尺表示的意义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得知，图上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厘米表示实际距离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8000000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8198" name="Rectangle 37"/>
          <p:cNvSpPr>
            <a:spLocks noChangeArrowheads="1"/>
          </p:cNvSpPr>
          <p:nvPr/>
        </p:nvSpPr>
        <p:spPr bwMode="auto">
          <a:xfrm>
            <a:off x="1835150" y="4051300"/>
            <a:ext cx="356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楷体_GB2312" pitchFamily="1" charset="-122"/>
                <a:ea typeface="楷体_GB2312" pitchFamily="1" charset="-122"/>
              </a:rPr>
              <a:t>32000000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= 320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千米</a:t>
            </a:r>
          </a:p>
        </p:txBody>
      </p:sp>
      <p:sp>
        <p:nvSpPr>
          <p:cNvPr id="8199" name="Rectangle 38"/>
          <p:cNvSpPr>
            <a:spLocks noChangeArrowheads="1"/>
          </p:cNvSpPr>
          <p:nvPr/>
        </p:nvSpPr>
        <p:spPr bwMode="auto">
          <a:xfrm>
            <a:off x="1908175" y="4843463"/>
            <a:ext cx="356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楷体_GB2312" pitchFamily="1" charset="-122"/>
                <a:ea typeface="楷体_GB2312" pitchFamily="1" charset="-122"/>
              </a:rPr>
              <a:t>320÷100 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3.2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（小时）</a:t>
            </a:r>
          </a:p>
        </p:txBody>
      </p:sp>
      <p:sp>
        <p:nvSpPr>
          <p:cNvPr id="8200" name="Rectangle 39"/>
          <p:cNvSpPr>
            <a:spLocks noChangeArrowheads="1"/>
          </p:cNvSpPr>
          <p:nvPr/>
        </p:nvSpPr>
        <p:spPr bwMode="auto">
          <a:xfrm>
            <a:off x="3059113" y="5589588"/>
            <a:ext cx="401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答：需要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3.2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小时到达青岛。</a:t>
            </a:r>
          </a:p>
        </p:txBody>
      </p:sp>
      <p:pic>
        <p:nvPicPr>
          <p:cNvPr id="8201" name="Picture 42" descr="蓝色按钮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263" y="62976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4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06400" y="6107113"/>
            <a:ext cx="488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1200" b="0">
                <a:latin typeface="楷体_GB2312" pitchFamily="1" charset="-122"/>
                <a:ea typeface="楷体_GB2312" pitchFamily="1" charset="-122"/>
              </a:rPr>
              <a:t>返回</a:t>
            </a:r>
            <a:endParaRPr lang="en-US" sz="1200" b="0"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8203" name="Group 14"/>
          <p:cNvGrpSpPr/>
          <p:nvPr/>
        </p:nvGrpSpPr>
        <p:grpSpPr bwMode="auto">
          <a:xfrm>
            <a:off x="323850" y="1341438"/>
            <a:ext cx="6335713" cy="457200"/>
            <a:chOff x="0" y="0"/>
            <a:chExt cx="3991" cy="288"/>
          </a:xfrm>
        </p:grpSpPr>
        <p:sp>
          <p:nvSpPr>
            <p:cNvPr id="8204" name="Text Box 35"/>
            <p:cNvSpPr txBox="1">
              <a:spLocks noChangeArrowheads="1"/>
            </p:cNvSpPr>
            <p:nvPr/>
          </p:nvSpPr>
          <p:spPr bwMode="auto">
            <a:xfrm>
              <a:off x="0" y="0"/>
              <a:ext cx="39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zh-CN" sz="2400" dirty="0">
                  <a:latin typeface="楷体_GB2312" pitchFamily="1" charset="-122"/>
                  <a:ea typeface="楷体_GB2312" pitchFamily="1" charset="-122"/>
                </a:rPr>
                <a:t>   </a:t>
              </a:r>
              <a:r>
                <a:rPr lang="zh-CN" sz="2400" dirty="0">
                  <a:latin typeface="楷体_GB2312" pitchFamily="1" charset="-122"/>
                  <a:ea typeface="楷体_GB2312" pitchFamily="1" charset="-122"/>
                </a:rPr>
                <a:t>雏鹰少年足球队需要几小时到达青岛？</a:t>
              </a:r>
            </a:p>
          </p:txBody>
        </p:sp>
        <p:pic>
          <p:nvPicPr>
            <p:cNvPr id="8205" name="Picture 49" descr="6下-4单元0000"/>
            <p:cNvPicPr>
              <a:picLocks noChangeArrowheads="1"/>
            </p:cNvPicPr>
            <p:nvPr/>
          </p:nvPicPr>
          <p:blipFill>
            <a:blip r:embed="rId6" cstate="email">
              <a:clrChange>
                <a:clrFrom>
                  <a:srgbClr val="FFFDFB"/>
                </a:clrFrom>
                <a:clrTo>
                  <a:srgbClr val="FFFD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" y="0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>
                <a:latin typeface="楷体_GB2312" pitchFamily="1" charset="-122"/>
                <a:ea typeface="楷体_GB2312" pitchFamily="1" charset="-122"/>
              </a:rPr>
              <a:t>二、合作探究</a:t>
            </a:r>
          </a:p>
        </p:txBody>
      </p:sp>
      <p:pic>
        <p:nvPicPr>
          <p:cNvPr id="9219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0" name="Group 24"/>
          <p:cNvGrpSpPr/>
          <p:nvPr/>
        </p:nvGrpSpPr>
        <p:grpSpPr bwMode="auto">
          <a:xfrm>
            <a:off x="1476375" y="2492375"/>
            <a:ext cx="4999038" cy="795338"/>
            <a:chOff x="0" y="0"/>
            <a:chExt cx="3149" cy="501"/>
          </a:xfrm>
        </p:grpSpPr>
        <p:sp>
          <p:nvSpPr>
            <p:cNvPr id="9221" name="Text Box 25"/>
            <p:cNvSpPr txBox="1">
              <a:spLocks noChangeArrowheads="1"/>
            </p:cNvSpPr>
            <p:nvPr/>
          </p:nvSpPr>
          <p:spPr bwMode="auto">
            <a:xfrm>
              <a:off x="0" y="122"/>
              <a:ext cx="4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4÷</a:t>
              </a:r>
            </a:p>
          </p:txBody>
        </p:sp>
        <p:grpSp>
          <p:nvGrpSpPr>
            <p:cNvPr id="9222" name="Group 26"/>
            <p:cNvGrpSpPr/>
            <p:nvPr/>
          </p:nvGrpSpPr>
          <p:grpSpPr bwMode="auto">
            <a:xfrm>
              <a:off x="408" y="0"/>
              <a:ext cx="840" cy="501"/>
              <a:chOff x="0" y="0"/>
              <a:chExt cx="840" cy="501"/>
            </a:xfrm>
          </p:grpSpPr>
          <p:sp>
            <p:nvSpPr>
              <p:cNvPr id="9223" name="Text Box 27"/>
              <p:cNvSpPr txBox="1">
                <a:spLocks noChangeArrowheads="1"/>
              </p:cNvSpPr>
              <p:nvPr/>
            </p:nvSpPr>
            <p:spPr bwMode="auto">
              <a:xfrm>
                <a:off x="271" y="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400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9224" name="Text Box 28"/>
              <p:cNvSpPr txBox="1">
                <a:spLocks noChangeArrowheads="1"/>
              </p:cNvSpPr>
              <p:nvPr/>
            </p:nvSpPr>
            <p:spPr bwMode="auto">
              <a:xfrm>
                <a:off x="45" y="213"/>
                <a:ext cx="79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eaLnBrk="1" hangingPunct="1"/>
                <a:r>
                  <a:rPr lang="en-US" sz="2400">
                    <a:latin typeface="楷体_GB2312" pitchFamily="1" charset="-122"/>
                    <a:ea typeface="楷体_GB2312" pitchFamily="1" charset="-122"/>
                  </a:rPr>
                  <a:t>8000000</a:t>
                </a:r>
              </a:p>
            </p:txBody>
          </p:sp>
          <p:sp>
            <p:nvSpPr>
              <p:cNvPr id="9225" name="Line 29"/>
              <p:cNvSpPr>
                <a:spLocks noChangeShapeType="1"/>
              </p:cNvSpPr>
              <p:nvPr/>
            </p:nvSpPr>
            <p:spPr bwMode="auto">
              <a:xfrm>
                <a:off x="0" y="258"/>
                <a:ext cx="8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26" name="Text Box 30"/>
            <p:cNvSpPr txBox="1">
              <a:spLocks noChangeArrowheads="1"/>
            </p:cNvSpPr>
            <p:nvPr/>
          </p:nvSpPr>
          <p:spPr bwMode="auto">
            <a:xfrm>
              <a:off x="1291" y="122"/>
              <a:ext cx="18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= 32000000</a:t>
              </a:r>
              <a:r>
                <a:rPr lang="zh-CN" altLang="en-US" sz="2400">
                  <a:latin typeface="楷体_GB2312" pitchFamily="1" charset="-122"/>
                  <a:ea typeface="楷体_GB2312" pitchFamily="1" charset="-122"/>
                </a:rPr>
                <a:t>（厘米）</a:t>
              </a:r>
            </a:p>
          </p:txBody>
        </p:sp>
      </p:grpSp>
      <p:sp>
        <p:nvSpPr>
          <p:cNvPr id="9227" name="Rectangle 31"/>
          <p:cNvSpPr>
            <a:spLocks noChangeArrowheads="1"/>
          </p:cNvSpPr>
          <p:nvPr/>
        </p:nvSpPr>
        <p:spPr bwMode="auto">
          <a:xfrm>
            <a:off x="1439863" y="3573463"/>
            <a:ext cx="370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楷体_GB2312" pitchFamily="1" charset="-122"/>
                <a:ea typeface="楷体_GB2312" pitchFamily="1" charset="-122"/>
              </a:rPr>
              <a:t>32000000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400">
                <a:latin typeface="楷体_GB2312" pitchFamily="1" charset="-122"/>
                <a:ea typeface="楷体_GB2312" pitchFamily="1" charset="-122"/>
              </a:rPr>
              <a:t>= 320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千米</a:t>
            </a:r>
          </a:p>
        </p:txBody>
      </p:sp>
      <p:sp>
        <p:nvSpPr>
          <p:cNvPr id="9228" name="Text Box 32"/>
          <p:cNvSpPr txBox="1">
            <a:spLocks noChangeArrowheads="1"/>
          </p:cNvSpPr>
          <p:nvPr/>
        </p:nvSpPr>
        <p:spPr bwMode="auto">
          <a:xfrm>
            <a:off x="1403350" y="2035175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根据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图上距离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÷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比例尺 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实际距离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来列式。</a:t>
            </a:r>
            <a:endParaRPr lang="en-US" sz="24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9229" name="Rectangle 40"/>
          <p:cNvSpPr>
            <a:spLocks noChangeArrowheads="1"/>
          </p:cNvSpPr>
          <p:nvPr/>
        </p:nvSpPr>
        <p:spPr bwMode="auto">
          <a:xfrm>
            <a:off x="1433513" y="4340225"/>
            <a:ext cx="3871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楷体_GB2312" pitchFamily="1" charset="-122"/>
                <a:ea typeface="楷体_GB2312" pitchFamily="1" charset="-122"/>
              </a:rPr>
              <a:t>320 ÷ 100 = 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3.2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（小时）</a:t>
            </a:r>
          </a:p>
        </p:txBody>
      </p:sp>
      <p:sp>
        <p:nvSpPr>
          <p:cNvPr id="9230" name="Rectangle 41"/>
          <p:cNvSpPr>
            <a:spLocks noChangeArrowheads="1"/>
          </p:cNvSpPr>
          <p:nvPr/>
        </p:nvSpPr>
        <p:spPr bwMode="auto">
          <a:xfrm>
            <a:off x="3492500" y="5157788"/>
            <a:ext cx="401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答：需要</a:t>
            </a: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3.2</a:t>
            </a: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小时到达青岛。</a:t>
            </a:r>
          </a:p>
        </p:txBody>
      </p:sp>
      <p:pic>
        <p:nvPicPr>
          <p:cNvPr id="9231" name="Picture 42" descr="蓝色按钮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263" y="62976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2" name="Text Box 4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06400" y="6107113"/>
            <a:ext cx="488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1200" b="0">
                <a:latin typeface="楷体_GB2312" pitchFamily="1" charset="-122"/>
                <a:ea typeface="楷体_GB2312" pitchFamily="1" charset="-122"/>
              </a:rPr>
              <a:t>返回</a:t>
            </a:r>
            <a:endParaRPr lang="en-US" sz="1200" b="0"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9233" name="Group 20"/>
          <p:cNvGrpSpPr/>
          <p:nvPr/>
        </p:nvGrpSpPr>
        <p:grpSpPr bwMode="auto">
          <a:xfrm>
            <a:off x="323850" y="1341438"/>
            <a:ext cx="6335713" cy="457200"/>
            <a:chOff x="0" y="0"/>
            <a:chExt cx="3991" cy="288"/>
          </a:xfrm>
        </p:grpSpPr>
        <p:sp>
          <p:nvSpPr>
            <p:cNvPr id="9234" name="Text Box 35"/>
            <p:cNvSpPr txBox="1">
              <a:spLocks noChangeArrowheads="1"/>
            </p:cNvSpPr>
            <p:nvPr/>
          </p:nvSpPr>
          <p:spPr bwMode="auto">
            <a:xfrm>
              <a:off x="0" y="0"/>
              <a:ext cx="39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zh-CN" altLang="zh-CN" sz="2400">
                  <a:latin typeface="楷体_GB2312" pitchFamily="1" charset="-122"/>
                  <a:ea typeface="楷体_GB2312" pitchFamily="1" charset="-122"/>
                </a:rPr>
                <a:t>   </a:t>
              </a:r>
              <a:r>
                <a:rPr lang="zh-CN" sz="2400">
                  <a:latin typeface="楷体_GB2312" pitchFamily="1" charset="-122"/>
                  <a:ea typeface="楷体_GB2312" pitchFamily="1" charset="-122"/>
                </a:rPr>
                <a:t>雏鹰少年足球队需要几小时到达青岛？</a:t>
              </a:r>
            </a:p>
          </p:txBody>
        </p:sp>
        <p:pic>
          <p:nvPicPr>
            <p:cNvPr id="9235" name="Picture 49" descr="6下-4单元0000"/>
            <p:cNvPicPr>
              <a:picLocks noChangeArrowheads="1"/>
            </p:cNvPicPr>
            <p:nvPr/>
          </p:nvPicPr>
          <p:blipFill>
            <a:blip r:embed="rId6" cstate="email">
              <a:clrChange>
                <a:clrFrom>
                  <a:srgbClr val="FFFDFB"/>
                </a:clrFrom>
                <a:clrTo>
                  <a:srgbClr val="FFFD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" y="0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utoUpdateAnimBg="0"/>
      <p:bldP spid="9228" grpId="0" autoUpdateAnimBg="0"/>
      <p:bldP spid="9229" grpId="0" autoUpdateAnimBg="0"/>
      <p:bldP spid="9230" grpId="0" autoUpdateAnimBg="0"/>
      <p:bldP spid="92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 dirty="0"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pic>
        <p:nvPicPr>
          <p:cNvPr id="10243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12875"/>
            <a:ext cx="2016125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14"/>
          <p:cNvSpPr>
            <a:spLocks noChangeArrowheads="1"/>
          </p:cNvSpPr>
          <p:nvPr/>
        </p:nvSpPr>
        <p:spPr bwMode="auto">
          <a:xfrm>
            <a:off x="539750" y="1341438"/>
            <a:ext cx="30241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1.</a:t>
            </a:r>
            <a:endParaRPr lang="zh-CN" altLang="en-US" sz="24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871538" y="2852738"/>
            <a:ext cx="521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解：设比萨斜塔的实际高度为</a:t>
            </a:r>
            <a:r>
              <a:rPr lang="en-US" sz="2400" i="1" dirty="0">
                <a:latin typeface="Times New Roman" panose="02020603050405020304" pitchFamily="18" charset="0"/>
                <a:ea typeface="楷体_GB2312" pitchFamily="1" charset="-122"/>
              </a:rPr>
              <a:t>x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厘米。</a:t>
            </a:r>
          </a:p>
        </p:txBody>
      </p:sp>
      <p:sp>
        <p:nvSpPr>
          <p:cNvPr id="10247" name="Text Box 29"/>
          <p:cNvSpPr txBox="1">
            <a:spLocks noChangeArrowheads="1"/>
          </p:cNvSpPr>
          <p:nvPr/>
        </p:nvSpPr>
        <p:spPr bwMode="auto">
          <a:xfrm>
            <a:off x="2916238" y="4027488"/>
            <a:ext cx="26638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dirty="0"/>
              <a:t>χ 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 = 54.5×100</a:t>
            </a:r>
          </a:p>
        </p:txBody>
      </p:sp>
      <p:sp>
        <p:nvSpPr>
          <p:cNvPr id="10248" name="Text Box 30"/>
          <p:cNvSpPr txBox="1">
            <a:spLocks noChangeArrowheads="1"/>
          </p:cNvSpPr>
          <p:nvPr/>
        </p:nvSpPr>
        <p:spPr bwMode="auto">
          <a:xfrm>
            <a:off x="2916238" y="5300663"/>
            <a:ext cx="378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5450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厘米 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54.5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米</a:t>
            </a:r>
          </a:p>
        </p:txBody>
      </p:sp>
      <p:grpSp>
        <p:nvGrpSpPr>
          <p:cNvPr id="10249" name="Group 38"/>
          <p:cNvGrpSpPr/>
          <p:nvPr/>
        </p:nvGrpSpPr>
        <p:grpSpPr bwMode="auto">
          <a:xfrm>
            <a:off x="2397125" y="3313113"/>
            <a:ext cx="1800225" cy="817562"/>
            <a:chOff x="0" y="0"/>
            <a:chExt cx="1134" cy="515"/>
          </a:xfrm>
        </p:grpSpPr>
        <p:sp>
          <p:nvSpPr>
            <p:cNvPr id="10250" name="Text Box 22"/>
            <p:cNvSpPr txBox="1">
              <a:spLocks noChangeArrowheads="1"/>
            </p:cNvSpPr>
            <p:nvPr/>
          </p:nvSpPr>
          <p:spPr bwMode="auto">
            <a:xfrm>
              <a:off x="0" y="0"/>
              <a:ext cx="5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 dirty="0">
                  <a:latin typeface="楷体_GB2312" pitchFamily="1" charset="-122"/>
                  <a:ea typeface="楷体_GB2312" pitchFamily="1" charset="-122"/>
                </a:rPr>
                <a:t>54.5</a:t>
              </a:r>
            </a:p>
          </p:txBody>
        </p:sp>
        <p:sp>
          <p:nvSpPr>
            <p:cNvPr id="10251" name="Line 23"/>
            <p:cNvSpPr>
              <a:spLocks noChangeShapeType="1"/>
            </p:cNvSpPr>
            <p:nvPr/>
          </p:nvSpPr>
          <p:spPr bwMode="auto">
            <a:xfrm>
              <a:off x="45" y="273"/>
              <a:ext cx="40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Text Box 24"/>
            <p:cNvSpPr txBox="1">
              <a:spLocks noChangeArrowheads="1"/>
            </p:cNvSpPr>
            <p:nvPr/>
          </p:nvSpPr>
          <p:spPr bwMode="auto">
            <a:xfrm>
              <a:off x="136" y="227"/>
              <a:ext cx="301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>
                <a:lnSpc>
                  <a:spcPct val="120000"/>
                </a:lnSpc>
              </a:pPr>
              <a:r>
                <a:rPr lang="en-US"/>
                <a:t>χ </a:t>
              </a:r>
            </a:p>
          </p:txBody>
        </p:sp>
        <p:sp>
          <p:nvSpPr>
            <p:cNvPr id="10253" name="Text Box 25"/>
            <p:cNvSpPr txBox="1">
              <a:spLocks noChangeArrowheads="1"/>
            </p:cNvSpPr>
            <p:nvPr/>
          </p:nvSpPr>
          <p:spPr bwMode="auto">
            <a:xfrm>
              <a:off x="531" y="121"/>
              <a:ext cx="3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= </a:t>
              </a:r>
            </a:p>
          </p:txBody>
        </p:sp>
        <p:sp>
          <p:nvSpPr>
            <p:cNvPr id="10254" name="Text Box 26"/>
            <p:cNvSpPr txBox="1">
              <a:spLocks noChangeArrowheads="1"/>
            </p:cNvSpPr>
            <p:nvPr/>
          </p:nvSpPr>
          <p:spPr bwMode="auto">
            <a:xfrm>
              <a:off x="831" y="16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 dirty="0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0255" name="Text Box 28"/>
            <p:cNvSpPr txBox="1">
              <a:spLocks noChangeArrowheads="1"/>
            </p:cNvSpPr>
            <p:nvPr/>
          </p:nvSpPr>
          <p:spPr bwMode="auto">
            <a:xfrm>
              <a:off x="726" y="227"/>
              <a:ext cx="4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sz="2400"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  <p:sp>
          <p:nvSpPr>
            <p:cNvPr id="10256" name="Line 34"/>
            <p:cNvSpPr>
              <a:spLocks noChangeShapeType="1"/>
            </p:cNvSpPr>
            <p:nvPr/>
          </p:nvSpPr>
          <p:spPr bwMode="auto">
            <a:xfrm>
              <a:off x="726" y="258"/>
              <a:ext cx="40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57" name="Text Box 35"/>
          <p:cNvSpPr txBox="1">
            <a:spLocks noChangeArrowheads="1"/>
          </p:cNvSpPr>
          <p:nvPr/>
        </p:nvSpPr>
        <p:spPr bwMode="auto">
          <a:xfrm>
            <a:off x="1116013" y="5851525"/>
            <a:ext cx="506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答：比萨斜塔的实际高度为</a:t>
            </a:r>
            <a:r>
              <a:rPr 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54.5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米。</a:t>
            </a:r>
          </a:p>
        </p:txBody>
      </p:sp>
      <p:sp>
        <p:nvSpPr>
          <p:cNvPr id="10258" name="Rectangle 14"/>
          <p:cNvSpPr>
            <a:spLocks noChangeArrowheads="1"/>
          </p:cNvSpPr>
          <p:nvPr/>
        </p:nvSpPr>
        <p:spPr bwMode="auto">
          <a:xfrm>
            <a:off x="871538" y="1341438"/>
            <a:ext cx="53562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按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1∶100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的比例尺做出的比萨斜塔模型，高为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54.5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厘米。比萨斜塔的实际高度是多少米？</a:t>
            </a:r>
          </a:p>
        </p:txBody>
      </p:sp>
      <p:sp>
        <p:nvSpPr>
          <p:cNvPr id="10259" name="Text Box 29"/>
          <p:cNvSpPr txBox="1">
            <a:spLocks noChangeArrowheads="1"/>
          </p:cNvSpPr>
          <p:nvPr/>
        </p:nvSpPr>
        <p:spPr bwMode="auto">
          <a:xfrm>
            <a:off x="2916238" y="4594225"/>
            <a:ext cx="28797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dirty="0"/>
              <a:t>χ 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 = 5450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  <p:bldP spid="10248" grpId="0" autoUpdateAnimBg="0"/>
      <p:bldP spid="10257" grpId="0" autoUpdateAnimBg="0"/>
      <p:bldP spid="102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zh-CN" sz="3200">
                <a:latin typeface="楷体_GB2312" pitchFamily="1" charset="-122"/>
                <a:ea typeface="楷体_GB2312" pitchFamily="1" charset="-122"/>
              </a:rPr>
              <a:t>三、自主练习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400" b="0" dirty="0">
                <a:latin typeface="楷体_GB2312" pitchFamily="1" charset="-122"/>
                <a:ea typeface="楷体_GB2312" pitchFamily="1" charset="-122"/>
              </a:rPr>
              <a:t>2.</a:t>
            </a:r>
          </a:p>
        </p:txBody>
      </p:sp>
      <p:pic>
        <p:nvPicPr>
          <p:cNvPr id="1126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629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 descr="6下-4单元000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1268413"/>
            <a:ext cx="5761037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250825" y="3130550"/>
            <a:ext cx="67754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）在这幅图上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厘米表示实际距离（   ）米，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     改写成数值比例尺是（       ）。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250825" y="4210050"/>
            <a:ext cx="631348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）王涛家到学校的图上距离是（ ）厘米，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     实际距离是（   ）米。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250825" y="5203825"/>
            <a:ext cx="84597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）如果王涛每分钟走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50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米，他从家到超市需走（ ）分钟。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250825" y="5775325"/>
            <a:ext cx="6772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400" dirty="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）根据上面的示意图，你还能提出哪些问题？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5410200" y="3068638"/>
            <a:ext cx="6461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100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4029075" y="3490913"/>
            <a:ext cx="12620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1:10000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4960938" y="4124325"/>
            <a:ext cx="3365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endParaRPr lang="zh-CN" altLang="en-US" sz="240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1277" name="Text Box 17"/>
          <p:cNvSpPr txBox="1">
            <a:spLocks noChangeArrowheads="1"/>
          </p:cNvSpPr>
          <p:nvPr/>
        </p:nvSpPr>
        <p:spPr bwMode="auto">
          <a:xfrm>
            <a:off x="2836863" y="4556125"/>
            <a:ext cx="6461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200</a:t>
            </a:r>
          </a:p>
        </p:txBody>
      </p:sp>
      <p:sp>
        <p:nvSpPr>
          <p:cNvPr id="11278" name="Text Box 18"/>
          <p:cNvSpPr txBox="1">
            <a:spLocks noChangeArrowheads="1"/>
          </p:cNvSpPr>
          <p:nvPr/>
        </p:nvSpPr>
        <p:spPr bwMode="auto">
          <a:xfrm>
            <a:off x="7115175" y="5103813"/>
            <a:ext cx="3365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utoUpdateAnimBg="0"/>
      <p:bldP spid="11275" grpId="0" autoUpdateAnimBg="0"/>
      <p:bldP spid="11276" grpId="0" autoUpdateAnimBg="0"/>
      <p:bldP spid="11277" grpId="0" autoUpdateAnimBg="0"/>
      <p:bldP spid="1127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793</Words>
  <Application>Microsoft Office PowerPoint</Application>
  <PresentationFormat>全屏显示(4:3)</PresentationFormat>
  <Paragraphs>137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汉仪大宋简</vt:lpstr>
      <vt:lpstr>汉仪中圆简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2021-12-31T02:35:55Z</dcterms:created>
  <dcterms:modified xsi:type="dcterms:W3CDTF">2023-01-17T01:38:15Z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ED8C77EDDDCF4DFABA3BDFA804E03888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