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88" r:id="rId3"/>
    <p:sldId id="296" r:id="rId4"/>
    <p:sldId id="295" r:id="rId5"/>
    <p:sldId id="298" r:id="rId6"/>
    <p:sldId id="299" r:id="rId7"/>
    <p:sldId id="293" r:id="rId8"/>
    <p:sldId id="300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EDFFB9"/>
    <a:srgbClr val="FF66FF"/>
    <a:srgbClr val="FF99FF"/>
    <a:srgbClr val="FFCC66"/>
    <a:srgbClr val="FFCCFF"/>
    <a:srgbClr val="FF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02CC0-5279-4990-A63B-142A5D8163B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4050F-63CA-487A-BFAF-AA7B2BD1223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2109B-3A4A-4A9C-A709-429AD7074FA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30202-7CA4-41CE-A753-AD41BB8D1C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30202-7CA4-41CE-A753-AD41BB8D1C0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CEEC1-F06B-4EFE-9D43-FDD5358EFCF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6678B-7B8E-4B25-B7F6-9FBC9736C97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089150" cy="61261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115050" cy="61261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A00E-8263-4A61-B6C3-68F6985F77AE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4200" y="0"/>
            <a:ext cx="8229600" cy="56991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D4290-4722-4B20-96A1-B6B11E4D300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59C51-41A6-4B09-927A-33B35DFCF8F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935DE-9E86-4082-9DF6-CBFEAA0002F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3EB1A-3FDF-4BB6-A2AA-2766BFFE16C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04868-0AF0-400E-8F2A-E6700E16D45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A3455-F053-4CC2-B16D-478CED62C7B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CCF3B-D43D-4372-A40E-16FCB4DB1CF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1BAA5-C069-43C5-AE59-39270E68D1C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6EADC-450F-429E-B192-7A31A6362C9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584200" y="0"/>
            <a:ext cx="8229600" cy="569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3558A4B-4826-4965-B071-336E12C89933}" type="slidenum">
              <a:rPr lang="zh-CN" altLang="zh-CN"/>
              <a:t>‹#›</a:t>
            </a:fld>
            <a:endParaRPr lang="zh-CN" altLang="zh-CN"/>
          </a:p>
        </p:txBody>
      </p:sp>
      <p:grpSp>
        <p:nvGrpSpPr>
          <p:cNvPr id="1033" name="Group 18"/>
          <p:cNvGrpSpPr/>
          <p:nvPr userDrawn="1"/>
        </p:nvGrpSpPr>
        <p:grpSpPr bwMode="auto">
          <a:xfrm>
            <a:off x="7810500" y="0"/>
            <a:ext cx="1160463" cy="558800"/>
            <a:chOff x="0" y="0"/>
            <a:chExt cx="731" cy="352"/>
          </a:xfrm>
        </p:grpSpPr>
        <p:grpSp>
          <p:nvGrpSpPr>
            <p:cNvPr id="1034" name="Group 19"/>
            <p:cNvGrpSpPr/>
            <p:nvPr/>
          </p:nvGrpSpPr>
          <p:grpSpPr bwMode="auto">
            <a:xfrm>
              <a:off x="0" y="0"/>
              <a:ext cx="235" cy="352"/>
              <a:chOff x="0" y="0"/>
              <a:chExt cx="451" cy="676"/>
            </a:xfrm>
          </p:grpSpPr>
          <p:sp>
            <p:nvSpPr>
              <p:cNvPr id="1044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5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6" name="Rectangle 22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35" name="Group 23"/>
            <p:cNvGrpSpPr/>
            <p:nvPr/>
          </p:nvGrpSpPr>
          <p:grpSpPr bwMode="auto">
            <a:xfrm>
              <a:off x="248" y="0"/>
              <a:ext cx="235" cy="352"/>
              <a:chOff x="0" y="0"/>
              <a:chExt cx="451" cy="676"/>
            </a:xfrm>
          </p:grpSpPr>
          <p:sp>
            <p:nvSpPr>
              <p:cNvPr id="1048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9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0" name="Rectangle 26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1036" name="Group 27"/>
            <p:cNvGrpSpPr/>
            <p:nvPr/>
          </p:nvGrpSpPr>
          <p:grpSpPr bwMode="auto">
            <a:xfrm>
              <a:off x="496" y="0"/>
              <a:ext cx="235" cy="352"/>
              <a:chOff x="0" y="0"/>
              <a:chExt cx="451" cy="676"/>
            </a:xfrm>
          </p:grpSpPr>
          <p:sp>
            <p:nvSpPr>
              <p:cNvPr id="1052" name="未知"/>
              <p:cNvSpPr/>
              <p:nvPr/>
            </p:nvSpPr>
            <p:spPr bwMode="auto">
              <a:xfrm rot="18580939">
                <a:off x="67" y="23"/>
                <a:ext cx="167" cy="301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3" name="未知"/>
              <p:cNvSpPr/>
              <p:nvPr/>
            </p:nvSpPr>
            <p:spPr bwMode="auto">
              <a:xfrm rot="2400000">
                <a:off x="282" y="0"/>
                <a:ext cx="169" cy="302"/>
              </a:xfrm>
              <a:custGeom>
                <a:avLst/>
                <a:gdLst/>
                <a:ahLst/>
                <a:cxnLst>
                  <a:cxn ang="0">
                    <a:pos x="136" y="953"/>
                  </a:cxn>
                  <a:cxn ang="0">
                    <a:pos x="264" y="481"/>
                  </a:cxn>
                  <a:cxn ang="0">
                    <a:pos x="136" y="1"/>
                  </a:cxn>
                  <a:cxn ang="0">
                    <a:pos x="0" y="473"/>
                  </a:cxn>
                  <a:cxn ang="0">
                    <a:pos x="136" y="953"/>
                  </a:cxn>
                </a:cxnLst>
                <a:rect l="0" t="0" r="r" b="b"/>
                <a:pathLst>
                  <a:path w="264" h="954">
                    <a:moveTo>
                      <a:pt x="136" y="953"/>
                    </a:moveTo>
                    <a:cubicBezTo>
                      <a:pt x="180" y="954"/>
                      <a:pt x="264" y="640"/>
                      <a:pt x="264" y="481"/>
                    </a:cubicBezTo>
                    <a:cubicBezTo>
                      <a:pt x="264" y="322"/>
                      <a:pt x="180" y="2"/>
                      <a:pt x="136" y="1"/>
                    </a:cubicBezTo>
                    <a:cubicBezTo>
                      <a:pt x="92" y="0"/>
                      <a:pt x="0" y="312"/>
                      <a:pt x="0" y="473"/>
                    </a:cubicBezTo>
                    <a:cubicBezTo>
                      <a:pt x="0" y="634"/>
                      <a:pt x="92" y="952"/>
                      <a:pt x="136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54" name="Rectangle 30"/>
              <p:cNvSpPr>
                <a:spLocks noChangeArrowheads="1"/>
              </p:cNvSpPr>
              <p:nvPr/>
            </p:nvSpPr>
            <p:spPr bwMode="auto">
              <a:xfrm>
                <a:off x="255" y="259"/>
                <a:ext cx="33" cy="41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  <a:ea typeface="宋体" panose="02010600030101010101" pitchFamily="2" charset="-122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华文细黑" panose="0201060004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461963" y="1168400"/>
            <a:ext cx="82677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dirty="0">
                <a:solidFill>
                  <a:schemeClr val="tx2"/>
                </a:solidFill>
              </a:rPr>
              <a:t>陕旅版小学英</a:t>
            </a:r>
            <a:r>
              <a:rPr lang="zh-CN" altLang="en-US" sz="3600" dirty="0" smtClean="0">
                <a:solidFill>
                  <a:schemeClr val="tx2"/>
                </a:solidFill>
              </a:rPr>
              <a:t>语三</a:t>
            </a:r>
            <a:r>
              <a:rPr lang="zh-CN" altLang="en-US" sz="3600" dirty="0">
                <a:solidFill>
                  <a:schemeClr val="tx2"/>
                </a:solidFill>
              </a:rPr>
              <a:t>年级下</a:t>
            </a:r>
            <a:r>
              <a:rPr lang="zh-CN" altLang="en-US" sz="3600" dirty="0" smtClean="0">
                <a:solidFill>
                  <a:schemeClr val="tx2"/>
                </a:solidFill>
              </a:rPr>
              <a:t>册</a:t>
            </a:r>
            <a:endParaRPr lang="en-US" altLang="zh-CN" sz="3600" dirty="0" smtClean="0">
              <a:solidFill>
                <a:schemeClr val="tx2"/>
              </a:solidFill>
            </a:endParaRPr>
          </a:p>
          <a:p>
            <a:pPr algn="ctr" eaLnBrk="1" hangingPunct="1"/>
            <a:r>
              <a:rPr lang="en-US" altLang="zh-CN" sz="4800" dirty="0">
                <a:solidFill>
                  <a:schemeClr val="tx2"/>
                </a:solidFill>
              </a:rPr>
              <a:t/>
            </a:r>
            <a:br>
              <a:rPr lang="en-US" altLang="zh-CN" sz="4800" dirty="0">
                <a:solidFill>
                  <a:schemeClr val="tx2"/>
                </a:solidFill>
              </a:rPr>
            </a:br>
            <a:r>
              <a:rPr lang="en-US" altLang="zh-CN" sz="4800" dirty="0">
                <a:solidFill>
                  <a:schemeClr val="tx2"/>
                </a:solidFill>
              </a:rPr>
              <a:t> Unit8 The Ruler Is Long</a:t>
            </a:r>
          </a:p>
          <a:p>
            <a:pPr algn="ctr" eaLnBrk="1" hangingPunct="1"/>
            <a:r>
              <a:rPr lang="zh-CN" altLang="en-US" sz="4800" dirty="0">
                <a:solidFill>
                  <a:schemeClr val="tx2"/>
                </a:solidFill>
              </a:rPr>
              <a:t>第</a:t>
            </a:r>
            <a:r>
              <a:rPr lang="en-US" altLang="zh-CN" sz="4800" dirty="0">
                <a:solidFill>
                  <a:schemeClr val="tx2"/>
                </a:solidFill>
              </a:rPr>
              <a:t>2</a:t>
            </a:r>
            <a:r>
              <a:rPr lang="zh-CN" altLang="en-US" sz="4800" dirty="0">
                <a:solidFill>
                  <a:schemeClr val="tx2"/>
                </a:solidFill>
              </a:rPr>
              <a:t>课时</a:t>
            </a:r>
            <a:endParaRPr lang="zh-CN" altLang="en-US" sz="4800" dirty="0"/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sp>
        <p:nvSpPr>
          <p:cNvPr id="13" name="矩形 12"/>
          <p:cNvSpPr/>
          <p:nvPr/>
        </p:nvSpPr>
        <p:spPr>
          <a:xfrm>
            <a:off x="2948567" y="5568251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1282700" y="1955800"/>
            <a:ext cx="7150100" cy="0"/>
          </a:xfrm>
          <a:prstGeom prst="line">
            <a:avLst/>
          </a:prstGeom>
          <a:noFill/>
          <a:ln w="9525">
            <a:solidFill>
              <a:srgbClr val="FFCC66"/>
            </a:solidFill>
            <a:prstDash val="dash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346200" y="1905000"/>
            <a:ext cx="7150100" cy="0"/>
          </a:xfrm>
          <a:prstGeom prst="line">
            <a:avLst/>
          </a:prstGeom>
          <a:noFill/>
          <a:ln w="9525">
            <a:solidFill>
              <a:srgbClr val="99CC00"/>
            </a:solidFill>
            <a:prstDash val="lgDashDotDot"/>
            <a:rou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1338263" y="1093788"/>
            <a:ext cx="67976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800" dirty="0"/>
              <a:t>学习目标</a:t>
            </a:r>
          </a:p>
        </p:txBody>
      </p:sp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2489200" y="2171700"/>
            <a:ext cx="282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zh-CN" sz="2000"/>
          </a:p>
        </p:txBody>
      </p:sp>
      <p:grpSp>
        <p:nvGrpSpPr>
          <p:cNvPr id="4102" name="Group 16"/>
          <p:cNvGrpSpPr/>
          <p:nvPr/>
        </p:nvGrpSpPr>
        <p:grpSpPr bwMode="auto">
          <a:xfrm>
            <a:off x="474663" y="5972175"/>
            <a:ext cx="419100" cy="423863"/>
            <a:chOff x="0" y="0"/>
            <a:chExt cx="264" cy="267"/>
          </a:xfrm>
        </p:grpSpPr>
        <p:sp>
          <p:nvSpPr>
            <p:cNvPr id="3" name="Oval 17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9" name="Text Box 18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grpSp>
        <p:nvGrpSpPr>
          <p:cNvPr id="4103" name="Group 21"/>
          <p:cNvGrpSpPr/>
          <p:nvPr/>
        </p:nvGrpSpPr>
        <p:grpSpPr bwMode="auto">
          <a:xfrm>
            <a:off x="1624013" y="6434138"/>
            <a:ext cx="419100" cy="423862"/>
            <a:chOff x="0" y="0"/>
            <a:chExt cx="264" cy="267"/>
          </a:xfrm>
        </p:grpSpPr>
        <p:sp>
          <p:nvSpPr>
            <p:cNvPr id="4106" name="Oval 22"/>
            <p:cNvSpPr>
              <a:spLocks noChangeArrowheads="1"/>
            </p:cNvSpPr>
            <p:nvPr/>
          </p:nvSpPr>
          <p:spPr bwMode="auto">
            <a:xfrm>
              <a:off x="0" y="0"/>
              <a:ext cx="264" cy="26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9050" cap="rnd">
              <a:solidFill>
                <a:schemeClr val="folHlink"/>
              </a:solidFill>
              <a:prstDash val="sysDot"/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07" name="Text Box 23"/>
            <p:cNvSpPr txBox="1">
              <a:spLocks noChangeArrowheads="1"/>
            </p:cNvSpPr>
            <p:nvPr/>
          </p:nvSpPr>
          <p:spPr bwMode="auto">
            <a:xfrm>
              <a:off x="32" y="17"/>
              <a:ext cx="17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zh-CN" altLang="zh-CN" sz="2000"/>
            </a:p>
          </p:txBody>
        </p:sp>
      </p:grpSp>
      <p:sp>
        <p:nvSpPr>
          <p:cNvPr id="4108" name="矩形 37"/>
          <p:cNvSpPr>
            <a:spLocks noChangeArrowheads="1"/>
          </p:cNvSpPr>
          <p:nvPr/>
        </p:nvSpPr>
        <p:spPr bwMode="auto">
          <a:xfrm>
            <a:off x="904875" y="2057400"/>
            <a:ext cx="79184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dirty="0"/>
              <a:t>1. </a:t>
            </a:r>
            <a:r>
              <a:rPr lang="zh-CN" altLang="en-US" sz="3200" dirty="0"/>
              <a:t>学生能熟练听说三对反义词以及单词：</a:t>
            </a:r>
          </a:p>
          <a:p>
            <a:r>
              <a:rPr lang="en-US" altLang="zh-CN" sz="3200" dirty="0"/>
              <a:t>long – short, tall – short, big – small, tree, grass, see</a:t>
            </a:r>
            <a:r>
              <a:rPr lang="zh-CN" altLang="en-US" sz="3200" dirty="0"/>
              <a:t>。</a:t>
            </a:r>
          </a:p>
          <a:p>
            <a:r>
              <a:rPr lang="en-US" altLang="zh-CN" sz="3200" dirty="0"/>
              <a:t>2. </a:t>
            </a:r>
            <a:r>
              <a:rPr lang="zh-CN" altLang="en-US" sz="3200" dirty="0"/>
              <a:t>听说句子：</a:t>
            </a:r>
          </a:p>
          <a:p>
            <a:r>
              <a:rPr lang="en-US" altLang="zh-CN" sz="3200" dirty="0"/>
              <a:t>   The ruler is long. The pencil is short.</a:t>
            </a:r>
            <a:endParaRPr lang="zh-CN" altLang="en-US" sz="3200" dirty="0"/>
          </a:p>
          <a:p>
            <a:r>
              <a:rPr lang="en-US" altLang="zh-CN" sz="3200" dirty="0"/>
              <a:t>   The tree is tall. The grass is short.</a:t>
            </a:r>
            <a:endParaRPr lang="zh-CN" altLang="en-US" sz="3200" dirty="0"/>
          </a:p>
          <a:p>
            <a:r>
              <a:rPr lang="en-US" altLang="zh-CN" sz="3200" dirty="0"/>
              <a:t>   The cars are big. The bikes are small.</a:t>
            </a:r>
            <a:endParaRPr lang="zh-CN" altLang="en-US" sz="3200" dirty="0"/>
          </a:p>
          <a:p>
            <a:r>
              <a:rPr lang="en-US" altLang="zh-CN" sz="3200" dirty="0"/>
              <a:t>3. </a:t>
            </a:r>
            <a:r>
              <a:rPr lang="zh-CN" altLang="en-US" sz="3200" dirty="0"/>
              <a:t>锻炼学生的观察、记忆、思维和想象力。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2357438" y="619125"/>
            <a:ext cx="52022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 Let’s do a quick response. </a:t>
            </a:r>
          </a:p>
          <a:p>
            <a:pPr eaLnBrk="1" hangingPunct="1"/>
            <a:r>
              <a:rPr lang="zh-CN" altLang="en-US" sz="3200"/>
              <a:t>       快速反应说单词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35300" y="1660525"/>
            <a:ext cx="3902075" cy="493395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4" name="椭圆 3"/>
          <p:cNvSpPr/>
          <p:nvPr/>
        </p:nvSpPr>
        <p:spPr>
          <a:xfrm>
            <a:off x="4478338" y="2374900"/>
            <a:ext cx="668337" cy="274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432175" y="3298825"/>
            <a:ext cx="639763" cy="3222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526088" y="3348038"/>
            <a:ext cx="668337" cy="273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3405188" y="5073650"/>
            <a:ext cx="668337" cy="273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497513" y="4978400"/>
            <a:ext cx="669925" cy="2746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572125" y="6261100"/>
            <a:ext cx="669925" cy="273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500438" y="6281738"/>
            <a:ext cx="669925" cy="273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2403475" y="614363"/>
            <a:ext cx="3724275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Part A</a:t>
            </a:r>
            <a:r>
              <a:rPr lang="zh-CN" altLang="en-US" sz="3600" dirty="0"/>
              <a:t> </a:t>
            </a:r>
            <a:r>
              <a:rPr lang="en-US" altLang="zh-CN" sz="3600" dirty="0"/>
              <a:t>Let’s say</a:t>
            </a:r>
            <a:endParaRPr lang="zh-CN" altLang="en-US" sz="3600" dirty="0"/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8513" y="1951038"/>
            <a:ext cx="5387975" cy="1541462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04875" y="4298950"/>
            <a:ext cx="7937500" cy="1200150"/>
          </a:xfrm>
          <a:prstGeom prst="rect">
            <a:avLst/>
          </a:prstGeom>
          <a:noFill/>
          <a:ln w="9525" cmpd="sng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en-US" altLang="zh-CN" sz="3200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The ruler is </a:t>
            </a:r>
            <a:r>
              <a:rPr lang="en-US" altLang="zh-CN" sz="4000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long</a:t>
            </a:r>
            <a:r>
              <a:rPr lang="en-US" altLang="zh-CN" sz="3200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. The pencil is </a:t>
            </a:r>
            <a:r>
              <a:rPr lang="en-US" altLang="zh-CN" sz="4000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short</a:t>
            </a:r>
            <a:r>
              <a:rPr lang="en-US" altLang="zh-CN" sz="3200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3200" dirty="0">
              <a:latin typeface="+mj-lt"/>
              <a:ea typeface="宋体" panose="02010600030101010101" pitchFamily="2" charset="-122"/>
            </a:endParaRPr>
          </a:p>
          <a:p>
            <a:pPr algn="ctr" eaLnBrk="0" hangingPunct="0">
              <a:defRPr/>
            </a:pPr>
            <a:r>
              <a:rPr lang="zh-CN" altLang="en-US" sz="3200" dirty="0"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尺子长，铅笔短。</a:t>
            </a:r>
            <a:endParaRPr lang="zh-CN" altLang="en-US" sz="3200" dirty="0">
              <a:latin typeface="+mj-lt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61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2"/>
          <p:cNvSpPr txBox="1">
            <a:spLocks noChangeArrowheads="1"/>
          </p:cNvSpPr>
          <p:nvPr/>
        </p:nvSpPr>
        <p:spPr bwMode="auto">
          <a:xfrm>
            <a:off x="557213" y="4284663"/>
            <a:ext cx="8191500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/>
              <a:t>The tree is </a:t>
            </a:r>
            <a:r>
              <a:rPr lang="en-US" altLang="zh-CN" sz="4000"/>
              <a:t>tall</a:t>
            </a:r>
            <a:r>
              <a:rPr lang="en-US" altLang="zh-CN" sz="3200"/>
              <a:t>. The grass is </a:t>
            </a:r>
            <a:r>
              <a:rPr lang="en-US" altLang="zh-CN" sz="4000"/>
              <a:t>short</a:t>
            </a:r>
            <a:r>
              <a:rPr lang="en-US" altLang="zh-CN" sz="3200"/>
              <a:t>.</a:t>
            </a:r>
            <a:endParaRPr lang="zh-CN" altLang="en-US" sz="3200"/>
          </a:p>
          <a:p>
            <a:pPr algn="ctr" eaLnBrk="1" hangingPunct="1"/>
            <a:r>
              <a:rPr lang="zh-CN" altLang="en-US" sz="3200"/>
              <a:t>树高，草低。</a:t>
            </a:r>
          </a:p>
          <a:p>
            <a:pPr algn="ctr" eaLnBrk="1" hangingPunct="1"/>
            <a:endParaRPr lang="zh-CN" altLang="en-US" sz="3200"/>
          </a:p>
          <a:p>
            <a:pPr algn="ctr" eaLnBrk="1" hangingPunct="1"/>
            <a:endParaRPr lang="zh-CN" altLang="en-US" sz="320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9625" y="1528763"/>
            <a:ext cx="5000625" cy="2549525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2"/>
          <p:cNvSpPr txBox="1">
            <a:spLocks noChangeArrowheads="1"/>
          </p:cNvSpPr>
          <p:nvPr/>
        </p:nvSpPr>
        <p:spPr bwMode="auto">
          <a:xfrm>
            <a:off x="509588" y="3925888"/>
            <a:ext cx="8191500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dirty="0"/>
              <a:t>The cars are </a:t>
            </a:r>
            <a:r>
              <a:rPr lang="en-US" altLang="zh-CN" sz="4000" dirty="0"/>
              <a:t>big</a:t>
            </a:r>
            <a:r>
              <a:rPr lang="en-US" altLang="zh-CN" sz="3200" dirty="0"/>
              <a:t>. The bikes are </a:t>
            </a:r>
            <a:r>
              <a:rPr lang="en-US" altLang="zh-CN" sz="4000" dirty="0"/>
              <a:t>small</a:t>
            </a:r>
            <a:r>
              <a:rPr lang="en-US" altLang="zh-CN" sz="3200" dirty="0"/>
              <a:t>.</a:t>
            </a:r>
          </a:p>
          <a:p>
            <a:pPr algn="ctr" eaLnBrk="1" hangingPunct="1"/>
            <a:r>
              <a:rPr lang="zh-CN" altLang="en-US" sz="3200" dirty="0"/>
              <a:t>车大，自行车小。</a:t>
            </a:r>
          </a:p>
          <a:p>
            <a:pPr algn="ctr" eaLnBrk="1" hangingPunct="1"/>
            <a:endParaRPr lang="zh-CN" altLang="en-US" sz="3200" dirty="0"/>
          </a:p>
          <a:p>
            <a:pPr algn="ctr" eaLnBrk="1" hangingPunct="1"/>
            <a:endParaRPr lang="zh-CN" altLang="en-US" sz="32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4788" y="1876425"/>
            <a:ext cx="6230937" cy="1900238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2"/>
          <p:cNvSpPr txBox="1">
            <a:spLocks noChangeArrowheads="1"/>
          </p:cNvSpPr>
          <p:nvPr/>
        </p:nvSpPr>
        <p:spPr bwMode="auto">
          <a:xfrm>
            <a:off x="1660525" y="596900"/>
            <a:ext cx="5626100" cy="5857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Part B Read and tick or cross.</a:t>
            </a:r>
            <a:endParaRPr lang="zh-CN" altLang="en-US" sz="3200" dirty="0">
              <a:solidFill>
                <a:srgbClr val="00B050"/>
              </a:solidFill>
            </a:endParaRP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4463" y="1552575"/>
            <a:ext cx="6230937" cy="396875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746125"/>
            <a:ext cx="5408613" cy="403225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10243" name="矩形 4"/>
          <p:cNvSpPr>
            <a:spLocks noChangeArrowheads="1"/>
          </p:cNvSpPr>
          <p:nvPr/>
        </p:nvSpPr>
        <p:spPr bwMode="auto">
          <a:xfrm>
            <a:off x="1263650" y="5160963"/>
            <a:ext cx="6881812" cy="10779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200" dirty="0">
                <a:latin typeface="+mn-lt"/>
                <a:ea typeface="宋体" panose="02010600030101010101" pitchFamily="2" charset="-122"/>
              </a:rPr>
              <a:t>Introduce us your mother or father. </a:t>
            </a:r>
            <a:r>
              <a:rPr lang="zh-CN" altLang="en-US" sz="3200" dirty="0">
                <a:latin typeface="+mn-lt"/>
                <a:ea typeface="宋体" panose="02010600030101010101" pitchFamily="2" charset="-122"/>
              </a:rPr>
              <a:t>介绍自己的爸爸妈</a:t>
            </a:r>
            <a:r>
              <a:rPr lang="zh-CN" altLang="en-US" sz="3200" dirty="0" smtClean="0">
                <a:latin typeface="+mn-lt"/>
                <a:ea typeface="宋体" panose="02010600030101010101" pitchFamily="2" charset="-122"/>
              </a:rPr>
              <a:t>妈 </a:t>
            </a:r>
            <a:endParaRPr lang="zh-CN" altLang="en-US" sz="3200" dirty="0">
              <a:latin typeface="+mn-lt"/>
              <a:ea typeface="宋体" panose="02010600030101010101" pitchFamily="2" charset="-122"/>
            </a:endParaRP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84563" y="2262188"/>
            <a:ext cx="2874962" cy="1495425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华文细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全屏显示(4:3)</PresentationFormat>
  <Paragraphs>24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华文细黑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2009-10-02T06:06:00Z</dcterms:created>
  <dcterms:modified xsi:type="dcterms:W3CDTF">2023-01-17T01:38:20Z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1E857692AD3D451ABBD50635B03DB979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