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60" r:id="rId3"/>
    <p:sldId id="288" r:id="rId4"/>
    <p:sldId id="262" r:id="rId5"/>
    <p:sldId id="296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81" r:id="rId17"/>
    <p:sldId id="274" r:id="rId18"/>
    <p:sldId id="275" r:id="rId19"/>
    <p:sldId id="276" r:id="rId20"/>
    <p:sldId id="279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9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82"/>
        <p:guide pos="29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FE8016D-549F-4B2C-B0BD-E6C7D23FDC90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1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8045A7B-20BC-44AE-ABCB-8597881F4D76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45A7B-20BC-44AE-ABCB-8597881F4D76}" type="slidenum">
              <a:rPr lang="zh-CN" alt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6E21AA-ABBE-4CE3-989C-063BC1E0314B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B487E-2D89-42BE-BE1D-373D6DC5355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C678EB-D4D6-445F-947F-AF10F273447C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4A3C6-D200-44D1-B655-28040B3E412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DD5FD9-D555-432B-9A85-48E1145F3144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3398D-BFCE-48A8-8CE7-60B843D051F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465359-78B9-49A3-ACF8-100A6E44E881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E2CAD-104D-4FD4-8ACB-650B2BD4C74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33B1B8-F935-41E5-BF44-716ADBD96749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8B6BE-5D96-45BB-922C-8965F645664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898789-34E3-4D1D-B016-696ACB9ABB05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C35EE-DBE1-4070-BA09-F9E68E90A90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B82DB7-2FC5-4683-A711-2E6FCC1B3C46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E537E-CD2B-4CAA-B28B-0F4959798EA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CA344D-561A-4435-8AC7-6EE4553AD1F6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973F8-DCBF-4A1C-999A-996D3313361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B02DD7-25DD-47D2-A9D9-212F9DFEBF02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CDD8F-EBD1-40C6-BAB3-DD51174C70C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C4B67-A79F-4827-A651-B92DFDAE6B75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0CACF-C2BF-4B43-93A6-F9C22815B6A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B3D897-CE15-475E-A3A3-B7ABB74E2604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EF9E5-B8CD-4837-A5E3-B2EA848E1CE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DCF54B-3468-4466-942D-2A6383D20382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E25DA-537D-4B59-BFA5-D3E58AD6058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36E3C4-5A6B-4644-AD08-FFC67EE42099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21E91-971D-43CF-8352-4CE05C84B81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83643-0989-4D74-83B1-F9009FA02375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2B664-2F8B-4E3D-BF36-2F81E2596CC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E05AA4-DEDD-4E95-A046-E34275A11295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48CE3-32E6-415C-AF95-A8FCF812069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9755AF-FAA7-4032-82B9-C3907A40C588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FD64C-874B-4B01-8DEE-22262E2D967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F442D8-0390-4E49-B84F-73EC91497ED2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ABEA8-D99F-4880-8498-1D25211C1F5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F6153-9AEF-4CE6-BDCA-530ED1952DDC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26C22-17F2-43CC-9700-3676180F02C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BB1D9F-0EE0-43B3-A0D0-CD1EB1C7C6BE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8A0E9-5B68-4A6F-9E71-A4BA0EF2411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55F790-BEB2-46FF-A217-586C08B2CFE3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083BD-1190-4C70-93B8-999A84378B3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6ABD06-470F-4C90-9C5B-F496C3614164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021D1-9AB1-4FB9-B3B4-E4B2D1E5124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EB8854A2-5079-4568-B35A-484FBE1AC94E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51EE6D4-AFEC-4ACE-A6B3-48E65AFFD0D1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1">
                <a:latin typeface="Calibri" panose="020F0502020204030204" pitchFamily="34" charset="0"/>
              </a:defRPr>
            </a:lvl1pPr>
          </a:lstStyle>
          <a:p>
            <a:fld id="{8C0691C8-9769-4B77-8284-D62A6C458BBC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1"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1">
                <a:latin typeface="Calibri" panose="020F0502020204030204" pitchFamily="34" charset="0"/>
              </a:defRPr>
            </a:lvl1pPr>
          </a:lstStyle>
          <a:p>
            <a:fld id="{E69F53A4-3337-49EE-A21E-23250357C21D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43608" y="1628800"/>
            <a:ext cx="727280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8000" dirty="0" smtClean="0">
                <a:solidFill>
                  <a:srgbClr val="FF0000"/>
                </a:solidFill>
              </a:rPr>
              <a:t>2.2</a:t>
            </a:r>
            <a:r>
              <a:rPr lang="zh-CN" altLang="en-US" sz="9600" b="1" i="1" dirty="0" smtClean="0">
                <a:solidFill>
                  <a:srgbClr val="FF0000"/>
                </a:solidFill>
                <a:ea typeface="华文新魏" panose="02010800040101010101" pitchFamily="2" charset="-122"/>
              </a:rPr>
              <a:t>点</a:t>
            </a:r>
            <a:r>
              <a:rPr lang="zh-CN" altLang="en-US" sz="9600" b="1" i="1" dirty="0">
                <a:solidFill>
                  <a:srgbClr val="FF0000"/>
                </a:solidFill>
                <a:ea typeface="华文新魏" panose="02010800040101010101" pitchFamily="2" charset="-122"/>
              </a:rPr>
              <a:t>和线</a:t>
            </a:r>
          </a:p>
        </p:txBody>
      </p:sp>
      <p:sp>
        <p:nvSpPr>
          <p:cNvPr id="4" name="矩形 3"/>
          <p:cNvSpPr/>
          <p:nvPr/>
        </p:nvSpPr>
        <p:spPr>
          <a:xfrm>
            <a:off x="2816939" y="5229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ldLvl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8229600" cy="1143000"/>
          </a:xfrm>
          <a:ln>
            <a:solidFill>
              <a:srgbClr val="000000"/>
            </a:solidFill>
            <a:miter lim="800000"/>
          </a:ln>
        </p:spPr>
        <p:txBody>
          <a:bodyPr/>
          <a:lstStyle/>
          <a:p>
            <a:r>
              <a:rPr lang="en-US" sz="2800" dirty="0"/>
              <a:t>1</a:t>
            </a:r>
            <a:r>
              <a:rPr lang="zh-CN" altLang="en-US" sz="2800" dirty="0"/>
              <a:t>、将一条线段向一个方向无限的延伸就形成了</a:t>
            </a:r>
            <a:r>
              <a:rPr lang="en-US" sz="4000" dirty="0"/>
              <a:t>__</a:t>
            </a:r>
            <a:r>
              <a:rPr lang="zh-CN" altLang="en-US" sz="2800" dirty="0"/>
              <a:t>，向两个方向无限的延伸就形成了</a:t>
            </a:r>
            <a:r>
              <a:rPr lang="en-US" sz="4000" dirty="0"/>
              <a:t>____ </a:t>
            </a:r>
            <a:r>
              <a:rPr lang="zh-CN" altLang="en-US" sz="2800" dirty="0"/>
              <a:t>。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2362200"/>
            <a:ext cx="7173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2</a:t>
            </a:r>
            <a:r>
              <a:rPr lang="zh-CN" altLang="en-US" sz="2400" dirty="0"/>
              <a:t>、手电筒发射出来的光线可以看作是一条</a:t>
            </a:r>
            <a:r>
              <a:rPr lang="en-US" sz="2400" dirty="0"/>
              <a:t>__________ </a:t>
            </a:r>
            <a:endParaRPr lang="en-US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3048000"/>
            <a:ext cx="87614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/>
              <a:t> </a:t>
            </a:r>
            <a:r>
              <a:rPr lang="en-US" sz="2400" dirty="0"/>
              <a:t>3</a:t>
            </a:r>
            <a:r>
              <a:rPr lang="zh-CN" altLang="en-US" sz="2400" dirty="0"/>
              <a:t>、如图，图中的线段可以表示为线段</a:t>
            </a:r>
            <a:r>
              <a:rPr lang="en-US" sz="2400" dirty="0"/>
              <a:t>__________ </a:t>
            </a:r>
            <a:r>
              <a:rPr lang="zh-CN" altLang="en-US" sz="2400" dirty="0"/>
              <a:t>，也可以表示为</a:t>
            </a:r>
          </a:p>
          <a:p>
            <a:r>
              <a:rPr lang="zh-CN" altLang="en-US" sz="2400" dirty="0"/>
              <a:t> 线段</a:t>
            </a:r>
            <a:r>
              <a:rPr lang="en-US" sz="2400" dirty="0"/>
              <a:t>__________              </a:t>
            </a:r>
          </a:p>
        </p:txBody>
      </p:sp>
      <p:grpSp>
        <p:nvGrpSpPr>
          <p:cNvPr id="15365" name="Group 5"/>
          <p:cNvGrpSpPr/>
          <p:nvPr/>
        </p:nvGrpSpPr>
        <p:grpSpPr bwMode="auto">
          <a:xfrm>
            <a:off x="4500563" y="3284538"/>
            <a:ext cx="1871662" cy="744537"/>
            <a:chOff x="0" y="0"/>
            <a:chExt cx="1179" cy="469"/>
          </a:xfrm>
        </p:grpSpPr>
        <p:grpSp>
          <p:nvGrpSpPr>
            <p:cNvPr id="15366" name="Group 6"/>
            <p:cNvGrpSpPr/>
            <p:nvPr/>
          </p:nvGrpSpPr>
          <p:grpSpPr bwMode="auto">
            <a:xfrm>
              <a:off x="272" y="0"/>
              <a:ext cx="635" cy="318"/>
              <a:chOff x="0" y="0"/>
              <a:chExt cx="635" cy="318"/>
            </a:xfrm>
          </p:grpSpPr>
          <p:grpSp>
            <p:nvGrpSpPr>
              <p:cNvPr id="15367" name="Group 7"/>
              <p:cNvGrpSpPr/>
              <p:nvPr/>
            </p:nvGrpSpPr>
            <p:grpSpPr bwMode="auto">
              <a:xfrm>
                <a:off x="0" y="272"/>
                <a:ext cx="635" cy="46"/>
                <a:chOff x="0" y="0"/>
                <a:chExt cx="635" cy="46"/>
              </a:xfrm>
            </p:grpSpPr>
            <p:sp>
              <p:nvSpPr>
                <p:cNvPr id="15368" name="未知"/>
                <p:cNvSpPr/>
                <p:nvPr/>
              </p:nvSpPr>
              <p:spPr bwMode="auto">
                <a:xfrm>
                  <a:off x="17" y="29"/>
                  <a:ext cx="587" cy="1"/>
                </a:xfrm>
                <a:custGeom>
                  <a:avLst/>
                  <a:gdLst>
                    <a:gd name="T0" fmla="*/ 0 w 587"/>
                    <a:gd name="T1" fmla="*/ 0 h 1"/>
                    <a:gd name="T2" fmla="*/ 587 w 587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587" h="1">
                      <a:moveTo>
                        <a:pt x="0" y="0"/>
                      </a:moveTo>
                      <a:lnTo>
                        <a:pt x="587" y="0"/>
                      </a:lnTo>
                    </a:path>
                  </a:pathLst>
                </a:custGeom>
                <a:noFill/>
                <a:ln w="31750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69" name="Oval 9"/>
                <p:cNvSpPr>
                  <a:spLocks noChangeArrowheads="1"/>
                </p:cNvSpPr>
                <p:nvPr/>
              </p:nvSpPr>
              <p:spPr bwMode="auto">
                <a:xfrm flipV="1">
                  <a:off x="0" y="0"/>
                  <a:ext cx="45" cy="4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370" name="Oval 10"/>
                <p:cNvSpPr>
                  <a:spLocks noChangeArrowheads="1"/>
                </p:cNvSpPr>
                <p:nvPr/>
              </p:nvSpPr>
              <p:spPr bwMode="auto">
                <a:xfrm>
                  <a:off x="590" y="0"/>
                  <a:ext cx="45" cy="4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5371" name="Text Box 11"/>
              <p:cNvSpPr txBox="1">
                <a:spLocks noChangeArrowheads="1"/>
              </p:cNvSpPr>
              <p:nvPr/>
            </p:nvSpPr>
            <p:spPr bwMode="auto">
              <a:xfrm>
                <a:off x="182" y="0"/>
                <a:ext cx="2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Times New Roman" panose="02020603050405020304" pitchFamily="18" charset="0"/>
                  </a:rPr>
                  <a:t>a</a:t>
                </a:r>
              </a:p>
            </p:txBody>
          </p:sp>
        </p:grp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0" y="181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953" y="181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04800" y="4038600"/>
            <a:ext cx="5105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4</a:t>
            </a:r>
            <a:r>
              <a:rPr lang="zh-CN" altLang="en-US" sz="2400" dirty="0"/>
              <a:t>、下列表示射线</a:t>
            </a:r>
            <a:r>
              <a:rPr lang="en-US" sz="2400" dirty="0"/>
              <a:t>PA</a:t>
            </a:r>
            <a:r>
              <a:rPr lang="zh-CN" altLang="en-US" sz="2400" dirty="0"/>
              <a:t>与</a:t>
            </a:r>
            <a:r>
              <a:rPr lang="en-US" sz="2400" dirty="0"/>
              <a:t>PB</a:t>
            </a:r>
            <a:r>
              <a:rPr lang="zh-CN" altLang="en-US" sz="2400" dirty="0"/>
              <a:t>是同一条的射线的是</a:t>
            </a:r>
          </a:p>
          <a:p>
            <a:r>
              <a:rPr lang="zh-CN" altLang="en-US" sz="2400" dirty="0"/>
              <a:t>（   ）</a:t>
            </a:r>
          </a:p>
          <a:p>
            <a:endParaRPr lang="zh-CN" altLang="en-US" sz="2400" dirty="0"/>
          </a:p>
        </p:txBody>
      </p:sp>
      <p:grpSp>
        <p:nvGrpSpPr>
          <p:cNvPr id="15375" name="Group 15"/>
          <p:cNvGrpSpPr/>
          <p:nvPr/>
        </p:nvGrpSpPr>
        <p:grpSpPr bwMode="auto">
          <a:xfrm>
            <a:off x="827088" y="5300663"/>
            <a:ext cx="1747837" cy="1303337"/>
            <a:chOff x="0" y="0"/>
            <a:chExt cx="1101" cy="821"/>
          </a:xfrm>
        </p:grpSpPr>
        <p:grpSp>
          <p:nvGrpSpPr>
            <p:cNvPr id="15376" name="Group 16"/>
            <p:cNvGrpSpPr/>
            <p:nvPr/>
          </p:nvGrpSpPr>
          <p:grpSpPr bwMode="auto">
            <a:xfrm>
              <a:off x="330" y="91"/>
              <a:ext cx="771" cy="590"/>
              <a:chOff x="0" y="0"/>
              <a:chExt cx="771" cy="590"/>
            </a:xfrm>
          </p:grpSpPr>
          <p:sp>
            <p:nvSpPr>
              <p:cNvPr id="15377" name="Line 17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590" cy="3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8" name="Line 18"/>
              <p:cNvSpPr>
                <a:spLocks noChangeShapeType="1"/>
              </p:cNvSpPr>
              <p:nvPr/>
            </p:nvSpPr>
            <p:spPr bwMode="auto">
              <a:xfrm>
                <a:off x="0" y="363"/>
                <a:ext cx="77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9" name="Oval 19"/>
              <p:cNvSpPr>
                <a:spLocks noChangeArrowheads="1"/>
              </p:cNvSpPr>
              <p:nvPr/>
            </p:nvSpPr>
            <p:spPr bwMode="auto">
              <a:xfrm>
                <a:off x="317" y="136"/>
                <a:ext cx="46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380" name="Oval 20"/>
              <p:cNvSpPr>
                <a:spLocks noChangeArrowheads="1"/>
              </p:cNvSpPr>
              <p:nvPr/>
            </p:nvSpPr>
            <p:spPr bwMode="auto">
              <a:xfrm>
                <a:off x="453" y="454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5381" name="Text Box 21"/>
            <p:cNvSpPr txBox="1">
              <a:spLocks noChangeArrowheads="1"/>
            </p:cNvSpPr>
            <p:nvPr/>
          </p:nvSpPr>
          <p:spPr bwMode="auto">
            <a:xfrm>
              <a:off x="0" y="194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5382" name="Text Box 22"/>
            <p:cNvSpPr txBox="1">
              <a:spLocks noChangeArrowheads="1"/>
            </p:cNvSpPr>
            <p:nvPr/>
          </p:nvSpPr>
          <p:spPr bwMode="auto">
            <a:xfrm>
              <a:off x="647" y="590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5383" name="Text Box 23"/>
            <p:cNvSpPr txBox="1">
              <a:spLocks noChangeArrowheads="1"/>
            </p:cNvSpPr>
            <p:nvPr/>
          </p:nvSpPr>
          <p:spPr bwMode="auto">
            <a:xfrm>
              <a:off x="511" y="0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</p:grp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6227763" y="59420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grpSp>
        <p:nvGrpSpPr>
          <p:cNvPr id="15385" name="Group 25"/>
          <p:cNvGrpSpPr/>
          <p:nvPr/>
        </p:nvGrpSpPr>
        <p:grpSpPr bwMode="auto">
          <a:xfrm>
            <a:off x="2987675" y="5661025"/>
            <a:ext cx="1344613" cy="511175"/>
            <a:chOff x="0" y="0"/>
            <a:chExt cx="847" cy="322"/>
          </a:xfrm>
        </p:grpSpPr>
        <p:grpSp>
          <p:nvGrpSpPr>
            <p:cNvPr id="15386" name="Group 26"/>
            <p:cNvGrpSpPr/>
            <p:nvPr/>
          </p:nvGrpSpPr>
          <p:grpSpPr bwMode="auto">
            <a:xfrm>
              <a:off x="0" y="0"/>
              <a:ext cx="771" cy="47"/>
              <a:chOff x="0" y="0"/>
              <a:chExt cx="771" cy="47"/>
            </a:xfrm>
          </p:grpSpPr>
          <p:sp>
            <p:nvSpPr>
              <p:cNvPr id="15387" name="Line 27"/>
              <p:cNvSpPr>
                <a:spLocks noChangeShapeType="1"/>
              </p:cNvSpPr>
              <p:nvPr/>
            </p:nvSpPr>
            <p:spPr bwMode="auto">
              <a:xfrm>
                <a:off x="0" y="46"/>
                <a:ext cx="7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8" name="Oval 28"/>
              <p:cNvSpPr>
                <a:spLocks noChangeArrowheads="1"/>
              </p:cNvSpPr>
              <p:nvPr/>
            </p:nvSpPr>
            <p:spPr bwMode="auto">
              <a:xfrm>
                <a:off x="182" y="0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389" name="Oval 29"/>
              <p:cNvSpPr>
                <a:spLocks noChangeArrowheads="1"/>
              </p:cNvSpPr>
              <p:nvPr/>
            </p:nvSpPr>
            <p:spPr bwMode="auto">
              <a:xfrm>
                <a:off x="408" y="1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390" name="Oval 30"/>
              <p:cNvSpPr>
                <a:spLocks noChangeArrowheads="1"/>
              </p:cNvSpPr>
              <p:nvPr/>
            </p:nvSpPr>
            <p:spPr bwMode="auto">
              <a:xfrm>
                <a:off x="681" y="1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5391" name="Text Box 31"/>
            <p:cNvSpPr txBox="1">
              <a:spLocks noChangeArrowheads="1"/>
            </p:cNvSpPr>
            <p:nvPr/>
          </p:nvSpPr>
          <p:spPr bwMode="auto">
            <a:xfrm>
              <a:off x="635" y="91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5392" name="Text Box 32"/>
            <p:cNvSpPr txBox="1">
              <a:spLocks noChangeArrowheads="1"/>
            </p:cNvSpPr>
            <p:nvPr/>
          </p:nvSpPr>
          <p:spPr bwMode="auto">
            <a:xfrm>
              <a:off x="318" y="91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5393" name="Text Box 33"/>
            <p:cNvSpPr txBox="1">
              <a:spLocks noChangeArrowheads="1"/>
            </p:cNvSpPr>
            <p:nvPr/>
          </p:nvSpPr>
          <p:spPr bwMode="auto">
            <a:xfrm>
              <a:off x="91" y="91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</p:grpSp>
      <p:grpSp>
        <p:nvGrpSpPr>
          <p:cNvPr id="15394" name="Group 34"/>
          <p:cNvGrpSpPr/>
          <p:nvPr/>
        </p:nvGrpSpPr>
        <p:grpSpPr bwMode="auto">
          <a:xfrm>
            <a:off x="5219700" y="5734050"/>
            <a:ext cx="1223963" cy="582613"/>
            <a:chOff x="0" y="0"/>
            <a:chExt cx="771" cy="367"/>
          </a:xfrm>
        </p:grpSpPr>
        <p:grpSp>
          <p:nvGrpSpPr>
            <p:cNvPr id="15395" name="Group 35"/>
            <p:cNvGrpSpPr/>
            <p:nvPr/>
          </p:nvGrpSpPr>
          <p:grpSpPr bwMode="auto">
            <a:xfrm>
              <a:off x="0" y="0"/>
              <a:ext cx="771" cy="47"/>
              <a:chOff x="0" y="0"/>
              <a:chExt cx="771" cy="47"/>
            </a:xfrm>
          </p:grpSpPr>
          <p:sp>
            <p:nvSpPr>
              <p:cNvPr id="15396" name="Line 36"/>
              <p:cNvSpPr>
                <a:spLocks noChangeShapeType="1"/>
              </p:cNvSpPr>
              <p:nvPr/>
            </p:nvSpPr>
            <p:spPr bwMode="auto">
              <a:xfrm>
                <a:off x="0" y="46"/>
                <a:ext cx="7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97" name="Oval 37"/>
              <p:cNvSpPr>
                <a:spLocks noChangeArrowheads="1"/>
              </p:cNvSpPr>
              <p:nvPr/>
            </p:nvSpPr>
            <p:spPr bwMode="auto">
              <a:xfrm>
                <a:off x="182" y="0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398" name="Oval 38"/>
              <p:cNvSpPr>
                <a:spLocks noChangeArrowheads="1"/>
              </p:cNvSpPr>
              <p:nvPr/>
            </p:nvSpPr>
            <p:spPr bwMode="auto">
              <a:xfrm>
                <a:off x="408" y="1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399" name="Oval 39"/>
              <p:cNvSpPr>
                <a:spLocks noChangeArrowheads="1"/>
              </p:cNvSpPr>
              <p:nvPr/>
            </p:nvSpPr>
            <p:spPr bwMode="auto">
              <a:xfrm>
                <a:off x="681" y="1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5400" name="Text Box 40"/>
            <p:cNvSpPr txBox="1">
              <a:spLocks noChangeArrowheads="1"/>
            </p:cNvSpPr>
            <p:nvPr/>
          </p:nvSpPr>
          <p:spPr bwMode="auto">
            <a:xfrm>
              <a:off x="318" y="136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5401" name="Text Box 41"/>
            <p:cNvSpPr txBox="1">
              <a:spLocks noChangeArrowheads="1"/>
            </p:cNvSpPr>
            <p:nvPr/>
          </p:nvSpPr>
          <p:spPr bwMode="auto">
            <a:xfrm>
              <a:off x="91" y="131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</p:grpSp>
      <p:grpSp>
        <p:nvGrpSpPr>
          <p:cNvPr id="15402" name="Group 42"/>
          <p:cNvGrpSpPr/>
          <p:nvPr/>
        </p:nvGrpSpPr>
        <p:grpSpPr bwMode="auto">
          <a:xfrm>
            <a:off x="6948488" y="5805488"/>
            <a:ext cx="1273175" cy="582612"/>
            <a:chOff x="0" y="0"/>
            <a:chExt cx="802" cy="367"/>
          </a:xfrm>
        </p:grpSpPr>
        <p:grpSp>
          <p:nvGrpSpPr>
            <p:cNvPr id="15403" name="Group 43"/>
            <p:cNvGrpSpPr/>
            <p:nvPr/>
          </p:nvGrpSpPr>
          <p:grpSpPr bwMode="auto">
            <a:xfrm>
              <a:off x="0" y="0"/>
              <a:ext cx="771" cy="47"/>
              <a:chOff x="0" y="0"/>
              <a:chExt cx="771" cy="47"/>
            </a:xfrm>
          </p:grpSpPr>
          <p:sp>
            <p:nvSpPr>
              <p:cNvPr id="15404" name="Line 44"/>
              <p:cNvSpPr>
                <a:spLocks noChangeShapeType="1"/>
              </p:cNvSpPr>
              <p:nvPr/>
            </p:nvSpPr>
            <p:spPr bwMode="auto">
              <a:xfrm>
                <a:off x="0" y="46"/>
                <a:ext cx="7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05" name="Oval 45"/>
              <p:cNvSpPr>
                <a:spLocks noChangeArrowheads="1"/>
              </p:cNvSpPr>
              <p:nvPr/>
            </p:nvSpPr>
            <p:spPr bwMode="auto">
              <a:xfrm>
                <a:off x="182" y="0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406" name="Oval 46"/>
              <p:cNvSpPr>
                <a:spLocks noChangeArrowheads="1"/>
              </p:cNvSpPr>
              <p:nvPr/>
            </p:nvSpPr>
            <p:spPr bwMode="auto">
              <a:xfrm>
                <a:off x="408" y="1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407" name="Oval 47"/>
              <p:cNvSpPr>
                <a:spLocks noChangeArrowheads="1"/>
              </p:cNvSpPr>
              <p:nvPr/>
            </p:nvSpPr>
            <p:spPr bwMode="auto">
              <a:xfrm>
                <a:off x="681" y="1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5408" name="Text Box 48"/>
            <p:cNvSpPr txBox="1">
              <a:spLocks noChangeArrowheads="1"/>
            </p:cNvSpPr>
            <p:nvPr/>
          </p:nvSpPr>
          <p:spPr bwMode="auto">
            <a:xfrm>
              <a:off x="91" y="136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5409" name="Text Box 49"/>
            <p:cNvSpPr txBox="1">
              <a:spLocks noChangeArrowheads="1"/>
            </p:cNvSpPr>
            <p:nvPr/>
          </p:nvSpPr>
          <p:spPr bwMode="auto">
            <a:xfrm>
              <a:off x="363" y="136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5410" name="Text Box 50"/>
            <p:cNvSpPr txBox="1">
              <a:spLocks noChangeArrowheads="1"/>
            </p:cNvSpPr>
            <p:nvPr/>
          </p:nvSpPr>
          <p:spPr bwMode="auto">
            <a:xfrm>
              <a:off x="590" y="136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</p:grp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139699" y="260648"/>
            <a:ext cx="2001838" cy="81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4800" dirty="0">
                <a:solidFill>
                  <a:srgbClr val="FF0066"/>
                </a:solidFill>
              </a:rPr>
              <a:t>练习一</a:t>
            </a:r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381000" y="18288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solidFill>
                  <a:srgbClr val="FF0000"/>
                </a:solidFill>
              </a:rPr>
              <a:t>射线</a:t>
            </a:r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6410325" y="1720850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>
                <a:solidFill>
                  <a:srgbClr val="FF0000"/>
                </a:solidFill>
              </a:rPr>
              <a:t>直线</a:t>
            </a:r>
          </a:p>
        </p:txBody>
      </p:sp>
      <p:sp>
        <p:nvSpPr>
          <p:cNvPr id="15414" name="Text Box 54"/>
          <p:cNvSpPr txBox="1">
            <a:spLocks noChangeArrowheads="1"/>
          </p:cNvSpPr>
          <p:nvPr/>
        </p:nvSpPr>
        <p:spPr bwMode="auto">
          <a:xfrm>
            <a:off x="6096000" y="23622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solidFill>
                  <a:srgbClr val="FF0000"/>
                </a:solidFill>
              </a:rPr>
              <a:t>射线</a:t>
            </a:r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5410200" y="2971800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AB</a:t>
            </a:r>
            <a:r>
              <a:rPr lang="zh-CN" altLang="en-US" sz="2400">
                <a:solidFill>
                  <a:srgbClr val="FF0000"/>
                </a:solidFill>
              </a:rPr>
              <a:t>或</a:t>
            </a:r>
            <a:r>
              <a:rPr lang="en-US" sz="2400">
                <a:solidFill>
                  <a:srgbClr val="FF0000"/>
                </a:solidFill>
              </a:rPr>
              <a:t>BA</a:t>
            </a:r>
          </a:p>
        </p:txBody>
      </p:sp>
      <p:sp>
        <p:nvSpPr>
          <p:cNvPr id="15416" name="Text Box 56"/>
          <p:cNvSpPr txBox="1">
            <a:spLocks noChangeArrowheads="1"/>
          </p:cNvSpPr>
          <p:nvPr/>
        </p:nvSpPr>
        <p:spPr bwMode="auto">
          <a:xfrm>
            <a:off x="1412875" y="3228975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C0000"/>
                </a:solidFill>
              </a:rPr>
              <a:t>a</a:t>
            </a:r>
          </a:p>
        </p:txBody>
      </p:sp>
      <p:sp>
        <p:nvSpPr>
          <p:cNvPr id="15417" name="Text Box 57"/>
          <p:cNvSpPr txBox="1">
            <a:spLocks noChangeArrowheads="1"/>
          </p:cNvSpPr>
          <p:nvPr/>
        </p:nvSpPr>
        <p:spPr bwMode="auto">
          <a:xfrm>
            <a:off x="1981200" y="6338888"/>
            <a:ext cx="5895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C0000"/>
                </a:solidFill>
              </a:rPr>
              <a:t>A             B                C                   D</a:t>
            </a:r>
          </a:p>
        </p:txBody>
      </p:sp>
      <p:sp>
        <p:nvSpPr>
          <p:cNvPr id="15418" name="Text Box 58"/>
          <p:cNvSpPr txBox="1">
            <a:spLocks noChangeArrowheads="1"/>
          </p:cNvSpPr>
          <p:nvPr/>
        </p:nvSpPr>
        <p:spPr bwMode="auto">
          <a:xfrm>
            <a:off x="609600" y="47244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C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5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5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5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63" grpId="0" autoUpdateAnimBg="0"/>
      <p:bldP spid="15364" grpId="0" autoUpdateAnimBg="0"/>
      <p:bldP spid="15374" grpId="0" autoUpdateAnimBg="0"/>
      <p:bldP spid="15384" grpId="0" autoUpdateAnimBg="0"/>
      <p:bldP spid="15411" grpId="0" autoUpdateAnimBg="0"/>
      <p:bldP spid="15412" grpId="0" autoUpdateAnimBg="0"/>
      <p:bldP spid="15413" grpId="0" autoUpdateAnimBg="0"/>
      <p:bldP spid="15414" grpId="0" autoUpdateAnimBg="0"/>
      <p:bldP spid="1541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/>
              <a:t/>
            </a:r>
            <a:br>
              <a:rPr lang="zh-CN" altLang="en-US" sz="4000" dirty="0"/>
            </a:br>
            <a:r>
              <a:rPr lang="en-US" sz="4000" dirty="0">
                <a:solidFill>
                  <a:srgbClr val="3333FF"/>
                </a:solidFill>
              </a:rPr>
              <a:t>5.</a:t>
            </a:r>
            <a:r>
              <a:rPr lang="zh-CN" altLang="en-US" sz="4000" dirty="0">
                <a:solidFill>
                  <a:srgbClr val="3333FF"/>
                </a:solidFill>
              </a:rPr>
              <a:t>请你把下图中的线段</a:t>
            </a:r>
            <a:r>
              <a:rPr lang="en-US" sz="4000" dirty="0">
                <a:solidFill>
                  <a:srgbClr val="3333FF"/>
                </a:solidFill>
              </a:rPr>
              <a:t>AB</a:t>
            </a:r>
            <a:r>
              <a:rPr lang="zh-CN" altLang="en-US" sz="4000" dirty="0">
                <a:solidFill>
                  <a:srgbClr val="3333FF"/>
                </a:solidFill>
              </a:rPr>
              <a:t>延长以</a:t>
            </a:r>
            <a:r>
              <a:rPr lang="en-US" sz="4000" dirty="0">
                <a:solidFill>
                  <a:srgbClr val="3333FF"/>
                </a:solidFill>
              </a:rPr>
              <a:t>A</a:t>
            </a:r>
            <a:r>
              <a:rPr lang="zh-CN" altLang="en-US" sz="4000" dirty="0">
                <a:solidFill>
                  <a:srgbClr val="3333FF"/>
                </a:solidFill>
              </a:rPr>
              <a:t>为端点的射线</a:t>
            </a:r>
          </a:p>
        </p:txBody>
      </p:sp>
      <p:grpSp>
        <p:nvGrpSpPr>
          <p:cNvPr id="16387" name="Group 3"/>
          <p:cNvGrpSpPr/>
          <p:nvPr/>
        </p:nvGrpSpPr>
        <p:grpSpPr bwMode="auto">
          <a:xfrm>
            <a:off x="2916238" y="1989138"/>
            <a:ext cx="3816350" cy="876300"/>
            <a:chOff x="0" y="0"/>
            <a:chExt cx="2404" cy="552"/>
          </a:xfrm>
        </p:grpSpPr>
        <p:grpSp>
          <p:nvGrpSpPr>
            <p:cNvPr id="16388" name="Group 4"/>
            <p:cNvGrpSpPr/>
            <p:nvPr/>
          </p:nvGrpSpPr>
          <p:grpSpPr bwMode="auto">
            <a:xfrm>
              <a:off x="45" y="453"/>
              <a:ext cx="1917" cy="99"/>
              <a:chOff x="0" y="0"/>
              <a:chExt cx="1917" cy="100"/>
            </a:xfrm>
          </p:grpSpPr>
          <p:sp>
            <p:nvSpPr>
              <p:cNvPr id="16389" name="Line 5"/>
              <p:cNvSpPr>
                <a:spLocks noChangeShapeType="1"/>
              </p:cNvSpPr>
              <p:nvPr/>
            </p:nvSpPr>
            <p:spPr bwMode="auto">
              <a:xfrm>
                <a:off x="0" y="100"/>
                <a:ext cx="1917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0" name="Line 6"/>
              <p:cNvSpPr>
                <a:spLocks noChangeShapeType="1"/>
              </p:cNvSpPr>
              <p:nvPr/>
            </p:nvSpPr>
            <p:spPr bwMode="auto">
              <a:xfrm>
                <a:off x="4" y="8"/>
                <a:ext cx="0" cy="9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1" name="Line 7"/>
              <p:cNvSpPr>
                <a:spLocks noChangeShapeType="1"/>
              </p:cNvSpPr>
              <p:nvPr/>
            </p:nvSpPr>
            <p:spPr bwMode="auto">
              <a:xfrm>
                <a:off x="1891" y="0"/>
                <a:ext cx="0" cy="9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0" y="45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A</a:t>
              </a:r>
            </a:p>
          </p:txBody>
        </p: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1905" y="0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3333FF"/>
                  </a:solidFill>
                </a:rPr>
                <a:t>B</a:t>
              </a:r>
            </a:p>
          </p:txBody>
        </p:sp>
      </p:grpSp>
      <p:grpSp>
        <p:nvGrpSpPr>
          <p:cNvPr id="16394" name="Group 10"/>
          <p:cNvGrpSpPr/>
          <p:nvPr/>
        </p:nvGrpSpPr>
        <p:grpSpPr bwMode="auto">
          <a:xfrm>
            <a:off x="2843213" y="4437063"/>
            <a:ext cx="3960812" cy="879475"/>
            <a:chOff x="0" y="0"/>
            <a:chExt cx="2495" cy="554"/>
          </a:xfrm>
        </p:grpSpPr>
        <p:grpSp>
          <p:nvGrpSpPr>
            <p:cNvPr id="16395" name="Group 11"/>
            <p:cNvGrpSpPr/>
            <p:nvPr/>
          </p:nvGrpSpPr>
          <p:grpSpPr bwMode="auto">
            <a:xfrm>
              <a:off x="136" y="454"/>
              <a:ext cx="1917" cy="100"/>
              <a:chOff x="0" y="0"/>
              <a:chExt cx="1917" cy="100"/>
            </a:xfrm>
          </p:grpSpPr>
          <p:sp>
            <p:nvSpPr>
              <p:cNvPr id="16396" name="Line 12"/>
              <p:cNvSpPr>
                <a:spLocks noChangeShapeType="1"/>
              </p:cNvSpPr>
              <p:nvPr/>
            </p:nvSpPr>
            <p:spPr bwMode="auto">
              <a:xfrm>
                <a:off x="0" y="100"/>
                <a:ext cx="1917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7" name="Line 13"/>
              <p:cNvSpPr>
                <a:spLocks noChangeShapeType="1"/>
              </p:cNvSpPr>
              <p:nvPr/>
            </p:nvSpPr>
            <p:spPr bwMode="auto">
              <a:xfrm>
                <a:off x="4" y="8"/>
                <a:ext cx="0" cy="9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8" name="Line 14"/>
              <p:cNvSpPr>
                <a:spLocks noChangeShapeType="1"/>
              </p:cNvSpPr>
              <p:nvPr/>
            </p:nvSpPr>
            <p:spPr bwMode="auto">
              <a:xfrm>
                <a:off x="1891" y="0"/>
                <a:ext cx="0" cy="9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0" y="0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A</a:t>
              </a:r>
            </a:p>
          </p:txBody>
        </p:sp>
        <p:sp>
          <p:nvSpPr>
            <p:cNvPr id="16400" name="Text Box 16"/>
            <p:cNvSpPr txBox="1">
              <a:spLocks noChangeArrowheads="1"/>
            </p:cNvSpPr>
            <p:nvPr/>
          </p:nvSpPr>
          <p:spPr bwMode="auto">
            <a:xfrm>
              <a:off x="1951" y="0"/>
              <a:ext cx="5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B</a:t>
              </a:r>
            </a:p>
          </p:txBody>
        </p:sp>
      </p:grp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971550" y="3429000"/>
            <a:ext cx="5641975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3333FF"/>
                </a:solidFill>
              </a:rPr>
              <a:t>6.</a:t>
            </a:r>
            <a:r>
              <a:rPr lang="zh-CN" altLang="en-US" sz="2800" dirty="0">
                <a:solidFill>
                  <a:srgbClr val="3333FF"/>
                </a:solidFill>
              </a:rPr>
              <a:t>请你把下图中的线段</a:t>
            </a:r>
            <a:r>
              <a:rPr lang="en-US" sz="2800" dirty="0">
                <a:solidFill>
                  <a:srgbClr val="3333FF"/>
                </a:solidFill>
              </a:rPr>
              <a:t>AB</a:t>
            </a:r>
            <a:r>
              <a:rPr lang="zh-CN" altLang="en-US" sz="2800" dirty="0">
                <a:solidFill>
                  <a:srgbClr val="3333FF"/>
                </a:solidFill>
              </a:rPr>
              <a:t>向两侧延长分别得到以</a:t>
            </a:r>
            <a:r>
              <a:rPr lang="en-US" sz="2800" dirty="0">
                <a:solidFill>
                  <a:srgbClr val="3333FF"/>
                </a:solidFill>
              </a:rPr>
              <a:t>A</a:t>
            </a:r>
            <a:r>
              <a:rPr lang="zh-CN" altLang="en-US" sz="2800" dirty="0">
                <a:solidFill>
                  <a:srgbClr val="3333FF"/>
                </a:solidFill>
              </a:rPr>
              <a:t>、B为端点的射线</a:t>
            </a: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5940425" y="2852738"/>
            <a:ext cx="1728788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6011863" y="5300663"/>
            <a:ext cx="180022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1692275" y="5300663"/>
            <a:ext cx="136842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401" grpId="0" autoUpdateAnimBg="0"/>
      <p:bldP spid="16402" grpId="0" animBg="1"/>
      <p:bldP spid="16403" grpId="0" animBg="1"/>
      <p:bldP spid="1640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4800" y="275654"/>
            <a:ext cx="7308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/>
              <a:t>         下例说法中</a:t>
            </a:r>
          </a:p>
          <a:p>
            <a:r>
              <a:rPr lang="zh-CN" altLang="en-US" sz="2800" b="1" dirty="0"/>
              <a:t>        ①一根拉得很紧的细线就是直线</a:t>
            </a:r>
          </a:p>
          <a:p>
            <a:r>
              <a:rPr lang="zh-CN" altLang="en-US" sz="2800" b="1" dirty="0"/>
              <a:t>        ②直线的一半是射线；</a:t>
            </a:r>
          </a:p>
          <a:p>
            <a:r>
              <a:rPr lang="zh-CN" altLang="en-US" sz="2800" b="1" dirty="0"/>
              <a:t>    　③ 线段</a:t>
            </a:r>
            <a:r>
              <a:rPr lang="en-US" sz="2800" b="1" dirty="0"/>
              <a:t>AB</a:t>
            </a:r>
            <a:r>
              <a:rPr lang="zh-CN" altLang="en-US" sz="2800" b="1" dirty="0"/>
              <a:t>和线段</a:t>
            </a:r>
            <a:r>
              <a:rPr lang="en-US" sz="2800" b="1" dirty="0"/>
              <a:t>BA</a:t>
            </a:r>
            <a:r>
              <a:rPr lang="zh-CN" altLang="en-US" sz="2800" b="1" dirty="0"/>
              <a:t>表示同一条线段；　　　</a:t>
            </a:r>
          </a:p>
          <a:p>
            <a:r>
              <a:rPr lang="zh-CN" altLang="en-US" sz="2800" b="1" dirty="0"/>
              <a:t>　　④射线</a:t>
            </a:r>
            <a:r>
              <a:rPr lang="en-US" sz="2800" b="1" dirty="0"/>
              <a:t>AB</a:t>
            </a:r>
            <a:r>
              <a:rPr lang="zh-CN" altLang="en-US" sz="2800" b="1" dirty="0"/>
              <a:t>和射线</a:t>
            </a:r>
            <a:r>
              <a:rPr lang="en-US" sz="2800" b="1" dirty="0"/>
              <a:t>BA</a:t>
            </a:r>
            <a:r>
              <a:rPr lang="zh-CN" altLang="en-US" sz="2800" b="1" dirty="0"/>
              <a:t>表示 同一条射线。</a:t>
            </a:r>
          </a:p>
          <a:p>
            <a:r>
              <a:rPr lang="zh-CN" altLang="en-US" sz="2800" b="1" dirty="0"/>
              <a:t>        其中正确的个数有（　　）个</a:t>
            </a:r>
          </a:p>
          <a:p>
            <a:r>
              <a:rPr lang="zh-CN" altLang="en-US" sz="2800" b="1" dirty="0"/>
              <a:t>     　　</a:t>
            </a:r>
            <a:r>
              <a:rPr lang="en-US" sz="2800" b="1" dirty="0"/>
              <a:t>A.1</a:t>
            </a:r>
            <a:r>
              <a:rPr lang="zh-CN" altLang="en-US" sz="2800" b="1" dirty="0"/>
              <a:t>个  </a:t>
            </a:r>
            <a:r>
              <a:rPr lang="en-US" sz="2800" b="1" dirty="0"/>
              <a:t>B</a:t>
            </a:r>
            <a:r>
              <a:rPr lang="zh-CN" altLang="en-US" sz="2800" b="1" dirty="0"/>
              <a:t>、</a:t>
            </a:r>
            <a:r>
              <a:rPr lang="en-US" sz="2800" b="1" dirty="0"/>
              <a:t>2</a:t>
            </a:r>
            <a:r>
              <a:rPr lang="zh-CN" altLang="en-US" sz="2800" b="1" dirty="0"/>
              <a:t>个  </a:t>
            </a:r>
            <a:r>
              <a:rPr lang="en-US" sz="2800" b="1" dirty="0"/>
              <a:t>C</a:t>
            </a:r>
            <a:r>
              <a:rPr lang="zh-CN" altLang="en-US" sz="2800" b="1" dirty="0"/>
              <a:t>、</a:t>
            </a:r>
            <a:r>
              <a:rPr lang="en-US" sz="2800" b="1" dirty="0"/>
              <a:t>3</a:t>
            </a:r>
            <a:r>
              <a:rPr lang="zh-CN" altLang="en-US" sz="2800" b="1" dirty="0"/>
              <a:t>个　</a:t>
            </a:r>
            <a:r>
              <a:rPr lang="en-US" sz="2800" b="1" dirty="0"/>
              <a:t>D</a:t>
            </a:r>
            <a:r>
              <a:rPr lang="zh-CN" altLang="en-US" sz="2800" b="1" dirty="0"/>
              <a:t>、</a:t>
            </a:r>
            <a:r>
              <a:rPr lang="en-US" sz="2800" b="1" dirty="0"/>
              <a:t>4</a:t>
            </a:r>
            <a:r>
              <a:rPr lang="zh-CN" altLang="en-US" sz="2800" b="1" dirty="0"/>
              <a:t>个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51520" y="275654"/>
            <a:ext cx="1460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000" b="1" dirty="0"/>
              <a:t>7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6200" y="3498304"/>
            <a:ext cx="84312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dirty="0"/>
              <a:t>8</a:t>
            </a:r>
            <a:r>
              <a:rPr lang="zh-CN" altLang="en-US" sz="2800" dirty="0"/>
              <a:t>、</a:t>
            </a:r>
            <a:r>
              <a:rPr lang="zh-CN" altLang="en-US" sz="2400" dirty="0"/>
              <a:t>以三点</a:t>
            </a:r>
            <a:r>
              <a:rPr lang="en-US" sz="2400" dirty="0"/>
              <a:t>A</a:t>
            </a:r>
            <a:r>
              <a:rPr lang="zh-CN" altLang="en-US" sz="2400" dirty="0"/>
              <a:t>、</a:t>
            </a:r>
            <a:r>
              <a:rPr lang="en-US" sz="2400" dirty="0"/>
              <a:t>B</a:t>
            </a:r>
            <a:r>
              <a:rPr lang="zh-CN" altLang="en-US" sz="2400" dirty="0"/>
              <a:t>、</a:t>
            </a:r>
            <a:r>
              <a:rPr lang="en-US" sz="2400" dirty="0"/>
              <a:t>C</a:t>
            </a:r>
            <a:r>
              <a:rPr lang="zh-CN" altLang="en-US" sz="2400" dirty="0"/>
              <a:t>中的任意一点为端点，在图中可以找到不</a:t>
            </a:r>
          </a:p>
          <a:p>
            <a:pPr algn="ctr"/>
            <a:r>
              <a:rPr lang="zh-CN" altLang="en-US" sz="2400" dirty="0"/>
              <a:t>同的射线有</a:t>
            </a:r>
            <a:r>
              <a:rPr lang="en-US" sz="2400" dirty="0"/>
              <a:t>(   )</a:t>
            </a:r>
          </a:p>
        </p:txBody>
      </p:sp>
      <p:grpSp>
        <p:nvGrpSpPr>
          <p:cNvPr id="17413" name="Group 5"/>
          <p:cNvGrpSpPr/>
          <p:nvPr/>
        </p:nvGrpSpPr>
        <p:grpSpPr bwMode="auto">
          <a:xfrm>
            <a:off x="4953000" y="4641304"/>
            <a:ext cx="2743200" cy="1524000"/>
            <a:chOff x="0" y="0"/>
            <a:chExt cx="1728" cy="960"/>
          </a:xfrm>
        </p:grpSpPr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624" y="0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>
              <a:off x="144" y="72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0" y="576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 flipH="1">
              <a:off x="288" y="240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18" name="Line 10"/>
            <p:cNvSpPr>
              <a:spLocks noChangeShapeType="1"/>
            </p:cNvSpPr>
            <p:nvPr/>
          </p:nvSpPr>
          <p:spPr bwMode="auto">
            <a:xfrm>
              <a:off x="768" y="240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 rot="10920310" flipV="1">
              <a:off x="384" y="729"/>
              <a:ext cx="12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C</a:t>
              </a:r>
            </a:p>
          </p:txBody>
        </p:sp>
      </p:grp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669925" y="4830217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590800" y="4717504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B  5</a:t>
            </a:r>
            <a:r>
              <a:rPr lang="zh-CN" altLang="en-US"/>
              <a:t>条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85800" y="5479504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C  6</a:t>
            </a:r>
            <a:r>
              <a:rPr lang="zh-CN" altLang="en-US"/>
              <a:t>条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514600" y="5555704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  7</a:t>
            </a:r>
            <a:r>
              <a:rPr lang="zh-CN" altLang="en-US"/>
              <a:t>条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990600" y="4793704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4</a:t>
            </a:r>
            <a:r>
              <a:rPr lang="zh-CN" altLang="en-US"/>
              <a:t>条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419600" y="2409254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CC0000"/>
                </a:solidFill>
              </a:rPr>
              <a:t>A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4876800" y="4031704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CC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2" grpId="0" uiExpand="1" build="allAtOnce" autoUpdateAnimBg="0"/>
      <p:bldP spid="17420" grpId="0" autoUpdateAnimBg="0"/>
      <p:bldP spid="17421" grpId="0" autoUpdateAnimBg="0"/>
      <p:bldP spid="17422" grpId="0" autoUpdateAnimBg="0"/>
      <p:bldP spid="17423" grpId="0" autoUpdateAnimBg="0"/>
      <p:bldP spid="17424" grpId="0" autoUpdateAnimBg="0"/>
      <p:bldP spid="17425" grpId="0" autoUpdateAnimBg="0"/>
      <p:bldP spid="1742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391400" y="381000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457200"/>
            <a:ext cx="8610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/>
              <a:t>9</a:t>
            </a:r>
            <a:r>
              <a:rPr lang="zh-CN" altLang="en-US" sz="2400" b="1"/>
              <a:t>、如图：点</a:t>
            </a:r>
            <a:r>
              <a:rPr lang="en-US" sz="2400" b="1"/>
              <a:t>B</a:t>
            </a:r>
            <a:r>
              <a:rPr lang="zh-CN" altLang="en-US" sz="2400" b="1"/>
              <a:t>、</a:t>
            </a:r>
            <a:r>
              <a:rPr lang="en-US" sz="2400" b="1"/>
              <a:t>C</a:t>
            </a:r>
            <a:r>
              <a:rPr lang="zh-CN" altLang="en-US" sz="2400" b="1"/>
              <a:t>在直线</a:t>
            </a:r>
            <a:r>
              <a:rPr lang="en-US" sz="2400" b="1"/>
              <a:t>AD</a:t>
            </a:r>
            <a:r>
              <a:rPr lang="zh-CN" altLang="en-US" sz="2400" b="1"/>
              <a:t>上。那么此图中线段有（         ）条，分别为线段（</a:t>
            </a:r>
            <a:r>
              <a:rPr lang="en-US" sz="2400" b="1"/>
              <a:t>AB  AC  AD   BC  BD  CD</a:t>
            </a:r>
            <a:r>
              <a:rPr lang="zh-CN" altLang="en-US" sz="2400" b="1"/>
              <a:t>　）</a:t>
            </a:r>
            <a:r>
              <a:rPr lang="en-US" sz="2400" b="1"/>
              <a:t>;</a:t>
            </a:r>
            <a:r>
              <a:rPr lang="zh-CN" altLang="en-US" sz="2400" b="1"/>
              <a:t>射线有（　　）条，分别为射线（                                                       </a:t>
            </a:r>
            <a:r>
              <a:rPr lang="en-US" sz="2400" b="1"/>
              <a:t>)    </a:t>
            </a:r>
            <a:r>
              <a:rPr lang="zh-CN" altLang="en-US" sz="2400" b="1"/>
              <a:t>　　　　　　 　</a:t>
            </a:r>
            <a:r>
              <a:rPr lang="zh-CN" altLang="en-US" sz="2400"/>
              <a:t> </a:t>
            </a:r>
            <a:endParaRPr lang="zh-CN" altLang="en-US"/>
          </a:p>
        </p:txBody>
      </p:sp>
      <p:grpSp>
        <p:nvGrpSpPr>
          <p:cNvPr id="18436" name="Group 4"/>
          <p:cNvGrpSpPr/>
          <p:nvPr/>
        </p:nvGrpSpPr>
        <p:grpSpPr bwMode="auto">
          <a:xfrm>
            <a:off x="914400" y="2743200"/>
            <a:ext cx="6629400" cy="1911350"/>
            <a:chOff x="0" y="0"/>
            <a:chExt cx="4176" cy="1204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262" y="0"/>
              <a:ext cx="1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en-US" sz="3200"/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>
              <a:off x="48" y="1019"/>
              <a:ext cx="4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 flipH="1">
              <a:off x="638" y="455"/>
              <a:ext cx="862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7200"/>
                <a:t>.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1341" y="378"/>
              <a:ext cx="29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/>
                <a:t>.</a:t>
              </a: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2947" y="378"/>
              <a:ext cx="29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/>
                <a:t>.</a:t>
              </a: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623" y="657"/>
              <a:ext cx="28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/>
                <a:t>A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1318" y="612"/>
              <a:ext cx="28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/>
                <a:t>B</a:t>
              </a:r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2468" y="612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/>
                <a:t>C</a:t>
              </a:r>
            </a:p>
          </p:txBody>
        </p:sp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2951" y="612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/>
                <a:t>D</a:t>
              </a:r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2491" y="455"/>
              <a:ext cx="188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7200"/>
                <a:t>.</a:t>
              </a:r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0" y="672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E</a:t>
              </a:r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3696" y="624"/>
              <a:ext cx="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3200"/>
                <a:t>F</a:t>
              </a:r>
            </a:p>
          </p:txBody>
        </p:sp>
      </p:grp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533400" y="1219200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C0000"/>
                </a:solidFill>
              </a:rPr>
              <a:t>8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3692525" y="1219200"/>
            <a:ext cx="468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CC0000"/>
                </a:solidFill>
              </a:rPr>
              <a:t>AE  AB  BA  BC  CE  CF DE  DF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00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990600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84213" y="1557338"/>
            <a:ext cx="7567612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        </a:t>
            </a:r>
            <a:r>
              <a:rPr lang="zh-CN" altLang="en-US" sz="3200" b="1">
                <a:latin typeface="Times New Roman" panose="02020603050405020304" pitchFamily="18" charset="0"/>
              </a:rPr>
              <a:t>如图：射线</a:t>
            </a:r>
            <a:r>
              <a:rPr lang="en-US" sz="3200" b="1">
                <a:latin typeface="宋体" panose="02010600030101010101" pitchFamily="2" charset="-122"/>
              </a:rPr>
              <a:t>OA</a:t>
            </a:r>
            <a:r>
              <a:rPr lang="zh-CN" altLang="en-US" sz="3200" b="1">
                <a:latin typeface="Times New Roman" panose="02020603050405020304" pitchFamily="18" charset="0"/>
              </a:rPr>
              <a:t>与射线</a:t>
            </a:r>
            <a:r>
              <a:rPr lang="en-US" sz="3200" b="1">
                <a:latin typeface="宋体" panose="02010600030101010101" pitchFamily="2" charset="-122"/>
              </a:rPr>
              <a:t>OB</a:t>
            </a:r>
            <a:r>
              <a:rPr lang="zh-CN" altLang="en-US" sz="3200" b="1">
                <a:latin typeface="Times New Roman" panose="02020603050405020304" pitchFamily="18" charset="0"/>
              </a:rPr>
              <a:t>是同一条射线吗？射线</a:t>
            </a:r>
            <a:r>
              <a:rPr lang="en-US" sz="3200" b="1">
                <a:latin typeface="宋体" panose="02010600030101010101" pitchFamily="2" charset="-122"/>
              </a:rPr>
              <a:t>OB</a:t>
            </a:r>
            <a:r>
              <a:rPr lang="zh-CN" altLang="en-US" sz="3200" b="1">
                <a:latin typeface="Times New Roman" panose="02020603050405020304" pitchFamily="18" charset="0"/>
              </a:rPr>
              <a:t>与射线</a:t>
            </a:r>
            <a:r>
              <a:rPr lang="en-US" sz="3200" b="1">
                <a:latin typeface="宋体" panose="02010600030101010101" pitchFamily="2" charset="-122"/>
              </a:rPr>
              <a:t>AB</a:t>
            </a:r>
            <a:r>
              <a:rPr lang="zh-CN" altLang="en-US" sz="3200" b="1">
                <a:latin typeface="Times New Roman" panose="02020603050405020304" pitchFamily="18" charset="0"/>
              </a:rPr>
              <a:t>是同一条射线吗？射线</a:t>
            </a:r>
            <a:r>
              <a:rPr lang="en-US" sz="3200" b="1">
                <a:latin typeface="宋体" panose="02010600030101010101" pitchFamily="2" charset="-122"/>
              </a:rPr>
              <a:t>OA</a:t>
            </a:r>
            <a:r>
              <a:rPr lang="zh-CN" altLang="en-US" sz="3200" b="1">
                <a:latin typeface="Times New Roman" panose="02020603050405020304" pitchFamily="18" charset="0"/>
              </a:rPr>
              <a:t>与射线</a:t>
            </a:r>
            <a:r>
              <a:rPr lang="en-US" sz="3200" b="1">
                <a:latin typeface="宋体" panose="02010600030101010101" pitchFamily="2" charset="-122"/>
              </a:rPr>
              <a:t>AO</a:t>
            </a:r>
            <a:r>
              <a:rPr lang="zh-CN" altLang="en-US" sz="3200" b="1">
                <a:latin typeface="Times New Roman" panose="02020603050405020304" pitchFamily="18" charset="0"/>
              </a:rPr>
              <a:t>是同一条射线吗？</a:t>
            </a:r>
            <a:endParaRPr lang="zh-CN" altLang="en-US" sz="3200" b="1">
              <a:latin typeface="宋体" panose="02010600030101010101" pitchFamily="2" charset="-122"/>
            </a:endParaRPr>
          </a:p>
          <a:p>
            <a:pPr eaLnBrk="0" hangingPunct="0"/>
            <a:endParaRPr lang="zh-CN" altLang="en-US" sz="3200" b="1">
              <a:latin typeface="Times New Roman" panose="02020603050405020304" pitchFamily="18" charset="0"/>
            </a:endParaRP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116013" y="3644900"/>
          <a:ext cx="693420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r:id="rId4" imgW="1990725" imgH="323850" progId="Paint.Picture">
                  <p:embed/>
                </p:oleObj>
              </mc:Choice>
              <mc:Fallback>
                <p:oleObj r:id="rId4" imgW="1990725" imgH="323850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644900"/>
                        <a:ext cx="6934200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0" y="334963"/>
            <a:ext cx="1622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10</a:t>
            </a:r>
            <a:r>
              <a:rPr lang="zh-CN" altLang="en-US" sz="3200"/>
              <a:t>、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3069" y="476672"/>
            <a:ext cx="8229600" cy="1143000"/>
          </a:xfrm>
        </p:spPr>
        <p:txBody>
          <a:bodyPr/>
          <a:lstStyle/>
          <a:p>
            <a:r>
              <a:rPr lang="zh-CN" altLang="en-US" sz="4000" b="1" dirty="0">
                <a:solidFill>
                  <a:srgbClr val="FF0000"/>
                </a:solidFill>
              </a:rPr>
              <a:t>议一议</a:t>
            </a:r>
            <a:br>
              <a:rPr lang="zh-CN" altLang="en-US" sz="4000" b="1" dirty="0">
                <a:solidFill>
                  <a:srgbClr val="FF0000"/>
                </a:solidFill>
              </a:rPr>
            </a:br>
            <a:r>
              <a:rPr lang="zh-CN" altLang="en-US" sz="4000" dirty="0"/>
              <a:t>点和线有什么位置关系？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981283" y="2038129"/>
            <a:ext cx="35290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1、点在直线上。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214813" y="2681288"/>
            <a:ext cx="6461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   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007588" y="3754437"/>
            <a:ext cx="38877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2、点在直线外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619250" y="3860800"/>
            <a:ext cx="318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916238" y="4941888"/>
            <a:ext cx="5842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 sz="3600"/>
          </a:p>
        </p:txBody>
      </p:sp>
      <p:grpSp>
        <p:nvGrpSpPr>
          <p:cNvPr id="20488" name="Group 8"/>
          <p:cNvGrpSpPr/>
          <p:nvPr/>
        </p:nvGrpSpPr>
        <p:grpSpPr bwMode="auto">
          <a:xfrm>
            <a:off x="971550" y="4365625"/>
            <a:ext cx="3189288" cy="1911350"/>
            <a:chOff x="0" y="0"/>
            <a:chExt cx="5022" cy="3009"/>
          </a:xfrm>
        </p:grpSpPr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>
              <a:off x="600" y="570"/>
              <a:ext cx="3288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0" y="0"/>
              <a:ext cx="60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/>
                <a:t>A</a:t>
              </a: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4136" y="75"/>
              <a:ext cx="88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/>
                <a:t>B</a:t>
              </a:r>
            </a:p>
          </p:txBody>
        </p:sp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1847" y="1137"/>
              <a:ext cx="920" cy="1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600"/>
                <a:t>.P</a:t>
              </a:r>
            </a:p>
          </p:txBody>
        </p:sp>
      </p:grpSp>
      <p:grpSp>
        <p:nvGrpSpPr>
          <p:cNvPr id="20493" name="Group 13"/>
          <p:cNvGrpSpPr/>
          <p:nvPr/>
        </p:nvGrpSpPr>
        <p:grpSpPr bwMode="auto">
          <a:xfrm>
            <a:off x="1403350" y="2492375"/>
            <a:ext cx="3076575" cy="1036638"/>
            <a:chOff x="0" y="0"/>
            <a:chExt cx="4844" cy="1632"/>
          </a:xfrm>
        </p:grpSpPr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>
              <a:off x="1020" y="907"/>
              <a:ext cx="2835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495" name="Group 15"/>
            <p:cNvGrpSpPr/>
            <p:nvPr/>
          </p:nvGrpSpPr>
          <p:grpSpPr bwMode="auto">
            <a:xfrm>
              <a:off x="0" y="0"/>
              <a:ext cx="4844" cy="1632"/>
              <a:chOff x="0" y="0"/>
              <a:chExt cx="4844" cy="1632"/>
            </a:xfrm>
          </p:grpSpPr>
          <p:sp>
            <p:nvSpPr>
              <p:cNvPr id="20496" name="Text Box 16"/>
              <p:cNvSpPr txBox="1">
                <a:spLocks noChangeArrowheads="1"/>
              </p:cNvSpPr>
              <p:nvPr/>
            </p:nvSpPr>
            <p:spPr bwMode="auto">
              <a:xfrm>
                <a:off x="431" y="586"/>
                <a:ext cx="4172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0497" name="Text Box 17"/>
              <p:cNvSpPr txBox="1">
                <a:spLocks noChangeArrowheads="1"/>
              </p:cNvSpPr>
              <p:nvPr/>
            </p:nvSpPr>
            <p:spPr bwMode="auto">
              <a:xfrm>
                <a:off x="0" y="473"/>
                <a:ext cx="63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/>
                  <a:t>A</a:t>
                </a:r>
              </a:p>
            </p:txBody>
          </p:sp>
          <p:sp>
            <p:nvSpPr>
              <p:cNvPr id="20498" name="Text Box 18"/>
              <p:cNvSpPr txBox="1">
                <a:spLocks noChangeArrowheads="1"/>
              </p:cNvSpPr>
              <p:nvPr/>
            </p:nvSpPr>
            <p:spPr bwMode="auto">
              <a:xfrm>
                <a:off x="4036" y="453"/>
                <a:ext cx="808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/>
                  <a:t>B</a:t>
                </a:r>
              </a:p>
            </p:txBody>
          </p:sp>
          <p:sp>
            <p:nvSpPr>
              <p:cNvPr id="20499" name="Text Box 19"/>
              <p:cNvSpPr txBox="1">
                <a:spLocks noChangeArrowheads="1"/>
              </p:cNvSpPr>
              <p:nvPr/>
            </p:nvSpPr>
            <p:spPr bwMode="auto">
              <a:xfrm>
                <a:off x="1882" y="0"/>
                <a:ext cx="488" cy="16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4400"/>
                  <a:t>.P</a:t>
                </a:r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ldLvl="0" autoUpdateAnimBg="0"/>
      <p:bldP spid="20483" grpId="0" bldLvl="0" autoUpdateAnimBg="0"/>
      <p:bldP spid="20485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806450"/>
            <a:ext cx="312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66"/>
                </a:solidFill>
              </a:rPr>
              <a:t>画一画：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64610" y="1920875"/>
            <a:ext cx="792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1</a:t>
            </a:r>
            <a:r>
              <a:rPr lang="zh-CN" altLang="en-US" sz="2400" b="1" dirty="0"/>
              <a:t>、过点</a:t>
            </a:r>
            <a:r>
              <a:rPr lang="en-US" sz="2400" b="1" dirty="0"/>
              <a:t>A</a:t>
            </a:r>
            <a:r>
              <a:rPr lang="zh-CN" altLang="en-US" sz="2400" b="1" dirty="0"/>
              <a:t>画直线：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38200" y="2633330"/>
            <a:ext cx="4751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/>
              <a:t>你能画几条直线？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7162800" y="144780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7239000" y="762000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H="1">
            <a:off x="6629400" y="1066800"/>
            <a:ext cx="1371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6858000" y="762000"/>
            <a:ext cx="838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6705600" y="1447800"/>
            <a:ext cx="1371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629400" y="1143000"/>
            <a:ext cx="1600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7239000" y="609600"/>
            <a:ext cx="1524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78053" y="3284984"/>
            <a:ext cx="518603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3000" dirty="0">
                <a:solidFill>
                  <a:srgbClr val="CC0000"/>
                </a:solidFill>
                <a:ea typeface="华文行楷" panose="02010800040101010101" pitchFamily="2" charset="-122"/>
              </a:rPr>
              <a:t>结论：经过一点有无数条直线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04800" y="3886200"/>
            <a:ext cx="3859213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2</a:t>
            </a:r>
            <a:r>
              <a:rPr lang="zh-CN" altLang="en-US" sz="2400" b="1" dirty="0"/>
              <a:t>、经过</a:t>
            </a:r>
            <a:r>
              <a:rPr lang="en-US" sz="2400" b="1" dirty="0"/>
              <a:t>A</a:t>
            </a:r>
            <a:r>
              <a:rPr lang="zh-CN" altLang="en-US" sz="2400" b="1" dirty="0"/>
              <a:t>、</a:t>
            </a:r>
            <a:r>
              <a:rPr lang="en-US" sz="2400" b="1" dirty="0"/>
              <a:t>B</a:t>
            </a:r>
            <a:r>
              <a:rPr lang="zh-CN" altLang="en-US" sz="2400" b="1" dirty="0"/>
              <a:t>两点画直线，</a:t>
            </a:r>
          </a:p>
          <a:p>
            <a:pPr algn="ctr"/>
            <a:r>
              <a:rPr lang="zh-CN" altLang="en-US" sz="2400" b="1" dirty="0"/>
              <a:t>你又可以画几条？</a:t>
            </a:r>
          </a:p>
          <a:p>
            <a:pPr algn="ctr"/>
            <a:endParaRPr lang="zh-CN" altLang="en-US" dirty="0"/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62484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9" name="Oval 15"/>
          <p:cNvSpPr>
            <a:spLocks noChangeArrowheads="1"/>
          </p:cNvSpPr>
          <p:nvPr/>
        </p:nvSpPr>
        <p:spPr bwMode="auto">
          <a:xfrm>
            <a:off x="76962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6172200" y="3276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CC0000"/>
                </a:solidFill>
              </a:rPr>
              <a:t>A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7620000" y="3276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CC0000"/>
                </a:solidFill>
              </a:rPr>
              <a:t>B</a:t>
            </a: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5410200" y="3962400"/>
            <a:ext cx="31242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48167" y="4837814"/>
            <a:ext cx="7651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FF3300"/>
                </a:solidFill>
                <a:ea typeface="华文行楷" panose="02010800040101010101" pitchFamily="2" charset="-122"/>
              </a:rPr>
              <a:t>结论：经过两点有一条直线，并且只有一条直线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344636" y="5562600"/>
            <a:ext cx="384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rgbClr val="CC0000"/>
                </a:solidFill>
                <a:ea typeface="华文行楷" panose="02010800040101010101" pitchFamily="2" charset="-122"/>
              </a:rPr>
              <a:t>简记为：两点确定一条直线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autoUpdateAnimBg="0"/>
      <p:bldP spid="21509" grpId="0" animBg="1"/>
      <p:bldP spid="21510" grpId="0" autoUpdateAnimBg="0"/>
      <p:bldP spid="21511" grpId="0" animBg="1"/>
      <p:bldP spid="21511" grpId="1" animBg="1"/>
      <p:bldP spid="21512" grpId="0" animBg="1"/>
      <p:bldP spid="21513" grpId="0" animBg="1"/>
      <p:bldP spid="21514" grpId="0" animBg="1"/>
      <p:bldP spid="21515" grpId="0" animBg="1"/>
      <p:bldP spid="21516" grpId="0" autoUpdateAnimBg="0"/>
      <p:bldP spid="21517" grpId="0" autoUpdateAnimBg="0"/>
      <p:bldP spid="21518" grpId="0" animBg="1"/>
      <p:bldP spid="21519" grpId="0" animBg="1"/>
      <p:bldP spid="21520" grpId="0" autoUpdateAnimBg="0"/>
      <p:bldP spid="21521" grpId="0" autoUpdateAnimBg="0"/>
      <p:bldP spid="21522" grpId="0" animBg="1"/>
      <p:bldP spid="21523" grpId="0" autoUpdateAnimBg="0"/>
      <p:bldP spid="2152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24136" y="605006"/>
            <a:ext cx="7315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zh-CN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练</a:t>
            </a: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习二</a:t>
            </a:r>
            <a:r>
              <a:rPr 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tabLst>
                <a:tab pos="228600" algn="l"/>
              </a:tabLst>
            </a:pPr>
            <a:r>
              <a:rPr lang="en-US" sz="2800" b="1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、要在墙上钉牢一根木条，至少要钉</a:t>
            </a:r>
            <a:r>
              <a:rPr lang="en-US" sz="2800" b="1" dirty="0">
                <a:latin typeface="Times New Roman" panose="02020603050405020304"/>
              </a:rPr>
              <a:t>———</a:t>
            </a:r>
            <a:endParaRPr lang="en-US" sz="2800" b="1" dirty="0">
              <a:latin typeface="宋体" panose="02010600030101010101" pitchFamily="2" charset="-122"/>
            </a:endParaRPr>
          </a:p>
          <a:p>
            <a:pPr algn="just">
              <a:tabLst>
                <a:tab pos="228600" algn="l"/>
              </a:tabLst>
            </a:pPr>
            <a:endParaRPr lang="en-US" sz="2800" b="1" dirty="0">
              <a:latin typeface="宋体" panose="02010600030101010101" pitchFamily="2" charset="-122"/>
            </a:endParaRPr>
          </a:p>
          <a:p>
            <a:pPr algn="just">
              <a:tabLst>
                <a:tab pos="228600" algn="l"/>
              </a:tabLst>
            </a:pPr>
            <a:r>
              <a:rPr lang="zh-CN" altLang="en-US" sz="2800" b="1" dirty="0">
                <a:latin typeface="宋体" panose="02010600030101010101" pitchFamily="2" charset="-122"/>
              </a:rPr>
              <a:t>钉子，道理是</a:t>
            </a:r>
            <a:r>
              <a:rPr lang="en-US" sz="2800" b="1" dirty="0" smtClean="0">
                <a:latin typeface="Times New Roman" panose="02020603050405020304"/>
              </a:rPr>
              <a:t>——————————</a:t>
            </a:r>
            <a:endParaRPr lang="en-US" sz="2800" b="1" dirty="0">
              <a:latin typeface="宋体" panose="02010600030101010101" pitchFamily="2" charset="-122"/>
            </a:endParaRPr>
          </a:p>
        </p:txBody>
      </p:sp>
      <p:pic>
        <p:nvPicPr>
          <p:cNvPr id="22531" name="Picture 3" descr="natu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275138"/>
            <a:ext cx="2286000" cy="258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917776" y="1645806"/>
            <a:ext cx="4462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道理：两点确定一条直线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643936" y="871512"/>
            <a:ext cx="1222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CC0000"/>
                </a:solidFill>
              </a:rPr>
              <a:t>2</a:t>
            </a:r>
            <a:r>
              <a:rPr lang="zh-CN" altLang="en-US" sz="3200">
                <a:solidFill>
                  <a:srgbClr val="CC0000"/>
                </a:solidFill>
              </a:rPr>
              <a:t>根，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94295" y="2700312"/>
            <a:ext cx="7318375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dirty="0"/>
              <a:t>2</a:t>
            </a:r>
            <a:r>
              <a:rPr lang="zh-CN" altLang="en-US" sz="3200" dirty="0"/>
              <a:t>、在路旁栽树，通常是在路的两端立桩</a:t>
            </a:r>
          </a:p>
          <a:p>
            <a:pPr algn="ctr"/>
            <a:r>
              <a:rPr lang="zh-CN" altLang="en-US" sz="3200" dirty="0"/>
              <a:t>放线，然后沿线栽树，其中的道理是</a:t>
            </a:r>
          </a:p>
          <a:p>
            <a:pPr algn="ctr"/>
            <a:endParaRPr lang="zh-CN" altLang="en-US" sz="3200" dirty="0"/>
          </a:p>
          <a:p>
            <a:pPr algn="ctr"/>
            <a:endParaRPr lang="zh-CN" altLang="en-US" sz="3200" dirty="0"/>
          </a:p>
          <a:p>
            <a:pPr algn="ctr"/>
            <a:r>
              <a:rPr lang="en-US" sz="3200" dirty="0"/>
              <a:t>————————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627784" y="4204609"/>
            <a:ext cx="304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FF3300"/>
                </a:solidFill>
              </a:rPr>
              <a:t>两点确定一条直线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3" grpId="0" autoUpdateAnimBg="0"/>
      <p:bldP spid="22534" grpId="0" autoUpdateAnimBg="0"/>
      <p:bldP spid="2253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95536" y="900113"/>
            <a:ext cx="8280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3</a:t>
            </a:r>
            <a:r>
              <a:rPr lang="zh-CN" altLang="en-US" sz="3600" b="1" dirty="0"/>
              <a:t>、在同一平面内，有四点</a:t>
            </a:r>
            <a:r>
              <a:rPr lang="en-US" sz="3600" b="1" dirty="0"/>
              <a:t>A</a:t>
            </a:r>
            <a:r>
              <a:rPr lang="zh-CN" altLang="en-US" sz="3600" b="1" dirty="0"/>
              <a:t>、</a:t>
            </a:r>
            <a:r>
              <a:rPr lang="en-US" sz="3600" b="1" dirty="0"/>
              <a:t>B</a:t>
            </a:r>
            <a:r>
              <a:rPr lang="zh-CN" altLang="en-US" sz="3600" b="1" dirty="0"/>
              <a:t>、</a:t>
            </a:r>
            <a:r>
              <a:rPr lang="en-US" sz="3600" b="1" dirty="0"/>
              <a:t>C</a:t>
            </a:r>
            <a:r>
              <a:rPr lang="zh-CN" altLang="en-US" sz="3600" b="1" dirty="0"/>
              <a:t>、</a:t>
            </a:r>
            <a:r>
              <a:rPr lang="en-US" sz="3600" b="1" dirty="0"/>
              <a:t>D</a:t>
            </a:r>
            <a:r>
              <a:rPr lang="zh-CN" altLang="en-US" sz="3600" b="1" dirty="0"/>
              <a:t>，其中每三点都不再同一条直线上，每过两点画直线，可画几条？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7126288" y="5511799"/>
            <a:ext cx="142875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5989638" y="5527674"/>
            <a:ext cx="142875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7197725" y="4614862"/>
            <a:ext cx="142875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6067425" y="4543424"/>
            <a:ext cx="142875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580063" y="5091112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804025" y="4157662"/>
            <a:ext cx="576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 rot="10800000" flipV="1">
            <a:off x="6156325" y="4083049"/>
            <a:ext cx="504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2771775" y="2060575"/>
            <a:ext cx="576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3200" b="1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6013450" y="4373562"/>
            <a:ext cx="142875" cy="17287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5364163" y="5599112"/>
            <a:ext cx="23050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5580063" y="4591049"/>
            <a:ext cx="2232025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7164388" y="4302124"/>
            <a:ext cx="144462" cy="1584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V="1">
            <a:off x="5437188" y="4373562"/>
            <a:ext cx="2303462" cy="1657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5653088" y="4157662"/>
            <a:ext cx="1943100" cy="1800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7165975" y="5079999"/>
            <a:ext cx="719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D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395536" y="2438400"/>
            <a:ext cx="82819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3200" b="1" dirty="0"/>
          </a:p>
          <a:p>
            <a:pPr>
              <a:spcBef>
                <a:spcPct val="50000"/>
              </a:spcBef>
            </a:pPr>
            <a:r>
              <a:rPr lang="zh-CN" altLang="en-US" sz="3200" b="1" dirty="0"/>
              <a:t>可画六条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56" grpId="0" animBg="1"/>
      <p:bldP spid="23557" grpId="0" animBg="1"/>
      <p:bldP spid="23558" grpId="0" animBg="1"/>
      <p:bldP spid="23559" grpId="0" autoUpdateAnimBg="0"/>
      <p:bldP spid="23560" grpId="0" autoUpdateAnimBg="0"/>
      <p:bldP spid="23561" grpId="0" autoUpdateAnimBg="0"/>
      <p:bldP spid="23563" grpId="0" animBg="1"/>
      <p:bldP spid="23564" grpId="0" animBg="1"/>
      <p:bldP spid="23565" grpId="0" animBg="1"/>
      <p:bldP spid="23566" grpId="0" animBg="1"/>
      <p:bldP spid="23567" grpId="0" animBg="1"/>
      <p:bldP spid="23568" grpId="0" animBg="1"/>
      <p:bldP spid="23569" grpId="0" autoUpdateAnimBg="0"/>
      <p:bldP spid="2357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85800" y="0"/>
            <a:ext cx="526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4000" dirty="0">
                <a:solidFill>
                  <a:srgbClr val="CC0000"/>
                </a:solidFill>
              </a:rPr>
              <a:t>这节课你有什么收获：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-7616" y="915442"/>
            <a:ext cx="8828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dirty="0"/>
              <a:t>1</a:t>
            </a:r>
            <a:r>
              <a:rPr lang="zh-CN" altLang="en-US" sz="3600" dirty="0"/>
              <a:t>、学习了线段、直线和射线的有关内容</a:t>
            </a:r>
          </a:p>
        </p:txBody>
      </p:sp>
      <p:graphicFrame>
        <p:nvGraphicFramePr>
          <p:cNvPr id="24580" name="Group 4"/>
          <p:cNvGraphicFramePr>
            <a:graphicFrameLocks noGrp="1"/>
          </p:cNvGraphicFramePr>
          <p:nvPr/>
        </p:nvGraphicFramePr>
        <p:xfrm>
          <a:off x="609600" y="1844824"/>
          <a:ext cx="8135938" cy="4156077"/>
        </p:xfrm>
        <a:graphic>
          <a:graphicData uri="http://schemas.openxmlformats.org/drawingml/2006/table">
            <a:tbl>
              <a:tblPr/>
              <a:tblGrid>
                <a:gridCol w="203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7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5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线段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射线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直线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图形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端点个数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延伸方向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表示方法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4612" name="Group 36"/>
          <p:cNvGrpSpPr/>
          <p:nvPr/>
        </p:nvGrpSpPr>
        <p:grpSpPr bwMode="auto">
          <a:xfrm>
            <a:off x="4800600" y="2648099"/>
            <a:ext cx="1800225" cy="457200"/>
            <a:chOff x="0" y="0"/>
            <a:chExt cx="1134" cy="288"/>
          </a:xfrm>
        </p:grpSpPr>
        <p:grpSp>
          <p:nvGrpSpPr>
            <p:cNvPr id="24613" name="Group 37"/>
            <p:cNvGrpSpPr/>
            <p:nvPr/>
          </p:nvGrpSpPr>
          <p:grpSpPr bwMode="auto">
            <a:xfrm>
              <a:off x="83" y="45"/>
              <a:ext cx="1051" cy="46"/>
              <a:chOff x="0" y="0"/>
              <a:chExt cx="1087" cy="46"/>
            </a:xfrm>
          </p:grpSpPr>
          <p:sp>
            <p:nvSpPr>
              <p:cNvPr id="24614" name="未知"/>
              <p:cNvSpPr/>
              <p:nvPr/>
            </p:nvSpPr>
            <p:spPr bwMode="auto">
              <a:xfrm>
                <a:off x="23" y="14"/>
                <a:ext cx="1064" cy="1"/>
              </a:xfrm>
              <a:custGeom>
                <a:avLst/>
                <a:gdLst>
                  <a:gd name="T0" fmla="*/ 0 w 1064"/>
                  <a:gd name="T1" fmla="*/ 0 h 1"/>
                  <a:gd name="T2" fmla="*/ 1064 w 106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64" h="1">
                    <a:moveTo>
                      <a:pt x="0" y="0"/>
                    </a:moveTo>
                    <a:lnTo>
                      <a:pt x="1064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15" name="Oval 3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16" name="Oval 40"/>
              <p:cNvSpPr>
                <a:spLocks noChangeArrowheads="1"/>
              </p:cNvSpPr>
              <p:nvPr/>
            </p:nvSpPr>
            <p:spPr bwMode="auto">
              <a:xfrm>
                <a:off x="726" y="0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4617" name="Text Box 41"/>
            <p:cNvSpPr txBox="1">
              <a:spLocks noChangeArrowheads="1"/>
            </p:cNvSpPr>
            <p:nvPr/>
          </p:nvSpPr>
          <p:spPr bwMode="auto">
            <a:xfrm>
              <a:off x="0" y="0"/>
              <a:ext cx="2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4618" name="Text Box 42"/>
            <p:cNvSpPr txBox="1">
              <a:spLocks noChangeArrowheads="1"/>
            </p:cNvSpPr>
            <p:nvPr/>
          </p:nvSpPr>
          <p:spPr bwMode="auto">
            <a:xfrm>
              <a:off x="741" y="0"/>
              <a:ext cx="2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anose="02020603050405020304" pitchFamily="18" charset="0"/>
                </a:rPr>
                <a:t>P</a:t>
              </a:r>
            </a:p>
          </p:txBody>
        </p:sp>
      </p:grpSp>
      <p:grpSp>
        <p:nvGrpSpPr>
          <p:cNvPr id="24619" name="Group 43"/>
          <p:cNvGrpSpPr/>
          <p:nvPr/>
        </p:nvGrpSpPr>
        <p:grpSpPr bwMode="auto">
          <a:xfrm>
            <a:off x="2779713" y="2546499"/>
            <a:ext cx="1871662" cy="744538"/>
            <a:chOff x="0" y="0"/>
            <a:chExt cx="1179" cy="469"/>
          </a:xfrm>
        </p:grpSpPr>
        <p:grpSp>
          <p:nvGrpSpPr>
            <p:cNvPr id="24620" name="Group 44"/>
            <p:cNvGrpSpPr/>
            <p:nvPr/>
          </p:nvGrpSpPr>
          <p:grpSpPr bwMode="auto">
            <a:xfrm>
              <a:off x="272" y="0"/>
              <a:ext cx="635" cy="318"/>
              <a:chOff x="0" y="0"/>
              <a:chExt cx="635" cy="318"/>
            </a:xfrm>
          </p:grpSpPr>
          <p:grpSp>
            <p:nvGrpSpPr>
              <p:cNvPr id="24621" name="Group 45"/>
              <p:cNvGrpSpPr/>
              <p:nvPr/>
            </p:nvGrpSpPr>
            <p:grpSpPr bwMode="auto">
              <a:xfrm>
                <a:off x="0" y="272"/>
                <a:ext cx="635" cy="46"/>
                <a:chOff x="0" y="0"/>
                <a:chExt cx="635" cy="46"/>
              </a:xfrm>
            </p:grpSpPr>
            <p:sp>
              <p:nvSpPr>
                <p:cNvPr id="24622" name="未知"/>
                <p:cNvSpPr/>
                <p:nvPr/>
              </p:nvSpPr>
              <p:spPr bwMode="auto">
                <a:xfrm>
                  <a:off x="17" y="29"/>
                  <a:ext cx="587" cy="1"/>
                </a:xfrm>
                <a:custGeom>
                  <a:avLst/>
                  <a:gdLst>
                    <a:gd name="T0" fmla="*/ 0 w 587"/>
                    <a:gd name="T1" fmla="*/ 0 h 1"/>
                    <a:gd name="T2" fmla="*/ 587 w 587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587" h="1">
                      <a:moveTo>
                        <a:pt x="0" y="0"/>
                      </a:moveTo>
                      <a:lnTo>
                        <a:pt x="587" y="0"/>
                      </a:lnTo>
                    </a:path>
                  </a:pathLst>
                </a:custGeom>
                <a:noFill/>
                <a:ln w="31750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623" name="Oval 47"/>
                <p:cNvSpPr>
                  <a:spLocks noChangeArrowheads="1"/>
                </p:cNvSpPr>
                <p:nvPr/>
              </p:nvSpPr>
              <p:spPr bwMode="auto">
                <a:xfrm flipV="1">
                  <a:off x="0" y="0"/>
                  <a:ext cx="45" cy="4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4624" name="Oval 48"/>
                <p:cNvSpPr>
                  <a:spLocks noChangeArrowheads="1"/>
                </p:cNvSpPr>
                <p:nvPr/>
              </p:nvSpPr>
              <p:spPr bwMode="auto">
                <a:xfrm>
                  <a:off x="590" y="0"/>
                  <a:ext cx="45" cy="4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24625" name="Text Box 49"/>
              <p:cNvSpPr txBox="1">
                <a:spLocks noChangeArrowheads="1"/>
              </p:cNvSpPr>
              <p:nvPr/>
            </p:nvSpPr>
            <p:spPr bwMode="auto">
              <a:xfrm>
                <a:off x="182" y="0"/>
                <a:ext cx="2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Times New Roman" panose="02020603050405020304" pitchFamily="18" charset="0"/>
                  </a:rPr>
                  <a:t>a</a:t>
                </a:r>
              </a:p>
            </p:txBody>
          </p:sp>
        </p:grpSp>
        <p:sp>
          <p:nvSpPr>
            <p:cNvPr id="24626" name="Text Box 50"/>
            <p:cNvSpPr txBox="1">
              <a:spLocks noChangeArrowheads="1"/>
            </p:cNvSpPr>
            <p:nvPr/>
          </p:nvSpPr>
          <p:spPr bwMode="auto">
            <a:xfrm>
              <a:off x="0" y="181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4627" name="Text Box 51"/>
            <p:cNvSpPr txBox="1">
              <a:spLocks noChangeArrowheads="1"/>
            </p:cNvSpPr>
            <p:nvPr/>
          </p:nvSpPr>
          <p:spPr bwMode="auto">
            <a:xfrm>
              <a:off x="953" y="181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24628" name="Group 52"/>
          <p:cNvGrpSpPr/>
          <p:nvPr/>
        </p:nvGrpSpPr>
        <p:grpSpPr bwMode="auto">
          <a:xfrm>
            <a:off x="6811963" y="2689374"/>
            <a:ext cx="1944687" cy="673100"/>
            <a:chOff x="0" y="0"/>
            <a:chExt cx="1225" cy="424"/>
          </a:xfrm>
        </p:grpSpPr>
        <p:grpSp>
          <p:nvGrpSpPr>
            <p:cNvPr id="24629" name="Group 53"/>
            <p:cNvGrpSpPr/>
            <p:nvPr/>
          </p:nvGrpSpPr>
          <p:grpSpPr bwMode="auto">
            <a:xfrm>
              <a:off x="0" y="0"/>
              <a:ext cx="1225" cy="424"/>
              <a:chOff x="0" y="0"/>
              <a:chExt cx="1225" cy="424"/>
            </a:xfrm>
          </p:grpSpPr>
          <p:sp>
            <p:nvSpPr>
              <p:cNvPr id="24630" name="Line 54"/>
              <p:cNvSpPr>
                <a:spLocks noChangeShapeType="1"/>
              </p:cNvSpPr>
              <p:nvPr/>
            </p:nvSpPr>
            <p:spPr bwMode="auto">
              <a:xfrm>
                <a:off x="0" y="136"/>
                <a:ext cx="9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31" name="Text Box 55"/>
              <p:cNvSpPr txBox="1">
                <a:spLocks noChangeArrowheads="1"/>
              </p:cNvSpPr>
              <p:nvPr/>
            </p:nvSpPr>
            <p:spPr bwMode="auto">
              <a:xfrm>
                <a:off x="45" y="136"/>
                <a:ext cx="31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4632" name="Text Box 56"/>
              <p:cNvSpPr txBox="1">
                <a:spLocks noChangeArrowheads="1"/>
              </p:cNvSpPr>
              <p:nvPr/>
            </p:nvSpPr>
            <p:spPr bwMode="auto">
              <a:xfrm>
                <a:off x="544" y="136"/>
                <a:ext cx="31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4633" name="Text Box 57"/>
              <p:cNvSpPr txBox="1">
                <a:spLocks noChangeArrowheads="1"/>
              </p:cNvSpPr>
              <p:nvPr/>
            </p:nvSpPr>
            <p:spPr bwMode="auto">
              <a:xfrm>
                <a:off x="953" y="0"/>
                <a:ext cx="2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Times New Roman" panose="02020603050405020304" pitchFamily="18" charset="0"/>
                  </a:rPr>
                  <a:t>m</a:t>
                </a:r>
              </a:p>
            </p:txBody>
          </p:sp>
        </p:grpSp>
        <p:sp>
          <p:nvSpPr>
            <p:cNvPr id="24634" name="Oval 58"/>
            <p:cNvSpPr>
              <a:spLocks noChangeArrowheads="1"/>
            </p:cNvSpPr>
            <p:nvPr/>
          </p:nvSpPr>
          <p:spPr bwMode="auto">
            <a:xfrm>
              <a:off x="181" y="9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35" name="Oval 59"/>
            <p:cNvSpPr>
              <a:spLocks noChangeArrowheads="1"/>
            </p:cNvSpPr>
            <p:nvPr/>
          </p:nvSpPr>
          <p:spPr bwMode="auto">
            <a:xfrm>
              <a:off x="635" y="91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4636" name="Text Box 60"/>
          <p:cNvSpPr txBox="1">
            <a:spLocks noChangeArrowheads="1"/>
          </p:cNvSpPr>
          <p:nvPr/>
        </p:nvSpPr>
        <p:spPr bwMode="auto">
          <a:xfrm>
            <a:off x="2995613" y="3481537"/>
            <a:ext cx="144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</a:rPr>
              <a:t>个</a:t>
            </a:r>
          </a:p>
        </p:txBody>
      </p:sp>
      <p:sp>
        <p:nvSpPr>
          <p:cNvPr id="24637" name="Text Box 61"/>
          <p:cNvSpPr txBox="1">
            <a:spLocks noChangeArrowheads="1"/>
          </p:cNvSpPr>
          <p:nvPr/>
        </p:nvSpPr>
        <p:spPr bwMode="auto">
          <a:xfrm>
            <a:off x="5229225" y="3410099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</a:rPr>
              <a:t>个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7172325" y="3481537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</a:rPr>
              <a:t>无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2743200" y="4019699"/>
            <a:ext cx="1800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3333FF"/>
                </a:solidFill>
                <a:latin typeface="Times New Roman" panose="02020603050405020304" pitchFamily="18" charset="0"/>
              </a:rPr>
              <a:t>不向任何方向延伸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4876800" y="4019699"/>
            <a:ext cx="19431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3333FF"/>
                </a:solidFill>
                <a:latin typeface="Times New Roman" panose="02020603050405020304" pitchFamily="18" charset="0"/>
              </a:rPr>
              <a:t>向一个方向无限延伸</a:t>
            </a:r>
          </a:p>
        </p:txBody>
      </p:sp>
      <p:sp>
        <p:nvSpPr>
          <p:cNvPr id="24641" name="Text Box 65"/>
          <p:cNvSpPr txBox="1">
            <a:spLocks noChangeArrowheads="1"/>
          </p:cNvSpPr>
          <p:nvPr/>
        </p:nvSpPr>
        <p:spPr bwMode="auto">
          <a:xfrm>
            <a:off x="6811963" y="4057799"/>
            <a:ext cx="17287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3333FF"/>
                </a:solidFill>
                <a:latin typeface="Times New Roman" panose="02020603050405020304" pitchFamily="18" charset="0"/>
              </a:rPr>
              <a:t>向两个方向无限延伸</a:t>
            </a:r>
          </a:p>
        </p:txBody>
      </p:sp>
      <p:sp>
        <p:nvSpPr>
          <p:cNvPr id="24642" name="Text Box 66"/>
          <p:cNvSpPr txBox="1">
            <a:spLocks noChangeArrowheads="1"/>
          </p:cNvSpPr>
          <p:nvPr/>
        </p:nvSpPr>
        <p:spPr bwMode="auto">
          <a:xfrm>
            <a:off x="2779713" y="5281762"/>
            <a:ext cx="1728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4643" name="Text Box 67"/>
          <p:cNvSpPr txBox="1">
            <a:spLocks noChangeArrowheads="1"/>
          </p:cNvSpPr>
          <p:nvPr/>
        </p:nvSpPr>
        <p:spPr bwMode="auto">
          <a:xfrm>
            <a:off x="2743200" y="4781699"/>
            <a:ext cx="1944688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线段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或线段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BA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线段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4644" name="Text Box 68"/>
          <p:cNvSpPr txBox="1">
            <a:spLocks noChangeArrowheads="1"/>
          </p:cNvSpPr>
          <p:nvPr/>
        </p:nvSpPr>
        <p:spPr bwMode="auto">
          <a:xfrm>
            <a:off x="4868863" y="5281762"/>
            <a:ext cx="1655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射线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OP</a:t>
            </a:r>
          </a:p>
        </p:txBody>
      </p:sp>
      <p:sp>
        <p:nvSpPr>
          <p:cNvPr id="24645" name="Text Box 69"/>
          <p:cNvSpPr txBox="1">
            <a:spLocks noChangeArrowheads="1"/>
          </p:cNvSpPr>
          <p:nvPr/>
        </p:nvSpPr>
        <p:spPr bwMode="auto">
          <a:xfrm>
            <a:off x="6705600" y="4705499"/>
            <a:ext cx="1944688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直线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或直线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BA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直线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24646" name="Text Box 70"/>
          <p:cNvSpPr txBox="1">
            <a:spLocks noChangeArrowheads="1"/>
          </p:cNvSpPr>
          <p:nvPr/>
        </p:nvSpPr>
        <p:spPr bwMode="auto">
          <a:xfrm>
            <a:off x="533400" y="6021288"/>
            <a:ext cx="25892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00CC"/>
                </a:solidFill>
              </a:rPr>
              <a:t>2</a:t>
            </a:r>
            <a:r>
              <a:rPr lang="zh-CN" altLang="en-US" sz="3600" dirty="0">
                <a:solidFill>
                  <a:srgbClr val="0000CC"/>
                </a:solidFill>
              </a:rPr>
              <a:t>、</a:t>
            </a:r>
            <a:r>
              <a:rPr lang="zh-CN" altLang="en-US" sz="2800" dirty="0">
                <a:solidFill>
                  <a:srgbClr val="0000CC"/>
                </a:solidFill>
              </a:rPr>
              <a:t>一个道理：</a:t>
            </a:r>
          </a:p>
        </p:txBody>
      </p:sp>
      <p:sp>
        <p:nvSpPr>
          <p:cNvPr id="24647" name="Text Box 71"/>
          <p:cNvSpPr txBox="1">
            <a:spLocks noChangeArrowheads="1"/>
          </p:cNvSpPr>
          <p:nvPr/>
        </p:nvSpPr>
        <p:spPr bwMode="auto">
          <a:xfrm>
            <a:off x="2987824" y="6212160"/>
            <a:ext cx="262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rgbClr val="0000CC"/>
                </a:solidFill>
              </a:rPr>
              <a:t>两点确定一条直线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autoUpdateAnimBg="0"/>
      <p:bldP spid="24637" grpId="0" autoUpdateAnimBg="0"/>
      <p:bldP spid="24638" grpId="0" autoUpdateAnimBg="0"/>
      <p:bldP spid="24639" grpId="0" autoUpdateAnimBg="0"/>
      <p:bldP spid="24640" grpId="0" autoUpdateAnimBg="0"/>
      <p:bldP spid="24641" grpId="0" autoUpdateAnimBg="0"/>
      <p:bldP spid="24643" grpId="0" autoUpdateAnimBg="0"/>
      <p:bldP spid="24644" grpId="0" autoUpdateAnimBg="0"/>
      <p:bldP spid="24645" grpId="0" autoUpdateAnimBg="0"/>
      <p:bldP spid="24646" grpId="0" autoUpdateAnimBg="0"/>
      <p:bldP spid="2464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22325" y="215900"/>
            <a:ext cx="74072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     </a:t>
            </a:r>
            <a:r>
              <a:rPr lang="zh-CN" altLang="en-US" sz="3600" dirty="0">
                <a:solidFill>
                  <a:srgbClr val="000099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 观察这个长方体的面，面与面相交得到什么呢？</a:t>
            </a:r>
          </a:p>
        </p:txBody>
      </p:sp>
      <p:grpSp>
        <p:nvGrpSpPr>
          <p:cNvPr id="6147" name="Group 3"/>
          <p:cNvGrpSpPr/>
          <p:nvPr/>
        </p:nvGrpSpPr>
        <p:grpSpPr bwMode="auto">
          <a:xfrm>
            <a:off x="3276600" y="2438400"/>
            <a:ext cx="2133600" cy="3276600"/>
            <a:chOff x="0" y="0"/>
            <a:chExt cx="1344" cy="2064"/>
          </a:xfrm>
        </p:grpSpPr>
        <p:sp>
          <p:nvSpPr>
            <p:cNvPr id="6148" name="AutoShape 4"/>
            <p:cNvSpPr>
              <a:spLocks noChangeArrowheads="1"/>
            </p:cNvSpPr>
            <p:nvPr/>
          </p:nvSpPr>
          <p:spPr bwMode="auto">
            <a:xfrm>
              <a:off x="0" y="0"/>
              <a:ext cx="1344" cy="2064"/>
            </a:xfrm>
            <a:prstGeom prst="cube">
              <a:avLst>
                <a:gd name="adj" fmla="val 34153"/>
              </a:avLst>
            </a:prstGeom>
            <a:noFill/>
            <a:ln w="3492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464" y="0"/>
              <a:ext cx="0" cy="1612"/>
            </a:xfrm>
            <a:prstGeom prst="line">
              <a:avLst/>
            </a:prstGeom>
            <a:noFill/>
            <a:ln w="34925">
              <a:solidFill>
                <a:srgbClr val="00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 flipH="1">
              <a:off x="460" y="1604"/>
              <a:ext cx="876" cy="0"/>
            </a:xfrm>
            <a:prstGeom prst="line">
              <a:avLst/>
            </a:prstGeom>
            <a:noFill/>
            <a:ln w="34925">
              <a:solidFill>
                <a:srgbClr val="00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 flipH="1">
              <a:off x="0" y="1600"/>
              <a:ext cx="472" cy="460"/>
            </a:xfrm>
            <a:prstGeom prst="line">
              <a:avLst/>
            </a:prstGeom>
            <a:noFill/>
            <a:ln w="34925">
              <a:solidFill>
                <a:srgbClr val="00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294063" y="3173413"/>
            <a:ext cx="1374775" cy="2530475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 rot="5400000" flipH="1">
            <a:off x="3411538" y="3716338"/>
            <a:ext cx="3263900" cy="711200"/>
          </a:xfrm>
          <a:prstGeom prst="parallelogram">
            <a:avLst>
              <a:gd name="adj" fmla="val 102005"/>
            </a:avLst>
          </a:prstGeom>
          <a:solidFill>
            <a:srgbClr val="33CCCC"/>
          </a:solidFill>
          <a:ln w="9525">
            <a:solidFill>
              <a:srgbClr val="33CCCC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4673600" y="3165475"/>
            <a:ext cx="0" cy="2557463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155" name="Group 11"/>
          <p:cNvGrpSpPr/>
          <p:nvPr/>
        </p:nvGrpSpPr>
        <p:grpSpPr bwMode="auto">
          <a:xfrm>
            <a:off x="4667250" y="4629150"/>
            <a:ext cx="2609850" cy="949325"/>
            <a:chOff x="0" y="0"/>
            <a:chExt cx="1644" cy="598"/>
          </a:xfrm>
        </p:grpSpPr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756" y="156"/>
              <a:ext cx="8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4000" b="1">
                  <a:solidFill>
                    <a:srgbClr val="CC00FF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线</a:t>
              </a:r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828" cy="3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52" grpId="0" animBg="1" autoUpdateAnimBg="0"/>
      <p:bldP spid="6153" grpId="0" animBg="1" autoUpdateAnimBg="0"/>
      <p:bldP spid="61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461294" y="5188984"/>
            <a:ext cx="64150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/>
              <a:t>用一个大写的字母</a:t>
            </a:r>
            <a:r>
              <a:rPr lang="en-US" sz="3200" b="1" dirty="0"/>
              <a:t>.</a:t>
            </a:r>
            <a:r>
              <a:rPr lang="zh-CN" altLang="en-US" sz="3200" b="1" dirty="0"/>
              <a:t>例如</a:t>
            </a:r>
            <a:r>
              <a:rPr lang="en-US" sz="3200" b="1" dirty="0"/>
              <a:t>:</a:t>
            </a:r>
            <a:r>
              <a:rPr lang="zh-CN" altLang="en-US" sz="3200" b="1" dirty="0"/>
              <a:t>点</a:t>
            </a:r>
            <a:r>
              <a:rPr lang="en-US" sz="3200" b="1" dirty="0"/>
              <a:t>A</a:t>
            </a:r>
            <a:r>
              <a:rPr lang="zh-CN" altLang="en-US" sz="3200" b="1" dirty="0"/>
              <a:t>、点</a:t>
            </a:r>
            <a:r>
              <a:rPr lang="en-US" sz="3200" b="1" dirty="0"/>
              <a:t>B.</a:t>
            </a:r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4356100" y="3640138"/>
            <a:ext cx="142875" cy="1492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6948488" y="3567113"/>
            <a:ext cx="142875" cy="1492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211638" y="29210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/>
              <a:t>A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783388" y="2921000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/>
              <a:t>B</a:t>
            </a:r>
          </a:p>
        </p:txBody>
      </p:sp>
      <p:sp>
        <p:nvSpPr>
          <p:cNvPr id="8199" name="WordArt 7"/>
          <p:cNvSpPr>
            <a:spLocks noChangeArrowheads="1" noChangeShapeType="1"/>
          </p:cNvSpPr>
          <p:nvPr/>
        </p:nvSpPr>
        <p:spPr bwMode="auto">
          <a:xfrm>
            <a:off x="971550" y="333375"/>
            <a:ext cx="1943100" cy="1081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urveDown">
              <a:avLst>
                <a:gd name="adj" fmla="val 43477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atte">
              <a:extrusionClr>
                <a:srgbClr val="FFFFFF"/>
              </a:extrusionClr>
            </a:sp3d>
          </a:bodyPr>
          <a:lstStyle/>
          <a:p>
            <a:pPr algn="ctr"/>
            <a:r>
              <a:rPr lang="zh-CN" altLang="en-US" sz="3600" dirty="0">
                <a:ln w="9525"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点的表示</a:t>
            </a:r>
            <a:r>
              <a:rPr lang="en-US" altLang="zh-CN" sz="3600" dirty="0">
                <a:ln w="9525"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dirty="0">
              <a:ln w="9525">
                <a:round/>
              </a:ln>
              <a:solidFill>
                <a:srgbClr val="FF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924300" y="2397125"/>
            <a:ext cx="193675" cy="5889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3200" b="1">
              <a:solidFill>
                <a:srgbClr val="FF3300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547813" y="450850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2484438" y="1484313"/>
            <a:ext cx="4751387" cy="11525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nimBg="1"/>
      <p:bldP spid="8196" grpId="0" animBg="1"/>
      <p:bldP spid="8197" grpId="0" autoUpdateAnimBg="0"/>
      <p:bldP spid="8198" grpId="0" autoUpdateAnimBg="0"/>
      <p:bldP spid="8199" grpId="0" animBg="1"/>
      <p:bldP spid="8200" grpId="0" animBg="1" autoUpdateAnimBg="0"/>
      <p:bldP spid="82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1369686" y="1884363"/>
            <a:ext cx="142875" cy="1492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3819198" y="1812925"/>
            <a:ext cx="144463" cy="1492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cxnSp>
        <p:nvCxnSpPr>
          <p:cNvPr id="9220" name="AutoShape 4"/>
          <p:cNvCxnSpPr>
            <a:cxnSpLocks noChangeShapeType="1"/>
            <a:stCxn id="9218" idx="7"/>
            <a:endCxn id="9219" idx="3"/>
          </p:cNvCxnSpPr>
          <p:nvPr/>
        </p:nvCxnSpPr>
        <p:spPr bwMode="auto">
          <a:xfrm flipV="1">
            <a:off x="1512561" y="1885950"/>
            <a:ext cx="2306637" cy="73025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787448" y="1331913"/>
            <a:ext cx="4635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B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082348" y="1379538"/>
            <a:ext cx="527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A 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67544" y="3681426"/>
            <a:ext cx="835292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</a:rPr>
              <a:t>将点A和点B连接起来得到什么图形？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nimBg="1"/>
      <p:bldP spid="9221" grpId="0" bldLvl="0" autoUpdateAnimBg="0"/>
      <p:bldP spid="9222" grpId="0" bldLvl="0" autoUpdateAnimBg="0"/>
      <p:bldP spid="9223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074863" y="4221163"/>
            <a:ext cx="70945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/>
              <a:t>用表示端点的两个大写字母</a:t>
            </a:r>
            <a:r>
              <a:rPr lang="en-US" sz="3200" b="1" dirty="0"/>
              <a:t>(</a:t>
            </a:r>
            <a:r>
              <a:rPr lang="zh-CN" altLang="en-US" sz="3200" b="1" dirty="0"/>
              <a:t>没有次序</a:t>
            </a:r>
            <a:r>
              <a:rPr lang="en-US" sz="3200" b="1" dirty="0"/>
              <a:t>).</a:t>
            </a:r>
          </a:p>
          <a:p>
            <a:r>
              <a:rPr lang="en-US" sz="3200" b="1" dirty="0"/>
              <a:t> </a:t>
            </a:r>
            <a:r>
              <a:rPr lang="zh-CN" altLang="en-US" sz="3200" b="1" dirty="0"/>
              <a:t>例如</a:t>
            </a:r>
            <a:r>
              <a:rPr lang="en-US" sz="3200" b="1" dirty="0"/>
              <a:t>:</a:t>
            </a:r>
            <a:r>
              <a:rPr lang="zh-CN" altLang="en-US" sz="3200" b="1" dirty="0"/>
              <a:t>线段</a:t>
            </a:r>
            <a:r>
              <a:rPr lang="en-US" sz="3200" b="1" dirty="0"/>
              <a:t>AB</a:t>
            </a:r>
            <a:r>
              <a:rPr lang="zh-CN" altLang="en-US" sz="3200" b="1" dirty="0"/>
              <a:t>、线段</a:t>
            </a:r>
            <a:r>
              <a:rPr lang="en-US" sz="3200" b="1" dirty="0"/>
              <a:t>BA.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484438" y="5805488"/>
            <a:ext cx="5235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/>
              <a:t> 用一个小写字母</a:t>
            </a:r>
            <a:r>
              <a:rPr lang="en-US" sz="3200" b="1" dirty="0"/>
              <a:t>.</a:t>
            </a:r>
            <a:r>
              <a:rPr lang="zh-CN" altLang="en-US" sz="3200" b="1" dirty="0"/>
              <a:t>例如线段</a:t>
            </a:r>
            <a:r>
              <a:rPr lang="en-US" sz="3200" b="1" dirty="0"/>
              <a:t>a.</a:t>
            </a:r>
          </a:p>
        </p:txBody>
      </p:sp>
      <p:sp>
        <p:nvSpPr>
          <p:cNvPr id="10244" name="WordArt 4"/>
          <p:cNvSpPr>
            <a:spLocks noChangeArrowheads="1" noChangeShapeType="1"/>
          </p:cNvSpPr>
          <p:nvPr/>
        </p:nvSpPr>
        <p:spPr bwMode="auto">
          <a:xfrm>
            <a:off x="827088" y="2276475"/>
            <a:ext cx="2441575" cy="936625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zh-CN" altLang="en-US" sz="360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>
                    <a:alpha val="95000"/>
                  </a:srgbClr>
                </a:soli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线段的表示</a:t>
            </a:r>
            <a:r>
              <a:rPr lang="en-US" altLang="zh-CN" sz="360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>
                    <a:alpha val="95000"/>
                  </a:srgbClr>
                </a:soli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dirty="0">
              <a:ln w="9525">
                <a:solidFill>
                  <a:srgbClr val="FF0000"/>
                </a:solidFill>
                <a:round/>
              </a:ln>
              <a:solidFill>
                <a:srgbClr val="FF0000">
                  <a:alpha val="95000"/>
                </a:srgbClr>
              </a:soli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924300" y="2420938"/>
            <a:ext cx="487363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605713" y="2420938"/>
            <a:ext cx="4953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435600" y="3284538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23850" y="4292600"/>
            <a:ext cx="165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/>
              <a:t>方法一 </a:t>
            </a:r>
            <a:r>
              <a:rPr lang="en-US" sz="3200" b="1" dirty="0"/>
              <a:t>: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68313" y="5757863"/>
            <a:ext cx="1543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/>
              <a:t>方法二</a:t>
            </a:r>
            <a:r>
              <a:rPr lang="en-US" sz="3200" b="1" dirty="0"/>
              <a:t>:</a:t>
            </a:r>
          </a:p>
        </p:txBody>
      </p:sp>
      <p:grpSp>
        <p:nvGrpSpPr>
          <p:cNvPr id="10250" name="Group 10"/>
          <p:cNvGrpSpPr/>
          <p:nvPr/>
        </p:nvGrpSpPr>
        <p:grpSpPr bwMode="auto">
          <a:xfrm>
            <a:off x="4421188" y="2911475"/>
            <a:ext cx="3043237" cy="158750"/>
            <a:chOff x="0" y="0"/>
            <a:chExt cx="1917" cy="100"/>
          </a:xfrm>
        </p:grpSpPr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0" y="100"/>
              <a:ext cx="191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4" y="8"/>
              <a:ext cx="0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1891" y="0"/>
              <a:ext cx="0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254" name="Group 14"/>
          <p:cNvGrpSpPr/>
          <p:nvPr/>
        </p:nvGrpSpPr>
        <p:grpSpPr bwMode="auto">
          <a:xfrm>
            <a:off x="4500563" y="3695700"/>
            <a:ext cx="3095625" cy="165100"/>
            <a:chOff x="0" y="0"/>
            <a:chExt cx="1950" cy="104"/>
          </a:xfrm>
        </p:grpSpPr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0" y="104"/>
              <a:ext cx="195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1927" y="0"/>
              <a:ext cx="0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12" y="13"/>
              <a:ext cx="0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nimBg="1"/>
      <p:bldP spid="10245" grpId="0" animBg="1" autoUpdateAnimBg="0"/>
      <p:bldP spid="10246" grpId="0" autoUpdateAnimBg="0"/>
      <p:bldP spid="10247" grpId="0" autoUpdateAnimBg="0"/>
      <p:bldP spid="10248" grpId="0" autoUpdateAnimBg="0"/>
      <p:bldP spid="1024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159000" y="3573463"/>
            <a:ext cx="69850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/>
              <a:t>用表示端点的大写字母和其余任一点的字母</a:t>
            </a:r>
            <a:r>
              <a:rPr lang="en-US" sz="3200" b="1" dirty="0"/>
              <a:t>(</a:t>
            </a:r>
            <a:r>
              <a:rPr lang="zh-CN" altLang="en-US" sz="3200" b="1" dirty="0">
                <a:solidFill>
                  <a:srgbClr val="FF0066"/>
                </a:solidFill>
              </a:rPr>
              <a:t>表示端点的大写字母必须写在前</a:t>
            </a:r>
            <a:r>
              <a:rPr lang="en-US" sz="3200" b="1" dirty="0"/>
              <a:t>).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84438" y="5805488"/>
            <a:ext cx="52181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/>
              <a:t> 用一个小写字母</a:t>
            </a:r>
            <a:r>
              <a:rPr lang="en-US" sz="3200" b="1" dirty="0"/>
              <a:t>.</a:t>
            </a:r>
            <a:r>
              <a:rPr lang="zh-CN" altLang="en-US" sz="3200" b="1" dirty="0"/>
              <a:t>例如射线</a:t>
            </a:r>
            <a:r>
              <a:rPr lang="en-US" sz="3200" b="1" dirty="0"/>
              <a:t>a.</a:t>
            </a:r>
          </a:p>
        </p:txBody>
      </p:sp>
      <p:sp>
        <p:nvSpPr>
          <p:cNvPr id="11268" name="WordArt 4"/>
          <p:cNvSpPr>
            <a:spLocks noChangeArrowheads="1" noChangeShapeType="1"/>
          </p:cNvSpPr>
          <p:nvPr/>
        </p:nvSpPr>
        <p:spPr bwMode="auto">
          <a:xfrm>
            <a:off x="827088" y="1673225"/>
            <a:ext cx="2441575" cy="936625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zh-CN" altLang="en-US" sz="360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>
                    <a:alpha val="95000"/>
                  </a:srgbClr>
                </a:soli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射线的表示</a:t>
            </a:r>
            <a:r>
              <a:rPr lang="en-US" altLang="zh-CN" sz="360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>
                    <a:alpha val="95000"/>
                  </a:srgbClr>
                </a:soli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dirty="0">
              <a:ln w="9525">
                <a:solidFill>
                  <a:srgbClr val="FF0000"/>
                </a:solidFill>
                <a:round/>
              </a:ln>
              <a:solidFill>
                <a:srgbClr val="FF0000">
                  <a:alpha val="95000"/>
                </a:srgbClr>
              </a:soli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924300" y="1817688"/>
            <a:ext cx="487363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940425" y="1746250"/>
            <a:ext cx="4953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435600" y="2681288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23850" y="3716338"/>
            <a:ext cx="165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/>
              <a:t>方法一 </a:t>
            </a:r>
            <a:r>
              <a:rPr lang="en-US" sz="3200" b="1" dirty="0"/>
              <a:t>: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68313" y="5757863"/>
            <a:ext cx="1543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/>
              <a:t>方法二</a:t>
            </a:r>
            <a:r>
              <a:rPr lang="en-US" sz="3200" b="1" dirty="0"/>
              <a:t>:</a:t>
            </a:r>
          </a:p>
        </p:txBody>
      </p:sp>
      <p:grpSp>
        <p:nvGrpSpPr>
          <p:cNvPr id="11274" name="Group 10"/>
          <p:cNvGrpSpPr/>
          <p:nvPr/>
        </p:nvGrpSpPr>
        <p:grpSpPr bwMode="auto">
          <a:xfrm>
            <a:off x="4427538" y="2320925"/>
            <a:ext cx="1728787" cy="144463"/>
            <a:chOff x="0" y="0"/>
            <a:chExt cx="1917" cy="91"/>
          </a:xfrm>
        </p:grpSpPr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0" y="82"/>
              <a:ext cx="191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>
              <a:off x="14" y="0"/>
              <a:ext cx="0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6156325" y="2320925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1278" name="Group 14"/>
          <p:cNvGrpSpPr/>
          <p:nvPr/>
        </p:nvGrpSpPr>
        <p:grpSpPr bwMode="auto">
          <a:xfrm>
            <a:off x="4500563" y="3128963"/>
            <a:ext cx="3095625" cy="144462"/>
            <a:chOff x="0" y="0"/>
            <a:chExt cx="1950" cy="91"/>
          </a:xfrm>
        </p:grpSpPr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0" y="81"/>
              <a:ext cx="195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10" y="0"/>
              <a:ext cx="0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68313" y="404813"/>
            <a:ext cx="7524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/>
              <a:t>由线段向一方无限延伸所形成的图形叫做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476375" y="908050"/>
            <a:ext cx="2447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66"/>
                </a:solidFill>
              </a:rPr>
              <a:t>射线</a:t>
            </a: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6156325" y="2449513"/>
            <a:ext cx="1511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755650" y="5157788"/>
            <a:ext cx="64817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66"/>
                </a:solidFill>
              </a:rPr>
              <a:t>思考</a:t>
            </a:r>
            <a:r>
              <a:rPr lang="en-US" sz="3200" b="1" dirty="0">
                <a:solidFill>
                  <a:srgbClr val="FF0066"/>
                </a:solidFill>
              </a:rPr>
              <a:t>:</a:t>
            </a:r>
            <a:r>
              <a:rPr lang="zh-CN" altLang="en-US" sz="3200" b="1" dirty="0"/>
              <a:t>射线</a:t>
            </a:r>
            <a:r>
              <a:rPr lang="en-US" sz="3200" b="1" dirty="0"/>
              <a:t>AB</a:t>
            </a:r>
            <a:r>
              <a:rPr lang="zh-CN" altLang="en-US" sz="3200" b="1" dirty="0"/>
              <a:t>、射线</a:t>
            </a:r>
            <a:r>
              <a:rPr lang="en-US" sz="3200" b="1" dirty="0"/>
              <a:t>BA</a:t>
            </a:r>
            <a:r>
              <a:rPr lang="zh-CN" altLang="en-US" sz="3200" b="1" dirty="0"/>
              <a:t>一样吗？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animBg="1"/>
      <p:bldP spid="11271" grpId="0" autoUpdateAnimBg="0"/>
      <p:bldP spid="11272" grpId="0" autoUpdateAnimBg="0"/>
      <p:bldP spid="11281" grpId="0" autoUpdateAnimBg="0"/>
      <p:bldP spid="11282" grpId="0" autoUpdateAnimBg="0"/>
      <p:bldP spid="11283" grpId="0" animBg="1"/>
      <p:bldP spid="1128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051050" y="3644900"/>
            <a:ext cx="6415088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/>
              <a:t>用表示任两点的两个大写字母</a:t>
            </a:r>
            <a:r>
              <a:rPr lang="en-US" sz="3200" b="1" dirty="0"/>
              <a:t>(</a:t>
            </a:r>
            <a:r>
              <a:rPr lang="zh-CN" altLang="en-US" sz="3200" b="1" dirty="0"/>
              <a:t>没有</a:t>
            </a:r>
          </a:p>
          <a:p>
            <a:r>
              <a:rPr lang="zh-CN" altLang="en-US" sz="3200" b="1" dirty="0"/>
              <a:t>次序</a:t>
            </a:r>
            <a:r>
              <a:rPr lang="en-US" sz="3200" b="1" dirty="0"/>
              <a:t>).</a:t>
            </a:r>
          </a:p>
          <a:p>
            <a:r>
              <a:rPr lang="en-US" sz="3200" b="1" dirty="0"/>
              <a:t> </a:t>
            </a:r>
            <a:r>
              <a:rPr lang="zh-CN" altLang="en-US" sz="3200" b="1" dirty="0"/>
              <a:t>例如</a:t>
            </a:r>
            <a:r>
              <a:rPr lang="en-US" sz="3200" b="1" dirty="0"/>
              <a:t>:</a:t>
            </a:r>
            <a:r>
              <a:rPr lang="zh-CN" altLang="en-US" sz="3200" b="1" dirty="0"/>
              <a:t>直线</a:t>
            </a:r>
            <a:r>
              <a:rPr lang="en-US" sz="3200" b="1" dirty="0"/>
              <a:t>AB</a:t>
            </a:r>
            <a:r>
              <a:rPr lang="zh-CN" altLang="en-US" sz="3200" b="1" dirty="0"/>
              <a:t>、直线</a:t>
            </a:r>
            <a:r>
              <a:rPr lang="en-US" sz="3200" b="1" dirty="0"/>
              <a:t>BA.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484438" y="5445125"/>
            <a:ext cx="52181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/>
              <a:t> 用一个小写字母</a:t>
            </a:r>
            <a:r>
              <a:rPr lang="en-US" sz="3200" b="1" dirty="0"/>
              <a:t>.</a:t>
            </a:r>
            <a:r>
              <a:rPr lang="zh-CN" altLang="en-US" sz="3200" b="1" dirty="0"/>
              <a:t>例如直线</a:t>
            </a:r>
            <a:r>
              <a:rPr lang="en-US" sz="3200" b="1" dirty="0"/>
              <a:t>a.</a:t>
            </a:r>
          </a:p>
        </p:txBody>
      </p:sp>
      <p:sp>
        <p:nvSpPr>
          <p:cNvPr id="12292" name="WordArt 4"/>
          <p:cNvSpPr>
            <a:spLocks noChangeArrowheads="1" noChangeShapeType="1"/>
          </p:cNvSpPr>
          <p:nvPr/>
        </p:nvSpPr>
        <p:spPr bwMode="auto">
          <a:xfrm>
            <a:off x="539750" y="2205038"/>
            <a:ext cx="2441575" cy="936625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zh-CN" altLang="en-US" sz="360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>
                    <a:alpha val="95000"/>
                  </a:srgbClr>
                </a:soli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直线的表示</a:t>
            </a:r>
            <a:r>
              <a:rPr lang="en-US" altLang="zh-CN" sz="360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>
                    <a:alpha val="95000"/>
                  </a:srgbClr>
                </a:soli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dirty="0">
              <a:ln w="9525">
                <a:solidFill>
                  <a:srgbClr val="FF0000"/>
                </a:solidFill>
                <a:round/>
              </a:ln>
              <a:solidFill>
                <a:srgbClr val="FF0000">
                  <a:alpha val="95000"/>
                </a:srgbClr>
              </a:soli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500563" y="2876550"/>
            <a:ext cx="3095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435600" y="2300288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23850" y="3860800"/>
            <a:ext cx="165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/>
              <a:t>方法一 </a:t>
            </a:r>
            <a:r>
              <a:rPr lang="en-US" sz="3200" b="1" dirty="0"/>
              <a:t>: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68313" y="5373688"/>
            <a:ext cx="15382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/>
              <a:t>方法二</a:t>
            </a:r>
            <a:r>
              <a:rPr lang="en-US" sz="3200" b="1" dirty="0"/>
              <a:t>:</a:t>
            </a:r>
          </a:p>
        </p:txBody>
      </p:sp>
      <p:grpSp>
        <p:nvGrpSpPr>
          <p:cNvPr id="12297" name="Group 9"/>
          <p:cNvGrpSpPr/>
          <p:nvPr/>
        </p:nvGrpSpPr>
        <p:grpSpPr bwMode="auto">
          <a:xfrm>
            <a:off x="4813300" y="1404938"/>
            <a:ext cx="2001838" cy="688975"/>
            <a:chOff x="0" y="0"/>
            <a:chExt cx="1261" cy="434"/>
          </a:xfrm>
        </p:grpSpPr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 flipV="1">
              <a:off x="160" y="428"/>
              <a:ext cx="95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0" y="20"/>
              <a:ext cx="307" cy="3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949" y="0"/>
              <a:ext cx="31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166" y="337"/>
              <a:ext cx="0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>
              <a:off x="1112" y="343"/>
              <a:ext cx="0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6588125" y="2084388"/>
            <a:ext cx="14398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3635375" y="2076450"/>
            <a:ext cx="14398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611188" y="549275"/>
            <a:ext cx="79930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/>
              <a:t>把线段向两方无限延伸所形成的图形叫做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101725" y="1014413"/>
            <a:ext cx="2089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66"/>
                </a:solidFill>
              </a:rPr>
              <a:t>直线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animBg="1"/>
      <p:bldP spid="12293" grpId="0" animBg="1"/>
      <p:bldP spid="12294" grpId="0" autoUpdateAnimBg="0"/>
      <p:bldP spid="12295" grpId="0" autoUpdateAnimBg="0"/>
      <p:bldP spid="12296" grpId="0" autoUpdateAnimBg="0"/>
      <p:bldP spid="12303" grpId="0" animBg="1"/>
      <p:bldP spid="12304" grpId="0" animBg="1"/>
      <p:bldP spid="12305" grpId="0" autoUpdateAnimBg="0"/>
      <p:bldP spid="1230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067175" y="2133600"/>
            <a:ext cx="4535488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just" hangingPunct="0">
              <a:lnSpc>
                <a:spcPct val="110000"/>
              </a:lnSpc>
            </a:pPr>
            <a:r>
              <a:rPr lang="zh-CN" altLang="en-US" sz="3800" b="1">
                <a:solidFill>
                  <a:srgbClr val="66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3800" b="1">
                <a:solidFill>
                  <a:srgbClr val="00CC00"/>
                </a:solidFill>
                <a:latin typeface="宋体" panose="02010600030101010101" pitchFamily="2" charset="-122"/>
              </a:rPr>
              <a:t>生活中，有哪些物体可以近似地看作射线、直线？</a:t>
            </a:r>
            <a:r>
              <a:rPr lang="zh-CN" altLang="en-US" sz="2400">
                <a:solidFill>
                  <a:srgbClr val="66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3315" name="WordArt 3"/>
          <p:cNvSpPr>
            <a:spLocks noChangeArrowheads="1" noChangeShapeType="1"/>
          </p:cNvSpPr>
          <p:nvPr/>
        </p:nvSpPr>
        <p:spPr bwMode="auto">
          <a:xfrm>
            <a:off x="762000" y="1066800"/>
            <a:ext cx="2286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000000"/>
                  </a:solidFill>
                  <a:round/>
                </a:ln>
                <a:gradFill rotWithShape="0">
                  <a:gsLst>
                    <a:gs pos="0">
                      <a:srgbClr val="FF3300"/>
                    </a:gs>
                    <a:gs pos="50000">
                      <a:srgbClr val="FFFF00"/>
                    </a:gs>
                    <a:gs pos="100000">
                      <a:srgbClr val="FF3300"/>
                    </a:gs>
                  </a:gsLst>
                  <a:lin ang="27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想一想</a:t>
            </a:r>
          </a:p>
        </p:txBody>
      </p:sp>
      <p:sp>
        <p:nvSpPr>
          <p:cNvPr id="13316" name="WordArt 4"/>
          <p:cNvSpPr>
            <a:spLocks noChangeArrowheads="1" noChangeShapeType="1"/>
          </p:cNvSpPr>
          <p:nvPr/>
        </p:nvSpPr>
        <p:spPr bwMode="auto">
          <a:xfrm rot="20897157">
            <a:off x="4851733" y="4658203"/>
            <a:ext cx="3773488" cy="1724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6597"/>
              </a:avLst>
            </a:prstTxWarp>
          </a:bodyPr>
          <a:lstStyle/>
          <a:p>
            <a:pPr algn="ctr"/>
            <a:r>
              <a:rPr lang="zh-CN" altLang="en-US" sz="36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102843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与同伴进行交流</a:t>
            </a:r>
          </a:p>
        </p:txBody>
      </p:sp>
      <p:grpSp>
        <p:nvGrpSpPr>
          <p:cNvPr id="13317" name="Group 5"/>
          <p:cNvGrpSpPr/>
          <p:nvPr/>
        </p:nvGrpSpPr>
        <p:grpSpPr bwMode="auto">
          <a:xfrm>
            <a:off x="381000" y="2286000"/>
            <a:ext cx="2743200" cy="2514600"/>
            <a:chOff x="0" y="0"/>
            <a:chExt cx="2682" cy="2286"/>
          </a:xfrm>
        </p:grpSpPr>
        <p:sp>
          <p:nvSpPr>
            <p:cNvPr id="13318" name="Gear"/>
            <p:cNvSpPr>
              <a:spLocks noEditPoints="1" noChangeArrowheads="1"/>
            </p:cNvSpPr>
            <p:nvPr/>
          </p:nvSpPr>
          <p:spPr bwMode="auto">
            <a:xfrm>
              <a:off x="1487" y="0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zh-CN" altLang="en-US"/>
            </a:p>
          </p:txBody>
        </p:sp>
        <p:sp>
          <p:nvSpPr>
            <p:cNvPr id="13319" name="AutoShape 7"/>
            <p:cNvSpPr>
              <a:spLocks noEditPoints="1" noChangeArrowheads="1"/>
            </p:cNvSpPr>
            <p:nvPr/>
          </p:nvSpPr>
          <p:spPr bwMode="auto">
            <a:xfrm>
              <a:off x="0" y="432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zh-CN" altLang="en-US"/>
            </a:p>
          </p:txBody>
        </p:sp>
        <p:sp>
          <p:nvSpPr>
            <p:cNvPr id="13320" name="AutoShape 8"/>
            <p:cNvSpPr>
              <a:spLocks noEditPoints="1" noChangeArrowheads="1"/>
            </p:cNvSpPr>
            <p:nvPr/>
          </p:nvSpPr>
          <p:spPr bwMode="auto">
            <a:xfrm>
              <a:off x="927" y="894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39750" y="836613"/>
            <a:ext cx="7494588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/>
              <a:t>线段、射线、直线的比较：</a:t>
            </a:r>
            <a:r>
              <a:rPr lang="zh-CN" altLang="en-US" sz="3200" b="1">
                <a:solidFill>
                  <a:srgbClr val="FF0000"/>
                </a:solidFill>
              </a:rPr>
              <a:t>（同桌间共同完成）</a:t>
            </a:r>
          </a:p>
        </p:txBody>
      </p:sp>
      <p:graphicFrame>
        <p:nvGraphicFramePr>
          <p:cNvPr id="14339" name="Group 3"/>
          <p:cNvGraphicFramePr>
            <a:graphicFrameLocks noGrp="1"/>
          </p:cNvGraphicFramePr>
          <p:nvPr/>
        </p:nvGraphicFramePr>
        <p:xfrm>
          <a:off x="396875" y="2133600"/>
          <a:ext cx="8135938" cy="4525964"/>
        </p:xfrm>
        <a:graphic>
          <a:graphicData uri="http://schemas.openxmlformats.org/drawingml/2006/table">
            <a:tbl>
              <a:tblPr/>
              <a:tblGrid>
                <a:gridCol w="203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7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5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线段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射线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直线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图形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端点个数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延伸方向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表示方法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4371" name="Group 35"/>
          <p:cNvGrpSpPr/>
          <p:nvPr/>
        </p:nvGrpSpPr>
        <p:grpSpPr bwMode="auto">
          <a:xfrm>
            <a:off x="4648200" y="2888457"/>
            <a:ext cx="1800225" cy="457200"/>
            <a:chOff x="0" y="0"/>
            <a:chExt cx="1134" cy="288"/>
          </a:xfrm>
        </p:grpSpPr>
        <p:grpSp>
          <p:nvGrpSpPr>
            <p:cNvPr id="14372" name="Group 36"/>
            <p:cNvGrpSpPr/>
            <p:nvPr/>
          </p:nvGrpSpPr>
          <p:grpSpPr bwMode="auto">
            <a:xfrm>
              <a:off x="83" y="45"/>
              <a:ext cx="1051" cy="46"/>
              <a:chOff x="0" y="0"/>
              <a:chExt cx="1087" cy="46"/>
            </a:xfrm>
          </p:grpSpPr>
          <p:sp>
            <p:nvSpPr>
              <p:cNvPr id="14373" name="未知"/>
              <p:cNvSpPr/>
              <p:nvPr/>
            </p:nvSpPr>
            <p:spPr bwMode="auto">
              <a:xfrm>
                <a:off x="23" y="14"/>
                <a:ext cx="1064" cy="1"/>
              </a:xfrm>
              <a:custGeom>
                <a:avLst/>
                <a:gdLst>
                  <a:gd name="T0" fmla="*/ 0 w 1064"/>
                  <a:gd name="T1" fmla="*/ 0 h 1"/>
                  <a:gd name="T2" fmla="*/ 1064 w 106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64" h="1">
                    <a:moveTo>
                      <a:pt x="0" y="0"/>
                    </a:moveTo>
                    <a:lnTo>
                      <a:pt x="1064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4" name="Oval 3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75" name="Oval 39"/>
              <p:cNvSpPr>
                <a:spLocks noChangeArrowheads="1"/>
              </p:cNvSpPr>
              <p:nvPr/>
            </p:nvSpPr>
            <p:spPr bwMode="auto">
              <a:xfrm>
                <a:off x="726" y="0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4376" name="Text Box 40"/>
            <p:cNvSpPr txBox="1">
              <a:spLocks noChangeArrowheads="1"/>
            </p:cNvSpPr>
            <p:nvPr/>
          </p:nvSpPr>
          <p:spPr bwMode="auto">
            <a:xfrm>
              <a:off x="0" y="0"/>
              <a:ext cx="2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4377" name="Text Box 41"/>
            <p:cNvSpPr txBox="1">
              <a:spLocks noChangeArrowheads="1"/>
            </p:cNvSpPr>
            <p:nvPr/>
          </p:nvSpPr>
          <p:spPr bwMode="auto">
            <a:xfrm>
              <a:off x="741" y="0"/>
              <a:ext cx="2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anose="02020603050405020304" pitchFamily="18" charset="0"/>
                </a:rPr>
                <a:t>P</a:t>
              </a:r>
            </a:p>
          </p:txBody>
        </p:sp>
      </p:grpSp>
      <p:grpSp>
        <p:nvGrpSpPr>
          <p:cNvPr id="14378" name="Group 42"/>
          <p:cNvGrpSpPr/>
          <p:nvPr/>
        </p:nvGrpSpPr>
        <p:grpSpPr bwMode="auto">
          <a:xfrm>
            <a:off x="2627313" y="2565400"/>
            <a:ext cx="1871662" cy="744538"/>
            <a:chOff x="0" y="0"/>
            <a:chExt cx="1179" cy="469"/>
          </a:xfrm>
        </p:grpSpPr>
        <p:grpSp>
          <p:nvGrpSpPr>
            <p:cNvPr id="14379" name="Group 43"/>
            <p:cNvGrpSpPr/>
            <p:nvPr/>
          </p:nvGrpSpPr>
          <p:grpSpPr bwMode="auto">
            <a:xfrm>
              <a:off x="272" y="0"/>
              <a:ext cx="635" cy="318"/>
              <a:chOff x="0" y="0"/>
              <a:chExt cx="635" cy="318"/>
            </a:xfrm>
          </p:grpSpPr>
          <p:grpSp>
            <p:nvGrpSpPr>
              <p:cNvPr id="14380" name="Group 44"/>
              <p:cNvGrpSpPr/>
              <p:nvPr/>
            </p:nvGrpSpPr>
            <p:grpSpPr bwMode="auto">
              <a:xfrm>
                <a:off x="0" y="272"/>
                <a:ext cx="635" cy="46"/>
                <a:chOff x="0" y="0"/>
                <a:chExt cx="635" cy="46"/>
              </a:xfrm>
            </p:grpSpPr>
            <p:sp>
              <p:nvSpPr>
                <p:cNvPr id="14381" name="未知"/>
                <p:cNvSpPr/>
                <p:nvPr/>
              </p:nvSpPr>
              <p:spPr bwMode="auto">
                <a:xfrm>
                  <a:off x="17" y="29"/>
                  <a:ext cx="587" cy="1"/>
                </a:xfrm>
                <a:custGeom>
                  <a:avLst/>
                  <a:gdLst>
                    <a:gd name="T0" fmla="*/ 0 w 587"/>
                    <a:gd name="T1" fmla="*/ 0 h 1"/>
                    <a:gd name="T2" fmla="*/ 587 w 587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587" h="1">
                      <a:moveTo>
                        <a:pt x="0" y="0"/>
                      </a:moveTo>
                      <a:lnTo>
                        <a:pt x="587" y="0"/>
                      </a:lnTo>
                    </a:path>
                  </a:pathLst>
                </a:custGeom>
                <a:noFill/>
                <a:ln w="31750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82" name="Oval 46"/>
                <p:cNvSpPr>
                  <a:spLocks noChangeArrowheads="1"/>
                </p:cNvSpPr>
                <p:nvPr/>
              </p:nvSpPr>
              <p:spPr bwMode="auto">
                <a:xfrm flipV="1">
                  <a:off x="0" y="0"/>
                  <a:ext cx="45" cy="4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383" name="Oval 47"/>
                <p:cNvSpPr>
                  <a:spLocks noChangeArrowheads="1"/>
                </p:cNvSpPr>
                <p:nvPr/>
              </p:nvSpPr>
              <p:spPr bwMode="auto">
                <a:xfrm>
                  <a:off x="590" y="0"/>
                  <a:ext cx="45" cy="4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4384" name="Text Box 48"/>
              <p:cNvSpPr txBox="1">
                <a:spLocks noChangeArrowheads="1"/>
              </p:cNvSpPr>
              <p:nvPr/>
            </p:nvSpPr>
            <p:spPr bwMode="auto">
              <a:xfrm>
                <a:off x="182" y="0"/>
                <a:ext cx="2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Times New Roman" panose="02020603050405020304" pitchFamily="18" charset="0"/>
                  </a:rPr>
                  <a:t>a</a:t>
                </a:r>
              </a:p>
            </p:txBody>
          </p:sp>
        </p:grpSp>
        <p:sp>
          <p:nvSpPr>
            <p:cNvPr id="14385" name="Text Box 49"/>
            <p:cNvSpPr txBox="1">
              <a:spLocks noChangeArrowheads="1"/>
            </p:cNvSpPr>
            <p:nvPr/>
          </p:nvSpPr>
          <p:spPr bwMode="auto">
            <a:xfrm>
              <a:off x="0" y="181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4386" name="Text Box 50"/>
            <p:cNvSpPr txBox="1">
              <a:spLocks noChangeArrowheads="1"/>
            </p:cNvSpPr>
            <p:nvPr/>
          </p:nvSpPr>
          <p:spPr bwMode="auto">
            <a:xfrm>
              <a:off x="953" y="181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14387" name="Group 51"/>
          <p:cNvGrpSpPr/>
          <p:nvPr/>
        </p:nvGrpSpPr>
        <p:grpSpPr bwMode="auto">
          <a:xfrm>
            <a:off x="6659563" y="2708275"/>
            <a:ext cx="1944687" cy="673100"/>
            <a:chOff x="0" y="0"/>
            <a:chExt cx="1225" cy="424"/>
          </a:xfrm>
        </p:grpSpPr>
        <p:grpSp>
          <p:nvGrpSpPr>
            <p:cNvPr id="14388" name="Group 52"/>
            <p:cNvGrpSpPr/>
            <p:nvPr/>
          </p:nvGrpSpPr>
          <p:grpSpPr bwMode="auto">
            <a:xfrm>
              <a:off x="0" y="0"/>
              <a:ext cx="1225" cy="424"/>
              <a:chOff x="0" y="0"/>
              <a:chExt cx="1225" cy="424"/>
            </a:xfrm>
          </p:grpSpPr>
          <p:sp>
            <p:nvSpPr>
              <p:cNvPr id="14389" name="Line 53"/>
              <p:cNvSpPr>
                <a:spLocks noChangeShapeType="1"/>
              </p:cNvSpPr>
              <p:nvPr/>
            </p:nvSpPr>
            <p:spPr bwMode="auto">
              <a:xfrm>
                <a:off x="0" y="136"/>
                <a:ext cx="9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90" name="Text Box 54"/>
              <p:cNvSpPr txBox="1">
                <a:spLocks noChangeArrowheads="1"/>
              </p:cNvSpPr>
              <p:nvPr/>
            </p:nvSpPr>
            <p:spPr bwMode="auto">
              <a:xfrm>
                <a:off x="45" y="136"/>
                <a:ext cx="31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4391" name="Text Box 55"/>
              <p:cNvSpPr txBox="1">
                <a:spLocks noChangeArrowheads="1"/>
              </p:cNvSpPr>
              <p:nvPr/>
            </p:nvSpPr>
            <p:spPr bwMode="auto">
              <a:xfrm>
                <a:off x="544" y="136"/>
                <a:ext cx="31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4392" name="Text Box 56"/>
              <p:cNvSpPr txBox="1">
                <a:spLocks noChangeArrowheads="1"/>
              </p:cNvSpPr>
              <p:nvPr/>
            </p:nvSpPr>
            <p:spPr bwMode="auto">
              <a:xfrm>
                <a:off x="953" y="0"/>
                <a:ext cx="2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Times New Roman" panose="02020603050405020304" pitchFamily="18" charset="0"/>
                  </a:rPr>
                  <a:t>m</a:t>
                </a:r>
              </a:p>
            </p:txBody>
          </p:sp>
        </p:grpSp>
        <p:sp>
          <p:nvSpPr>
            <p:cNvPr id="14393" name="Oval 57"/>
            <p:cNvSpPr>
              <a:spLocks noChangeArrowheads="1"/>
            </p:cNvSpPr>
            <p:nvPr/>
          </p:nvSpPr>
          <p:spPr bwMode="auto">
            <a:xfrm>
              <a:off x="181" y="90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94" name="Oval 58"/>
            <p:cNvSpPr>
              <a:spLocks noChangeArrowheads="1"/>
            </p:cNvSpPr>
            <p:nvPr/>
          </p:nvSpPr>
          <p:spPr bwMode="auto">
            <a:xfrm>
              <a:off x="635" y="91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4395" name="Text Box 59"/>
          <p:cNvSpPr txBox="1">
            <a:spLocks noChangeArrowheads="1"/>
          </p:cNvSpPr>
          <p:nvPr/>
        </p:nvSpPr>
        <p:spPr bwMode="auto">
          <a:xfrm>
            <a:off x="2843213" y="3691880"/>
            <a:ext cx="144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</a:rPr>
              <a:t>个</a:t>
            </a:r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5076825" y="3620442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</a:rPr>
              <a:t>个</a:t>
            </a:r>
          </a:p>
        </p:txBody>
      </p:sp>
      <p:sp>
        <p:nvSpPr>
          <p:cNvPr id="14397" name="Text Box 61"/>
          <p:cNvSpPr txBox="1">
            <a:spLocks noChangeArrowheads="1"/>
          </p:cNvSpPr>
          <p:nvPr/>
        </p:nvSpPr>
        <p:spPr bwMode="auto">
          <a:xfrm>
            <a:off x="7019925" y="369188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</a:rPr>
              <a:t>无</a:t>
            </a:r>
          </a:p>
        </p:txBody>
      </p:sp>
      <p:sp>
        <p:nvSpPr>
          <p:cNvPr id="14398" name="Text Box 62"/>
          <p:cNvSpPr txBox="1">
            <a:spLocks noChangeArrowheads="1"/>
          </p:cNvSpPr>
          <p:nvPr/>
        </p:nvSpPr>
        <p:spPr bwMode="auto">
          <a:xfrm>
            <a:off x="2627313" y="4221088"/>
            <a:ext cx="18002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不向任何方向延伸</a:t>
            </a:r>
          </a:p>
        </p:txBody>
      </p:sp>
      <p:sp>
        <p:nvSpPr>
          <p:cNvPr id="14399" name="Text Box 63"/>
          <p:cNvSpPr txBox="1">
            <a:spLocks noChangeArrowheads="1"/>
          </p:cNvSpPr>
          <p:nvPr/>
        </p:nvSpPr>
        <p:spPr bwMode="auto">
          <a:xfrm>
            <a:off x="4660296" y="4253392"/>
            <a:ext cx="1943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向一个方向无限延伸</a:t>
            </a:r>
          </a:p>
        </p:txBody>
      </p:sp>
      <p:sp>
        <p:nvSpPr>
          <p:cNvPr id="14400" name="Text Box 64"/>
          <p:cNvSpPr txBox="1">
            <a:spLocks noChangeArrowheads="1"/>
          </p:cNvSpPr>
          <p:nvPr/>
        </p:nvSpPr>
        <p:spPr bwMode="auto">
          <a:xfrm>
            <a:off x="6659563" y="4253392"/>
            <a:ext cx="17287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向两个方向无限延伸</a:t>
            </a:r>
          </a:p>
        </p:txBody>
      </p:sp>
      <p:sp>
        <p:nvSpPr>
          <p:cNvPr id="14401" name="Text Box 65"/>
          <p:cNvSpPr txBox="1">
            <a:spLocks noChangeArrowheads="1"/>
          </p:cNvSpPr>
          <p:nvPr/>
        </p:nvSpPr>
        <p:spPr bwMode="auto">
          <a:xfrm>
            <a:off x="2627313" y="5300663"/>
            <a:ext cx="1728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4402" name="Text Box 66"/>
          <p:cNvSpPr txBox="1">
            <a:spLocks noChangeArrowheads="1"/>
          </p:cNvSpPr>
          <p:nvPr/>
        </p:nvSpPr>
        <p:spPr bwMode="auto">
          <a:xfrm>
            <a:off x="2591594" y="5229200"/>
            <a:ext cx="1944687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线段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或线段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BA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线段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4716463" y="5300663"/>
            <a:ext cx="1655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射线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OP</a:t>
            </a:r>
          </a:p>
        </p:txBody>
      </p:sp>
      <p:sp>
        <p:nvSpPr>
          <p:cNvPr id="14404" name="Text Box 68"/>
          <p:cNvSpPr txBox="1">
            <a:spLocks noChangeArrowheads="1"/>
          </p:cNvSpPr>
          <p:nvPr/>
        </p:nvSpPr>
        <p:spPr bwMode="auto">
          <a:xfrm>
            <a:off x="6586228" y="5229200"/>
            <a:ext cx="1944687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直线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或直线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BA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直线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5" grpId="0" autoUpdateAnimBg="0"/>
      <p:bldP spid="14396" grpId="0" autoUpdateAnimBg="0"/>
      <p:bldP spid="14397" grpId="0" autoUpdateAnimBg="0"/>
      <p:bldP spid="14398" grpId="0" autoUpdateAnimBg="0"/>
      <p:bldP spid="14399" grpId="0" autoUpdateAnimBg="0"/>
      <p:bldP spid="14400" grpId="0" autoUpdateAnimBg="0"/>
      <p:bldP spid="14402" grpId="0" autoUpdateAnimBg="0"/>
      <p:bldP spid="14403" grpId="0" autoUpdateAnimBg="0"/>
      <p:bldP spid="14404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edudow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down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udow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dow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dow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dow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dow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dow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dow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dow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dow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dow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dow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dow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</Template>
  <TotalTime>0</TotalTime>
  <Words>901</Words>
  <Application>Microsoft Office PowerPoint</Application>
  <PresentationFormat>全屏显示(4:3)</PresentationFormat>
  <Paragraphs>217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华文行楷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第一PPT模板网-WWW.1PPT.COM </vt:lpstr>
      <vt:lpstr>Bitmap Image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1、将一条线段向一个方向无限的延伸就形成了__，向两个方向无限的延伸就形成了____ 。</vt:lpstr>
      <vt:lpstr> 5.请你把下图中的线段AB延长以A为端点的射线</vt:lpstr>
      <vt:lpstr>PowerPoint 演示文稿</vt:lpstr>
      <vt:lpstr>PowerPoint 演示文稿</vt:lpstr>
      <vt:lpstr>PowerPoint 演示文稿</vt:lpstr>
      <vt:lpstr>议一议 点和线有什么位置关系？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2007-05-03T11:24:00Z</dcterms:created>
  <dcterms:modified xsi:type="dcterms:W3CDTF">2023-01-17T01:38:26Z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EC42922A38074AFA9CA7AAAE4A65DD77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