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321" r:id="rId3"/>
    <p:sldId id="282" r:id="rId4"/>
    <p:sldId id="283" r:id="rId5"/>
    <p:sldId id="298" r:id="rId6"/>
    <p:sldId id="318" r:id="rId7"/>
    <p:sldId id="302" r:id="rId8"/>
    <p:sldId id="307" r:id="rId9"/>
    <p:sldId id="308" r:id="rId10"/>
    <p:sldId id="320" r:id="rId11"/>
    <p:sldId id="29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66CCFF"/>
    <a:srgbClr val="6600CC"/>
    <a:srgbClr val="336600"/>
    <a:srgbClr val="3333FF"/>
    <a:srgbClr val="FF9933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6" autoAdjust="0"/>
    <p:restoredTop sz="94660"/>
  </p:normalViewPr>
  <p:slideViewPr>
    <p:cSldViewPr>
      <p:cViewPr>
        <p:scale>
          <a:sx n="100" d="100"/>
          <a:sy n="100" d="100"/>
        </p:scale>
        <p:origin x="-34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C3F06-79FF-423E-951F-2F984F19022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72AE7-70DD-4C7B-A6D4-E51757ECA8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045D-0575-4F90-822C-A1EE1AE7A2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EC923-DB12-4CD1-9CEA-014AAAF6BB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16F624-5BAC-45DA-9BD4-BFB9E33B25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EBDD3-7A78-413D-B0E0-0661AEB6D16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12F7D-2438-48BD-9345-52A2A27DC95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F6F0-0A9B-4E2F-8F43-FC9D7066AD0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61A5-8064-4D14-954D-6938A3E0230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1A66D-3570-46F4-98E8-EA787E18956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7F671-591A-4618-A8EF-B96BCEB401B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D9554-B377-482F-88B9-E2BC078B9D9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12F7D-2438-48BD-9345-52A2A27DC9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7BC0B-72CE-4E36-B364-B3EA8F88A6E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DAFBF-F023-41E9-9448-A0C5B24571D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045D-0575-4F90-822C-A1EE1AE7A2E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EC923-DB12-4CD1-9CEA-014AAAF6BBE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16F624-5BAC-45DA-9BD4-BFB9E33B253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F6F0-0A9B-4E2F-8F43-FC9D7066AD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61A5-8064-4D14-954D-6938A3E023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1A66D-3570-46F4-98E8-EA787E1895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7F671-591A-4618-A8EF-B96BCEB401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D9554-B377-482F-88B9-E2BC078B9D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7BC0B-72CE-4E36-B364-B3EA8F88A6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DAFBF-F023-41E9-9448-A0C5B24571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0EAF409-568B-4527-9984-56892DA6E8B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0EAF409-568B-4527-9984-56892DA6E8B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36192" y="3140968"/>
            <a:ext cx="34559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>
                <a:solidFill>
                  <a:schemeClr val="folHlink"/>
                </a:solidFill>
                <a:latin typeface="Monotype Corsiva" panose="03010101010201010101" pitchFamily="66" charset="0"/>
              </a:rPr>
              <a:t>Reading Ⅱ</a:t>
            </a:r>
          </a:p>
        </p:txBody>
      </p:sp>
      <p:sp>
        <p:nvSpPr>
          <p:cNvPr id="11" name="矩形 10"/>
          <p:cNvSpPr/>
          <p:nvPr/>
        </p:nvSpPr>
        <p:spPr>
          <a:xfrm>
            <a:off x="-15627" y="1618705"/>
            <a:ext cx="91596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/>
              </a:rPr>
              <a:t>Unit 5 Wild animals</a:t>
            </a:r>
            <a:endParaRPr lang="zh-CN" altLang="en-US" sz="54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16940" y="525775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79388" y="3142674"/>
            <a:ext cx="8713787" cy="78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Make a poster to ask people to  protect the wild animals.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2627313" y="1196975"/>
            <a:ext cx="46085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3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Rot="1" noChangeArrowheads="1"/>
          </p:cNvSpPr>
          <p:nvPr/>
        </p:nvSpPr>
        <p:spPr bwMode="auto">
          <a:xfrm>
            <a:off x="1330325" y="188913"/>
            <a:ext cx="568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Note-making 1</a:t>
            </a:r>
            <a:r>
              <a:rPr lang="en-US" altLang="zh-CN" sz="44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</p:txBody>
      </p:sp>
      <p:graphicFrame>
        <p:nvGraphicFramePr>
          <p:cNvPr id="165891" name="Group 3"/>
          <p:cNvGraphicFramePr>
            <a:graphicFrameLocks noGrp="1"/>
          </p:cNvGraphicFramePr>
          <p:nvPr/>
        </p:nvGraphicFramePr>
        <p:xfrm>
          <a:off x="468313" y="908050"/>
          <a:ext cx="8159750" cy="5486400"/>
        </p:xfrm>
        <a:graphic>
          <a:graphicData uri="http://schemas.openxmlformats.org/drawingml/2006/table">
            <a:tbl>
              <a:tblPr/>
              <a:tblGrid>
                <a:gridCol w="225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 growth  of  Xi  Wang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 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 days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          /</a:t>
                      </a:r>
                      <a:endParaRPr kumimoji="1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5923" name="Text Box 35"/>
          <p:cNvSpPr txBox="1">
            <a:spLocks noChangeArrowheads="1"/>
          </p:cNvSpPr>
          <p:nvPr/>
        </p:nvSpPr>
        <p:spPr bwMode="auto">
          <a:xfrm>
            <a:off x="3563938" y="23495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100g</a:t>
            </a:r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3352800" y="3200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3635375" y="3716338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8 kg</a:t>
            </a:r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3635375" y="4365625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35kg</a:t>
            </a:r>
          </a:p>
        </p:txBody>
      </p:sp>
      <p:sp>
        <p:nvSpPr>
          <p:cNvPr id="165927" name="Text Box 39"/>
          <p:cNvSpPr txBox="1">
            <a:spLocks noChangeArrowheads="1"/>
          </p:cNvSpPr>
          <p:nvPr/>
        </p:nvSpPr>
        <p:spPr bwMode="auto">
          <a:xfrm>
            <a:off x="6372225" y="2420938"/>
            <a:ext cx="2057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her mother’s milk</a:t>
            </a:r>
          </a:p>
        </p:txBody>
      </p:sp>
      <p:sp>
        <p:nvSpPr>
          <p:cNvPr id="165928" name="Text Box 40"/>
          <p:cNvSpPr txBox="1">
            <a:spLocks noChangeArrowheads="1"/>
          </p:cNvSpPr>
          <p:nvPr/>
        </p:nvSpPr>
        <p:spPr bwMode="auto">
          <a:xfrm>
            <a:off x="6156325" y="4868863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bamboo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923" grpId="0" autoUpdateAnimBg="0"/>
      <p:bldP spid="165924" grpId="0" autoUpdateAnimBg="0"/>
      <p:bldP spid="165925" grpId="0" autoUpdateAnimBg="0"/>
      <p:bldP spid="165926" grpId="0" autoUpdateAnimBg="0"/>
      <p:bldP spid="165927" grpId="0" autoUpdateAnimBg="0"/>
      <p:bldP spid="1659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Rot="1" noChangeArrowheads="1"/>
          </p:cNvSpPr>
          <p:nvPr/>
        </p:nvSpPr>
        <p:spPr bwMode="auto">
          <a:xfrm>
            <a:off x="2916238" y="333375"/>
            <a:ext cx="4032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Note-making 2</a:t>
            </a:r>
            <a:endParaRPr kumimoji="1"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66941" name="Group 29"/>
          <p:cNvGraphicFramePr>
            <a:graphicFrameLocks noGrp="1"/>
          </p:cNvGraphicFramePr>
          <p:nvPr/>
        </p:nvGraphicFramePr>
        <p:xfrm>
          <a:off x="539750" y="1009650"/>
          <a:ext cx="8135938" cy="5299393"/>
        </p:xfrm>
        <a:graphic>
          <a:graphicData uri="http://schemas.openxmlformats.org/drawingml/2006/table">
            <a:tbl>
              <a:tblPr/>
              <a:tblGrid>
                <a:gridCol w="813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Having some of the problems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1116013" y="1658938"/>
            <a:ext cx="7199312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It’s difficult for pandas to have babies.</a:t>
            </a:r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1042988" y="4797425"/>
            <a:ext cx="78486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Pandas may not have a place to live or food to eat.</a:t>
            </a:r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1116013" y="3068638"/>
            <a:ext cx="6553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Many pandas die when they are very young.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6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32" grpId="0"/>
      <p:bldP spid="166933" grpId="0"/>
      <p:bldP spid="1669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Rot="1" noChangeArrowheads="1"/>
          </p:cNvSpPr>
          <p:nvPr/>
        </p:nvSpPr>
        <p:spPr bwMode="auto">
          <a:xfrm>
            <a:off x="2916238" y="620713"/>
            <a:ext cx="34559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000" b="1">
                <a:solidFill>
                  <a:srgbClr val="FF0066"/>
                </a:solidFill>
                <a:latin typeface="Times New Roman" panose="02020603050405020304" pitchFamily="18" charset="0"/>
              </a:rPr>
              <a:t>Note-making 2</a:t>
            </a:r>
            <a:endParaRPr kumimoji="1" lang="en-US" altLang="zh-CN" sz="4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2303" name="Group 31"/>
          <p:cNvGraphicFramePr>
            <a:graphicFrameLocks noGrp="1"/>
          </p:cNvGraphicFramePr>
          <p:nvPr/>
        </p:nvGraphicFramePr>
        <p:xfrm>
          <a:off x="539750" y="1474788"/>
          <a:ext cx="8135938" cy="4115118"/>
        </p:xfrm>
        <a:graphic>
          <a:graphicData uri="http://schemas.openxmlformats.org/drawingml/2006/table">
            <a:tbl>
              <a:tblPr/>
              <a:tblGrid>
                <a:gridCol w="813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Taking the following 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2295" name="Text Box 23"/>
          <p:cNvSpPr txBox="1">
            <a:spLocks noChangeArrowheads="1"/>
          </p:cNvSpPr>
          <p:nvPr/>
        </p:nvSpPr>
        <p:spPr bwMode="auto">
          <a:xfrm>
            <a:off x="1116013" y="2282825"/>
            <a:ext cx="712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help pandas have more babies</a:t>
            </a:r>
          </a:p>
        </p:txBody>
      </p:sp>
      <p:sp>
        <p:nvSpPr>
          <p:cNvPr id="182296" name="Text Box 24"/>
          <p:cNvSpPr txBox="1">
            <a:spLocks noChangeArrowheads="1"/>
          </p:cNvSpPr>
          <p:nvPr/>
        </p:nvSpPr>
        <p:spPr bwMode="auto">
          <a:xfrm>
            <a:off x="1187450" y="3141663"/>
            <a:ext cx="6408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build more panda reserves</a:t>
            </a:r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1117600" y="3995738"/>
            <a:ext cx="719931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make laws to protect pandas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8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95" grpId="0"/>
      <p:bldP spid="182296" grpId="0"/>
      <p:bldP spid="1822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755650" y="333375"/>
            <a:ext cx="360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Show time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611188" y="1125538"/>
            <a:ext cx="792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Can you say something about Xi Wang?</a:t>
            </a:r>
          </a:p>
        </p:txBody>
      </p:sp>
      <p:pic>
        <p:nvPicPr>
          <p:cNvPr id="204804" name="Picture 4" descr="Pandas-for-Taiwan2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432050"/>
            <a:ext cx="5111750" cy="35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76407" y="263691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23850" y="1052513"/>
            <a:ext cx="8353425" cy="526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1. This means “hope”.  </a:t>
            </a:r>
            <a:endParaRPr kumimoji="1"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mean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动词， 意为“是</a:t>
            </a:r>
            <a:r>
              <a:rPr kumimoji="1" lang="en-US" altLang="zh-CN" b="1" dirty="0">
                <a:solidFill>
                  <a:srgbClr val="FF0000"/>
                </a:solidFill>
              </a:rPr>
              <a:t>……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的意思”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你的话是什么意思？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What do your words mean? 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 When Xi Wang was born, she weighed 100 grams.          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 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born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动词词组，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意为“出生”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birth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介词词组，意为“在出生时”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   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她出生在上海。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She was born in Shanghai.    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熊猫出生时很小的。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The baby pandas are very small at birth.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411413" y="260350"/>
            <a:ext cx="4144962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86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86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86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86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86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86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6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6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6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uiExpand="1" build="allAtOnce"/>
      <p:bldP spid="1863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3. In the beginning, Xi Wang drank her mother’s milk. 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beginning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意为“开始”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beginning =at first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   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开始她很害羞。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In the beginning she was very shy.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50825" y="3357563"/>
            <a:ext cx="8569325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800" b="1">
                <a:latin typeface="Times New Roman" panose="02020603050405020304" pitchFamily="18" charset="0"/>
              </a:rPr>
              <a:t>4. Sadly, giant pandas face serious problems. 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face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动词，意为“面临”，还有“面对，面朝”的意思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eg: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他的阳台朝南的。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>
                <a:latin typeface="Times New Roman" panose="02020603050405020304" pitchFamily="18" charset="0"/>
              </a:rPr>
              <a:t>    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His balcony faces  south.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>
                <a:latin typeface="Times New Roman" panose="02020603050405020304" pitchFamily="18" charset="0"/>
              </a:rPr>
              <a:t>  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250825" y="312738"/>
            <a:ext cx="8497888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5.Giant pandas live mainly on bamboo.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live on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意为“以食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…….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为主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”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FF0000"/>
                </a:solidFill>
              </a:rPr>
              <a:t>    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我的猫以吃鱼为主。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My cat lives on fish.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6. The bamboo forests are becoming smaller and 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smaller.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smaller and smaller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意为“越来越小”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比较级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+and +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比较级  意为“越来越</a:t>
            </a:r>
            <a:r>
              <a:rPr kumimoji="1" lang="en-US" altLang="zh-CN" b="1" dirty="0">
                <a:solidFill>
                  <a:srgbClr val="FF0000"/>
                </a:solidFill>
              </a:rPr>
              <a:t>…….</a:t>
            </a:r>
            <a:r>
              <a:rPr kumimoji="1" lang="en-US" altLang="zh-CN" sz="2800" b="1" dirty="0">
                <a:solidFill>
                  <a:srgbClr val="FF0000"/>
                </a:solidFill>
              </a:rPr>
              <a:t>”</a:t>
            </a:r>
            <a:endParaRPr kumimoji="1"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他变得越来越高了。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He becomes taller and taller.</a:t>
            </a:r>
          </a:p>
          <a:p>
            <a:pPr>
              <a:lnSpc>
                <a:spcPct val="110000"/>
              </a:lnSpc>
            </a:pPr>
            <a:endParaRPr kumimoji="1"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2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2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2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2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2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2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2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2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2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2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250825" y="312738"/>
            <a:ext cx="8497888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7. Giant pandas are now in danger.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danger  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意为“处于危险的境地”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in danger =be dangerous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这位老人身处险境。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 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The old man is in danger.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8. We should take action right away.</a:t>
            </a:r>
          </a:p>
          <a:p>
            <a:pPr>
              <a:lnSpc>
                <a:spcPct val="11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take action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 “采取措施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行动”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eg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她会采取行动保护她自己的。</a:t>
            </a:r>
          </a:p>
          <a:p>
            <a:pPr>
              <a:lnSpc>
                <a:spcPct val="11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She will take action to protect 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herself .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全屏显示(4:3)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WWW.2PPT.COM
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2006-03-21T03:50:00Z</dcterms:created>
  <dcterms:modified xsi:type="dcterms:W3CDTF">2023-01-17T01:38:30Z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63372E249D654FAE86BA431EB5E139AD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