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03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0000"/>
    <a:srgbClr val="FFFFFF"/>
    <a:srgbClr val="990033"/>
    <a:srgbClr val="A50021"/>
    <a:srgbClr val="FF0066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21" autoAdjust="0"/>
    <p:restoredTop sz="94720" autoAdjust="0"/>
  </p:normalViewPr>
  <p:slideViewPr>
    <p:cSldViewPr>
      <p:cViewPr>
        <p:scale>
          <a:sx n="100" d="100"/>
          <a:sy n="100" d="100"/>
        </p:scale>
        <p:origin x="-53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ADBFA-CF83-4190-9C23-75CBB806E1C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A7C4FA-EFAA-4078-87EA-6F9063B34B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7C4FA-EFAA-4078-87EA-6F9063B34B16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fr-CA" smtClean="0"/>
              <a:t>单击此处编辑母版标题样式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fr-CA" smtClean="0"/>
              <a:t>单击此处编辑母版文本样式</a:t>
            </a:r>
          </a:p>
          <a:p>
            <a:pPr lvl="1"/>
            <a:r>
              <a:rPr lang="zh-CN" altLang="fr-CA" smtClean="0"/>
              <a:t>第二级</a:t>
            </a:r>
          </a:p>
          <a:p>
            <a:pPr lvl="2"/>
            <a:r>
              <a:rPr lang="zh-CN" altLang="fr-CA" smtClean="0"/>
              <a:t>第三级</a:t>
            </a:r>
          </a:p>
          <a:p>
            <a:pPr lvl="3"/>
            <a:r>
              <a:rPr lang="zh-CN" altLang="fr-CA" smtClean="0"/>
              <a:t>第四级</a:t>
            </a:r>
          </a:p>
          <a:p>
            <a:pPr lvl="4"/>
            <a:r>
              <a:rPr lang="zh-CN" altLang="fr-CA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矩形 12"/>
          <p:cNvSpPr>
            <a:spLocks noChangeArrowheads="1"/>
          </p:cNvSpPr>
          <p:nvPr/>
        </p:nvSpPr>
        <p:spPr bwMode="auto">
          <a:xfrm>
            <a:off x="0" y="1600200"/>
            <a:ext cx="9144000" cy="270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indent="266700" algn="ctr">
              <a:lnSpc>
                <a:spcPct val="150000"/>
              </a:lnSpc>
            </a:pPr>
            <a:r>
              <a:rPr lang="en-US" altLang="zh-CN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黑简" pitchFamily="49" charset="-122"/>
                <a:ea typeface="汉仪大黑简" pitchFamily="49" charset="-122"/>
                <a:cs typeface="Courier New" panose="02070309020205020404" pitchFamily="49" charset="0"/>
              </a:rPr>
              <a:t>24</a:t>
            </a:r>
            <a:r>
              <a:rPr lang="en-US" altLang="zh-CN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黑简" pitchFamily="49" charset="-122"/>
                <a:ea typeface="汉仪大黑简" pitchFamily="49" charset="-122"/>
                <a:cs typeface="Times New Roman" panose="02020603050405020304" pitchFamily="18" charset="0"/>
              </a:rPr>
              <a:t>.</a:t>
            </a:r>
            <a:r>
              <a:rPr lang="en-US" altLang="zh-CN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黑简" pitchFamily="49" charset="-122"/>
                <a:ea typeface="汉仪大黑简" pitchFamily="49" charset="-122"/>
                <a:cs typeface="Courier New" panose="02070309020205020404" pitchFamily="49" charset="0"/>
              </a:rPr>
              <a:t>2</a:t>
            </a:r>
            <a:r>
              <a:rPr lang="en-US" altLang="zh-CN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黑简" pitchFamily="49" charset="-122"/>
                <a:ea typeface="汉仪大黑简" pitchFamily="49" charset="-122"/>
                <a:cs typeface="Times New Roman" panose="02020603050405020304" pitchFamily="18" charset="0"/>
              </a:rPr>
              <a:t> </a:t>
            </a:r>
            <a:r>
              <a:rPr lang="zh-CN" altLang="zh-CN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黑简" pitchFamily="49" charset="-122"/>
                <a:ea typeface="汉仪大黑简" pitchFamily="49" charset="-122"/>
                <a:cs typeface="Times New Roman" panose="02020603050405020304" pitchFamily="18" charset="0"/>
              </a:rPr>
              <a:t>解</a:t>
            </a:r>
            <a:r>
              <a:rPr lang="zh-CN" altLang="zh-CN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黑简" pitchFamily="49" charset="-122"/>
                <a:ea typeface="汉仪大黑简" pitchFamily="49" charset="-122"/>
                <a:cs typeface="Times New Roman" panose="02020603050405020304" pitchFamily="18" charset="0"/>
              </a:rPr>
              <a:t>一元二次方</a:t>
            </a:r>
            <a:r>
              <a:rPr lang="zh-CN" altLang="zh-CN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黑简" pitchFamily="49" charset="-122"/>
                <a:ea typeface="汉仪大黑简" pitchFamily="49" charset="-122"/>
                <a:cs typeface="Times New Roman" panose="02020603050405020304" pitchFamily="18" charset="0"/>
              </a:rPr>
              <a:t>程</a:t>
            </a:r>
            <a:endParaRPr lang="en-US" altLang="zh-CN" sz="6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汉仪大黑简" pitchFamily="49" charset="-122"/>
              <a:ea typeface="汉仪大黑简" pitchFamily="49" charset="-122"/>
              <a:cs typeface="Times New Roman" panose="02020603050405020304" pitchFamily="18" charset="0"/>
            </a:endParaRPr>
          </a:p>
          <a:p>
            <a:pPr indent="266700" algn="ctr">
              <a:lnSpc>
                <a:spcPct val="150000"/>
              </a:lnSpc>
            </a:pPr>
            <a:r>
              <a:rPr lang="zh-CN" alt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黑简" pitchFamily="49" charset="-122"/>
                <a:ea typeface="汉仪大黑简" pitchFamily="49" charset="-122"/>
                <a:cs typeface="Courier New" panose="02070309020205020404" pitchFamily="49" charset="0"/>
              </a:rPr>
              <a:t>配方法</a:t>
            </a:r>
            <a:endParaRPr lang="zh-CN" altLang="zh-CN" sz="5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汉仪大黑简" pitchFamily="49" charset="-122"/>
              <a:ea typeface="汉仪大黑简" pitchFamily="49" charset="-122"/>
              <a:cs typeface="Courier New" panose="0207030902020502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794910" y="5556071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chemeClr val="accent5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矩形 1"/>
          <p:cNvSpPr>
            <a:spLocks noChangeArrowheads="1"/>
          </p:cNvSpPr>
          <p:nvPr/>
        </p:nvSpPr>
        <p:spPr bwMode="auto">
          <a:xfrm>
            <a:off x="2728913" y="762000"/>
            <a:ext cx="36861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ctr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24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解一元二次方程</a:t>
            </a:r>
            <a:endParaRPr lang="zh-CN" altLang="zh-CN" sz="2400" b="1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8915" name="矩形 2"/>
          <p:cNvSpPr>
            <a:spLocks noChangeArrowheads="1"/>
          </p:cNvSpPr>
          <p:nvPr/>
        </p:nvSpPr>
        <p:spPr bwMode="auto">
          <a:xfrm>
            <a:off x="609600" y="1676400"/>
            <a:ext cx="7620000" cy="363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zh-CN" altLang="zh-CN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【易错盘点】</a:t>
            </a:r>
            <a:endParaRPr lang="zh-CN" altLang="zh-CN" dirty="0">
              <a:latin typeface="宋体" panose="02010600030101010101" pitchFamily="2" charset="-122"/>
              <a:ea typeface="黑体" panose="02010609060101010101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zh-CN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【例】</a:t>
            </a:r>
            <a:r>
              <a:rPr lang="zh-CN" altLang="zh-CN" dirty="0"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用配方法解方程</a:t>
            </a:r>
            <a:r>
              <a:rPr lang="en-US" altLang="zh-CN" dirty="0">
                <a:latin typeface="Times New Roman" panose="02020603050405020304" pitchFamily="18" charset="0"/>
                <a:ea typeface="仿宋_GB2312" pitchFamily="49" charset="-122"/>
                <a:cs typeface="Courier New" panose="02070309020205020404" pitchFamily="49" charset="0"/>
              </a:rPr>
              <a:t>x</a:t>
            </a:r>
            <a:r>
              <a:rPr lang="en-US" altLang="zh-CN" baseline="30000" dirty="0">
                <a:latin typeface="Times New Roman" panose="02020603050405020304" pitchFamily="18" charset="0"/>
                <a:ea typeface="仿宋_GB2312" pitchFamily="49" charset="-122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仿宋_GB2312" pitchFamily="49" charset="-122"/>
                <a:cs typeface="Courier New" panose="02070309020205020404" pitchFamily="49" charset="0"/>
              </a:rPr>
              <a:t>6x</a:t>
            </a:r>
            <a:r>
              <a:rPr lang="zh-CN" altLang="zh-CN" dirty="0"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仿宋_GB2312" pitchFamily="49" charset="-122"/>
                <a:cs typeface="Courier New" panose="02070309020205020404" pitchFamily="49" charset="0"/>
              </a:rPr>
              <a:t>1</a:t>
            </a:r>
            <a:r>
              <a:rPr lang="zh-CN" altLang="zh-CN" dirty="0"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仿宋_GB2312" pitchFamily="49" charset="-122"/>
                <a:cs typeface="Courier New" panose="02070309020205020404" pitchFamily="49" charset="0"/>
              </a:rPr>
              <a:t>0.</a:t>
            </a:r>
            <a:endParaRPr lang="zh-CN" altLang="zh-CN" dirty="0">
              <a:latin typeface="宋体" panose="02010600030101010101" pitchFamily="2" charset="-122"/>
              <a:ea typeface="仿宋_GB2312" pitchFamily="49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zh-CN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【错解】</a:t>
            </a:r>
            <a:r>
              <a:rPr lang="zh-CN" altLang="zh-CN" dirty="0"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移项，得</a:t>
            </a:r>
            <a:r>
              <a:rPr lang="en-US" altLang="zh-CN" dirty="0">
                <a:latin typeface="Times New Roman" panose="02020603050405020304" pitchFamily="18" charset="0"/>
                <a:ea typeface="仿宋_GB2312" pitchFamily="49" charset="-122"/>
                <a:cs typeface="Courier New" panose="02070309020205020404" pitchFamily="49" charset="0"/>
              </a:rPr>
              <a:t>x</a:t>
            </a:r>
            <a:r>
              <a:rPr lang="en-US" altLang="zh-CN" baseline="30000" dirty="0">
                <a:latin typeface="Times New Roman" panose="02020603050405020304" pitchFamily="18" charset="0"/>
                <a:ea typeface="仿宋_GB2312" pitchFamily="49" charset="-122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仿宋_GB2312" pitchFamily="49" charset="-122"/>
                <a:cs typeface="Courier New" panose="02070309020205020404" pitchFamily="49" charset="0"/>
              </a:rPr>
              <a:t>6x</a:t>
            </a:r>
            <a:r>
              <a:rPr lang="zh-CN" altLang="zh-CN" dirty="0"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仿宋_GB2312" pitchFamily="49" charset="-122"/>
                <a:cs typeface="Courier New" panose="02070309020205020404" pitchFamily="49" charset="0"/>
              </a:rPr>
              <a:t>1</a:t>
            </a:r>
            <a:r>
              <a:rPr lang="zh-CN" altLang="zh-CN" dirty="0"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；配方，得</a:t>
            </a:r>
            <a:r>
              <a:rPr lang="en-US" altLang="zh-CN" dirty="0">
                <a:latin typeface="Times New Roman" panose="02020603050405020304" pitchFamily="18" charset="0"/>
                <a:ea typeface="仿宋_GB2312" pitchFamily="49" charset="-122"/>
                <a:cs typeface="Courier New" panose="02070309020205020404" pitchFamily="49" charset="0"/>
              </a:rPr>
              <a:t>x</a:t>
            </a:r>
            <a:r>
              <a:rPr lang="en-US" altLang="zh-CN" baseline="30000" dirty="0">
                <a:latin typeface="Times New Roman" panose="02020603050405020304" pitchFamily="18" charset="0"/>
                <a:ea typeface="仿宋_GB2312" pitchFamily="49" charset="-122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仿宋_GB2312" pitchFamily="49" charset="-122"/>
                <a:cs typeface="Courier New" panose="02070309020205020404" pitchFamily="49" charset="0"/>
              </a:rPr>
              <a:t>6x</a:t>
            </a:r>
            <a:r>
              <a:rPr lang="zh-CN" altLang="zh-CN" dirty="0"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仿宋_GB2312" pitchFamily="49" charset="-122"/>
                <a:cs typeface="Courier New" panose="02070309020205020404" pitchFamily="49" charset="0"/>
              </a:rPr>
              <a:t>(</a:t>
            </a:r>
            <a:r>
              <a:rPr lang="zh-CN" altLang="zh-CN" dirty="0"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仿宋_GB2312" pitchFamily="49" charset="-122"/>
                <a:cs typeface="Courier New" panose="02070309020205020404" pitchFamily="49" charset="0"/>
              </a:rPr>
              <a:t>3)</a:t>
            </a:r>
            <a:r>
              <a:rPr lang="en-US" altLang="zh-CN" baseline="30000" dirty="0">
                <a:latin typeface="Times New Roman" panose="02020603050405020304" pitchFamily="18" charset="0"/>
                <a:ea typeface="仿宋_GB2312" pitchFamily="49" charset="-122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仿宋_GB2312" pitchFamily="49" charset="-122"/>
                <a:cs typeface="Courier New" panose="02070309020205020404" pitchFamily="49" charset="0"/>
              </a:rPr>
              <a:t>1</a:t>
            </a:r>
            <a:r>
              <a:rPr lang="zh-CN" altLang="zh-CN" dirty="0"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，即</a:t>
            </a:r>
            <a:r>
              <a:rPr lang="en-US" altLang="zh-CN" dirty="0">
                <a:latin typeface="Times New Roman" panose="02020603050405020304" pitchFamily="18" charset="0"/>
                <a:ea typeface="仿宋_GB2312" pitchFamily="49" charset="-122"/>
                <a:cs typeface="Courier New" panose="02070309020205020404" pitchFamily="49" charset="0"/>
              </a:rPr>
              <a:t>(x</a:t>
            </a:r>
            <a:r>
              <a:rPr lang="zh-CN" altLang="zh-CN" dirty="0"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仿宋_GB2312" pitchFamily="49" charset="-122"/>
                <a:cs typeface="Courier New" panose="02070309020205020404" pitchFamily="49" charset="0"/>
              </a:rPr>
              <a:t>3)</a:t>
            </a:r>
            <a:r>
              <a:rPr lang="en-US" altLang="zh-CN" baseline="30000" dirty="0">
                <a:latin typeface="Times New Roman" panose="02020603050405020304" pitchFamily="18" charset="0"/>
                <a:ea typeface="仿宋_GB2312" pitchFamily="49" charset="-122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ea typeface="仿宋_GB2312" pitchFamily="49" charset="-122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1</a:t>
            </a:r>
            <a:r>
              <a:rPr lang="zh-CN" altLang="zh-CN" dirty="0"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；开平方，得</a:t>
            </a:r>
            <a:r>
              <a:rPr lang="en-US" altLang="zh-CN" dirty="0">
                <a:latin typeface="Times New Roman" panose="02020603050405020304" pitchFamily="18" charset="0"/>
                <a:ea typeface="仿宋_GB2312" pitchFamily="49" charset="-122"/>
              </a:rPr>
              <a:t>x</a:t>
            </a:r>
            <a:r>
              <a:rPr lang="zh-CN" altLang="zh-CN" dirty="0">
                <a:latin typeface="Times New Roman" panose="02020603050405020304" pitchFamily="18" charset="0"/>
                <a:ea typeface="仿宋_GB2312" pitchFamily="49" charset="-122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仿宋_GB2312" pitchFamily="49" charset="-122"/>
              </a:rPr>
              <a:t>3</a:t>
            </a:r>
            <a:r>
              <a:rPr lang="zh-CN" altLang="zh-CN" dirty="0">
                <a:latin typeface="Times New Roman" panose="02020603050405020304" pitchFamily="18" charset="0"/>
                <a:ea typeface="仿宋_GB2312" pitchFamily="49" charset="-122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仿宋_GB2312" pitchFamily="49" charset="-122"/>
              </a:rPr>
              <a:t>±1</a:t>
            </a:r>
            <a:r>
              <a:rPr lang="zh-CN" altLang="zh-CN" dirty="0">
                <a:latin typeface="Times New Roman" panose="02020603050405020304" pitchFamily="18" charset="0"/>
                <a:ea typeface="仿宋_GB2312" pitchFamily="49" charset="-122"/>
              </a:rPr>
              <a:t>；解得</a:t>
            </a:r>
            <a:r>
              <a:rPr lang="en-US" altLang="zh-CN" dirty="0">
                <a:latin typeface="Times New Roman" panose="02020603050405020304" pitchFamily="18" charset="0"/>
                <a:ea typeface="仿宋_GB2312" pitchFamily="49" charset="-122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ea typeface="仿宋_GB2312" pitchFamily="49" charset="-122"/>
              </a:rPr>
              <a:t>1</a:t>
            </a:r>
            <a:r>
              <a:rPr lang="zh-CN" altLang="zh-CN" dirty="0">
                <a:latin typeface="Times New Roman" panose="02020603050405020304" pitchFamily="18" charset="0"/>
                <a:ea typeface="仿宋_GB2312" pitchFamily="49" charset="-122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仿宋_GB2312" pitchFamily="49" charset="-122"/>
              </a:rPr>
              <a:t>4</a:t>
            </a:r>
            <a:r>
              <a:rPr lang="zh-CN" altLang="zh-CN" dirty="0">
                <a:latin typeface="Times New Roman" panose="02020603050405020304" pitchFamily="18" charset="0"/>
                <a:ea typeface="仿宋_GB2312" pitchFamily="49" charset="-122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仿宋_GB2312" pitchFamily="49" charset="-122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ea typeface="仿宋_GB2312" pitchFamily="49" charset="-122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ea typeface="仿宋_GB2312" pitchFamily="49" charset="-122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仿宋_GB2312" pitchFamily="49" charset="-122"/>
              </a:rPr>
              <a:t>2.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zh-CN" dirty="0">
                <a:latin typeface="Times New Roman" panose="02020603050405020304" pitchFamily="18" charset="0"/>
                <a:ea typeface="黑体" panose="02010609060101010101" charset="-122"/>
              </a:rPr>
              <a:t>【错因分析】</a:t>
            </a:r>
            <a:r>
              <a:rPr lang="zh-CN" altLang="zh-CN" dirty="0">
                <a:latin typeface="Times New Roman" panose="02020603050405020304" pitchFamily="18" charset="0"/>
                <a:ea typeface="仿宋_GB2312" pitchFamily="49" charset="-122"/>
              </a:rPr>
              <a:t>在配方时，方程的两边应同时加上一次项系数一半的平方，而错解只在方程的左边加上一次项系数一半的平方，却忽略了在方程的右边也应加上相同的数．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/>
            <a:r>
              <a:rPr lang="zh-CN" altLang="zh-CN" dirty="0">
                <a:latin typeface="Times New Roman" panose="02020603050405020304" pitchFamily="18" charset="0"/>
                <a:ea typeface="黑体" panose="02010609060101010101" charset="-122"/>
              </a:rPr>
              <a:t>【正解】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矩形 1"/>
          <p:cNvSpPr>
            <a:spLocks noChangeArrowheads="1"/>
          </p:cNvSpPr>
          <p:nvPr/>
        </p:nvSpPr>
        <p:spPr bwMode="auto">
          <a:xfrm>
            <a:off x="2728913" y="762000"/>
            <a:ext cx="36861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ctr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24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解一元二次方程</a:t>
            </a:r>
            <a:endParaRPr lang="zh-CN" altLang="zh-CN" sz="2400" b="1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9939" name="矩形 2"/>
          <p:cNvSpPr>
            <a:spLocks noChangeArrowheads="1"/>
          </p:cNvSpPr>
          <p:nvPr/>
        </p:nvSpPr>
        <p:spPr bwMode="auto">
          <a:xfrm>
            <a:off x="685800" y="1697038"/>
            <a:ext cx="7848600" cy="424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11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楷体_GB2312" pitchFamily="49" charset="-122"/>
                <a:cs typeface="Courier New" panose="02070309020205020404" pitchFamily="49" charset="0"/>
              </a:rPr>
              <a:t>(2013·</a:t>
            </a:r>
            <a:r>
              <a:rPr lang="zh-CN" altLang="zh-CN" dirty="0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鞍山</a:t>
            </a:r>
            <a:r>
              <a:rPr lang="en-US" altLang="zh-CN" dirty="0">
                <a:latin typeface="Times New Roman" panose="02020603050405020304" pitchFamily="18" charset="0"/>
                <a:ea typeface="楷体_GB2312" pitchFamily="49" charset="-122"/>
                <a:cs typeface="Courier New" panose="02070309020205020404" pitchFamily="49" charset="0"/>
              </a:rPr>
              <a:t>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＜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0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，关于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的一元二次方程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(x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1)</a:t>
            </a:r>
            <a:r>
              <a:rPr lang="en-US" altLang="zh-CN" baseline="30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的根的情况是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．有两个不相等的实数根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．有两个相等的实数根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．没有实数根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D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．有两个实数根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．若方程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9x</a:t>
            </a:r>
            <a:r>
              <a:rPr lang="en-US" altLang="zh-CN" baseline="30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(k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2)x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4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0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的左边可以写成一个完全平方式，则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k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的值为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10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   </a:t>
            </a: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10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14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10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14    </a:t>
            </a: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D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10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或－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14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9940" name="矩形 3"/>
          <p:cNvSpPr>
            <a:spLocks noChangeArrowheads="1"/>
          </p:cNvSpPr>
          <p:nvPr/>
        </p:nvSpPr>
        <p:spPr bwMode="auto">
          <a:xfrm>
            <a:off x="2068513" y="4495800"/>
            <a:ext cx="369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zh-CN" altLang="en-US"/>
          </a:p>
        </p:txBody>
      </p:sp>
      <p:sp>
        <p:nvSpPr>
          <p:cNvPr id="39941" name="矩形 4"/>
          <p:cNvSpPr>
            <a:spLocks noChangeArrowheads="1"/>
          </p:cNvSpPr>
          <p:nvPr/>
        </p:nvSpPr>
        <p:spPr bwMode="auto">
          <a:xfrm>
            <a:off x="1676400" y="2266950"/>
            <a:ext cx="369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  <p:bldP spid="399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矩形 1"/>
          <p:cNvSpPr>
            <a:spLocks noChangeArrowheads="1"/>
          </p:cNvSpPr>
          <p:nvPr/>
        </p:nvSpPr>
        <p:spPr bwMode="auto">
          <a:xfrm>
            <a:off x="2728913" y="762000"/>
            <a:ext cx="36861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ctr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24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解一元二次方程</a:t>
            </a:r>
            <a:endParaRPr lang="zh-CN" altLang="zh-CN" sz="2400" b="1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0963" name="矩形 2"/>
          <p:cNvSpPr>
            <a:spLocks noChangeArrowheads="1"/>
          </p:cNvSpPr>
          <p:nvPr/>
        </p:nvSpPr>
        <p:spPr bwMode="auto">
          <a:xfrm>
            <a:off x="914400" y="1600200"/>
            <a:ext cx="74676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13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(5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若方程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30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dirty="0" err="1">
                <a:latin typeface="Times New Roman" panose="02020603050405020304" pitchFamily="18" charset="0"/>
                <a:cs typeface="Courier New" panose="02070309020205020404" pitchFamily="49" charset="0"/>
              </a:rPr>
              <a:t>px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q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0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可化成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      </a:t>
            </a:r>
          </a:p>
          <a:p>
            <a:pPr indent="266700" algn="just">
              <a:lnSpc>
                <a:spcPct val="150000"/>
              </a:lnSpc>
            </a:pP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的形式，则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p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________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q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________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zh-CN" dirty="0">
                <a:latin typeface="Times New Roman" panose="02020603050405020304" pitchFamily="18" charset="0"/>
                <a:ea typeface="黑体" panose="02010609060101010101" charset="-122"/>
              </a:rPr>
              <a:t>三、解答题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charset="-122"/>
              </a:rPr>
              <a:t>(</a:t>
            </a:r>
            <a:r>
              <a:rPr lang="zh-CN" altLang="zh-CN" dirty="0">
                <a:latin typeface="Times New Roman" panose="02020603050405020304" pitchFamily="18" charset="0"/>
                <a:ea typeface="黑体" panose="02010609060101010101" charset="-122"/>
              </a:rPr>
              <a:t>共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charset="-122"/>
              </a:rPr>
              <a:t>42</a:t>
            </a:r>
            <a:r>
              <a:rPr lang="zh-CN" altLang="zh-CN" dirty="0">
                <a:latin typeface="Times New Roman" panose="02020603050405020304" pitchFamily="18" charset="0"/>
                <a:ea typeface="黑体" panose="02010609060101010101" charset="-122"/>
              </a:rPr>
              <a:t>分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charset="-122"/>
              </a:rPr>
              <a:t>)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14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(16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解下列方程．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(1)(2x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1)</a:t>
            </a:r>
            <a:r>
              <a:rPr lang="en-US" altLang="zh-CN" baseline="30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9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(2)x(x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4)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0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0964" name="矩形 3"/>
          <p:cNvSpPr>
            <a:spLocks noChangeArrowheads="1"/>
          </p:cNvSpPr>
          <p:nvPr/>
        </p:nvSpPr>
        <p:spPr bwMode="auto">
          <a:xfrm>
            <a:off x="2971800" y="2024063"/>
            <a:ext cx="646113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endParaRPr lang="zh-CN" altLang="zh-CN">
              <a:solidFill>
                <a:srgbClr val="000000"/>
              </a:solidFill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4096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1376363"/>
            <a:ext cx="13249275" cy="98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6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846263"/>
            <a:ext cx="9494838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67" name="矩形 4"/>
          <p:cNvSpPr>
            <a:spLocks noChangeArrowheads="1"/>
          </p:cNvSpPr>
          <p:nvPr/>
        </p:nvSpPr>
        <p:spPr bwMode="auto">
          <a:xfrm>
            <a:off x="1497013" y="3962400"/>
            <a:ext cx="2463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just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="1" baseline="-2500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="1" baseline="-2500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＝－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endParaRPr lang="zh-CN" altLang="zh-CN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8800" y="5008563"/>
            <a:ext cx="1224756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  <p:bldP spid="4096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矩形 1"/>
          <p:cNvSpPr>
            <a:spLocks noChangeArrowheads="1"/>
          </p:cNvSpPr>
          <p:nvPr/>
        </p:nvSpPr>
        <p:spPr bwMode="auto">
          <a:xfrm>
            <a:off x="2728913" y="762000"/>
            <a:ext cx="36861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ctr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24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解一元二次方程</a:t>
            </a:r>
            <a:endParaRPr lang="zh-CN" altLang="zh-CN" sz="2400" b="1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1987" name="矩形 2"/>
          <p:cNvSpPr>
            <a:spLocks noChangeArrowheads="1"/>
          </p:cNvSpPr>
          <p:nvPr/>
        </p:nvSpPr>
        <p:spPr bwMode="auto">
          <a:xfrm>
            <a:off x="1828800" y="2209800"/>
            <a:ext cx="59436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(3)6x</a:t>
            </a:r>
            <a:r>
              <a:rPr lang="en-US" altLang="zh-CN" baseline="3000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12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0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zh-CN" altLang="zh-CN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zh-CN" altLang="zh-CN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zh-CN" altLang="zh-CN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zh-CN" altLang="zh-CN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(4)0.4y</a:t>
            </a:r>
            <a:r>
              <a:rPr lang="en-US" altLang="zh-CN" baseline="3000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0.8y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0.</a:t>
            </a:r>
            <a:endParaRPr lang="zh-CN" altLang="zh-CN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917825"/>
            <a:ext cx="13249275" cy="985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4800600"/>
            <a:ext cx="12142788" cy="82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矩形 1"/>
          <p:cNvSpPr>
            <a:spLocks noChangeArrowheads="1"/>
          </p:cNvSpPr>
          <p:nvPr/>
        </p:nvSpPr>
        <p:spPr bwMode="auto">
          <a:xfrm>
            <a:off x="2728913" y="762000"/>
            <a:ext cx="36861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ctr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24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解一元二次方程</a:t>
            </a:r>
            <a:endParaRPr lang="zh-CN" altLang="zh-CN" sz="2400" b="1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3011" name="矩形 2"/>
          <p:cNvSpPr>
            <a:spLocks noChangeArrowheads="1"/>
          </p:cNvSpPr>
          <p:nvPr/>
        </p:nvSpPr>
        <p:spPr bwMode="auto">
          <a:xfrm>
            <a:off x="685800" y="1676400"/>
            <a:ext cx="78486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15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(8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如图，在长为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10 </a:t>
            </a:r>
            <a:r>
              <a:rPr lang="en-US" altLang="zh-CN" i="1">
                <a:latin typeface="Times New Roman" panose="02020603050405020304" pitchFamily="18" charset="0"/>
                <a:cs typeface="Courier New" panose="02070309020205020404" pitchFamily="49" charset="0"/>
              </a:rPr>
              <a:t>cm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，宽为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8 </a:t>
            </a:r>
            <a:r>
              <a:rPr lang="en-US" altLang="zh-CN" i="1">
                <a:latin typeface="Times New Roman" panose="02020603050405020304" pitchFamily="18" charset="0"/>
                <a:cs typeface="Courier New" panose="02070309020205020404" pitchFamily="49" charset="0"/>
              </a:rPr>
              <a:t>cm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的矩形的四个角上截去四个全等的小正方形，使得留下的图形</a:t>
            </a:r>
            <a:r>
              <a:rPr lang="en-US" altLang="zh-CN">
                <a:latin typeface="Times New Roman" panose="02020603050405020304" pitchFamily="18" charset="0"/>
                <a:ea typeface="楷体_GB2312" pitchFamily="49" charset="-122"/>
                <a:cs typeface="Courier New" panose="02070309020205020404" pitchFamily="49" charset="0"/>
              </a:rPr>
              <a:t>(</a:t>
            </a:r>
            <a:r>
              <a:rPr lang="zh-CN" altLang="zh-CN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图中阴影部分</a:t>
            </a:r>
            <a:r>
              <a:rPr lang="en-US" altLang="zh-CN">
                <a:latin typeface="Times New Roman" panose="02020603050405020304" pitchFamily="18" charset="0"/>
                <a:ea typeface="楷体_GB2312" pitchFamily="49" charset="-122"/>
                <a:cs typeface="Courier New" panose="02070309020205020404" pitchFamily="49" charset="0"/>
              </a:rPr>
              <a:t>)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面积是原矩形面积的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80%.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求所截去小正方形的边长．</a:t>
            </a:r>
            <a:endParaRPr lang="zh-CN" altLang="zh-CN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4301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2971800"/>
            <a:ext cx="1557338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013" name="矩形 3"/>
          <p:cNvSpPr>
            <a:spLocks noChangeArrowheads="1"/>
          </p:cNvSpPr>
          <p:nvPr/>
        </p:nvSpPr>
        <p:spPr bwMode="auto">
          <a:xfrm>
            <a:off x="685800" y="4419600"/>
            <a:ext cx="7848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设小正方形的边长为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x cm</a:t>
            </a:r>
            <a:r>
              <a:rPr lang="zh-CN" altLang="zh-C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由题意得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4x</a:t>
            </a:r>
            <a:r>
              <a:rPr lang="en-US" altLang="zh-CN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10</a:t>
            </a:r>
            <a:r>
              <a:rPr lang="en-US" altLang="zh-CN" b="1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×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  <a:r>
              <a:rPr lang="en-US" altLang="zh-CN" b="1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×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80%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zh-C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endParaRPr lang="en-US" altLang="zh-CN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解得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zh-C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＝－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舍去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zh-C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endParaRPr lang="en-US" altLang="zh-CN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所以截取的小正方形的边长为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2 cm</a:t>
            </a:r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矩形 1"/>
          <p:cNvSpPr>
            <a:spLocks noChangeArrowheads="1"/>
          </p:cNvSpPr>
          <p:nvPr/>
        </p:nvSpPr>
        <p:spPr bwMode="auto">
          <a:xfrm>
            <a:off x="2728913" y="762000"/>
            <a:ext cx="36861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ctr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24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解一元二次方程</a:t>
            </a:r>
            <a:endParaRPr lang="zh-CN" altLang="zh-CN" sz="2400" b="1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4035" name="矩形 2"/>
          <p:cNvSpPr>
            <a:spLocks noChangeArrowheads="1"/>
          </p:cNvSpPr>
          <p:nvPr/>
        </p:nvSpPr>
        <p:spPr bwMode="auto">
          <a:xfrm>
            <a:off x="1143000" y="2228850"/>
            <a:ext cx="74676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16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(8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竖直上抛的物体的高度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h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和时间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符合关系式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endParaRPr lang="en-US" altLang="zh-CN" dirty="0">
              <a:latin typeface="Times New Roman" panose="02020603050405020304" pitchFamily="18" charset="0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h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v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0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t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gt</a:t>
            </a:r>
            <a:r>
              <a:rPr lang="en-US" altLang="zh-CN" baseline="30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，其中重力加速度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g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10 </a:t>
            </a: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m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/</a:t>
            </a: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s</a:t>
            </a:r>
            <a:r>
              <a:rPr lang="en-US" altLang="zh-CN" baseline="30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，爆竹点燃后以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v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0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20 </a:t>
            </a: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m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/</a:t>
            </a: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s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的速度上升，经过多长时间爆竹离地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15 </a:t>
            </a: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m?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4403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973388"/>
            <a:ext cx="12225338" cy="909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037" name="矩形 3"/>
          <p:cNvSpPr>
            <a:spLocks noChangeArrowheads="1"/>
          </p:cNvSpPr>
          <p:nvPr/>
        </p:nvSpPr>
        <p:spPr bwMode="auto">
          <a:xfrm>
            <a:off x="1066800" y="4876800"/>
            <a:ext cx="7467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爆竹离地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15 m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的地方有两次</a:t>
            </a:r>
            <a:r>
              <a:rPr lang="zh-CN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一次在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 s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zh-CN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此时在上升过程中</a:t>
            </a:r>
            <a:r>
              <a:rPr lang="zh-CN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一次在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 s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zh-CN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此时在爆竹下降过程中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矩形 1"/>
          <p:cNvSpPr>
            <a:spLocks noChangeArrowheads="1"/>
          </p:cNvSpPr>
          <p:nvPr/>
        </p:nvSpPr>
        <p:spPr bwMode="auto">
          <a:xfrm>
            <a:off x="2728913" y="762000"/>
            <a:ext cx="36861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ctr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24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解一元二次方程</a:t>
            </a:r>
            <a:endParaRPr lang="zh-CN" altLang="zh-CN" sz="2400" b="1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5059" name="矩形 2"/>
          <p:cNvSpPr>
            <a:spLocks noChangeArrowheads="1"/>
          </p:cNvSpPr>
          <p:nvPr/>
        </p:nvSpPr>
        <p:spPr bwMode="auto">
          <a:xfrm>
            <a:off x="838200" y="1674813"/>
            <a:ext cx="8001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17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(10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试说明：无论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取何值时，关于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的方程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(a</a:t>
            </a:r>
            <a:r>
              <a:rPr lang="en-US" altLang="zh-CN" baseline="30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8a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20)x</a:t>
            </a:r>
            <a:r>
              <a:rPr lang="en-US" altLang="zh-CN" baseline="30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2ax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0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都是一元二次方程．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5060" name="矩形 3"/>
          <p:cNvSpPr>
            <a:spLocks noChangeArrowheads="1"/>
          </p:cNvSpPr>
          <p:nvPr/>
        </p:nvSpPr>
        <p:spPr bwMode="auto">
          <a:xfrm>
            <a:off x="914400" y="3275013"/>
            <a:ext cx="73152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just"/>
            <a:r>
              <a:rPr lang="en-US" altLang="zh-CN" b="1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∵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en-US" altLang="zh-CN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8a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20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4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en-US" altLang="zh-CN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4</a:t>
            </a:r>
            <a:r>
              <a:rPr lang="zh-CN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无论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取任意实数</a:t>
            </a:r>
            <a:r>
              <a:rPr lang="zh-CN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4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en-US" altLang="zh-CN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en-US" altLang="zh-CN" b="1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≥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0</a:t>
            </a:r>
            <a:r>
              <a:rPr lang="zh-CN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b="1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∴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4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en-US" altLang="zh-CN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4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＞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0</a:t>
            </a:r>
            <a:r>
              <a:rPr lang="zh-CN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即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en-US" altLang="zh-CN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8a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20</a:t>
            </a:r>
            <a:r>
              <a:rPr lang="en-US" altLang="zh-CN" b="1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≠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0</a:t>
            </a:r>
            <a:r>
              <a:rPr lang="zh-CN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endParaRPr lang="en-US" altLang="zh-C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/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故无论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取任意实数</a:t>
            </a:r>
            <a:r>
              <a:rPr lang="zh-CN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该方程都是一元二次方</a:t>
            </a:r>
            <a:r>
              <a:rPr lang="zh-CN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程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矩形 1"/>
          <p:cNvSpPr>
            <a:spLocks noChangeArrowheads="1"/>
          </p:cNvSpPr>
          <p:nvPr/>
        </p:nvSpPr>
        <p:spPr bwMode="auto">
          <a:xfrm>
            <a:off x="2728913" y="762000"/>
            <a:ext cx="36861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ctr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24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解一元二次方程</a:t>
            </a:r>
            <a:endParaRPr lang="zh-CN" altLang="zh-CN" sz="2400" b="1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716088"/>
            <a:ext cx="45450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24" name="矩形 2"/>
          <p:cNvSpPr>
            <a:spLocks noChangeArrowheads="1"/>
          </p:cNvSpPr>
          <p:nvPr/>
        </p:nvSpPr>
        <p:spPr bwMode="auto">
          <a:xfrm>
            <a:off x="1295400" y="2438400"/>
            <a:ext cx="69342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用配方法解一元二次方程的一般步骤：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(1)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将方程的二次项系数化为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________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(2)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把常数项移到方程的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________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边；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(3)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方程两边都加上一次项系数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________              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(4)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方程左边配方为含未知数的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________            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，方程右边是一个常数；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/>
            <a:r>
              <a:rPr lang="en-US" altLang="zh-CN" dirty="0">
                <a:latin typeface="Times New Roman" panose="02020603050405020304" pitchFamily="18" charset="0"/>
              </a:rPr>
              <a:t>(5)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方程两边开平方，求出方程的根．</a:t>
            </a:r>
            <a:endParaRPr lang="zh-CN" altLang="en-US" dirty="0"/>
          </a:p>
        </p:txBody>
      </p:sp>
      <p:sp>
        <p:nvSpPr>
          <p:cNvPr id="30725" name="矩形 3"/>
          <p:cNvSpPr>
            <a:spLocks noChangeArrowheads="1"/>
          </p:cNvSpPr>
          <p:nvPr/>
        </p:nvSpPr>
        <p:spPr bwMode="auto">
          <a:xfrm>
            <a:off x="4876800" y="4267200"/>
            <a:ext cx="1981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just"/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完全平方式</a:t>
            </a:r>
            <a:endParaRPr lang="zh-CN" altLang="zh-CN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0726" name="矩形 4"/>
          <p:cNvSpPr>
            <a:spLocks noChangeArrowheads="1"/>
          </p:cNvSpPr>
          <p:nvPr/>
        </p:nvSpPr>
        <p:spPr bwMode="auto">
          <a:xfrm>
            <a:off x="5151438" y="29718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endParaRPr lang="zh-CN" altLang="en-US"/>
          </a:p>
        </p:txBody>
      </p:sp>
      <p:sp>
        <p:nvSpPr>
          <p:cNvPr id="30727" name="矩形 5"/>
          <p:cNvSpPr>
            <a:spLocks noChangeArrowheads="1"/>
          </p:cNvSpPr>
          <p:nvPr/>
        </p:nvSpPr>
        <p:spPr bwMode="auto">
          <a:xfrm>
            <a:off x="4538663" y="3371850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右</a:t>
            </a:r>
            <a:endParaRPr lang="zh-CN" altLang="en-US"/>
          </a:p>
        </p:txBody>
      </p:sp>
      <p:sp>
        <p:nvSpPr>
          <p:cNvPr id="30728" name="矩形 6"/>
          <p:cNvSpPr>
            <a:spLocks noChangeArrowheads="1"/>
          </p:cNvSpPr>
          <p:nvPr/>
        </p:nvSpPr>
        <p:spPr bwMode="auto">
          <a:xfrm>
            <a:off x="5162550" y="3886200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一半的平方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/>
      <p:bldP spid="30726" grpId="0"/>
      <p:bldP spid="30727" grpId="0"/>
      <p:bldP spid="307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矩形 1"/>
          <p:cNvSpPr>
            <a:spLocks noChangeArrowheads="1"/>
          </p:cNvSpPr>
          <p:nvPr/>
        </p:nvSpPr>
        <p:spPr bwMode="auto">
          <a:xfrm>
            <a:off x="2728913" y="762000"/>
            <a:ext cx="36861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ctr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24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解一元二次方程</a:t>
            </a:r>
            <a:endParaRPr lang="zh-CN" altLang="zh-CN" sz="2400" b="1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1747" name="矩形 2"/>
          <p:cNvSpPr>
            <a:spLocks noChangeArrowheads="1"/>
          </p:cNvSpPr>
          <p:nvPr/>
        </p:nvSpPr>
        <p:spPr bwMode="auto">
          <a:xfrm>
            <a:off x="685800" y="1905000"/>
            <a:ext cx="76962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(4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)(1)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一元二次方程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30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的解是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________                     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(2)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方程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(x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1)</a:t>
            </a:r>
            <a:r>
              <a:rPr lang="en-US" altLang="zh-CN" baseline="30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4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的解是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________       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(4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en-US" altLang="zh-CN" dirty="0">
                <a:latin typeface="Times New Roman" panose="02020603050405020304" pitchFamily="18" charset="0"/>
                <a:ea typeface="楷体_GB2312" pitchFamily="49" charset="-122"/>
              </a:rPr>
              <a:t>(2013·</a:t>
            </a:r>
            <a:r>
              <a:rPr lang="zh-CN" altLang="zh-CN" dirty="0">
                <a:latin typeface="Times New Roman" panose="02020603050405020304" pitchFamily="18" charset="0"/>
                <a:ea typeface="楷体_GB2312" pitchFamily="49" charset="-122"/>
              </a:rPr>
              <a:t>丽水</a:t>
            </a:r>
            <a:r>
              <a:rPr lang="en-US" altLang="zh-CN" dirty="0">
                <a:latin typeface="Times New Roman" panose="02020603050405020304" pitchFamily="18" charset="0"/>
                <a:ea typeface="楷体_GB2312" pitchFamily="49" charset="-122"/>
              </a:rPr>
              <a:t>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一元二次方程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(x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6)</a:t>
            </a:r>
            <a:r>
              <a:rPr lang="en-US" altLang="zh-CN" baseline="30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16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可转化为两个一元一次方程，其中一个一元一次方程是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6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4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，则另一个一元一次方程是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6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4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6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4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6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4  </a:t>
            </a: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D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6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4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1748" name="矩形 3"/>
          <p:cNvSpPr>
            <a:spLocks noChangeArrowheads="1"/>
          </p:cNvSpPr>
          <p:nvPr/>
        </p:nvSpPr>
        <p:spPr bwMode="auto">
          <a:xfrm>
            <a:off x="3581400" y="2438400"/>
            <a:ext cx="2362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just"/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="1" baseline="-2500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lang="zh-CN" altLang="zh-C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="1" baseline="-2500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＝－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zh-CN" altLang="zh-CN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1749" name="矩形 4"/>
          <p:cNvSpPr>
            <a:spLocks noChangeArrowheads="1"/>
          </p:cNvSpPr>
          <p:nvPr/>
        </p:nvSpPr>
        <p:spPr bwMode="auto">
          <a:xfrm>
            <a:off x="5638800" y="1981200"/>
            <a:ext cx="1895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="1" baseline="-2500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="1" baseline="-2500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＝－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endParaRPr lang="zh-CN" altLang="en-US"/>
          </a:p>
        </p:txBody>
      </p:sp>
      <p:sp>
        <p:nvSpPr>
          <p:cNvPr id="31750" name="矩形 5"/>
          <p:cNvSpPr>
            <a:spLocks noChangeArrowheads="1"/>
          </p:cNvSpPr>
          <p:nvPr/>
        </p:nvSpPr>
        <p:spPr bwMode="auto">
          <a:xfrm>
            <a:off x="1219200" y="3854450"/>
            <a:ext cx="641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just"/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D</a:t>
            </a:r>
            <a:endParaRPr lang="zh-CN" altLang="zh-CN">
              <a:solidFill>
                <a:srgbClr val="000000"/>
              </a:solidFill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  <p:bldP spid="31749" grpId="0"/>
      <p:bldP spid="317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矩形 1"/>
          <p:cNvSpPr>
            <a:spLocks noChangeArrowheads="1"/>
          </p:cNvSpPr>
          <p:nvPr/>
        </p:nvSpPr>
        <p:spPr bwMode="auto">
          <a:xfrm>
            <a:off x="2728913" y="762000"/>
            <a:ext cx="36861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ctr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24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解一元二次方程</a:t>
            </a:r>
            <a:endParaRPr lang="zh-CN" altLang="zh-CN" sz="2400" b="1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2771" name="矩形 2"/>
          <p:cNvSpPr>
            <a:spLocks noChangeArrowheads="1"/>
          </p:cNvSpPr>
          <p:nvPr/>
        </p:nvSpPr>
        <p:spPr bwMode="auto">
          <a:xfrm>
            <a:off x="1371600" y="1781175"/>
            <a:ext cx="73152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(4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一元二次方程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(x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2)</a:t>
            </a:r>
            <a:r>
              <a:rPr lang="en-US" altLang="zh-CN" baseline="30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9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的解是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5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  </a:t>
            </a: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5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11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7  </a:t>
            </a: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D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7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2772" name="矩形 3"/>
          <p:cNvSpPr>
            <a:spLocks noChangeArrowheads="1"/>
          </p:cNvSpPr>
          <p:nvPr/>
        </p:nvSpPr>
        <p:spPr bwMode="auto">
          <a:xfrm>
            <a:off x="1371600" y="3581400"/>
            <a:ext cx="63246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4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(4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填空：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      (1)x</a:t>
            </a:r>
            <a:r>
              <a:rPr lang="en-US" altLang="zh-CN" baseline="30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18x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________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(x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________)</a:t>
            </a:r>
            <a:r>
              <a:rPr lang="en-US" altLang="zh-CN" baseline="30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endParaRPr lang="en-US" altLang="zh-CN" dirty="0">
              <a:latin typeface="Times New Roman" panose="02020603050405020304" pitchFamily="18" charset="0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(2)x</a:t>
            </a:r>
            <a:r>
              <a:rPr lang="en-US" altLang="zh-CN" baseline="30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________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(x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________)</a:t>
            </a:r>
            <a:r>
              <a:rPr lang="en-US" altLang="zh-CN" baseline="30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.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2773" name="矩形 4"/>
          <p:cNvSpPr>
            <a:spLocks noChangeArrowheads="1"/>
          </p:cNvSpPr>
          <p:nvPr/>
        </p:nvSpPr>
        <p:spPr bwMode="auto">
          <a:xfrm>
            <a:off x="6229350" y="1905000"/>
            <a:ext cx="371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/>
          </a:p>
        </p:txBody>
      </p:sp>
      <p:sp>
        <p:nvSpPr>
          <p:cNvPr id="32774" name="矩形 5"/>
          <p:cNvSpPr>
            <a:spLocks noChangeArrowheads="1"/>
          </p:cNvSpPr>
          <p:nvPr/>
        </p:nvSpPr>
        <p:spPr bwMode="auto">
          <a:xfrm>
            <a:off x="3505200" y="4119563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81</a:t>
            </a:r>
            <a:endParaRPr lang="zh-CN" altLang="en-US"/>
          </a:p>
        </p:txBody>
      </p:sp>
      <p:sp>
        <p:nvSpPr>
          <p:cNvPr id="32775" name="矩形 6"/>
          <p:cNvSpPr>
            <a:spLocks noChangeArrowheads="1"/>
          </p:cNvSpPr>
          <p:nvPr/>
        </p:nvSpPr>
        <p:spPr bwMode="auto">
          <a:xfrm>
            <a:off x="5334000" y="4119563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9</a:t>
            </a:r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54600" y="4648200"/>
            <a:ext cx="10177463" cy="75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4779963"/>
            <a:ext cx="8470900" cy="63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  <p:bldP spid="32774" grpId="0"/>
      <p:bldP spid="327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矩形 1"/>
          <p:cNvSpPr>
            <a:spLocks noChangeArrowheads="1"/>
          </p:cNvSpPr>
          <p:nvPr/>
        </p:nvSpPr>
        <p:spPr bwMode="auto">
          <a:xfrm>
            <a:off x="2728913" y="762000"/>
            <a:ext cx="36861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ctr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24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解一元二次方程</a:t>
            </a:r>
            <a:endParaRPr lang="zh-CN" altLang="zh-CN" sz="2400" b="1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3795" name="矩形 2"/>
          <p:cNvSpPr>
            <a:spLocks noChangeArrowheads="1"/>
          </p:cNvSpPr>
          <p:nvPr/>
        </p:nvSpPr>
        <p:spPr bwMode="auto">
          <a:xfrm>
            <a:off x="1600200" y="1984375"/>
            <a:ext cx="65532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5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(4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用配方法解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3x</a:t>
            </a:r>
            <a:r>
              <a:rPr lang="en-US" altLang="zh-CN" baseline="3000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8x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6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0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，第一步是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endParaRPr lang="zh-CN" altLang="zh-CN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i="1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．方程两边都加上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6  </a:t>
            </a:r>
            <a:endParaRPr lang="zh-CN" altLang="zh-CN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endParaRPr lang="en-US" altLang="zh-CN" i="1">
              <a:latin typeface="Times New Roman" panose="02020603050405020304" pitchFamily="18" charset="0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i="1">
                <a:latin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．方程两边都加上</a:t>
            </a:r>
            <a:endParaRPr lang="zh-CN" altLang="zh-CN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endParaRPr lang="en-US" altLang="zh-CN" i="1">
              <a:latin typeface="Times New Roman" panose="02020603050405020304" pitchFamily="18" charset="0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i="1">
                <a:latin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．方程两边都加上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endParaRPr lang="zh-CN" altLang="zh-CN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endParaRPr lang="en-US" altLang="zh-CN" i="1">
              <a:latin typeface="Times New Roman" panose="02020603050405020304" pitchFamily="18" charset="0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i="1">
                <a:latin typeface="Times New Roman" panose="02020603050405020304" pitchFamily="18" charset="0"/>
                <a:cs typeface="Courier New" panose="02070309020205020404" pitchFamily="49" charset="0"/>
              </a:rPr>
              <a:t>D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．方程两边都除以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3</a:t>
            </a:r>
            <a:endParaRPr lang="zh-CN" altLang="zh-CN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3379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3352800"/>
            <a:ext cx="9153525" cy="68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4343400"/>
            <a:ext cx="9091613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798" name="矩形 3"/>
          <p:cNvSpPr>
            <a:spLocks noChangeArrowheads="1"/>
          </p:cNvSpPr>
          <p:nvPr/>
        </p:nvSpPr>
        <p:spPr bwMode="auto">
          <a:xfrm>
            <a:off x="7239000" y="2057400"/>
            <a:ext cx="369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矩形 1"/>
          <p:cNvSpPr>
            <a:spLocks noChangeArrowheads="1"/>
          </p:cNvSpPr>
          <p:nvPr/>
        </p:nvSpPr>
        <p:spPr bwMode="auto">
          <a:xfrm>
            <a:off x="2728913" y="762000"/>
            <a:ext cx="36861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ctr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24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解一元二次方程</a:t>
            </a:r>
            <a:endParaRPr lang="zh-CN" altLang="zh-CN" sz="2400" b="1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4819" name="矩形 2"/>
          <p:cNvSpPr>
            <a:spLocks noChangeArrowheads="1"/>
          </p:cNvSpPr>
          <p:nvPr/>
        </p:nvSpPr>
        <p:spPr bwMode="auto">
          <a:xfrm>
            <a:off x="914400" y="1981200"/>
            <a:ext cx="73152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6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(4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要使方程</a:t>
            </a:r>
            <a:endParaRPr lang="en-US" altLang="zh-CN">
              <a:latin typeface="Times New Roman" panose="02020603050405020304" pitchFamily="18" charset="0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endParaRPr lang="en-US" altLang="zh-CN">
              <a:latin typeface="Times New Roman" panose="02020603050405020304" pitchFamily="18" charset="0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的左边配成完全平方式，应该在方程两边都加上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endParaRPr lang="zh-CN" altLang="zh-CN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3482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1829435"/>
            <a:ext cx="12225338" cy="90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821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3657600"/>
            <a:ext cx="1071086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822" name="矩形 3"/>
          <p:cNvSpPr>
            <a:spLocks noChangeArrowheads="1"/>
          </p:cNvSpPr>
          <p:nvPr/>
        </p:nvSpPr>
        <p:spPr bwMode="auto">
          <a:xfrm>
            <a:off x="6781800" y="3028950"/>
            <a:ext cx="369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矩形 1"/>
          <p:cNvSpPr>
            <a:spLocks noChangeArrowheads="1"/>
          </p:cNvSpPr>
          <p:nvPr/>
        </p:nvSpPr>
        <p:spPr bwMode="auto">
          <a:xfrm>
            <a:off x="2728913" y="762000"/>
            <a:ext cx="36861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ctr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24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解一元二次方程</a:t>
            </a:r>
            <a:endParaRPr lang="zh-CN" altLang="zh-CN" sz="2400" b="1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5843" name="矩形 2"/>
          <p:cNvSpPr>
            <a:spLocks noChangeArrowheads="1"/>
          </p:cNvSpPr>
          <p:nvPr/>
        </p:nvSpPr>
        <p:spPr bwMode="auto">
          <a:xfrm>
            <a:off x="838200" y="1674813"/>
            <a:ext cx="7467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7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(4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用配方法解下列方程时，配方有错误的是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endParaRPr lang="zh-CN" altLang="zh-CN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i="1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3000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2x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99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0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化为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(x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1)</a:t>
            </a:r>
            <a:r>
              <a:rPr lang="en-US" altLang="zh-CN" baseline="3000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100</a:t>
            </a:r>
            <a:endParaRPr lang="zh-CN" altLang="zh-CN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3584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630488"/>
            <a:ext cx="9509125" cy="194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845" name="矩形 3"/>
          <p:cNvSpPr>
            <a:spLocks noChangeArrowheads="1"/>
          </p:cNvSpPr>
          <p:nvPr/>
        </p:nvSpPr>
        <p:spPr bwMode="auto">
          <a:xfrm>
            <a:off x="6858000" y="1782763"/>
            <a:ext cx="369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矩形 1"/>
          <p:cNvSpPr>
            <a:spLocks noChangeArrowheads="1"/>
          </p:cNvSpPr>
          <p:nvPr/>
        </p:nvSpPr>
        <p:spPr bwMode="auto">
          <a:xfrm>
            <a:off x="2728913" y="762000"/>
            <a:ext cx="36861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ctr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24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解一元二次方程</a:t>
            </a:r>
            <a:endParaRPr lang="zh-CN" altLang="zh-CN" sz="2400" b="1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6867" name="矩形 2"/>
          <p:cNvSpPr>
            <a:spLocks noChangeArrowheads="1"/>
          </p:cNvSpPr>
          <p:nvPr/>
        </p:nvSpPr>
        <p:spPr bwMode="auto">
          <a:xfrm>
            <a:off x="1600200" y="1981200"/>
            <a:ext cx="655320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8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(4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endParaRPr lang="en-US" altLang="zh-CN">
              <a:latin typeface="Times New Roman" panose="02020603050405020304" pitchFamily="18" charset="0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endParaRPr lang="en-US" altLang="zh-CN">
              <a:latin typeface="Times New Roman" panose="02020603050405020304" pitchFamily="18" charset="0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m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的值为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endParaRPr lang="zh-CN" altLang="zh-CN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3686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3733800"/>
            <a:ext cx="1180147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869" name="矩形 3"/>
          <p:cNvSpPr>
            <a:spLocks noChangeArrowheads="1"/>
          </p:cNvSpPr>
          <p:nvPr/>
        </p:nvSpPr>
        <p:spPr bwMode="auto">
          <a:xfrm>
            <a:off x="3276600" y="3000375"/>
            <a:ext cx="369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矩形 1"/>
          <p:cNvSpPr>
            <a:spLocks noChangeArrowheads="1"/>
          </p:cNvSpPr>
          <p:nvPr/>
        </p:nvSpPr>
        <p:spPr bwMode="auto">
          <a:xfrm>
            <a:off x="2728913" y="762000"/>
            <a:ext cx="36861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ctr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24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解一元二次方程</a:t>
            </a:r>
            <a:endParaRPr lang="zh-CN" altLang="zh-CN" sz="2400" b="1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7891" name="矩形 2"/>
          <p:cNvSpPr>
            <a:spLocks noChangeArrowheads="1"/>
          </p:cNvSpPr>
          <p:nvPr/>
        </p:nvSpPr>
        <p:spPr bwMode="auto">
          <a:xfrm>
            <a:off x="800100" y="1674813"/>
            <a:ext cx="7543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9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(4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关于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的一元二次方程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2x</a:t>
            </a:r>
            <a:r>
              <a:rPr lang="en-US" altLang="zh-CN" baseline="3000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3x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en-US" altLang="zh-CN" baseline="3000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0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的一个根为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，则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的值是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endParaRPr lang="zh-CN" altLang="zh-CN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3789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9238" y="2182813"/>
            <a:ext cx="11109325" cy="1236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893" name="矩形 3"/>
          <p:cNvSpPr>
            <a:spLocks noChangeArrowheads="1"/>
          </p:cNvSpPr>
          <p:nvPr/>
        </p:nvSpPr>
        <p:spPr bwMode="auto">
          <a:xfrm>
            <a:off x="762000" y="3919538"/>
            <a:ext cx="7162800" cy="95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10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(4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把方程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3000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6x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5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0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化成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(x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m)</a:t>
            </a:r>
            <a:r>
              <a:rPr lang="en-US" altLang="zh-CN" baseline="3000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k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的形式，</a:t>
            </a:r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m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________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k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________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zh-CN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7894" name="矩形 5"/>
          <p:cNvSpPr>
            <a:spLocks noChangeArrowheads="1"/>
          </p:cNvSpPr>
          <p:nvPr/>
        </p:nvSpPr>
        <p:spPr bwMode="auto">
          <a:xfrm>
            <a:off x="2133600" y="2209800"/>
            <a:ext cx="369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zh-CN" altLang="en-US"/>
          </a:p>
        </p:txBody>
      </p:sp>
      <p:sp>
        <p:nvSpPr>
          <p:cNvPr id="37895" name="矩形 6"/>
          <p:cNvSpPr>
            <a:spLocks noChangeArrowheads="1"/>
          </p:cNvSpPr>
          <p:nvPr/>
        </p:nvSpPr>
        <p:spPr bwMode="auto">
          <a:xfrm>
            <a:off x="2097088" y="4476750"/>
            <a:ext cx="5699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endParaRPr lang="zh-CN" altLang="en-US"/>
          </a:p>
        </p:txBody>
      </p:sp>
      <p:sp>
        <p:nvSpPr>
          <p:cNvPr id="37896" name="矩形 7"/>
          <p:cNvSpPr>
            <a:spLocks noChangeArrowheads="1"/>
          </p:cNvSpPr>
          <p:nvPr/>
        </p:nvSpPr>
        <p:spPr bwMode="auto">
          <a:xfrm>
            <a:off x="3810000" y="44767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/>
      <p:bldP spid="37895" grpId="0"/>
      <p:bldP spid="37896" grpId="0"/>
    </p:bldLst>
  </p:timing>
</p:sld>
</file>

<file path=ppt/theme/theme1.xml><?xml version="1.0" encoding="utf-8"?>
<a:theme xmlns:a="http://schemas.openxmlformats.org/drawingml/2006/main" name="WWW.2PPT.COM&#10;">
  <a:themeElements>
    <a:clrScheme name="报告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报告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fr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fr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报告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报告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报告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报告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报告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报告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报告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报告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报告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报告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报告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报告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960</Words>
  <Application>Microsoft Office PowerPoint</Application>
  <PresentationFormat>全屏显示(4:3)</PresentationFormat>
  <Paragraphs>115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7" baseType="lpstr">
      <vt:lpstr>仿宋_GB2312</vt:lpstr>
      <vt:lpstr>汉仪大黑简</vt:lpstr>
      <vt:lpstr>黑体</vt:lpstr>
      <vt:lpstr>楷体_GB2312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2022-01-10T01:55:43Z</dcterms:created>
  <dcterms:modified xsi:type="dcterms:W3CDTF">2023-01-17T01:38:35Z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7CA96BCE8D6E428DBDAAA30ACB39376E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