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01" r:id="rId4"/>
    <p:sldId id="260" r:id="rId5"/>
    <p:sldId id="267" r:id="rId6"/>
    <p:sldId id="269" r:id="rId7"/>
    <p:sldId id="299" r:id="rId8"/>
    <p:sldId id="307" r:id="rId9"/>
    <p:sldId id="300" r:id="rId10"/>
    <p:sldId id="272" r:id="rId11"/>
    <p:sldId id="308" r:id="rId12"/>
    <p:sldId id="302" r:id="rId13"/>
    <p:sldId id="309" r:id="rId14"/>
    <p:sldId id="283" r:id="rId15"/>
    <p:sldId id="271" r:id="rId16"/>
    <p:sldId id="284" r:id="rId17"/>
    <p:sldId id="310" r:id="rId18"/>
    <p:sldId id="294" r:id="rId19"/>
    <p:sldId id="276" r:id="rId20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887"/>
    <a:srgbClr val="FFF357"/>
    <a:srgbClr val="31732A"/>
    <a:srgbClr val="2F7029"/>
    <a:srgbClr val="9ECA77"/>
    <a:srgbClr val="45A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90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DB04D-5AF1-456E-A067-985EDE478D2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CA6E5-30EE-43BA-86CD-85119FCA7F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CA6E5-30EE-43BA-86CD-85119FCA7FD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195F-09FA-4CDB-83E8-917DB4288E8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216C-44D7-4E5F-8C4B-264BDFBCAB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C58D5-C459-4F7A-9388-0830E135F2C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B3CE5-B3B5-4720-8E80-44D1645C4C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9FAC1-CD95-4EB8-8E4F-8566B726914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8CC6-B232-4CB6-A5BF-E827F9DE2E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75D7-06C6-4AED-9263-8B5AA7EC2E6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5DA3-1E71-4B2D-BB41-9DEDC6B2D1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32D59-60D0-4DEF-8D0D-F124C2411CF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F9A7C-154E-414E-8537-9C66D1FC2FBF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6495A-D0D6-4AE1-9A4F-86737ED6E38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583A-9040-464D-AEEA-016934FCA7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3B80-8AD0-484D-930C-382EE435B12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DAE83-F5DF-4196-92CD-B842EBC2ED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5C09B-D415-4224-AAF6-71C2652D455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18604-CD3C-4411-9A42-449263B11E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6431A-5C02-4A71-B47F-C5C7AE8F8F2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9E48E-70CB-4250-865E-A432CB2D09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C0B69-3393-41A6-8570-2797B6E8E0B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96571-31E3-4CA4-A1FF-7339957C7D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04B70-6539-46FD-890E-63C9295A438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02272-A885-4100-80CA-061F2DDC1B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E866FB3-CD5E-4925-BEDE-7486F95E273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3DDC205-3558-4A08-A288-D3F8311D9A2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2319338" y="831058"/>
            <a:ext cx="4500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800" b="1" dirty="0">
                <a:latin typeface="宋体" panose="02010600030101010101" pitchFamily="2" charset="-122"/>
              </a:rPr>
              <a:t>第七章</a:t>
            </a:r>
            <a:r>
              <a:rPr kumimoji="1" lang="en-US" altLang="zh-CN" sz="2800" b="1" dirty="0">
                <a:latin typeface="宋体" panose="02010600030101010101" pitchFamily="2" charset="-122"/>
              </a:rPr>
              <a:t>  </a:t>
            </a:r>
            <a:r>
              <a:rPr kumimoji="1" lang="zh-CN" altLang="en-US" sz="2800" b="1" dirty="0">
                <a:latin typeface="宋体" panose="02010600030101010101" pitchFamily="2" charset="-122"/>
              </a:rPr>
              <a:t>平行线的证明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1130300" y="2322582"/>
            <a:ext cx="51260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7.3 </a:t>
            </a:r>
            <a:r>
              <a:rPr kumimoji="1"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行线的判定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50657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34114" y="2377679"/>
            <a:ext cx="22764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2"/>
          <p:cNvSpPr>
            <a:spLocks noChangeArrowheads="1"/>
          </p:cNvSpPr>
          <p:nvPr/>
        </p:nvSpPr>
        <p:spPr bwMode="gray">
          <a:xfrm flipH="1">
            <a:off x="2376488" y="1019175"/>
            <a:ext cx="5556250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269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" name="AutoShape 11"/>
          <p:cNvSpPr>
            <a:spLocks noChangeArrowheads="1"/>
          </p:cNvSpPr>
          <p:nvPr/>
        </p:nvSpPr>
        <p:spPr bwMode="gray">
          <a:xfrm>
            <a:off x="2157414" y="881063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1271" name="文本框 39"/>
          <p:cNvSpPr txBox="1">
            <a:spLocks noChangeArrowheads="1"/>
          </p:cNvSpPr>
          <p:nvPr/>
        </p:nvSpPr>
        <p:spPr bwMode="auto">
          <a:xfrm>
            <a:off x="963614" y="1002507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1272" name="文本框 40"/>
          <p:cNvSpPr txBox="1">
            <a:spLocks noChangeArrowheads="1"/>
          </p:cNvSpPr>
          <p:nvPr/>
        </p:nvSpPr>
        <p:spPr bwMode="auto">
          <a:xfrm>
            <a:off x="2898776" y="984647"/>
            <a:ext cx="5033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利用“第三直线”判定两直线平行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 pitchFamily="34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7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7" name="文本框 48"/>
          <p:cNvSpPr txBox="1">
            <a:spLocks noChangeArrowheads="1"/>
          </p:cNvSpPr>
          <p:nvPr/>
        </p:nvSpPr>
        <p:spPr bwMode="auto">
          <a:xfrm>
            <a:off x="766921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1278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849314" y="1704976"/>
            <a:ext cx="72866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1.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判定定理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（</a:t>
            </a:r>
            <a:r>
              <a:rPr lang="en-US" altLang="zh-CN" sz="2000" b="1" dirty="0">
                <a:latin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</a:rPr>
              <a:t>）</a:t>
            </a:r>
            <a:r>
              <a:rPr lang="zh-CN" altLang="zh-CN" sz="2000" b="1" dirty="0">
                <a:latin typeface="Times New Roman" panose="02020603050405020304" pitchFamily="18" charset="0"/>
              </a:rPr>
              <a:t>已知：如图,</a:t>
            </a:r>
            <a:r>
              <a:rPr lang="zh-CN" altLang="en-US" sz="2000" b="1" dirty="0">
                <a:latin typeface="Times New Roman" panose="02020603050405020304" pitchFamily="18" charset="0"/>
              </a:rPr>
              <a:t>∠</a:t>
            </a:r>
            <a:r>
              <a:rPr lang="en-US" altLang="zh-CN" sz="2000" b="1" dirty="0">
                <a:latin typeface="Times New Roman" panose="02020603050405020304" pitchFamily="18" charset="0"/>
              </a:rPr>
              <a:t>1</a:t>
            </a:r>
            <a:r>
              <a:rPr lang="zh-CN" altLang="zh-CN" sz="2000" b="1" dirty="0">
                <a:latin typeface="Times New Roman" panose="02020603050405020304" pitchFamily="18" charset="0"/>
              </a:rPr>
              <a:t>和</a:t>
            </a:r>
            <a:r>
              <a:rPr lang="zh-CN" altLang="en-US" sz="2000" b="1" dirty="0">
                <a:latin typeface="Times New Roman" panose="02020603050405020304" pitchFamily="18" charset="0"/>
              </a:rPr>
              <a:t>∠</a:t>
            </a:r>
            <a:r>
              <a:rPr lang="en-US" altLang="zh-CN" sz="2000" b="1" dirty="0"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</a:rPr>
              <a:t>是直线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</a:rPr>
              <a:t>被直线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</a:rPr>
              <a:t>截出的内错角，</a:t>
            </a:r>
          </a:p>
          <a:p>
            <a:pPr>
              <a:lnSpc>
                <a:spcPct val="135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              且∠</a:t>
            </a:r>
            <a:r>
              <a:rPr lang="en-US" altLang="zh-CN" sz="2000" b="1" dirty="0">
                <a:latin typeface="Times New Roman" panose="02020603050405020304" pitchFamily="18" charset="0"/>
              </a:rPr>
              <a:t>1=∠2.</a:t>
            </a:r>
          </a:p>
          <a:p>
            <a:pPr>
              <a:lnSpc>
                <a:spcPct val="135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  求证：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</a:rPr>
              <a:t>// 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b</a:t>
            </a:r>
            <a:r>
              <a:rPr lang="en-US" altLang="zh-CN" sz="20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35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 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证明：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∵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∠1=∠2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已知），</a:t>
            </a:r>
          </a:p>
          <a:p>
            <a:pPr>
              <a:lnSpc>
                <a:spcPct val="135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∠1=∠3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（对顶角相等），</a:t>
            </a:r>
          </a:p>
          <a:p>
            <a:pPr>
              <a:lnSpc>
                <a:spcPct val="135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∴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∠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3=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∠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（等量代换）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35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∴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（同位角相等，两直线平行）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281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8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组 23"/>
          <p:cNvGrpSpPr/>
          <p:nvPr/>
        </p:nvGrpSpPr>
        <p:grpSpPr bwMode="auto">
          <a:xfrm>
            <a:off x="3663950" y="1056084"/>
            <a:ext cx="1792214" cy="553998"/>
            <a:chOff x="3437515" y="1408557"/>
            <a:chExt cx="1791434" cy="738560"/>
          </a:xfrm>
        </p:grpSpPr>
        <p:sp>
          <p:nvSpPr>
            <p:cNvPr id="12305" name="文本框 24"/>
            <p:cNvSpPr txBox="1">
              <a:spLocks noChangeArrowheads="1"/>
            </p:cNvSpPr>
            <p:nvPr/>
          </p:nvSpPr>
          <p:spPr bwMode="auto">
            <a:xfrm>
              <a:off x="3933966" y="1408557"/>
              <a:ext cx="1294983" cy="738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归   纳</a:t>
              </a:r>
            </a:p>
          </p:txBody>
        </p:sp>
        <p:pic>
          <p:nvPicPr>
            <p:cNvPr id="12306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7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8" name="文本框 45"/>
          <p:cNvSpPr txBox="1">
            <a:spLocks noChangeArrowheads="1"/>
          </p:cNvSpPr>
          <p:nvPr/>
        </p:nvSpPr>
        <p:spPr bwMode="auto">
          <a:xfrm>
            <a:off x="7669214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2299" name="文本框 46"/>
          <p:cNvSpPr txBox="1">
            <a:spLocks noChangeArrowheads="1"/>
          </p:cNvSpPr>
          <p:nvPr/>
        </p:nvSpPr>
        <p:spPr bwMode="auto">
          <a:xfrm>
            <a:off x="5888038" y="4206479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12300" name="组 26"/>
          <p:cNvGrpSpPr/>
          <p:nvPr/>
        </p:nvGrpSpPr>
        <p:grpSpPr bwMode="auto">
          <a:xfrm>
            <a:off x="984251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33463" y="1840439"/>
            <a:ext cx="72517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定理</a:t>
            </a:r>
            <a:r>
              <a:rPr lang="zh-CN" altLang="en-US" sz="2400" b="1" dirty="0">
                <a:latin typeface="Times New Roman" panose="02020603050405020304" pitchFamily="18" charset="0"/>
              </a:rPr>
              <a:t>   两条直线被第三条直线所截，如果内错角相等，  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</a:t>
            </a:r>
            <a:r>
              <a:rPr lang="zh-CN" altLang="en-US" sz="2400" b="1" dirty="0">
                <a:latin typeface="Times New Roman" panose="02020603050405020304" pitchFamily="18" charset="0"/>
              </a:rPr>
              <a:t>那么这两条直线平行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简述为：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内错角相等，两直线平行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2302" name="图片 4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7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19" name="文本框 48"/>
          <p:cNvSpPr txBox="1">
            <a:spLocks noChangeArrowheads="1"/>
          </p:cNvSpPr>
          <p:nvPr/>
        </p:nvSpPr>
        <p:spPr bwMode="auto">
          <a:xfrm>
            <a:off x="766921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3320" name="图片 4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1075" y="4737498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2144" y="774501"/>
            <a:ext cx="7815262" cy="416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判定定理</a:t>
            </a:r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35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1800" b="1" dirty="0">
                <a:latin typeface="Times New Roman" panose="02020603050405020304" pitchFamily="18" charset="0"/>
              </a:rPr>
              <a:t>已知：如图，∠</a:t>
            </a:r>
            <a:r>
              <a:rPr lang="en-US" altLang="zh-CN" sz="1800" b="1" dirty="0">
                <a:latin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</a:rPr>
              <a:t>和∠ </a:t>
            </a:r>
            <a:r>
              <a:rPr lang="en-US" altLang="zh-CN" sz="1800" b="1" dirty="0">
                <a:latin typeface="Times New Roman" panose="02020603050405020304" pitchFamily="18" charset="0"/>
              </a:rPr>
              <a:t>2</a:t>
            </a:r>
            <a:r>
              <a:rPr lang="zh-CN" altLang="en-US" sz="1800" b="1" dirty="0">
                <a:latin typeface="Times New Roman" panose="02020603050405020304" pitchFamily="18" charset="0"/>
              </a:rPr>
              <a:t>是直线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1800" b="1" dirty="0">
                <a:latin typeface="Times New Roman" panose="02020603050405020304" pitchFamily="18" charset="0"/>
              </a:rPr>
              <a:t>, 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1800" b="1" dirty="0">
                <a:latin typeface="Times New Roman" panose="02020603050405020304" pitchFamily="18" charset="0"/>
              </a:rPr>
              <a:t>被直线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c</a:t>
            </a:r>
            <a:r>
              <a:rPr lang="zh-CN" altLang="en-US" sz="1800" b="1" dirty="0">
                <a:latin typeface="Times New Roman" panose="02020603050405020304" pitchFamily="18" charset="0"/>
              </a:rPr>
              <a:t>截出的同旁内角，</a:t>
            </a:r>
          </a:p>
          <a:p>
            <a:pPr>
              <a:lnSpc>
                <a:spcPct val="135000"/>
              </a:lnSpc>
            </a:pPr>
            <a:r>
              <a:rPr lang="zh-CN" altLang="en-US" sz="1800" b="1" dirty="0">
                <a:latin typeface="Times New Roman" panose="02020603050405020304" pitchFamily="18" charset="0"/>
              </a:rPr>
              <a:t>             且∠</a:t>
            </a:r>
            <a:r>
              <a:rPr lang="en-US" altLang="zh-CN" sz="1800" b="1" dirty="0">
                <a:latin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</a:rPr>
              <a:t>与∠</a:t>
            </a:r>
            <a:r>
              <a:rPr lang="en-US" altLang="zh-CN" sz="1800" b="1" dirty="0">
                <a:latin typeface="Times New Roman" panose="02020603050405020304" pitchFamily="18" charset="0"/>
              </a:rPr>
              <a:t>2</a:t>
            </a:r>
            <a:r>
              <a:rPr lang="zh-CN" altLang="en-US" sz="1800" b="1" dirty="0">
                <a:latin typeface="Times New Roman" panose="02020603050405020304" pitchFamily="18" charset="0"/>
              </a:rPr>
              <a:t>互补</a:t>
            </a:r>
            <a:r>
              <a:rPr lang="en-US" altLang="zh-CN" sz="1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35000"/>
              </a:lnSpc>
            </a:pPr>
            <a:r>
              <a:rPr lang="zh-CN" altLang="en-US" sz="1800" b="1" dirty="0">
                <a:latin typeface="Times New Roman" panose="02020603050405020304" pitchFamily="18" charset="0"/>
              </a:rPr>
              <a:t>            求证： 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1800" b="1" dirty="0">
                <a:latin typeface="Times New Roman" panose="02020603050405020304" pitchFamily="18" charset="0"/>
              </a:rPr>
              <a:t>//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b</a:t>
            </a:r>
            <a:r>
              <a:rPr lang="en-US" altLang="zh-CN" sz="1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35000"/>
              </a:lnSpc>
            </a:pP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证明：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∵∠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与∠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互补（已知）， </a:t>
            </a:r>
          </a:p>
          <a:p>
            <a:pPr>
              <a:lnSpc>
                <a:spcPct val="135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∴ ∠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1+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2=180°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（互补的定义）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35000"/>
              </a:lnSpc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∴ 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1=180°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（等式的性质）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135000"/>
              </a:lnSpc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∵ 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3+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2=180°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（平角的定义），</a:t>
            </a:r>
          </a:p>
          <a:p>
            <a:pPr>
              <a:lnSpc>
                <a:spcPct val="135000"/>
              </a:lnSpc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∴ 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3=180°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（等式的性质）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35000"/>
              </a:lnSpc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∴ 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1=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（等量代换）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35000"/>
              </a:lnSpc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∴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// 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（同位角相等，两直线平行）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endParaRPr lang="zh-CN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4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4375" y="2025253"/>
            <a:ext cx="21971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组 23"/>
          <p:cNvGrpSpPr/>
          <p:nvPr/>
        </p:nvGrpSpPr>
        <p:grpSpPr bwMode="auto">
          <a:xfrm>
            <a:off x="3663950" y="1056084"/>
            <a:ext cx="1792214" cy="553998"/>
            <a:chOff x="3437515" y="1408557"/>
            <a:chExt cx="1791434" cy="738560"/>
          </a:xfrm>
        </p:grpSpPr>
        <p:sp>
          <p:nvSpPr>
            <p:cNvPr id="14353" name="文本框 24"/>
            <p:cNvSpPr txBox="1">
              <a:spLocks noChangeArrowheads="1"/>
            </p:cNvSpPr>
            <p:nvPr/>
          </p:nvSpPr>
          <p:spPr bwMode="auto">
            <a:xfrm>
              <a:off x="3933966" y="1408557"/>
              <a:ext cx="1294983" cy="738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归   纳</a:t>
              </a:r>
            </a:p>
          </p:txBody>
        </p:sp>
        <p:pic>
          <p:nvPicPr>
            <p:cNvPr id="14354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7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6" name="文本框 45"/>
          <p:cNvSpPr txBox="1">
            <a:spLocks noChangeArrowheads="1"/>
          </p:cNvSpPr>
          <p:nvPr/>
        </p:nvSpPr>
        <p:spPr bwMode="auto">
          <a:xfrm>
            <a:off x="7669214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4347" name="文本框 46"/>
          <p:cNvSpPr txBox="1">
            <a:spLocks noChangeArrowheads="1"/>
          </p:cNvSpPr>
          <p:nvPr/>
        </p:nvSpPr>
        <p:spPr bwMode="auto">
          <a:xfrm>
            <a:off x="5888038" y="4206479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14348" name="组 26"/>
          <p:cNvGrpSpPr/>
          <p:nvPr/>
        </p:nvGrpSpPr>
        <p:grpSpPr bwMode="auto">
          <a:xfrm>
            <a:off x="984251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27113" y="1703518"/>
            <a:ext cx="72517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定理</a:t>
            </a:r>
            <a:r>
              <a:rPr lang="zh-CN" altLang="en-US" sz="2400" b="1">
                <a:latin typeface="Times New Roman" panose="02020603050405020304" pitchFamily="18" charset="0"/>
              </a:rPr>
              <a:t>   两条直线被第三条直线所截，如果同旁内角互 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   </a:t>
            </a:r>
            <a:r>
              <a:rPr lang="zh-CN" altLang="en-US" sz="2400" b="1">
                <a:latin typeface="Times New Roman" panose="02020603050405020304" pitchFamily="18" charset="0"/>
              </a:rPr>
              <a:t>补，那么这两条直线平行</a:t>
            </a:r>
            <a:r>
              <a:rPr lang="en-US" altLang="zh-CN" sz="2400" b="1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简述为：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同旁内角互补，两直线平行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4350" name="图片 4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7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7" name="文本框 48"/>
          <p:cNvSpPr txBox="1">
            <a:spLocks noChangeArrowheads="1"/>
          </p:cNvSpPr>
          <p:nvPr/>
        </p:nvSpPr>
        <p:spPr bwMode="auto">
          <a:xfrm>
            <a:off x="766921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5368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8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54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3513" y="642937"/>
            <a:ext cx="7769225" cy="438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</a:t>
            </a:r>
            <a:r>
              <a:rPr lang="zh-CN" altLang="zh-CN" sz="1800" b="1" dirty="0">
                <a:latin typeface="Times New Roman" panose="02020603050405020304" pitchFamily="18" charset="0"/>
              </a:rPr>
              <a:t>如图</a:t>
            </a:r>
            <a:r>
              <a:rPr lang="zh-CN" altLang="en-US" sz="1800" b="1" dirty="0">
                <a:latin typeface="Times New Roman" panose="02020603050405020304" pitchFamily="18" charset="0"/>
              </a:rPr>
              <a:t>，已知∠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ADE</a:t>
            </a:r>
            <a:r>
              <a:rPr lang="zh-CN" altLang="en-US" sz="1800" b="1" dirty="0">
                <a:latin typeface="Times New Roman" panose="02020603050405020304" pitchFamily="18" charset="0"/>
              </a:rPr>
              <a:t>＝</a:t>
            </a:r>
            <a:r>
              <a:rPr lang="en-US" altLang="zh-CN" sz="1800" b="1" dirty="0">
                <a:latin typeface="Times New Roman" panose="02020603050405020304" pitchFamily="18" charset="0"/>
              </a:rPr>
              <a:t>60°</a:t>
            </a:r>
            <a:r>
              <a:rPr lang="zh-CN" altLang="en-US" sz="1800" b="1" dirty="0">
                <a:latin typeface="Times New Roman" panose="02020603050405020304" pitchFamily="18" charset="0"/>
              </a:rPr>
              <a:t>，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DF</a:t>
            </a:r>
            <a:r>
              <a:rPr lang="zh-CN" altLang="en-US" sz="1800" b="1" dirty="0">
                <a:latin typeface="Times New Roman" panose="02020603050405020304" pitchFamily="18" charset="0"/>
              </a:rPr>
              <a:t>平分∠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ADE</a:t>
            </a:r>
            <a:r>
              <a:rPr lang="zh-CN" altLang="en-US" sz="1800" b="1" dirty="0">
                <a:latin typeface="Times New Roman" panose="02020603050405020304" pitchFamily="18" charset="0"/>
              </a:rPr>
              <a:t>，∠</a:t>
            </a:r>
            <a:r>
              <a:rPr lang="en-US" altLang="zh-CN" sz="1800" b="1" dirty="0">
                <a:latin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</a:rPr>
              <a:t>＝</a:t>
            </a:r>
            <a:r>
              <a:rPr lang="en-US" altLang="zh-CN" sz="1800" b="1" dirty="0">
                <a:latin typeface="Times New Roman" panose="02020603050405020304" pitchFamily="18" charset="0"/>
              </a:rPr>
              <a:t>30°</a:t>
            </a:r>
            <a:r>
              <a:rPr lang="zh-CN" altLang="en-US" sz="1800" b="1" dirty="0">
                <a:latin typeface="Times New Roman" panose="02020603050405020304" pitchFamily="18" charset="0"/>
              </a:rPr>
              <a:t>，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latin typeface="Times New Roman" panose="02020603050405020304" pitchFamily="18" charset="0"/>
              </a:rPr>
              <a:t>           试说明：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DF</a:t>
            </a:r>
            <a:r>
              <a:rPr lang="en-US" altLang="zh-CN" sz="1800" b="1" dirty="0">
                <a:latin typeface="Times New Roman" panose="02020603050405020304" pitchFamily="18" charset="0"/>
              </a:rPr>
              <a:t>∥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BE</a:t>
            </a:r>
            <a:r>
              <a:rPr lang="en-US" altLang="zh-CN" sz="1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要想说明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DF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∥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BE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，可通过说明∠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EDF</a:t>
            </a:r>
          </a:p>
          <a:p>
            <a:pPr>
              <a:lnSpc>
                <a:spcPct val="120000"/>
              </a:lnSpc>
            </a:pPr>
            <a:r>
              <a:rPr lang="zh-CN" altLang="en-US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来实现，由于∠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30°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，所以只需求出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∠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EDF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30°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，而这个结论可通过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DF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是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∠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ADE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的平分线来得到．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解：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因为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DF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平分∠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ADE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已知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所以∠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EDF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又因为∠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ADE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60°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所以∠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EDF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30°.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又因为∠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30°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已知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所以∠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EDF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所以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DF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∥</a:t>
            </a: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EB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内错角相等，两直线平行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．</a:t>
            </a:r>
          </a:p>
        </p:txBody>
      </p:sp>
      <p:pic>
        <p:nvPicPr>
          <p:cNvPr id="15372" name="Picture 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1413" y="1912144"/>
            <a:ext cx="24003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文本框 45"/>
          <p:cNvSpPr txBox="1">
            <a:spLocks noChangeArrowheads="1"/>
          </p:cNvSpPr>
          <p:nvPr/>
        </p:nvSpPr>
        <p:spPr bwMode="auto">
          <a:xfrm>
            <a:off x="6092825" y="4469607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16400" name="Object 16"/>
          <p:cNvGraphicFramePr>
            <a:graphicFrameLocks noChangeAspect="1"/>
          </p:cNvGraphicFramePr>
          <p:nvPr/>
        </p:nvGraphicFramePr>
        <p:xfrm>
          <a:off x="3143251" y="2790825"/>
          <a:ext cx="2900363" cy="483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7" imgW="1828800" imgH="406400" progId="Equation.DSMT4">
                  <p:embed/>
                </p:oleObj>
              </mc:Choice>
              <mc:Fallback>
                <p:oleObj name="Equation" r:id="rId7" imgW="1828800" imgH="406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1" y="2790825"/>
                        <a:ext cx="2900363" cy="483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组 26"/>
          <p:cNvGrpSpPr/>
          <p:nvPr/>
        </p:nvGrpSpPr>
        <p:grpSpPr bwMode="auto">
          <a:xfrm>
            <a:off x="3663950" y="1056084"/>
            <a:ext cx="1792187" cy="553998"/>
            <a:chOff x="3437515" y="1408557"/>
            <a:chExt cx="1791510" cy="738612"/>
          </a:xfrm>
        </p:grpSpPr>
        <p:sp>
          <p:nvSpPr>
            <p:cNvPr id="16402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7" cy="73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6403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7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91" name="文本框 37"/>
          <p:cNvSpPr txBox="1">
            <a:spLocks noChangeArrowheads="1"/>
          </p:cNvSpPr>
          <p:nvPr/>
        </p:nvSpPr>
        <p:spPr bwMode="auto">
          <a:xfrm>
            <a:off x="7669214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6392" name="文本框 45"/>
          <p:cNvSpPr txBox="1">
            <a:spLocks noChangeArrowheads="1"/>
          </p:cNvSpPr>
          <p:nvPr/>
        </p:nvSpPr>
        <p:spPr bwMode="auto">
          <a:xfrm>
            <a:off x="5607050" y="4115992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16393" name="组 7"/>
          <p:cNvGrpSpPr/>
          <p:nvPr/>
        </p:nvGrpSpPr>
        <p:grpSpPr bwMode="auto">
          <a:xfrm>
            <a:off x="-26988" y="4377929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94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图片 5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6" name="组 6"/>
          <p:cNvGrpSpPr/>
          <p:nvPr/>
        </p:nvGrpSpPr>
        <p:grpSpPr bwMode="auto">
          <a:xfrm>
            <a:off x="984251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93776" y="1589039"/>
            <a:ext cx="69262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defTabSz="914400">
              <a:lnSpc>
                <a:spcPct val="150000"/>
              </a:lnSpc>
            </a:pPr>
            <a:r>
              <a:rPr lang="zh-CN" altLang="en-US" sz="2400" b="1"/>
              <a:t>       要判定两直线平行可以通过说明同位角相等</a:t>
            </a:r>
          </a:p>
          <a:p>
            <a:pPr indent="266700" defTabSz="914400">
              <a:lnSpc>
                <a:spcPct val="150000"/>
              </a:lnSpc>
            </a:pPr>
            <a:r>
              <a:rPr lang="zh-CN" altLang="en-US" sz="2400" b="1"/>
              <a:t>或内错角相等来实现，至于到底选用同位角还是</a:t>
            </a:r>
          </a:p>
          <a:p>
            <a:pPr indent="266700" defTabSz="914400">
              <a:lnSpc>
                <a:spcPct val="150000"/>
              </a:lnSpc>
            </a:pPr>
            <a:r>
              <a:rPr lang="zh-CN" altLang="en-US" sz="2400" b="1"/>
              <a:t>选用内错角，要看具体的题目，要尽可能与已知</a:t>
            </a:r>
          </a:p>
          <a:p>
            <a:pPr indent="266700" defTabSz="914400">
              <a:lnSpc>
                <a:spcPct val="150000"/>
              </a:lnSpc>
            </a:pPr>
            <a:r>
              <a:rPr lang="zh-CN" altLang="en-US" sz="2400" b="1"/>
              <a:t>条件联系．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/>
          <p:cNvSpPr/>
          <p:nvPr/>
        </p:nvSpPr>
        <p:spPr>
          <a:xfrm>
            <a:off x="776289" y="1033463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7412" name="内容占位符 7"/>
          <p:cNvSpPr txBox="1">
            <a:spLocks noChangeArrowheads="1"/>
          </p:cNvSpPr>
          <p:nvPr/>
        </p:nvSpPr>
        <p:spPr bwMode="auto">
          <a:xfrm>
            <a:off x="844551" y="950119"/>
            <a:ext cx="781526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1  </a:t>
            </a:r>
            <a:r>
              <a:rPr lang="zh-CN" altLang="en-US" sz="2200" b="1">
                <a:latin typeface="Times New Roman" panose="02020603050405020304" pitchFamily="18" charset="0"/>
              </a:rPr>
              <a:t>如图，给出下面的推理，其中正确的是</a:t>
            </a:r>
            <a:r>
              <a:rPr lang="en-US" altLang="zh-CN" sz="2200" b="1">
                <a:latin typeface="Times New Roman" panose="02020603050405020304" pitchFamily="18" charset="0"/>
              </a:rPr>
              <a:t>(</a:t>
            </a:r>
            <a:r>
              <a:rPr lang="zh-CN" altLang="en-US" sz="2200" b="1">
                <a:latin typeface="Times New Roman" panose="02020603050405020304" pitchFamily="18" charset="0"/>
              </a:rPr>
              <a:t>　　</a:t>
            </a:r>
            <a:r>
              <a:rPr lang="en-US" altLang="zh-CN" sz="2200" b="1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①</a:t>
            </a:r>
            <a:r>
              <a:rPr lang="zh-CN" altLang="en-US" sz="2200" b="1">
                <a:latin typeface="Times New Roman" panose="02020603050405020304" pitchFamily="18" charset="0"/>
              </a:rPr>
              <a:t>因为∠</a:t>
            </a:r>
            <a:r>
              <a:rPr lang="en-US" altLang="zh-CN" sz="2200" b="1" i="1">
                <a:latin typeface="Times New Roman" panose="02020603050405020304" pitchFamily="18" charset="0"/>
              </a:rPr>
              <a:t>B</a:t>
            </a:r>
            <a:r>
              <a:rPr lang="zh-CN" altLang="en-US" sz="2200" b="1">
                <a:latin typeface="Times New Roman" panose="02020603050405020304" pitchFamily="18" charset="0"/>
              </a:rPr>
              <a:t>＝∠</a:t>
            </a:r>
            <a:r>
              <a:rPr lang="en-US" altLang="zh-CN" sz="2200" b="1" i="1">
                <a:latin typeface="Times New Roman" panose="02020603050405020304" pitchFamily="18" charset="0"/>
              </a:rPr>
              <a:t>BEF</a:t>
            </a:r>
            <a:r>
              <a:rPr lang="zh-CN" altLang="en-US" sz="2200" b="1">
                <a:latin typeface="Times New Roman" panose="02020603050405020304" pitchFamily="18" charset="0"/>
              </a:rPr>
              <a:t>，所以</a:t>
            </a:r>
            <a:r>
              <a:rPr lang="en-US" altLang="zh-CN" sz="2200" b="1" i="1">
                <a:latin typeface="Times New Roman" panose="02020603050405020304" pitchFamily="18" charset="0"/>
              </a:rPr>
              <a:t>AB</a:t>
            </a:r>
            <a:r>
              <a:rPr lang="en-US" altLang="zh-CN" sz="2200" b="1">
                <a:latin typeface="Times New Roman" panose="02020603050405020304" pitchFamily="18" charset="0"/>
              </a:rPr>
              <a:t>∥</a:t>
            </a:r>
            <a:r>
              <a:rPr lang="en-US" altLang="zh-CN" sz="2200" b="1" i="1">
                <a:latin typeface="Times New Roman" panose="02020603050405020304" pitchFamily="18" charset="0"/>
              </a:rPr>
              <a:t>EF</a:t>
            </a:r>
            <a:r>
              <a:rPr lang="zh-CN" altLang="en-US" sz="2200" b="1">
                <a:latin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②因为∠</a:t>
            </a:r>
            <a:r>
              <a:rPr lang="en-US" altLang="zh-CN" sz="2200" b="1" i="1">
                <a:latin typeface="Times New Roman" panose="02020603050405020304" pitchFamily="18" charset="0"/>
              </a:rPr>
              <a:t>B</a:t>
            </a:r>
            <a:r>
              <a:rPr lang="zh-CN" altLang="en-US" sz="2200" b="1">
                <a:latin typeface="Times New Roman" panose="02020603050405020304" pitchFamily="18" charset="0"/>
              </a:rPr>
              <a:t>＝∠</a:t>
            </a:r>
            <a:r>
              <a:rPr lang="en-US" altLang="zh-CN" sz="2200" b="1" i="1">
                <a:latin typeface="Times New Roman" panose="02020603050405020304" pitchFamily="18" charset="0"/>
              </a:rPr>
              <a:t>CDE</a:t>
            </a:r>
            <a:r>
              <a:rPr lang="zh-CN" altLang="en-US" sz="2200" b="1">
                <a:latin typeface="Times New Roman" panose="02020603050405020304" pitchFamily="18" charset="0"/>
              </a:rPr>
              <a:t>，所以</a:t>
            </a:r>
            <a:r>
              <a:rPr lang="en-US" altLang="zh-CN" sz="2200" b="1" i="1">
                <a:latin typeface="Times New Roman" panose="02020603050405020304" pitchFamily="18" charset="0"/>
              </a:rPr>
              <a:t>AB</a:t>
            </a:r>
            <a:r>
              <a:rPr lang="en-US" altLang="zh-CN" sz="2200" b="1">
                <a:latin typeface="Times New Roman" panose="02020603050405020304" pitchFamily="18" charset="0"/>
              </a:rPr>
              <a:t>∥</a:t>
            </a:r>
            <a:r>
              <a:rPr lang="en-US" altLang="zh-CN" sz="2200" b="1" i="1">
                <a:latin typeface="Times New Roman" panose="02020603050405020304" pitchFamily="18" charset="0"/>
              </a:rPr>
              <a:t>CD</a:t>
            </a:r>
            <a:r>
              <a:rPr lang="zh-CN" altLang="en-US" sz="2200" b="1">
                <a:latin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③因为∠</a:t>
            </a:r>
            <a:r>
              <a:rPr lang="en-US" altLang="zh-CN" sz="2200" b="1" i="1">
                <a:latin typeface="Times New Roman" panose="02020603050405020304" pitchFamily="18" charset="0"/>
              </a:rPr>
              <a:t>B</a:t>
            </a:r>
            <a:r>
              <a:rPr lang="zh-CN" altLang="en-US" sz="2200" b="1">
                <a:latin typeface="Times New Roman" panose="02020603050405020304" pitchFamily="18" charset="0"/>
              </a:rPr>
              <a:t>＋∠</a:t>
            </a:r>
            <a:r>
              <a:rPr lang="en-US" altLang="zh-CN" sz="2200" b="1" i="1">
                <a:latin typeface="Times New Roman" panose="02020603050405020304" pitchFamily="18" charset="0"/>
              </a:rPr>
              <a:t>BEC</a:t>
            </a:r>
            <a:r>
              <a:rPr lang="zh-CN" altLang="en-US" sz="2200" b="1"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latin typeface="Times New Roman" panose="02020603050405020304" pitchFamily="18" charset="0"/>
              </a:rPr>
              <a:t>180°</a:t>
            </a:r>
            <a:r>
              <a:rPr lang="zh-CN" altLang="en-US" sz="2200" b="1">
                <a:latin typeface="Times New Roman" panose="02020603050405020304" pitchFamily="18" charset="0"/>
              </a:rPr>
              <a:t>，所以</a:t>
            </a:r>
            <a:r>
              <a:rPr lang="en-US" altLang="zh-CN" sz="2200" b="1" i="1">
                <a:latin typeface="Times New Roman" panose="02020603050405020304" pitchFamily="18" charset="0"/>
              </a:rPr>
              <a:t>AB</a:t>
            </a:r>
            <a:r>
              <a:rPr lang="en-US" altLang="zh-CN" sz="2200" b="1">
                <a:latin typeface="Times New Roman" panose="02020603050405020304" pitchFamily="18" charset="0"/>
              </a:rPr>
              <a:t>∥</a:t>
            </a:r>
            <a:r>
              <a:rPr lang="en-US" altLang="zh-CN" sz="2200" b="1" i="1">
                <a:latin typeface="Times New Roman" panose="02020603050405020304" pitchFamily="18" charset="0"/>
              </a:rPr>
              <a:t>EF</a:t>
            </a:r>
            <a:r>
              <a:rPr lang="zh-CN" altLang="en-US" sz="2200" b="1">
                <a:latin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④因为</a:t>
            </a:r>
            <a:r>
              <a:rPr lang="en-US" altLang="zh-CN" sz="2200" b="1" i="1">
                <a:latin typeface="Times New Roman" panose="02020603050405020304" pitchFamily="18" charset="0"/>
              </a:rPr>
              <a:t>AB</a:t>
            </a:r>
            <a:r>
              <a:rPr lang="en-US" altLang="zh-CN" sz="2200" b="1">
                <a:latin typeface="Times New Roman" panose="02020603050405020304" pitchFamily="18" charset="0"/>
              </a:rPr>
              <a:t>∥</a:t>
            </a:r>
            <a:r>
              <a:rPr lang="en-US" altLang="zh-CN" sz="2200" b="1" i="1">
                <a:latin typeface="Times New Roman" panose="02020603050405020304" pitchFamily="18" charset="0"/>
              </a:rPr>
              <a:t>CD</a:t>
            </a:r>
            <a:r>
              <a:rPr lang="zh-CN" altLang="en-US" sz="2200" b="1">
                <a:latin typeface="Times New Roman" panose="02020603050405020304" pitchFamily="18" charset="0"/>
              </a:rPr>
              <a:t>，</a:t>
            </a:r>
            <a:r>
              <a:rPr lang="en-US" altLang="zh-CN" sz="2200" b="1" i="1">
                <a:latin typeface="Times New Roman" panose="02020603050405020304" pitchFamily="18" charset="0"/>
              </a:rPr>
              <a:t>CD</a:t>
            </a:r>
            <a:r>
              <a:rPr lang="en-US" altLang="zh-CN" sz="2200" b="1">
                <a:latin typeface="Times New Roman" panose="02020603050405020304" pitchFamily="18" charset="0"/>
              </a:rPr>
              <a:t>∥</a:t>
            </a:r>
            <a:r>
              <a:rPr lang="en-US" altLang="zh-CN" sz="2200" b="1" i="1">
                <a:latin typeface="Times New Roman" panose="02020603050405020304" pitchFamily="18" charset="0"/>
              </a:rPr>
              <a:t>EF</a:t>
            </a:r>
            <a:r>
              <a:rPr lang="zh-CN" altLang="en-US" sz="2200" b="1">
                <a:latin typeface="Times New Roman" panose="02020603050405020304" pitchFamily="18" charset="0"/>
              </a:rPr>
              <a:t>，所以</a:t>
            </a:r>
            <a:r>
              <a:rPr lang="en-US" altLang="zh-CN" sz="2200" b="1" i="1">
                <a:latin typeface="Times New Roman" panose="02020603050405020304" pitchFamily="18" charset="0"/>
              </a:rPr>
              <a:t>AB</a:t>
            </a:r>
            <a:r>
              <a:rPr lang="en-US" altLang="zh-CN" sz="2200" b="1">
                <a:latin typeface="Times New Roman" panose="02020603050405020304" pitchFamily="18" charset="0"/>
              </a:rPr>
              <a:t>∥</a:t>
            </a:r>
            <a:r>
              <a:rPr lang="en-US" altLang="zh-CN" sz="2200" b="1" i="1">
                <a:latin typeface="Times New Roman" panose="02020603050405020304" pitchFamily="18" charset="0"/>
              </a:rPr>
              <a:t>EF</a:t>
            </a:r>
            <a:r>
              <a:rPr lang="en-US" altLang="zh-CN" sz="2200" b="1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A</a:t>
            </a:r>
            <a:r>
              <a:rPr lang="zh-CN" altLang="en-US" sz="2200" b="1">
                <a:latin typeface="Times New Roman" panose="02020603050405020304" pitchFamily="18" charset="0"/>
              </a:rPr>
              <a:t>．①②③    </a:t>
            </a:r>
            <a:r>
              <a:rPr lang="en-US" altLang="zh-CN" sz="2200" b="1">
                <a:latin typeface="Times New Roman" panose="02020603050405020304" pitchFamily="18" charset="0"/>
              </a:rPr>
              <a:t>B</a:t>
            </a:r>
            <a:r>
              <a:rPr lang="zh-CN" altLang="en-US" sz="2200" b="1">
                <a:latin typeface="Times New Roman" panose="02020603050405020304" pitchFamily="18" charset="0"/>
              </a:rPr>
              <a:t>．①②④    </a:t>
            </a:r>
            <a:r>
              <a:rPr lang="en-US" altLang="zh-CN" sz="2200" b="1">
                <a:latin typeface="Times New Roman" panose="02020603050405020304" pitchFamily="18" charset="0"/>
              </a:rPr>
              <a:t>C</a:t>
            </a:r>
            <a:r>
              <a:rPr lang="zh-CN" altLang="en-US" sz="2200" b="1">
                <a:latin typeface="Times New Roman" panose="02020603050405020304" pitchFamily="18" charset="0"/>
              </a:rPr>
              <a:t>．①③④    </a:t>
            </a:r>
            <a:r>
              <a:rPr lang="en-US" altLang="zh-CN" sz="2200" b="1">
                <a:latin typeface="Times New Roman" panose="02020603050405020304" pitchFamily="18" charset="0"/>
              </a:rPr>
              <a:t>D</a:t>
            </a:r>
            <a:r>
              <a:rPr lang="zh-CN" altLang="en-US" sz="2200" b="1">
                <a:latin typeface="Times New Roman" panose="02020603050405020304" pitchFamily="18" charset="0"/>
              </a:rPr>
              <a:t>．②③④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7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4" name="文本框 33"/>
          <p:cNvSpPr txBox="1">
            <a:spLocks noChangeArrowheads="1"/>
          </p:cNvSpPr>
          <p:nvPr/>
        </p:nvSpPr>
        <p:spPr bwMode="auto">
          <a:xfrm>
            <a:off x="7669214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7415" name="文本框 36"/>
          <p:cNvSpPr txBox="1">
            <a:spLocks noChangeArrowheads="1"/>
          </p:cNvSpPr>
          <p:nvPr/>
        </p:nvSpPr>
        <p:spPr bwMode="auto">
          <a:xfrm>
            <a:off x="5959475" y="4462463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8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30401" y="3382566"/>
            <a:ext cx="2860675" cy="125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196014" y="989410"/>
            <a:ext cx="389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2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/>
          <p:cNvSpPr/>
          <p:nvPr/>
        </p:nvSpPr>
        <p:spPr>
          <a:xfrm>
            <a:off x="776289" y="1033463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436" name="内容占位符 7"/>
          <p:cNvSpPr txBox="1">
            <a:spLocks noChangeArrowheads="1"/>
          </p:cNvSpPr>
          <p:nvPr/>
        </p:nvSpPr>
        <p:spPr bwMode="auto">
          <a:xfrm>
            <a:off x="844551" y="960835"/>
            <a:ext cx="78152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2  </a:t>
            </a:r>
            <a:r>
              <a:rPr lang="en-US" altLang="zh-CN" sz="2400" b="1">
                <a:latin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黔南州</a:t>
            </a:r>
            <a:r>
              <a:rPr lang="en-US" altLang="zh-CN" sz="2400" b="1">
                <a:latin typeface="宋体" panose="02010600030101010101" pitchFamily="2" charset="-122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</a:rPr>
              <a:t>如图，下列说法错误的是</a:t>
            </a:r>
            <a:r>
              <a:rPr lang="en-US" altLang="zh-CN" sz="2400" b="1"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A</a:t>
            </a:r>
            <a:r>
              <a:rPr lang="zh-CN" altLang="en-US" sz="2400" b="1">
                <a:latin typeface="Times New Roman" panose="02020603050405020304" pitchFamily="18" charset="0"/>
              </a:rPr>
              <a:t>．若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latin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</a:rPr>
              <a:t>，则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</a:rPr>
              <a:t>c</a:t>
            </a:r>
          </a:p>
          <a:p>
            <a:pPr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B</a:t>
            </a:r>
            <a:r>
              <a:rPr lang="zh-CN" altLang="en-US" sz="2400" b="1">
                <a:latin typeface="Times New Roman" panose="02020603050405020304" pitchFamily="18" charset="0"/>
              </a:rPr>
              <a:t>．若∠</a:t>
            </a:r>
            <a:r>
              <a:rPr lang="en-US" altLang="zh-CN" sz="2400" b="1"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</a:rPr>
              <a:t>＝∠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，则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</a:rPr>
              <a:t>c</a:t>
            </a:r>
          </a:p>
          <a:p>
            <a:pPr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C</a:t>
            </a:r>
            <a:r>
              <a:rPr lang="zh-CN" altLang="en-US" sz="2400" b="1">
                <a:latin typeface="Times New Roman" panose="02020603050405020304" pitchFamily="18" charset="0"/>
              </a:rPr>
              <a:t>．若∠</a:t>
            </a:r>
            <a:r>
              <a:rPr lang="en-US" altLang="zh-CN" sz="2400" b="1"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</a:rPr>
              <a:t>＝∠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，则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latin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</a:rPr>
              <a:t>c</a:t>
            </a:r>
          </a:p>
          <a:p>
            <a:pPr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D</a:t>
            </a:r>
            <a:r>
              <a:rPr lang="zh-CN" altLang="en-US" sz="2400" b="1">
                <a:latin typeface="Times New Roman" panose="02020603050405020304" pitchFamily="18" charset="0"/>
              </a:rPr>
              <a:t>．若∠</a:t>
            </a:r>
            <a:r>
              <a:rPr lang="en-US" altLang="zh-CN" sz="2400" b="1"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</a:rPr>
              <a:t>＋∠</a:t>
            </a:r>
            <a:r>
              <a:rPr lang="en-US" altLang="zh-CN" sz="2400" b="1">
                <a:latin typeface="Times New Roman" panose="02020603050405020304" pitchFamily="18" charset="0"/>
              </a:rPr>
              <a:t>5</a:t>
            </a:r>
            <a:r>
              <a:rPr lang="zh-CN" altLang="en-US" sz="2400" b="1"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</a:rPr>
              <a:t>180°</a:t>
            </a:r>
            <a:r>
              <a:rPr lang="zh-CN" altLang="en-US" sz="2400" b="1">
                <a:latin typeface="Times New Roman" panose="02020603050405020304" pitchFamily="18" charset="0"/>
              </a:rPr>
              <a:t>，则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7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38" name="文本框 33"/>
          <p:cNvSpPr txBox="1">
            <a:spLocks noChangeArrowheads="1"/>
          </p:cNvSpPr>
          <p:nvPr/>
        </p:nvSpPr>
        <p:spPr bwMode="auto">
          <a:xfrm>
            <a:off x="7669214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8439" name="文本框 36"/>
          <p:cNvSpPr txBox="1">
            <a:spLocks noChangeArrowheads="1"/>
          </p:cNvSpPr>
          <p:nvPr/>
        </p:nvSpPr>
        <p:spPr bwMode="auto">
          <a:xfrm>
            <a:off x="5959475" y="4462463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8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35139" y="2932510"/>
            <a:ext cx="3055937" cy="15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997700" y="996554"/>
            <a:ext cx="4074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28689" y="1141810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9460" name="内容占位符 7"/>
          <p:cNvSpPr txBox="1">
            <a:spLocks noChangeArrowheads="1"/>
          </p:cNvSpPr>
          <p:nvPr/>
        </p:nvSpPr>
        <p:spPr bwMode="auto">
          <a:xfrm>
            <a:off x="1000126" y="1039416"/>
            <a:ext cx="7358063" cy="160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3    </a:t>
            </a:r>
            <a:r>
              <a:rPr lang="zh-CN" altLang="en-US" sz="2400" b="1">
                <a:latin typeface="Times New Roman" panose="02020603050405020304" pitchFamily="18" charset="0"/>
              </a:rPr>
              <a:t>如图，下列条件中，不能判定</a:t>
            </a:r>
            <a:r>
              <a:rPr lang="en-US" altLang="zh-CN" sz="2400" b="1" i="1">
                <a:latin typeface="Times New Roman" panose="02020603050405020304" pitchFamily="18" charset="0"/>
              </a:rPr>
              <a:t>AB</a:t>
            </a:r>
            <a:r>
              <a:rPr lang="en-US" altLang="zh-CN" sz="2400" b="1">
                <a:latin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</a:rPr>
              <a:t>CD</a:t>
            </a:r>
            <a:r>
              <a:rPr lang="zh-CN" altLang="en-US" sz="2400" b="1">
                <a:latin typeface="Times New Roman" panose="02020603050405020304" pitchFamily="18" charset="0"/>
              </a:rPr>
              <a:t>的是</a:t>
            </a:r>
            <a:r>
              <a:rPr lang="en-US" altLang="zh-CN" sz="2400" b="1"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A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 i="1">
                <a:latin typeface="Times New Roman" panose="02020603050405020304" pitchFamily="18" charset="0"/>
              </a:rPr>
              <a:t>AB</a:t>
            </a:r>
            <a:r>
              <a:rPr lang="en-US" altLang="zh-CN" sz="2400" b="1">
                <a:latin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</a:rPr>
              <a:t>EF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</a:rPr>
              <a:t>CD</a:t>
            </a:r>
            <a:r>
              <a:rPr lang="en-US" altLang="zh-CN" sz="2400" b="1">
                <a:latin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</a:rPr>
              <a:t>EF</a:t>
            </a:r>
            <a:r>
              <a:rPr lang="en-US" altLang="zh-CN" sz="2400" b="1">
                <a:latin typeface="Times New Roman" panose="02020603050405020304" pitchFamily="18" charset="0"/>
              </a:rPr>
              <a:t>  </a:t>
            </a:r>
            <a:r>
              <a:rPr lang="zh-CN" altLang="en-US" sz="2400" b="1">
                <a:latin typeface="Times New Roman" panose="02020603050405020304" pitchFamily="18" charset="0"/>
              </a:rPr>
              <a:t>　         </a:t>
            </a:r>
            <a:r>
              <a:rPr lang="en-US" altLang="zh-CN" sz="2400" b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</a:rPr>
              <a:t>．∠</a:t>
            </a:r>
            <a:r>
              <a:rPr lang="en-US" altLang="zh-CN" sz="2400" b="1"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</a:rPr>
              <a:t>＝∠</a:t>
            </a:r>
            <a:r>
              <a:rPr lang="en-US" altLang="zh-CN" sz="2400" b="1">
                <a:latin typeface="Times New Roman" panose="02020603050405020304" pitchFamily="18" charset="0"/>
              </a:rPr>
              <a:t>A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C</a:t>
            </a:r>
            <a:r>
              <a:rPr lang="zh-CN" altLang="en-US" sz="2400" b="1">
                <a:latin typeface="Times New Roman" panose="02020603050405020304" pitchFamily="18" charset="0"/>
              </a:rPr>
              <a:t>．∠</a:t>
            </a:r>
            <a:r>
              <a:rPr lang="en-US" altLang="zh-CN" sz="2400" b="1" i="1"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latin typeface="Times New Roman" panose="02020603050405020304" pitchFamily="18" charset="0"/>
              </a:rPr>
              <a:t>＋∠</a:t>
            </a:r>
            <a:r>
              <a:rPr lang="en-US" altLang="zh-CN" sz="2400" b="1" i="1">
                <a:latin typeface="Times New Roman" panose="02020603050405020304" pitchFamily="18" charset="0"/>
              </a:rPr>
              <a:t>BCD</a:t>
            </a:r>
            <a:r>
              <a:rPr lang="zh-CN" altLang="en-US" sz="2400" b="1"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</a:rPr>
              <a:t>180°  </a:t>
            </a:r>
            <a:r>
              <a:rPr lang="zh-CN" altLang="en-US" sz="2400" b="1">
                <a:latin typeface="Times New Roman" panose="02020603050405020304" pitchFamily="18" charset="0"/>
              </a:rPr>
              <a:t>　</a:t>
            </a:r>
            <a:r>
              <a:rPr lang="en-US" altLang="zh-CN" sz="2400" b="1">
                <a:latin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</a:rPr>
              <a:t>．∠</a:t>
            </a:r>
            <a:r>
              <a:rPr lang="en-US" altLang="zh-CN" sz="2400" b="1"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</a:rPr>
              <a:t>＝∠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7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2" name="文本框 33"/>
          <p:cNvSpPr txBox="1">
            <a:spLocks noChangeArrowheads="1"/>
          </p:cNvSpPr>
          <p:nvPr/>
        </p:nvSpPr>
        <p:spPr bwMode="auto">
          <a:xfrm>
            <a:off x="7669214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4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文本框 36"/>
          <p:cNvSpPr txBox="1">
            <a:spLocks noChangeArrowheads="1"/>
          </p:cNvSpPr>
          <p:nvPr/>
        </p:nvSpPr>
        <p:spPr bwMode="auto">
          <a:xfrm>
            <a:off x="5959475" y="4430316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9470" name="Picture 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54176" y="2596754"/>
            <a:ext cx="3052763" cy="129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543800" y="1098948"/>
            <a:ext cx="4074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zh-CN" sz="2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9" y="404813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图片 4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8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1036638" y="1197145"/>
            <a:ext cx="70548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平行线的判定是由角之间的数量关系到直线间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位置关系的判定．要判定两直线平行，可围绕截线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找同位角、内错角或同旁内角是否相等或互补，而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选用其中一个方法说明两直线平行时，一般都要通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过结合对顶角、互补角等知识来说明</a:t>
            </a:r>
            <a:r>
              <a:rPr lang="en-US" altLang="zh-CN" sz="2400" b="1" dirty="0">
                <a:latin typeface="宋体" panose="02010600030101010101" pitchFamily="2" charset="-122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1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1" y="1556148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76400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294064" y="1640681"/>
            <a:ext cx="52085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宋体" panose="02010600030101010101" pitchFamily="2" charset="-122"/>
              </a:rPr>
              <a:t>利用角的关系判定两直线平行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宋体" panose="02010600030101010101" pitchFamily="2" charset="-122"/>
              </a:rPr>
              <a:t>利用“第三直线”判定两直线平行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1" y="260032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1" y="2461023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578894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9" y="404813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6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6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6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8" y="3549452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2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9" y="404813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8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25588" y="2518172"/>
            <a:ext cx="67484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、什么是平行线？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、判定两条直线平行的基本事实是什么？</a:t>
            </a:r>
          </a:p>
        </p:txBody>
      </p:sp>
      <p:sp>
        <p:nvSpPr>
          <p:cNvPr id="21" name="椭圆 20"/>
          <p:cNvSpPr/>
          <p:nvPr/>
        </p:nvSpPr>
        <p:spPr>
          <a:xfrm>
            <a:off x="2321064" y="1517244"/>
            <a:ext cx="731520" cy="5486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复</a:t>
            </a:r>
          </a:p>
        </p:txBody>
      </p:sp>
      <p:sp>
        <p:nvSpPr>
          <p:cNvPr id="22" name="椭圆 21"/>
          <p:cNvSpPr/>
          <p:nvPr/>
        </p:nvSpPr>
        <p:spPr>
          <a:xfrm>
            <a:off x="3591480" y="1517244"/>
            <a:ext cx="731520" cy="5486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习</a:t>
            </a:r>
          </a:p>
        </p:txBody>
      </p:sp>
      <p:sp>
        <p:nvSpPr>
          <p:cNvPr id="23" name="椭圆 22"/>
          <p:cNvSpPr/>
          <p:nvPr/>
        </p:nvSpPr>
        <p:spPr>
          <a:xfrm>
            <a:off x="4866309" y="1517244"/>
            <a:ext cx="731520" cy="5486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回</a:t>
            </a:r>
          </a:p>
        </p:txBody>
      </p:sp>
      <p:sp>
        <p:nvSpPr>
          <p:cNvPr id="28" name="椭圆 27"/>
          <p:cNvSpPr/>
          <p:nvPr/>
        </p:nvSpPr>
        <p:spPr>
          <a:xfrm>
            <a:off x="6128609" y="1517244"/>
            <a:ext cx="731520" cy="5486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gray">
          <a:xfrm flipH="1">
            <a:off x="2428875" y="1539479"/>
            <a:ext cx="5621338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gray">
          <a:xfrm flipH="1">
            <a:off x="792163" y="1539479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gray">
          <a:xfrm>
            <a:off x="2097089" y="1400175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904876" y="1522810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3006725" y="1510904"/>
            <a:ext cx="4743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利用角的关系判定两直线平行</a:t>
            </a:r>
            <a:r>
              <a:rPr lang="zh-CN" altLang="en-US" sz="1800" dirty="0"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9" y="404813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extBox 26"/>
          <p:cNvSpPr txBox="1">
            <a:spLocks noChangeArrowheads="1"/>
          </p:cNvSpPr>
          <p:nvPr/>
        </p:nvSpPr>
        <p:spPr bwMode="auto">
          <a:xfrm>
            <a:off x="785813" y="2038351"/>
            <a:ext cx="7815262" cy="329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</a:pPr>
            <a:r>
              <a:rPr lang="en-US" altLang="zh-CN" sz="2200" b="1" dirty="0">
                <a:latin typeface="Times New Roman" panose="02020603050405020304" pitchFamily="18" charset="0"/>
              </a:rPr>
              <a:t>1.</a:t>
            </a:r>
            <a:r>
              <a:rPr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平行线的判定公理：</a:t>
            </a:r>
            <a:r>
              <a:rPr lang="zh-CN" altLang="en-US" sz="2200" b="1" dirty="0">
                <a:latin typeface="Times New Roman" panose="02020603050405020304" pitchFamily="18" charset="0"/>
              </a:rPr>
              <a:t>两条直线被第三条直线所截，如果同位</a:t>
            </a:r>
          </a:p>
          <a:p>
            <a:pPr>
              <a:lnSpc>
                <a:spcPct val="135000"/>
              </a:lnSpc>
            </a:pPr>
            <a:r>
              <a:rPr lang="zh-CN" altLang="en-US" sz="2200" b="1" dirty="0">
                <a:latin typeface="Times New Roman" panose="02020603050405020304" pitchFamily="18" charset="0"/>
              </a:rPr>
              <a:t>  角相等，那么这两条直线平行．</a:t>
            </a:r>
          </a:p>
          <a:p>
            <a:pPr>
              <a:lnSpc>
                <a:spcPct val="135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简述：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同位角相等，两直线平行．</a:t>
            </a:r>
          </a:p>
          <a:p>
            <a:pPr>
              <a:lnSpc>
                <a:spcPct val="135000"/>
              </a:lnSpc>
            </a:pPr>
            <a:r>
              <a:rPr lang="en-US" altLang="zh-CN" sz="2200" b="1" dirty="0">
                <a:latin typeface="Times New Roman" panose="02020603050405020304" pitchFamily="18" charset="0"/>
              </a:rPr>
              <a:t>2.</a:t>
            </a:r>
            <a:r>
              <a:rPr lang="zh-CN" altLang="en-US" sz="2200" b="1" dirty="0">
                <a:latin typeface="Times New Roman" panose="02020603050405020304" pitchFamily="18" charset="0"/>
              </a:rPr>
              <a:t>平行线的判定公理是证明直线平行的重要依据．</a:t>
            </a:r>
          </a:p>
          <a:p>
            <a:pPr>
              <a:lnSpc>
                <a:spcPct val="135000"/>
              </a:lnSpc>
            </a:pPr>
            <a:r>
              <a:rPr lang="en-US" altLang="zh-CN" sz="2200" b="1" dirty="0">
                <a:latin typeface="Times New Roman" panose="02020603050405020304" pitchFamily="18" charset="0"/>
              </a:rPr>
              <a:t>3.</a:t>
            </a:r>
            <a:r>
              <a:rPr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表达方式：</a:t>
            </a:r>
          </a:p>
          <a:p>
            <a:pPr>
              <a:lnSpc>
                <a:spcPct val="135000"/>
              </a:lnSpc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2200" b="1" dirty="0">
                <a:latin typeface="Times New Roman" panose="02020603050405020304" pitchFamily="18" charset="0"/>
              </a:rPr>
              <a:t>如图：因为∠</a:t>
            </a:r>
            <a:r>
              <a:rPr lang="en-US" altLang="zh-CN" sz="2200" b="1" dirty="0">
                <a:latin typeface="Times New Roman" panose="02020603050405020304" pitchFamily="18" charset="0"/>
              </a:rPr>
              <a:t>1</a:t>
            </a:r>
            <a:r>
              <a:rPr lang="zh-CN" altLang="en-US" sz="2200" b="1" dirty="0">
                <a:latin typeface="Times New Roman" panose="02020603050405020304" pitchFamily="18" charset="0"/>
              </a:rPr>
              <a:t>＝∠</a:t>
            </a:r>
            <a:r>
              <a:rPr lang="en-US" altLang="zh-CN" sz="2200" b="1" dirty="0">
                <a:latin typeface="Times New Roman" panose="02020603050405020304" pitchFamily="18" charset="0"/>
              </a:rPr>
              <a:t>2(</a:t>
            </a:r>
            <a:r>
              <a:rPr lang="zh-CN" altLang="en-US" sz="2200" b="1" dirty="0">
                <a:latin typeface="Times New Roman" panose="02020603050405020304" pitchFamily="18" charset="0"/>
              </a:rPr>
              <a:t>已知</a:t>
            </a:r>
            <a:r>
              <a:rPr lang="en-US" altLang="zh-CN" sz="2200" b="1" dirty="0">
                <a:latin typeface="Times New Roman" panose="02020603050405020304" pitchFamily="18" charset="0"/>
              </a:rPr>
              <a:t>)</a:t>
            </a:r>
            <a:r>
              <a:rPr lang="zh-CN" altLang="en-US" sz="2200" b="1" dirty="0">
                <a:latin typeface="Times New Roman" panose="02020603050405020304" pitchFamily="18" charset="0"/>
              </a:rPr>
              <a:t>，</a:t>
            </a:r>
          </a:p>
          <a:p>
            <a:pPr>
              <a:lnSpc>
                <a:spcPct val="135000"/>
              </a:lnSpc>
            </a:pPr>
            <a:r>
              <a:rPr lang="zh-CN" altLang="en-US" sz="2200" b="1" dirty="0">
                <a:latin typeface="Times New Roman" panose="02020603050405020304" pitchFamily="18" charset="0"/>
              </a:rPr>
              <a:t>  所以</a:t>
            </a:r>
            <a:r>
              <a:rPr lang="en-US" altLang="zh-CN" sz="2200" b="1" i="1" dirty="0" err="1">
                <a:latin typeface="Times New Roman" panose="02020603050405020304" pitchFamily="18" charset="0"/>
              </a:rPr>
              <a:t>a</a:t>
            </a:r>
            <a:r>
              <a:rPr lang="en-US" altLang="zh-CN" sz="2200" b="1" dirty="0" err="1">
                <a:latin typeface="Times New Roman" panose="02020603050405020304" pitchFamily="18" charset="0"/>
              </a:rPr>
              <a:t>∥</a:t>
            </a:r>
            <a:r>
              <a:rPr lang="en-US" altLang="zh-CN" sz="2200" b="1" i="1" dirty="0" err="1">
                <a:latin typeface="Times New Roman" panose="02020603050405020304" pitchFamily="18" charset="0"/>
              </a:rPr>
              <a:t>b</a:t>
            </a:r>
            <a:r>
              <a:rPr lang="en-US" altLang="zh-CN" sz="2200" b="1" dirty="0">
                <a:latin typeface="Times New Roman" panose="02020603050405020304" pitchFamily="18" charset="0"/>
              </a:rPr>
              <a:t>(</a:t>
            </a:r>
            <a:r>
              <a:rPr lang="zh-CN" altLang="en-US" sz="2200" b="1" dirty="0">
                <a:latin typeface="Times New Roman" panose="02020603050405020304" pitchFamily="18" charset="0"/>
              </a:rPr>
              <a:t>同位角相等，两直线平行</a:t>
            </a:r>
            <a:r>
              <a:rPr lang="en-US" altLang="zh-CN" sz="2200" b="1" dirty="0">
                <a:latin typeface="Times New Roman" panose="02020603050405020304" pitchFamily="18" charset="0"/>
              </a:rPr>
              <a:t>).</a:t>
            </a:r>
            <a:r>
              <a:rPr lang="zh-CN" altLang="en-US" sz="22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2" name="矩形 31"/>
          <p:cNvSpPr/>
          <p:nvPr/>
        </p:nvSpPr>
        <p:spPr>
          <a:xfrm>
            <a:off x="7561263" y="1153716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6" name="文本框 22"/>
          <p:cNvSpPr txBox="1">
            <a:spLocks noChangeArrowheads="1"/>
          </p:cNvSpPr>
          <p:nvPr/>
        </p:nvSpPr>
        <p:spPr bwMode="auto">
          <a:xfrm>
            <a:off x="7683500" y="1153716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1300" name="Picture 3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88038" y="3401616"/>
            <a:ext cx="2316162" cy="127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601663" y="1066991"/>
            <a:ext cx="81153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2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  </a:t>
            </a:r>
            <a:r>
              <a:rPr lang="zh-CN" altLang="zh-CN" sz="2200" b="1" dirty="0">
                <a:latin typeface="宋体" panose="02010600030101010101" pitchFamily="2" charset="-122"/>
              </a:rPr>
              <a:t>如图</a:t>
            </a:r>
            <a:r>
              <a:rPr lang="zh-CN" altLang="en-US" sz="2200" b="1" dirty="0">
                <a:latin typeface="宋体" panose="02010600030101010101" pitchFamily="2" charset="-122"/>
              </a:rPr>
              <a:t>，若∠</a:t>
            </a:r>
            <a:r>
              <a:rPr lang="en-US" altLang="zh-CN" sz="2200" b="1" dirty="0">
                <a:latin typeface="Times New Roman" panose="02020603050405020304" pitchFamily="18" charset="0"/>
              </a:rPr>
              <a:t>1</a:t>
            </a:r>
            <a:r>
              <a:rPr lang="zh-CN" altLang="en-US" sz="2200" b="1" dirty="0">
                <a:latin typeface="宋体" panose="02010600030101010101" pitchFamily="2" charset="-122"/>
              </a:rPr>
              <a:t>＝∠</a:t>
            </a:r>
            <a:r>
              <a:rPr lang="en-US" altLang="zh-CN" sz="2200" b="1" dirty="0">
                <a:latin typeface="Times New Roman" panose="02020603050405020304" pitchFamily="18" charset="0"/>
              </a:rPr>
              <a:t>2</a:t>
            </a:r>
            <a:r>
              <a:rPr lang="zh-CN" altLang="en-US" sz="2200" b="1" dirty="0">
                <a:latin typeface="宋体" panose="02010600030101010101" pitchFamily="2" charset="-122"/>
              </a:rPr>
              <a:t>，能否确定</a:t>
            </a:r>
            <a:r>
              <a:rPr lang="en-US" altLang="zh-CN" sz="2200" b="1" i="1" dirty="0">
                <a:latin typeface="Times New Roman" panose="02020603050405020304" pitchFamily="18" charset="0"/>
              </a:rPr>
              <a:t>l</a:t>
            </a:r>
            <a:r>
              <a:rPr lang="en-US" altLang="zh-CN" sz="2200" b="1" baseline="-25000" dirty="0">
                <a:latin typeface="Times New Roman" panose="02020603050405020304" pitchFamily="18" charset="0"/>
              </a:rPr>
              <a:t>1</a:t>
            </a:r>
            <a:r>
              <a:rPr lang="en-US" altLang="zh-CN" sz="2200" b="1" dirty="0">
                <a:latin typeface="宋体" panose="02010600030101010101" pitchFamily="2" charset="-122"/>
              </a:rPr>
              <a:t>∥</a:t>
            </a:r>
            <a:r>
              <a:rPr lang="en-US" altLang="zh-CN" sz="2200" b="1" i="1" dirty="0">
                <a:latin typeface="Times New Roman" panose="02020603050405020304" pitchFamily="18" charset="0"/>
              </a:rPr>
              <a:t>l</a:t>
            </a:r>
            <a:r>
              <a:rPr lang="en-US" altLang="zh-CN" sz="22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200" b="1" dirty="0">
                <a:latin typeface="宋体" panose="02010600030101010101" pitchFamily="2" charset="-122"/>
              </a:rPr>
              <a:t>？为什么？能</a:t>
            </a:r>
          </a:p>
          <a:p>
            <a:pPr>
              <a:lnSpc>
                <a:spcPct val="125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  否确定</a:t>
            </a:r>
            <a:r>
              <a:rPr lang="en-US" altLang="zh-CN" sz="2200" b="1" i="1" dirty="0">
                <a:latin typeface="Times New Roman" panose="02020603050405020304" pitchFamily="18" charset="0"/>
              </a:rPr>
              <a:t>l</a:t>
            </a:r>
            <a:r>
              <a:rPr lang="en-US" altLang="zh-CN" sz="22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2200" b="1" dirty="0">
                <a:latin typeface="宋体" panose="02010600030101010101" pitchFamily="2" charset="-122"/>
              </a:rPr>
              <a:t>∥</a:t>
            </a:r>
            <a:r>
              <a:rPr lang="en-US" altLang="zh-CN" sz="2200" b="1" i="1" dirty="0">
                <a:latin typeface="Times New Roman" panose="02020603050405020304" pitchFamily="18" charset="0"/>
              </a:rPr>
              <a:t>l</a:t>
            </a:r>
            <a:r>
              <a:rPr lang="en-US" altLang="zh-CN" sz="2200" b="1" baseline="-25000" dirty="0">
                <a:latin typeface="Times New Roman" panose="02020603050405020304" pitchFamily="18" charset="0"/>
              </a:rPr>
              <a:t>4</a:t>
            </a:r>
            <a:r>
              <a:rPr lang="zh-CN" altLang="en-US" sz="2200" b="1" dirty="0">
                <a:latin typeface="宋体" panose="02010600030101010101" pitchFamily="2" charset="-122"/>
              </a:rPr>
              <a:t>？为什么？</a:t>
            </a:r>
            <a:endParaRPr lang="en-US" altLang="zh-CN" sz="2200" b="1" dirty="0"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endParaRPr lang="zh-CN" altLang="en-US" sz="22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endParaRPr lang="zh-CN" altLang="en-US" sz="22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导引：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利用平行线的判定公理来判定两直线平行的关键是弄清同</a:t>
            </a:r>
          </a:p>
          <a:p>
            <a:pPr>
              <a:lnSpc>
                <a:spcPct val="125000"/>
              </a:lnSpc>
            </a:pP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位角是由哪两条直线被第三条直线所截形成的．</a:t>
            </a:r>
          </a:p>
          <a:p>
            <a:pPr>
              <a:lnSpc>
                <a:spcPct val="125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解：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能确定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2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∥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2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，理由：同位角相等，两直线平行．不能确定</a:t>
            </a:r>
          </a:p>
          <a:p>
            <a:pPr>
              <a:lnSpc>
                <a:spcPct val="125000"/>
              </a:lnSpc>
            </a:pPr>
            <a:r>
              <a:rPr lang="en-US" altLang="zh-CN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2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∥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2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，因为∠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和∠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不是直线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2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2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被第三条直线所截形</a:t>
            </a:r>
          </a:p>
          <a:p>
            <a:pPr>
              <a:lnSpc>
                <a:spcPct val="125000"/>
              </a:lnSpc>
            </a:pP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    成的同位角．</a:t>
            </a:r>
            <a:r>
              <a:rPr lang="zh-CN" altLang="en-US" sz="2200" b="1" dirty="0">
                <a:latin typeface="宋体" panose="02010600030101010101" pitchFamily="2" charset="-122"/>
              </a:rPr>
              <a:t> </a:t>
            </a:r>
            <a:endParaRPr lang="en-US" altLang="zh-CN" sz="2200" b="1" dirty="0">
              <a:latin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7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9" name="文本框 23"/>
          <p:cNvSpPr txBox="1">
            <a:spLocks noChangeArrowheads="1"/>
          </p:cNvSpPr>
          <p:nvPr/>
        </p:nvSpPr>
        <p:spPr bwMode="auto">
          <a:xfrm>
            <a:off x="7669214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6150" name="文本框 25"/>
          <p:cNvSpPr txBox="1">
            <a:spLocks noChangeArrowheads="1"/>
          </p:cNvSpPr>
          <p:nvPr/>
        </p:nvSpPr>
        <p:spPr bwMode="auto">
          <a:xfrm>
            <a:off x="6305550" y="4396979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图片 4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8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37113" y="1446610"/>
            <a:ext cx="225266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197" name="内容占位符 7"/>
          <p:cNvSpPr txBox="1">
            <a:spLocks noChangeArrowheads="1"/>
          </p:cNvSpPr>
          <p:nvPr/>
        </p:nvSpPr>
        <p:spPr bwMode="auto">
          <a:xfrm>
            <a:off x="968376" y="982067"/>
            <a:ext cx="75152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25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如图，当∠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时，能判定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_______∥_______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25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理由：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(__________________________)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indent="0" eaLnBrk="1" hangingPunct="1">
              <a:lnSpc>
                <a:spcPct val="125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当∠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时，能判定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________∥________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，理由：  </a:t>
            </a:r>
          </a:p>
          <a:p>
            <a:pPr indent="0" eaLnBrk="1" hangingPunct="1">
              <a:lnSpc>
                <a:spcPct val="125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(________________________)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indent="0" eaLnBrk="1" hangingPunct="1">
              <a:lnSpc>
                <a:spcPct val="125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当∠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＋∠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时，能判定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________∥________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，理由：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(____________________________)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7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3" name="文本框 33"/>
          <p:cNvSpPr txBox="1">
            <a:spLocks noChangeArrowheads="1"/>
          </p:cNvSpPr>
          <p:nvPr/>
        </p:nvSpPr>
        <p:spPr bwMode="auto">
          <a:xfrm>
            <a:off x="766921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文本框 26"/>
          <p:cNvSpPr txBox="1">
            <a:spLocks noChangeArrowheads="1"/>
          </p:cNvSpPr>
          <p:nvPr/>
        </p:nvSpPr>
        <p:spPr bwMode="auto">
          <a:xfrm>
            <a:off x="6099175" y="4450557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7180" name="Picture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01814" y="3308747"/>
            <a:ext cx="2770187" cy="13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图片 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2" name="组合 4"/>
          <p:cNvGrpSpPr/>
          <p:nvPr/>
        </p:nvGrpSpPr>
        <p:grpSpPr bwMode="auto">
          <a:xfrm>
            <a:off x="781050" y="1096567"/>
            <a:ext cx="446088" cy="462684"/>
            <a:chOff x="781050" y="1304925"/>
            <a:chExt cx="446088" cy="616208"/>
          </a:xfrm>
        </p:grpSpPr>
        <p:sp>
          <p:nvSpPr>
            <p:cNvPr id="3" name="矩形 2"/>
            <p:cNvSpPr/>
            <p:nvPr/>
          </p:nvSpPr>
          <p:spPr>
            <a:xfrm>
              <a:off x="781050" y="1304925"/>
              <a:ext cx="446088" cy="44557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7190" name="矩形 3"/>
            <p:cNvSpPr>
              <a:spLocks noChangeArrowheads="1"/>
            </p:cNvSpPr>
            <p:nvPr/>
          </p:nvSpPr>
          <p:spPr bwMode="auto">
            <a:xfrm>
              <a:off x="834817" y="1306282"/>
              <a:ext cx="338554" cy="61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/>
            </a:p>
          </p:txBody>
        </p:sp>
      </p:grp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986463" y="1041798"/>
            <a:ext cx="14061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2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173664" y="1744266"/>
            <a:ext cx="14061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2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203951" y="2409825"/>
            <a:ext cx="14061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2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735264" y="1396604"/>
            <a:ext cx="358784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内错角相等，两直线平行</a:t>
            </a:r>
            <a:endParaRPr lang="zh-CN" altLang="zh-CN" sz="2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585913" y="2096691"/>
            <a:ext cx="358784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同位角相等，两直线平行</a:t>
            </a:r>
            <a:endParaRPr lang="zh-CN" altLang="zh-CN" sz="2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624139" y="2794398"/>
            <a:ext cx="38972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同旁内角互补，两直线平行</a:t>
            </a:r>
            <a:endParaRPr lang="zh-CN" altLang="zh-CN" sz="2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31" grpId="0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46464" y="3238500"/>
            <a:ext cx="2073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38200" y="978694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197" name="内容占位符 7"/>
          <p:cNvSpPr txBox="1">
            <a:spLocks noChangeArrowheads="1"/>
          </p:cNvSpPr>
          <p:nvPr/>
        </p:nvSpPr>
        <p:spPr bwMode="auto">
          <a:xfrm>
            <a:off x="914401" y="902494"/>
            <a:ext cx="7515225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en-US" altLang="zh-CN" sz="2400" b="1">
                <a:latin typeface="宋体" panose="02010600030101010101" pitchFamily="2" charset="-122"/>
              </a:rPr>
              <a:t> </a:t>
            </a:r>
            <a:r>
              <a:rPr lang="zh-CN" altLang="en-US" sz="2400" b="1">
                <a:latin typeface="宋体" panose="02010600030101010101" pitchFamily="2" charset="-122"/>
              </a:rPr>
              <a:t>如图，下面推理过程正确的是</a:t>
            </a:r>
            <a:r>
              <a:rPr lang="en-US" altLang="zh-CN" sz="2400" b="1">
                <a:latin typeface="宋体" panose="02010600030101010101" pitchFamily="2" charset="-122"/>
              </a:rPr>
              <a:t>(</a:t>
            </a:r>
            <a:r>
              <a:rPr lang="zh-CN" altLang="en-US" sz="2400" b="1">
                <a:latin typeface="宋体" panose="02010600030101010101" pitchFamily="2" charset="-122"/>
              </a:rPr>
              <a:t>　　</a:t>
            </a:r>
            <a:r>
              <a:rPr lang="en-US" altLang="zh-CN" sz="2400" b="1">
                <a:latin typeface="宋体" panose="02010600030101010101" pitchFamily="2" charset="-122"/>
              </a:rPr>
              <a:t>)</a:t>
            </a:r>
          </a:p>
          <a:p>
            <a:pPr marL="342900" indent="-342900">
              <a:lnSpc>
                <a:spcPct val="140000"/>
              </a:lnSpc>
            </a:pPr>
            <a:r>
              <a:rPr lang="en-US" altLang="zh-CN" sz="2400" b="1">
                <a:latin typeface="宋体" panose="02010600030101010101" pitchFamily="2" charset="-122"/>
              </a:rPr>
              <a:t>  ①</a:t>
            </a:r>
            <a:r>
              <a:rPr lang="zh-CN" altLang="en-US" sz="2400" b="1">
                <a:latin typeface="宋体" panose="02010600030101010101" pitchFamily="2" charset="-122"/>
              </a:rPr>
              <a:t>因为∠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宋体" panose="02010600030101010101" pitchFamily="2" charset="-122"/>
              </a:rPr>
              <a:t>＝∠</a:t>
            </a:r>
            <a:r>
              <a:rPr lang="en-US" altLang="zh-CN" sz="2400" b="1" i="1">
                <a:latin typeface="Times New Roman" panose="02020603050405020304" pitchFamily="18" charset="0"/>
              </a:rPr>
              <a:t>D</a:t>
            </a:r>
            <a:r>
              <a:rPr lang="zh-CN" altLang="en-US" sz="2400" b="1">
                <a:latin typeface="宋体" panose="02010600030101010101" pitchFamily="2" charset="-122"/>
              </a:rPr>
              <a:t>，所以</a:t>
            </a:r>
            <a:r>
              <a:rPr lang="en-US" altLang="zh-CN" sz="2400" b="1" i="1">
                <a:latin typeface="Times New Roman" panose="02020603050405020304" pitchFamily="18" charset="0"/>
              </a:rPr>
              <a:t>AB</a:t>
            </a:r>
            <a:r>
              <a:rPr lang="en-US" altLang="zh-CN" sz="2400" b="1">
                <a:latin typeface="宋体" panose="02010600030101010101" pitchFamily="2" charset="-122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</a:rPr>
              <a:t>CD</a:t>
            </a:r>
            <a:r>
              <a:rPr lang="zh-CN" altLang="en-US" sz="2400" b="1">
                <a:latin typeface="宋体" panose="02010600030101010101" pitchFamily="2" charset="-122"/>
              </a:rPr>
              <a:t>；</a:t>
            </a:r>
          </a:p>
          <a:p>
            <a:pPr marL="342900" indent="-342900">
              <a:lnSpc>
                <a:spcPct val="14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  ②因为∠</a:t>
            </a:r>
            <a:r>
              <a:rPr lang="en-US" altLang="zh-CN" sz="2400" b="1"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latin typeface="宋体" panose="02010600030101010101" pitchFamily="2" charset="-122"/>
              </a:rPr>
              <a:t>＝∠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宋体" panose="02010600030101010101" pitchFamily="2" charset="-122"/>
              </a:rPr>
              <a:t>，所以</a:t>
            </a:r>
            <a:r>
              <a:rPr lang="en-US" altLang="zh-CN" sz="2400" b="1" i="1">
                <a:latin typeface="Times New Roman" panose="02020603050405020304" pitchFamily="18" charset="0"/>
              </a:rPr>
              <a:t>AD</a:t>
            </a:r>
            <a:r>
              <a:rPr lang="en-US" altLang="zh-CN" sz="2400" b="1">
                <a:latin typeface="宋体" panose="02010600030101010101" pitchFamily="2" charset="-122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</a:rPr>
              <a:t>BC</a:t>
            </a:r>
            <a:r>
              <a:rPr lang="zh-CN" altLang="en-US" sz="2400" b="1">
                <a:latin typeface="宋体" panose="02010600030101010101" pitchFamily="2" charset="-122"/>
              </a:rPr>
              <a:t>；</a:t>
            </a:r>
          </a:p>
          <a:p>
            <a:pPr marL="342900" indent="-342900">
              <a:lnSpc>
                <a:spcPct val="14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  ③因为∠</a:t>
            </a:r>
            <a:r>
              <a:rPr lang="en-US" altLang="zh-CN" sz="2400" b="1" i="1">
                <a:latin typeface="Times New Roman" panose="02020603050405020304" pitchFamily="18" charset="0"/>
              </a:rPr>
              <a:t>BAD</a:t>
            </a:r>
            <a:r>
              <a:rPr lang="zh-CN" altLang="en-US" sz="2400" b="1">
                <a:latin typeface="宋体" panose="02010600030101010101" pitchFamily="2" charset="-122"/>
              </a:rPr>
              <a:t>＋∠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宋体" panose="02010600030101010101" pitchFamily="2" charset="-122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</a:rPr>
              <a:t>180</a:t>
            </a:r>
            <a:r>
              <a:rPr lang="en-US" altLang="zh-CN" sz="2400" b="1">
                <a:latin typeface="宋体" panose="02010600030101010101" pitchFamily="2" charset="-122"/>
              </a:rPr>
              <a:t>°</a:t>
            </a:r>
            <a:r>
              <a:rPr lang="zh-CN" altLang="en-US" sz="2400" b="1">
                <a:latin typeface="宋体" panose="02010600030101010101" pitchFamily="2" charset="-122"/>
              </a:rPr>
              <a:t>，所以</a:t>
            </a:r>
            <a:r>
              <a:rPr lang="en-US" altLang="zh-CN" sz="2400" b="1" i="1">
                <a:latin typeface="Times New Roman" panose="02020603050405020304" pitchFamily="18" charset="0"/>
              </a:rPr>
              <a:t>AD</a:t>
            </a:r>
            <a:r>
              <a:rPr lang="en-US" altLang="zh-CN" sz="2400" b="1">
                <a:latin typeface="宋体" panose="02010600030101010101" pitchFamily="2" charset="-122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</a:rPr>
              <a:t>BC</a:t>
            </a:r>
            <a:r>
              <a:rPr lang="zh-CN" altLang="en-US" sz="2400" b="1">
                <a:latin typeface="宋体" panose="02010600030101010101" pitchFamily="2" charset="-122"/>
              </a:rPr>
              <a:t>；</a:t>
            </a:r>
          </a:p>
          <a:p>
            <a:pPr marL="342900" indent="-342900">
              <a:lnSpc>
                <a:spcPct val="14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  ④因为∠</a:t>
            </a:r>
            <a:r>
              <a:rPr lang="en-US" altLang="zh-CN" sz="2400" b="1">
                <a:latin typeface="宋体" panose="02010600030101010101" pitchFamily="2" charset="-122"/>
              </a:rPr>
              <a:t>1</a:t>
            </a:r>
            <a:r>
              <a:rPr lang="zh-CN" altLang="en-US" sz="2400" b="1">
                <a:latin typeface="宋体" panose="02010600030101010101" pitchFamily="2" charset="-122"/>
              </a:rPr>
              <a:t>＝∠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宋体" panose="02010600030101010101" pitchFamily="2" charset="-122"/>
              </a:rPr>
              <a:t>，所以</a:t>
            </a:r>
            <a:r>
              <a:rPr lang="en-US" altLang="zh-CN" sz="2400" b="1" i="1">
                <a:latin typeface="Times New Roman" panose="02020603050405020304" pitchFamily="18" charset="0"/>
              </a:rPr>
              <a:t>AD</a:t>
            </a:r>
            <a:r>
              <a:rPr lang="en-US" altLang="zh-CN" sz="2400" b="1">
                <a:latin typeface="宋体" panose="02010600030101010101" pitchFamily="2" charset="-122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</a:rPr>
              <a:t>BC</a:t>
            </a:r>
            <a:r>
              <a:rPr lang="en-US" altLang="zh-CN" sz="2400" b="1">
                <a:latin typeface="宋体" panose="02010600030101010101" pitchFamily="2" charset="-122"/>
              </a:rPr>
              <a:t>.</a:t>
            </a:r>
          </a:p>
          <a:p>
            <a:pPr marL="342900" indent="-342900"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A</a:t>
            </a:r>
            <a:r>
              <a:rPr lang="zh-CN" altLang="en-US" sz="2400" b="1">
                <a:latin typeface="宋体" panose="02010600030101010101" pitchFamily="2" charset="-122"/>
              </a:rPr>
              <a:t>．①和②  </a:t>
            </a:r>
            <a:r>
              <a:rPr lang="en-US" altLang="zh-CN" sz="2400" b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宋体" panose="02010600030101010101" pitchFamily="2" charset="-122"/>
              </a:rPr>
              <a:t>．①和③  </a:t>
            </a:r>
            <a:r>
              <a:rPr lang="en-US" altLang="zh-CN" sz="2400" b="1"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latin typeface="宋体" panose="02010600030101010101" pitchFamily="2" charset="-122"/>
              </a:rPr>
              <a:t>．②和④  </a:t>
            </a:r>
            <a:r>
              <a:rPr lang="en-US" altLang="zh-CN" sz="2400" b="1">
                <a:latin typeface="Times New Roman" panose="02020603050405020304" pitchFamily="18" charset="0"/>
              </a:rPr>
              <a:t>D</a:t>
            </a:r>
            <a:r>
              <a:rPr lang="zh-CN" altLang="en-US" sz="2400" b="1">
                <a:latin typeface="宋体" panose="02010600030101010101" pitchFamily="2" charset="-122"/>
              </a:rPr>
              <a:t>．②和③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7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9" name="文本框 33"/>
          <p:cNvSpPr txBox="1">
            <a:spLocks noChangeArrowheads="1"/>
          </p:cNvSpPr>
          <p:nvPr/>
        </p:nvSpPr>
        <p:spPr bwMode="auto">
          <a:xfrm>
            <a:off x="766921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文本框 26"/>
          <p:cNvSpPr txBox="1">
            <a:spLocks noChangeArrowheads="1"/>
          </p:cNvSpPr>
          <p:nvPr/>
        </p:nvSpPr>
        <p:spPr bwMode="auto">
          <a:xfrm>
            <a:off x="6099175" y="4450557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8206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8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659439" y="906067"/>
            <a:ext cx="4074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zh-CN" sz="2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9964" y="1251348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4" name="内容占位符 7"/>
          <p:cNvSpPr txBox="1">
            <a:spLocks noChangeArrowheads="1"/>
          </p:cNvSpPr>
          <p:nvPr/>
        </p:nvSpPr>
        <p:spPr bwMode="auto">
          <a:xfrm>
            <a:off x="1030289" y="1164431"/>
            <a:ext cx="7515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  (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福州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下列图形中，由∠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能得到   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AB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的是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7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2" name="文本框 33"/>
          <p:cNvSpPr txBox="1">
            <a:spLocks noChangeArrowheads="1"/>
          </p:cNvSpPr>
          <p:nvPr/>
        </p:nvSpPr>
        <p:spPr bwMode="auto">
          <a:xfrm>
            <a:off x="766921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文本框 26"/>
          <p:cNvSpPr txBox="1">
            <a:spLocks noChangeArrowheads="1"/>
          </p:cNvSpPr>
          <p:nvPr/>
        </p:nvSpPr>
        <p:spPr bwMode="auto">
          <a:xfrm>
            <a:off x="6099175" y="4450557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9229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8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69988" y="2441972"/>
            <a:ext cx="6762750" cy="119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563939" y="1638301"/>
            <a:ext cx="389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2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66764" y="978694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2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4" name="内容占位符 7"/>
          <p:cNvSpPr txBox="1">
            <a:spLocks noChangeArrowheads="1"/>
          </p:cNvSpPr>
          <p:nvPr/>
        </p:nvSpPr>
        <p:spPr bwMode="auto">
          <a:xfrm>
            <a:off x="842964" y="891779"/>
            <a:ext cx="7515225" cy="435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4</a:t>
            </a:r>
            <a:r>
              <a:rPr lang="en-US" altLang="zh-CN" sz="2000" b="1" dirty="0">
                <a:latin typeface="宋体" panose="02010600030101010101" pitchFamily="2" charset="-122"/>
              </a:rPr>
              <a:t>  (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·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金华</a:t>
            </a:r>
            <a:r>
              <a:rPr lang="en-US" altLang="zh-CN" sz="2000" b="1" dirty="0">
                <a:latin typeface="宋体" panose="02010600030101010101" pitchFamily="2" charset="-122"/>
              </a:rPr>
              <a:t>)</a:t>
            </a:r>
            <a:r>
              <a:rPr lang="zh-CN" altLang="en-US" sz="2000" b="1" dirty="0">
                <a:latin typeface="宋体" panose="02010600030101010101" pitchFamily="2" charset="-122"/>
              </a:rPr>
              <a:t>以下四种沿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AB</a:t>
            </a:r>
            <a:r>
              <a:rPr lang="zh-CN" altLang="en-US" sz="2000" b="1" dirty="0">
                <a:latin typeface="宋体" panose="02010600030101010101" pitchFamily="2" charset="-122"/>
              </a:rPr>
              <a:t>折叠的方法中，不一定能判定纸     </a:t>
            </a:r>
          </a:p>
          <a:p>
            <a:pPr marL="342900" indent="-342900">
              <a:lnSpc>
                <a:spcPct val="13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  带两条边线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宋体" panose="02010600030101010101" pitchFamily="2" charset="-122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宋体" panose="02010600030101010101" pitchFamily="2" charset="-122"/>
              </a:rPr>
              <a:t>互相平行的是</a:t>
            </a:r>
            <a:r>
              <a:rPr lang="en-US" altLang="zh-CN" sz="2000" b="1" dirty="0">
                <a:latin typeface="宋体" panose="02010600030101010101" pitchFamily="2" charset="-122"/>
              </a:rPr>
              <a:t>(</a:t>
            </a:r>
            <a:r>
              <a:rPr lang="zh-CN" altLang="en-US" sz="2000" b="1" dirty="0">
                <a:latin typeface="宋体" panose="02010600030101010101" pitchFamily="2" charset="-122"/>
              </a:rPr>
              <a:t>　　</a:t>
            </a:r>
            <a:r>
              <a:rPr lang="en-US" altLang="zh-CN" sz="2000" b="1" dirty="0">
                <a:latin typeface="宋体" panose="02010600030101010101" pitchFamily="2" charset="-122"/>
              </a:rPr>
              <a:t>)</a:t>
            </a:r>
          </a:p>
          <a:p>
            <a:pPr marL="342900" indent="-342900">
              <a:lnSpc>
                <a:spcPct val="130000"/>
              </a:lnSpc>
            </a:pPr>
            <a:endParaRPr lang="en-US" altLang="zh-CN" sz="20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</a:pPr>
            <a:endParaRPr lang="en-US" altLang="zh-CN" sz="20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</a:pPr>
            <a:endParaRPr lang="en-US" altLang="zh-CN" sz="20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</a:pPr>
            <a:endParaRPr lang="en-US" altLang="zh-CN" sz="20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  </a:t>
            </a:r>
            <a:r>
              <a:rPr lang="en-US" altLang="zh-CN" sz="2000" b="1" dirty="0">
                <a:latin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宋体" panose="02010600030101010101" pitchFamily="2" charset="-122"/>
              </a:rPr>
              <a:t>．如图①，展开后测得∠</a:t>
            </a:r>
            <a:r>
              <a:rPr lang="en-US" altLang="zh-CN" sz="2000" b="1" dirty="0">
                <a:latin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</a:rPr>
              <a:t>＝∠</a:t>
            </a:r>
            <a:r>
              <a:rPr lang="en-US" altLang="zh-CN" sz="2000" b="1" dirty="0">
                <a:latin typeface="Times New Roman" panose="02020603050405020304" pitchFamily="18" charset="0"/>
              </a:rPr>
              <a:t>2</a:t>
            </a:r>
          </a:p>
          <a:p>
            <a:pPr marL="342900" indent="-342900">
              <a:lnSpc>
                <a:spcPct val="13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  </a:t>
            </a:r>
            <a:r>
              <a:rPr lang="en-US" altLang="zh-CN" sz="2000" b="1" dirty="0">
                <a:latin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宋体" panose="02010600030101010101" pitchFamily="2" charset="-122"/>
              </a:rPr>
              <a:t>．如图②，展开后测得∠</a:t>
            </a:r>
            <a:r>
              <a:rPr lang="en-US" altLang="zh-CN" sz="2000" b="1" dirty="0">
                <a:latin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</a:rPr>
              <a:t>＝∠</a:t>
            </a:r>
            <a:r>
              <a:rPr lang="en-US" altLang="zh-CN" sz="2000" b="1" dirty="0"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</a:rPr>
              <a:t>且∠</a:t>
            </a:r>
            <a:r>
              <a:rPr lang="en-US" altLang="zh-CN" sz="2000" b="1" dirty="0">
                <a:latin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宋体" panose="02010600030101010101" pitchFamily="2" charset="-122"/>
              </a:rPr>
              <a:t>＝∠</a:t>
            </a:r>
            <a:r>
              <a:rPr lang="en-US" altLang="zh-CN" sz="2000" b="1" dirty="0">
                <a:latin typeface="Times New Roman" panose="02020603050405020304" pitchFamily="18" charset="0"/>
              </a:rPr>
              <a:t>4</a:t>
            </a:r>
          </a:p>
          <a:p>
            <a:pPr marL="342900" indent="-342900">
              <a:lnSpc>
                <a:spcPct val="13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  </a:t>
            </a:r>
            <a:r>
              <a:rPr lang="en-US" altLang="zh-CN" sz="2000" b="1" dirty="0">
                <a:latin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宋体" panose="02010600030101010101" pitchFamily="2" charset="-122"/>
              </a:rPr>
              <a:t>．如图③，测得∠</a:t>
            </a:r>
            <a:r>
              <a:rPr lang="en-US" altLang="zh-CN" sz="2000" b="1" dirty="0">
                <a:latin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</a:rPr>
              <a:t>＝∠</a:t>
            </a:r>
            <a:r>
              <a:rPr lang="en-US" altLang="zh-CN" sz="2000" b="1" dirty="0">
                <a:latin typeface="Times New Roman" panose="02020603050405020304" pitchFamily="18" charset="0"/>
              </a:rPr>
              <a:t>2</a:t>
            </a:r>
          </a:p>
          <a:p>
            <a:pPr marL="342900" indent="-342900">
              <a:lnSpc>
                <a:spcPct val="13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  </a:t>
            </a:r>
            <a:r>
              <a:rPr lang="en-US" altLang="zh-CN" sz="2000" b="1" dirty="0">
                <a:latin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宋体" panose="02010600030101010101" pitchFamily="2" charset="-122"/>
              </a:rPr>
              <a:t>．如图④，展开后再沿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CD</a:t>
            </a:r>
            <a:r>
              <a:rPr lang="zh-CN" altLang="en-US" sz="2000" b="1" dirty="0">
                <a:latin typeface="宋体" panose="02010600030101010101" pitchFamily="2" charset="-122"/>
              </a:rPr>
              <a:t>折叠，两条折痕的交点为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O</a:t>
            </a:r>
            <a:r>
              <a:rPr lang="zh-CN" altLang="en-US" sz="2000" b="1" dirty="0">
                <a:latin typeface="宋体" panose="02010600030101010101" pitchFamily="2" charset="-122"/>
              </a:rPr>
              <a:t>，测</a:t>
            </a:r>
          </a:p>
          <a:p>
            <a:pPr marL="342900" indent="-342900">
              <a:lnSpc>
                <a:spcPct val="13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      得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OA</a:t>
            </a:r>
            <a:r>
              <a:rPr lang="zh-CN" altLang="en-US" sz="2000" b="1" dirty="0">
                <a:latin typeface="宋体" panose="02010600030101010101" pitchFamily="2" charset="-122"/>
              </a:rPr>
              <a:t>＝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OB</a:t>
            </a:r>
            <a:r>
              <a:rPr lang="zh-CN" altLang="en-US" sz="2000" b="1" dirty="0">
                <a:latin typeface="宋体" panose="02010600030101010101" pitchFamily="2" charset="-122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OC</a:t>
            </a:r>
            <a:r>
              <a:rPr lang="zh-CN" altLang="en-US" sz="2000" b="1" dirty="0">
                <a:latin typeface="宋体" panose="02010600030101010101" pitchFamily="2" charset="-122"/>
              </a:rPr>
              <a:t>＝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OD</a:t>
            </a:r>
            <a:endParaRPr lang="zh-CN" altLang="zh-CN" sz="2000" b="1" i="1" dirty="0">
              <a:latin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7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6" name="文本框 33"/>
          <p:cNvSpPr txBox="1">
            <a:spLocks noChangeArrowheads="1"/>
          </p:cNvSpPr>
          <p:nvPr/>
        </p:nvSpPr>
        <p:spPr bwMode="auto">
          <a:xfrm>
            <a:off x="7669213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29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19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文本框 26"/>
          <p:cNvSpPr txBox="1">
            <a:spLocks noChangeArrowheads="1"/>
          </p:cNvSpPr>
          <p:nvPr/>
        </p:nvSpPr>
        <p:spPr bwMode="auto">
          <a:xfrm>
            <a:off x="6099175" y="4450557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0253" name="Picture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2412" y="1753404"/>
            <a:ext cx="6054725" cy="136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图片 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895850" y="1276350"/>
            <a:ext cx="37061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0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Microsoft Office PowerPoint</Application>
  <PresentationFormat>全屏显示(16:9)</PresentationFormat>
  <Paragraphs>170</Paragraphs>
  <Slides>19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Adobe 黑体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2023-01-17T01:38:42Z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74400D8CA18F46F494D10B6657961EB8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