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369" r:id="rId2"/>
    <p:sldId id="393" r:id="rId3"/>
    <p:sldId id="275" r:id="rId4"/>
    <p:sldId id="342" r:id="rId5"/>
    <p:sldId id="420" r:id="rId6"/>
    <p:sldId id="433" r:id="rId7"/>
    <p:sldId id="434" r:id="rId8"/>
    <p:sldId id="373" r:id="rId9"/>
    <p:sldId id="445" r:id="rId10"/>
    <p:sldId id="446" r:id="rId11"/>
    <p:sldId id="455" r:id="rId12"/>
    <p:sldId id="424" r:id="rId13"/>
    <p:sldId id="432" r:id="rId14"/>
    <p:sldId id="425" r:id="rId15"/>
    <p:sldId id="435" r:id="rId16"/>
    <p:sldId id="447" r:id="rId17"/>
    <p:sldId id="448" r:id="rId18"/>
    <p:sldId id="449" r:id="rId19"/>
    <p:sldId id="450" r:id="rId20"/>
    <p:sldId id="394" r:id="rId21"/>
    <p:sldId id="396" r:id="rId22"/>
    <p:sldId id="387" r:id="rId23"/>
    <p:sldId id="451" r:id="rId24"/>
    <p:sldId id="452" r:id="rId25"/>
    <p:sldId id="453" r:id="rId26"/>
    <p:sldId id="454" r:id="rId27"/>
    <p:sldId id="359" r:id="rId2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8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35574"/>
    <a:srgbClr val="CC0066"/>
    <a:srgbClr val="0033CC"/>
    <a:srgbClr val="CC0000"/>
    <a:srgbClr val="CC00CC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5921" autoAdjust="0"/>
  </p:normalViewPr>
  <p:slideViewPr>
    <p:cSldViewPr>
      <p:cViewPr varScale="1">
        <p:scale>
          <a:sx n="106" d="100"/>
          <a:sy n="106" d="100"/>
        </p:scale>
        <p:origin x="-102" y="-702"/>
      </p:cViewPr>
      <p:guideLst>
        <p:guide orient="horz" pos="1619"/>
        <p:guide pos="28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I~1\LOCALS~1\Temp\wps.Mu1500\Chart3%20in%20Wp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2">
                <a:lumMod val="40000"/>
                <a:lumOff val="60000"/>
              </a:schemeClr>
            </a:solidFill>
            <a:ln w="19050">
              <a:solidFill>
                <a:schemeClr val="bg2">
                  <a:lumMod val="40000"/>
                  <a:lumOff val="60000"/>
                </a:schemeClr>
              </a:solidFill>
            </a:ln>
          </c:spPr>
          <c:dPt>
            <c:idx val="0"/>
            <c:bubble3D val="0"/>
            <c:explosion val="1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bg2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81-4C4A-886D-AC0D44E2FE37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bg2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81-4C4A-886D-AC0D44E2FE37}"/>
              </c:ext>
            </c:extLst>
          </c:dPt>
          <c:dLbls>
            <c:dLbl>
              <c:idx val="0"/>
              <c:layout>
                <c:manualLayout>
                  <c:x val="2.9166666666666698E-2"/>
                  <c:y val="-0.17013888888888901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sz="2000"/>
                      <a:t>考试</a:t>
                    </a:r>
                    <a:r>
                      <a:rPr lang="en-US" altLang="zh-CN" sz="2000"/>
                      <a:t>60%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81-4C4A-886D-AC0D44E2FE37}"/>
                </c:ext>
              </c:extLst>
            </c:dLbl>
            <c:dLbl>
              <c:idx val="1"/>
              <c:layout>
                <c:manualLayout>
                  <c:x val="0.19791666666666699"/>
                  <c:y val="9.7222222222222196E-2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sz="2000"/>
                      <a:t>平时</a:t>
                    </a:r>
                    <a:r>
                      <a:rPr lang="en-US" altLang="zh-CN" sz="2000"/>
                      <a:t>40%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81-4C4A-886D-AC0D44E2FE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'[Chart3 in Wps.xlsx]Sheet1'!$F$7:$G$7</c:f>
              <c:strCache>
                <c:ptCount val="2"/>
                <c:pt idx="0">
                  <c:v>考试</c:v>
                </c:pt>
                <c:pt idx="1">
                  <c:v>平时</c:v>
                </c:pt>
              </c:strCache>
            </c:strRef>
          </c:cat>
          <c:val>
            <c:numRef>
              <c:f>'[Chart3 in Wps.xlsx]Sheet1'!$F$8:$G$8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81-4C4A-886D-AC0D44E2FE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4D90077-3284-4A36-907E-78993026B1B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F4AFDF3-2699-4548-BD08-170E83BB039D}" type="slidenum">
              <a:rPr lang="zh-CN" altLang="en-US">
                <a:solidFill>
                  <a:schemeClr val="tx1"/>
                </a:solidFill>
              </a:rPr>
              <a:t>3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5A3417E-4E7A-47C4-8572-29BF24748559}" type="slidenum">
              <a:rPr lang="zh-CN" altLang="en-US">
                <a:solidFill>
                  <a:schemeClr val="tx1"/>
                </a:solidFill>
              </a:rPr>
              <a:t>4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33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331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6B72438-638F-49BA-963E-56FC43D1D22E}" type="slidenum">
              <a:rPr lang="zh-CN" altLang="en-US">
                <a:solidFill>
                  <a:schemeClr val="tx1"/>
                </a:solidFill>
              </a:rPr>
              <a:t>8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945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76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765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2875F35-13D3-45F1-8670-9D5F8661D37A}" type="slidenum">
              <a:rPr lang="zh-CN" altLang="en-US">
                <a:solidFill>
                  <a:schemeClr val="tx1"/>
                </a:solidFill>
              </a:rPr>
              <a:t>20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0EB0-1902-40D6-BFD9-57838706E92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8F426-2E79-49D2-A5A3-FF03393DD5E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5DAE3-2A1D-4654-B164-8C99DB150C5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79B3B-1D82-40F0-BE5A-BEFDF5A5098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F2ACB-D0AE-4541-9957-2B26BE3D2C1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144FE-DEFF-41BC-9770-B1B1B62CDAF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8614B-59FA-4BED-AB67-4E6B9D238C6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00413-1416-4CDC-B19F-50FC6D64F0C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59ACC-84A6-4B7D-8FC4-E0D327EF179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10DF8-BE03-4D21-B1B9-D49B4CD5CCF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A2EC70-8301-4DD3-8D58-EC9A1546123E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545225" y="2139702"/>
            <a:ext cx="2031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r>
              <a:rPr lang="zh-CN" altLang="en-US" sz="48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均数</a:t>
            </a:r>
            <a:endParaRPr lang="en-US" altLang="zh-CN" sz="48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-11113" y="134761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第六章  数据的分析</a:t>
            </a:r>
            <a:endParaRPr lang="en-US" altLang="zh-CN" sz="2800" b="1" dirty="0">
              <a:solidFill>
                <a:srgbClr val="0707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8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80" name="MH_Text_1"/>
          <p:cNvSpPr>
            <a:spLocks noChangeArrowheads="1"/>
          </p:cNvSpPr>
          <p:nvPr/>
        </p:nvSpPr>
        <p:spPr bwMode="auto">
          <a:xfrm>
            <a:off x="723900" y="3437036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640633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081" name="MH_Other_1"/>
          <p:cNvSpPr>
            <a:spLocks noChangeArrowheads="1"/>
          </p:cNvSpPr>
          <p:nvPr/>
        </p:nvSpPr>
        <p:spPr bwMode="auto">
          <a:xfrm>
            <a:off x="2149476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Text_2"/>
          <p:cNvSpPr>
            <a:spLocks noChangeArrowheads="1"/>
          </p:cNvSpPr>
          <p:nvPr/>
        </p:nvSpPr>
        <p:spPr bwMode="auto">
          <a:xfrm>
            <a:off x="2711450" y="3435846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640633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084" name="MH_Other_2"/>
          <p:cNvSpPr>
            <a:spLocks noChangeArrowheads="1"/>
          </p:cNvSpPr>
          <p:nvPr/>
        </p:nvSpPr>
        <p:spPr bwMode="auto">
          <a:xfrm>
            <a:off x="2746376" y="3766839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Other_3"/>
          <p:cNvSpPr>
            <a:spLocks noChangeArrowheads="1"/>
          </p:cNvSpPr>
          <p:nvPr/>
        </p:nvSpPr>
        <p:spPr bwMode="auto">
          <a:xfrm>
            <a:off x="4179889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Text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435846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640633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3088" name="MH_Other_4"/>
          <p:cNvSpPr>
            <a:spLocks noChangeArrowheads="1"/>
          </p:cNvSpPr>
          <p:nvPr/>
        </p:nvSpPr>
        <p:spPr bwMode="auto">
          <a:xfrm>
            <a:off x="4776788" y="3766839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9" name="MH_Other_5"/>
          <p:cNvSpPr>
            <a:spLocks noChangeArrowheads="1"/>
          </p:cNvSpPr>
          <p:nvPr/>
        </p:nvSpPr>
        <p:spPr bwMode="auto">
          <a:xfrm>
            <a:off x="6178551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91" name="MH_Text_4"/>
          <p:cNvSpPr>
            <a:spLocks noChangeArrowheads="1"/>
          </p:cNvSpPr>
          <p:nvPr/>
        </p:nvSpPr>
        <p:spPr bwMode="auto">
          <a:xfrm>
            <a:off x="6727825" y="3435846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6" y="3640633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092" name="MH_Other_6"/>
          <p:cNvSpPr>
            <a:spLocks noChangeArrowheads="1"/>
          </p:cNvSpPr>
          <p:nvPr/>
        </p:nvSpPr>
        <p:spPr bwMode="auto">
          <a:xfrm>
            <a:off x="6777039" y="3766839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3" name="MH_Other_7"/>
          <p:cNvGrpSpPr/>
          <p:nvPr/>
        </p:nvGrpSpPr>
        <p:grpSpPr bwMode="auto">
          <a:xfrm>
            <a:off x="2085975" y="3733502"/>
            <a:ext cx="890588" cy="200025"/>
            <a:chOff x="0" y="0"/>
            <a:chExt cx="561" cy="169"/>
          </a:xfrm>
        </p:grpSpPr>
        <p:pic>
          <p:nvPicPr>
            <p:cNvPr id="3094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5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7" name="MH_Other_8"/>
          <p:cNvSpPr>
            <a:spLocks noChangeArrowheads="1"/>
          </p:cNvSpPr>
          <p:nvPr/>
        </p:nvSpPr>
        <p:spPr bwMode="auto">
          <a:xfrm>
            <a:off x="2184401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6" name="MH_Other_9"/>
          <p:cNvGrpSpPr/>
          <p:nvPr/>
        </p:nvGrpSpPr>
        <p:grpSpPr bwMode="auto">
          <a:xfrm>
            <a:off x="4116388" y="3733502"/>
            <a:ext cx="889000" cy="200025"/>
            <a:chOff x="0" y="0"/>
            <a:chExt cx="560" cy="169"/>
          </a:xfrm>
        </p:grpSpPr>
        <p:pic>
          <p:nvPicPr>
            <p:cNvPr id="3098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9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101" name="MH_Other_10"/>
          <p:cNvSpPr>
            <a:spLocks noChangeArrowheads="1"/>
          </p:cNvSpPr>
          <p:nvPr/>
        </p:nvSpPr>
        <p:spPr bwMode="auto">
          <a:xfrm>
            <a:off x="4214814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7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733502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Text Box 31"/>
          <p:cNvSpPr txBox="1">
            <a:spLocks noChangeArrowheads="1"/>
          </p:cNvSpPr>
          <p:nvPr/>
        </p:nvSpPr>
        <p:spPr bwMode="auto">
          <a:xfrm>
            <a:off x="6226176" y="3809702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4" name="MH_Other_12"/>
          <p:cNvSpPr>
            <a:spLocks noChangeArrowheads="1"/>
          </p:cNvSpPr>
          <p:nvPr/>
        </p:nvSpPr>
        <p:spPr bwMode="auto">
          <a:xfrm>
            <a:off x="6213476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5369681" y="353860"/>
            <a:ext cx="36718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dirty="0" smtClean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八</a:t>
            </a:r>
            <a:r>
              <a:rPr lang="zh-CN" altLang="en-US" sz="20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年级数学上（</a:t>
            </a:r>
            <a:r>
              <a:rPr lang="en-US" altLang="zh-CN" sz="20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BS</a:t>
            </a:r>
            <a:r>
              <a:rPr lang="zh-CN" altLang="en-US" sz="20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</a:t>
            </a:r>
          </a:p>
          <a:p>
            <a:r>
              <a:rPr lang="zh-CN" altLang="en-US" sz="2000" dirty="0" smtClean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教</a:t>
            </a:r>
            <a:r>
              <a:rPr lang="zh-CN" altLang="en-US" sz="20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学课件</a:t>
            </a:r>
          </a:p>
        </p:txBody>
      </p:sp>
      <p:sp>
        <p:nvSpPr>
          <p:cNvPr id="34" name="矩形 33"/>
          <p:cNvSpPr/>
          <p:nvPr/>
        </p:nvSpPr>
        <p:spPr>
          <a:xfrm>
            <a:off x="0" y="4299942"/>
            <a:ext cx="913288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4"/>
          <p:cNvSpPr txBox="1">
            <a:spLocks noChangeArrowheads="1"/>
          </p:cNvSpPr>
          <p:nvPr/>
        </p:nvSpPr>
        <p:spPr bwMode="auto">
          <a:xfrm>
            <a:off x="490539" y="388144"/>
            <a:ext cx="772477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解：（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）参加本次活动的总人数是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1+8+1+10+8+3+1=32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（人）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）总共植树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8+4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1+5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10+6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8+7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3+8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1=155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（棵）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）平均每人植树               （棵）</a:t>
            </a:r>
          </a:p>
        </p:txBody>
      </p:sp>
      <p:graphicFrame>
        <p:nvGraphicFramePr>
          <p:cNvPr id="15362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614739" y="2255044"/>
          <a:ext cx="1546225" cy="602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r:id="rId3" imgW="622300" imgH="393700" progId="Equation.KSEE3">
                  <p:embed/>
                </p:oleObj>
              </mc:Choice>
              <mc:Fallback>
                <p:oleObj r:id="rId3" imgW="622300" imgH="3937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9" y="2255044"/>
                        <a:ext cx="1546225" cy="602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3" name="Group 25"/>
          <p:cNvGrpSpPr/>
          <p:nvPr/>
        </p:nvGrpSpPr>
        <p:grpSpPr bwMode="auto">
          <a:xfrm>
            <a:off x="4832351" y="2971800"/>
            <a:ext cx="3097213" cy="1296591"/>
            <a:chOff x="0" y="1"/>
            <a:chExt cx="1905" cy="1089"/>
          </a:xfrm>
        </p:grpSpPr>
        <p:sp>
          <p:nvSpPr>
            <p:cNvPr id="11274" name="Rectangle 10"/>
            <p:cNvSpPr/>
            <p:nvPr/>
          </p:nvSpPr>
          <p:spPr>
            <a:xfrm>
              <a:off x="0" y="1"/>
              <a:ext cx="1905" cy="1088"/>
            </a:xfrm>
            <a:prstGeom prst="rect">
              <a:avLst/>
            </a:prstGeom>
            <a:solidFill>
              <a:srgbClr val="C0C0C0">
                <a:alpha val="28000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5365" name="Line 11"/>
            <p:cNvSpPr>
              <a:spLocks noChangeShapeType="1"/>
            </p:cNvSpPr>
            <p:nvPr/>
          </p:nvSpPr>
          <p:spPr bwMode="auto">
            <a:xfrm>
              <a:off x="0" y="544"/>
              <a:ext cx="1905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Line 12"/>
            <p:cNvSpPr>
              <a:spLocks noChangeShapeType="1"/>
            </p:cNvSpPr>
            <p:nvPr/>
          </p:nvSpPr>
          <p:spPr bwMode="auto">
            <a:xfrm>
              <a:off x="0" y="363"/>
              <a:ext cx="1905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7" name="Line 13"/>
            <p:cNvSpPr>
              <a:spLocks noChangeShapeType="1"/>
            </p:cNvSpPr>
            <p:nvPr/>
          </p:nvSpPr>
          <p:spPr bwMode="auto">
            <a:xfrm>
              <a:off x="0" y="181"/>
              <a:ext cx="1905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8" name="Line 15"/>
            <p:cNvSpPr>
              <a:spLocks noChangeShapeType="1"/>
            </p:cNvSpPr>
            <p:nvPr/>
          </p:nvSpPr>
          <p:spPr bwMode="auto">
            <a:xfrm>
              <a:off x="0" y="907"/>
              <a:ext cx="1905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9" name="Line 16"/>
            <p:cNvSpPr>
              <a:spLocks noChangeShapeType="1"/>
            </p:cNvSpPr>
            <p:nvPr/>
          </p:nvSpPr>
          <p:spPr bwMode="auto">
            <a:xfrm>
              <a:off x="0" y="726"/>
              <a:ext cx="1905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Rectangle 19"/>
            <p:cNvSpPr/>
            <p:nvPr/>
          </p:nvSpPr>
          <p:spPr>
            <a:xfrm>
              <a:off x="0" y="977"/>
              <a:ext cx="202" cy="111"/>
            </a:xfrm>
            <a:prstGeom prst="rect">
              <a:avLst/>
            </a:prstGeom>
            <a:solidFill>
              <a:srgbClr val="99CCFF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1281" name="Rectangle 20"/>
            <p:cNvSpPr/>
            <p:nvPr/>
          </p:nvSpPr>
          <p:spPr>
            <a:xfrm>
              <a:off x="273" y="362"/>
              <a:ext cx="185" cy="725"/>
            </a:xfrm>
            <a:prstGeom prst="rect">
              <a:avLst/>
            </a:prstGeom>
            <a:solidFill>
              <a:srgbClr val="FF99CC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1282" name="Rectangle 21"/>
            <p:cNvSpPr/>
            <p:nvPr/>
          </p:nvSpPr>
          <p:spPr>
            <a:xfrm>
              <a:off x="545" y="991"/>
              <a:ext cx="197" cy="99"/>
            </a:xfrm>
            <a:prstGeom prst="rect">
              <a:avLst/>
            </a:prstGeom>
            <a:solidFill>
              <a:srgbClr val="CCFFCC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1283" name="Rectangle 22"/>
            <p:cNvSpPr/>
            <p:nvPr/>
          </p:nvSpPr>
          <p:spPr>
            <a:xfrm>
              <a:off x="821" y="183"/>
              <a:ext cx="207" cy="907"/>
            </a:xfrm>
            <a:prstGeom prst="rect">
              <a:avLst/>
            </a:prstGeom>
            <a:solidFill>
              <a:srgbClr val="CCFFFF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1284" name="Rectangle 23"/>
            <p:cNvSpPr/>
            <p:nvPr/>
          </p:nvSpPr>
          <p:spPr>
            <a:xfrm>
              <a:off x="1099" y="363"/>
              <a:ext cx="199" cy="724"/>
            </a:xfrm>
            <a:prstGeom prst="rect">
              <a:avLst/>
            </a:prstGeom>
            <a:solidFill>
              <a:srgbClr val="FFFF99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1285" name="Rectangle 24"/>
            <p:cNvSpPr/>
            <p:nvPr/>
          </p:nvSpPr>
          <p:spPr>
            <a:xfrm>
              <a:off x="1649" y="1015"/>
              <a:ext cx="182" cy="73"/>
            </a:xfrm>
            <a:prstGeom prst="rect">
              <a:avLst/>
            </a:prstGeom>
            <a:solidFill>
              <a:srgbClr val="FFCC99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</p:grpSp>
      <p:grpSp>
        <p:nvGrpSpPr>
          <p:cNvPr id="15376" name="Group 43"/>
          <p:cNvGrpSpPr/>
          <p:nvPr/>
        </p:nvGrpSpPr>
        <p:grpSpPr bwMode="auto">
          <a:xfrm>
            <a:off x="5407025" y="4211241"/>
            <a:ext cx="3187700" cy="339328"/>
            <a:chOff x="795" y="-51"/>
            <a:chExt cx="1503" cy="279"/>
          </a:xfrm>
        </p:grpSpPr>
        <p:grpSp>
          <p:nvGrpSpPr>
            <p:cNvPr id="15377" name="Group 40"/>
            <p:cNvGrpSpPr/>
            <p:nvPr/>
          </p:nvGrpSpPr>
          <p:grpSpPr bwMode="auto">
            <a:xfrm>
              <a:off x="795" y="-51"/>
              <a:ext cx="1186" cy="275"/>
              <a:chOff x="795" y="-51"/>
              <a:chExt cx="1186" cy="275"/>
            </a:xfrm>
          </p:grpSpPr>
          <p:sp>
            <p:nvSpPr>
              <p:cNvPr id="11288" name="Rectangle 34"/>
              <p:cNvSpPr/>
              <p:nvPr/>
            </p:nvSpPr>
            <p:spPr>
              <a:xfrm flipH="1">
                <a:off x="795" y="-4"/>
                <a:ext cx="43" cy="1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3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11289" name="Rectangle 35"/>
              <p:cNvSpPr/>
              <p:nvPr/>
            </p:nvSpPr>
            <p:spPr>
              <a:xfrm>
                <a:off x="989" y="-4"/>
                <a:ext cx="56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4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11290" name="Rectangle 36"/>
              <p:cNvSpPr/>
              <p:nvPr/>
            </p:nvSpPr>
            <p:spPr>
              <a:xfrm>
                <a:off x="1160" y="24"/>
                <a:ext cx="165" cy="1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5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11291" name="Rectangle 37"/>
              <p:cNvSpPr/>
              <p:nvPr/>
            </p:nvSpPr>
            <p:spPr>
              <a:xfrm>
                <a:off x="1379" y="-51"/>
                <a:ext cx="181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6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11292" name="Rectangle 38"/>
              <p:cNvSpPr/>
              <p:nvPr/>
            </p:nvSpPr>
            <p:spPr>
              <a:xfrm flipH="1">
                <a:off x="1593" y="-4"/>
                <a:ext cx="134" cy="1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7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11293" name="Rectangle 39"/>
              <p:cNvSpPr/>
              <p:nvPr/>
            </p:nvSpPr>
            <p:spPr>
              <a:xfrm>
                <a:off x="1799" y="24"/>
                <a:ext cx="181" cy="1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8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</p:grpSp>
        <p:sp>
          <p:nvSpPr>
            <p:cNvPr id="11294" name="Rectangle 42"/>
            <p:cNvSpPr/>
            <p:nvPr/>
          </p:nvSpPr>
          <p:spPr>
            <a:xfrm>
              <a:off x="1889" y="1"/>
              <a:ext cx="409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棵数</a:t>
              </a:r>
            </a:p>
          </p:txBody>
        </p:sp>
      </p:grpSp>
      <p:grpSp>
        <p:nvGrpSpPr>
          <p:cNvPr id="15385" name="Group 45"/>
          <p:cNvGrpSpPr/>
          <p:nvPr/>
        </p:nvGrpSpPr>
        <p:grpSpPr bwMode="auto">
          <a:xfrm>
            <a:off x="4208464" y="2857501"/>
            <a:ext cx="720725" cy="1618059"/>
            <a:chOff x="0" y="0"/>
            <a:chExt cx="454" cy="1359"/>
          </a:xfrm>
        </p:grpSpPr>
        <p:grpSp>
          <p:nvGrpSpPr>
            <p:cNvPr id="15386" name="Group 41"/>
            <p:cNvGrpSpPr/>
            <p:nvPr/>
          </p:nvGrpSpPr>
          <p:grpSpPr bwMode="auto">
            <a:xfrm>
              <a:off x="91" y="0"/>
              <a:ext cx="363" cy="1359"/>
              <a:chOff x="0" y="0"/>
              <a:chExt cx="363" cy="1359"/>
            </a:xfrm>
          </p:grpSpPr>
          <p:sp>
            <p:nvSpPr>
              <p:cNvPr id="15387" name="Text Box 2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8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12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8" name="Text Box 27"/>
              <p:cNvSpPr txBox="1">
                <a:spLocks noChangeArrowheads="1"/>
              </p:cNvSpPr>
              <p:nvPr/>
            </p:nvSpPr>
            <p:spPr bwMode="auto">
              <a:xfrm>
                <a:off x="45" y="155"/>
                <a:ext cx="318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10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9" name="Text Box 28"/>
              <p:cNvSpPr txBox="1">
                <a:spLocks noChangeArrowheads="1"/>
              </p:cNvSpPr>
              <p:nvPr/>
            </p:nvSpPr>
            <p:spPr bwMode="auto">
              <a:xfrm>
                <a:off x="91" y="363"/>
                <a:ext cx="22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0" name="Text Box 29"/>
              <p:cNvSpPr txBox="1">
                <a:spLocks noChangeArrowheads="1"/>
              </p:cNvSpPr>
              <p:nvPr/>
            </p:nvSpPr>
            <p:spPr bwMode="auto">
              <a:xfrm>
                <a:off x="91" y="544"/>
                <a:ext cx="22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1" name="Text Box 30"/>
              <p:cNvSpPr txBox="1">
                <a:spLocks noChangeArrowheads="1"/>
              </p:cNvSpPr>
              <p:nvPr/>
            </p:nvSpPr>
            <p:spPr bwMode="auto">
              <a:xfrm>
                <a:off x="91" y="726"/>
                <a:ext cx="22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2" name="Text Box 31"/>
              <p:cNvSpPr txBox="1">
                <a:spLocks noChangeArrowheads="1"/>
              </p:cNvSpPr>
              <p:nvPr/>
            </p:nvSpPr>
            <p:spPr bwMode="auto">
              <a:xfrm>
                <a:off x="91" y="907"/>
                <a:ext cx="22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3" name="Text Box 32"/>
              <p:cNvSpPr txBox="1">
                <a:spLocks noChangeArrowheads="1"/>
              </p:cNvSpPr>
              <p:nvPr/>
            </p:nvSpPr>
            <p:spPr bwMode="auto">
              <a:xfrm>
                <a:off x="92" y="1026"/>
                <a:ext cx="22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0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304" name="Rectangle 44"/>
            <p:cNvSpPr/>
            <p:nvPr/>
          </p:nvSpPr>
          <p:spPr>
            <a:xfrm>
              <a:off x="0" y="0"/>
              <a:ext cx="181" cy="3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人</a:t>
              </a:r>
            </a:p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数</a:t>
              </a:r>
            </a:p>
          </p:txBody>
        </p:sp>
      </p:grpSp>
      <p:sp>
        <p:nvSpPr>
          <p:cNvPr id="2" name="Rectangle 23"/>
          <p:cNvSpPr/>
          <p:nvPr/>
        </p:nvSpPr>
        <p:spPr>
          <a:xfrm>
            <a:off x="7078664" y="3940969"/>
            <a:ext cx="325437" cy="327422"/>
          </a:xfrm>
          <a:prstGeom prst="rect">
            <a:avLst/>
          </a:prstGeom>
          <a:solidFill>
            <a:schemeClr val="accent6">
              <a:alpha val="76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60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5396" name="文本框 2"/>
          <p:cNvSpPr txBox="1">
            <a:spLocks noChangeArrowheads="1"/>
          </p:cNvSpPr>
          <p:nvPr/>
        </p:nvSpPr>
        <p:spPr bwMode="auto">
          <a:xfrm>
            <a:off x="4857751" y="4232673"/>
            <a:ext cx="396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30"/>
          <p:cNvSpPr txBox="1">
            <a:spLocks noChangeArrowheads="1"/>
          </p:cNvSpPr>
          <p:nvPr/>
        </p:nvSpPr>
        <p:spPr bwMode="auto">
          <a:xfrm>
            <a:off x="327026" y="892969"/>
            <a:ext cx="84423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某班级为了解同学年龄情况，作了一次年龄调查，结果如下：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岁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人，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岁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人，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岁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人，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岁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人．求这个班级学生的平均年龄（结果取整数）． </a:t>
            </a:r>
          </a:p>
        </p:txBody>
      </p:sp>
      <p:graphicFrame>
        <p:nvGraphicFramePr>
          <p:cNvPr id="17411" name="对象 17410"/>
          <p:cNvGraphicFramePr>
            <a:graphicFrameLocks noChangeAspect="1"/>
          </p:cNvGraphicFramePr>
          <p:nvPr/>
        </p:nvGraphicFramePr>
        <p:xfrm>
          <a:off x="1763713" y="3219450"/>
          <a:ext cx="60944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r:id="rId3" imgW="6096000" imgH="876300" progId="Equation.DSMT4">
                  <p:embed/>
                </p:oleObj>
              </mc:Choice>
              <mc:Fallback>
                <p:oleObj r:id="rId3" imgW="6096000" imgH="876300" progId="Equation.DSMT4">
                  <p:embed/>
                  <p:pic>
                    <p:nvPicPr>
                      <p:cNvPr id="0" name="对象 174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219450"/>
                        <a:ext cx="609441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114426" y="2532460"/>
            <a:ext cx="5719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这个班级学生的平均年龄为：　</a:t>
            </a:r>
          </a:p>
        </p:txBody>
      </p: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1114426" y="4017169"/>
            <a:ext cx="6867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所以，他们的平均年龄约为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岁．　　　</a:t>
            </a:r>
          </a:p>
        </p:txBody>
      </p:sp>
      <p:sp>
        <p:nvSpPr>
          <p:cNvPr id="16389" name="圆角矩形 31"/>
          <p:cNvSpPr>
            <a:spLocks noChangeArrowheads="1"/>
          </p:cNvSpPr>
          <p:nvPr/>
        </p:nvSpPr>
        <p:spPr bwMode="auto">
          <a:xfrm>
            <a:off x="466725" y="573882"/>
            <a:ext cx="1284288" cy="26551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zh-CN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圆角矩形 79929"/>
          <p:cNvSpPr>
            <a:spLocks noChangeArrowheads="1"/>
          </p:cNvSpPr>
          <p:nvPr/>
        </p:nvSpPr>
        <p:spPr bwMode="auto">
          <a:xfrm>
            <a:off x="325438" y="1383507"/>
            <a:ext cx="8424862" cy="1674019"/>
          </a:xfrm>
          <a:prstGeom prst="roundRect">
            <a:avLst>
              <a:gd name="adj" fmla="val 16667"/>
            </a:avLst>
          </a:prstGeom>
          <a:solidFill>
            <a:srgbClr val="FFFF99">
              <a:alpha val="20000"/>
            </a:srgbClr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grpSp>
        <p:nvGrpSpPr>
          <p:cNvPr id="17410" name="组合 6147"/>
          <p:cNvGrpSpPr/>
          <p:nvPr/>
        </p:nvGrpSpPr>
        <p:grpSpPr bwMode="auto">
          <a:xfrm>
            <a:off x="325438" y="304800"/>
            <a:ext cx="2537135" cy="739246"/>
            <a:chOff x="0" y="0"/>
            <a:chExt cx="3997" cy="1551"/>
          </a:xfrm>
        </p:grpSpPr>
        <p:sp>
          <p:nvSpPr>
            <p:cNvPr id="1741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414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311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加权平均数</a:t>
              </a:r>
            </a:p>
          </p:txBody>
        </p:sp>
        <p:sp>
          <p:nvSpPr>
            <p:cNvPr id="1741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7416" name="Text Box 2"/>
          <p:cNvSpPr txBox="1">
            <a:spLocks noChangeArrowheads="1"/>
          </p:cNvSpPr>
          <p:nvPr/>
        </p:nvSpPr>
        <p:spPr bwMode="auto">
          <a:xfrm>
            <a:off x="488157" y="1383507"/>
            <a:ext cx="7878762" cy="16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在实际问题中，一组数据里的各个数据的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重要程度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未必相同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因而，在计算这组数据的平均数时，往往给每个数据一个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权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17417" name="矩形标注 79930"/>
          <p:cNvSpPr>
            <a:spLocks noChangeArrowheads="1"/>
          </p:cNvSpPr>
          <p:nvPr/>
        </p:nvSpPr>
        <p:spPr bwMode="auto">
          <a:xfrm>
            <a:off x="2051051" y="3328988"/>
            <a:ext cx="4752975" cy="971550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/>
            <a:r>
              <a:rPr lang="zh-CN" altLang="en-US" sz="2800" dirty="0">
                <a:ea typeface="黑体" panose="02010609060101010101" pitchFamily="49" charset="-122"/>
              </a:rPr>
              <a:t>一起来看看下面的例子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684213" y="735807"/>
            <a:ext cx="757078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2: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某广告公司欲招聘广告策划人员一名，对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A,B,C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三名候选人进行了三项素质测试，他们的各项测试成绩如下表所示：</a:t>
            </a:r>
          </a:p>
        </p:txBody>
      </p:sp>
      <p:graphicFrame>
        <p:nvGraphicFramePr>
          <p:cNvPr id="88074" name="表格 88073"/>
          <p:cNvGraphicFramePr/>
          <p:nvPr/>
        </p:nvGraphicFramePr>
        <p:xfrm>
          <a:off x="660400" y="2247900"/>
          <a:ext cx="7620000" cy="1724025"/>
        </p:xfrm>
        <a:graphic>
          <a:graphicData uri="http://schemas.openxmlformats.org/drawingml/2006/table">
            <a:tbl>
              <a:tblPr/>
              <a:tblGrid>
                <a:gridCol w="2478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805">
                <a:tc rowSpan="2"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测试项目</a:t>
                      </a:r>
                    </a:p>
                  </a:txBody>
                  <a:tcPr marL="90000" marR="90000" marT="35129" marB="35129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测试成绩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0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创新</a:t>
                      </a:r>
                    </a:p>
                  </a:txBody>
                  <a:tcPr marL="90000" marR="90000" marT="35129" marB="35129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72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85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67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80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综合知识</a:t>
                      </a:r>
                    </a:p>
                  </a:txBody>
                  <a:tcPr marL="90000" marR="90000" marT="35129" marB="35129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50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74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70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0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语言</a:t>
                      </a:r>
                    </a:p>
                  </a:txBody>
                  <a:tcPr marL="90000" marR="90000" marT="35129" marB="35129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88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45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67</a:t>
                      </a:r>
                    </a:p>
                  </a:txBody>
                  <a:tcPr marL="90000" marR="90000" marT="35129" marB="3512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63" name="圆角矩形 31"/>
          <p:cNvSpPr>
            <a:spLocks noChangeArrowheads="1"/>
          </p:cNvSpPr>
          <p:nvPr/>
        </p:nvSpPr>
        <p:spPr bwMode="auto">
          <a:xfrm>
            <a:off x="406400" y="414338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ChangeArrowheads="1"/>
          </p:cNvSpPr>
          <p:nvPr/>
        </p:nvSpPr>
        <p:spPr bwMode="auto">
          <a:xfrm>
            <a:off x="655639" y="438150"/>
            <a:ext cx="7667625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）如果根据三项测试的平均成绩决定录用人选，那么谁将被录用？</a:t>
            </a:r>
          </a:p>
        </p:txBody>
      </p:sp>
      <p:sp>
        <p:nvSpPr>
          <p:cNvPr id="20482" name="Rectangle 8"/>
          <p:cNvSpPr>
            <a:spLocks noChangeArrowheads="1"/>
          </p:cNvSpPr>
          <p:nvPr/>
        </p:nvSpPr>
        <p:spPr bwMode="auto">
          <a:xfrm>
            <a:off x="655638" y="1350169"/>
            <a:ext cx="7559675" cy="148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）根据实际需要，公司将创新、综合知识和语言三项测试得分按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4∶3∶1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的比例确定各人的测试成绩，此时谁将被录用？</a:t>
            </a:r>
          </a:p>
        </p:txBody>
      </p:sp>
      <p:sp>
        <p:nvSpPr>
          <p:cNvPr id="80960" name="Text Box 2"/>
          <p:cNvSpPr txBox="1">
            <a:spLocks noChangeArrowheads="1"/>
          </p:cNvSpPr>
          <p:nvPr/>
        </p:nvSpPr>
        <p:spPr bwMode="auto">
          <a:xfrm>
            <a:off x="971550" y="2733675"/>
            <a:ext cx="782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</a:t>
            </a:r>
          </a:p>
        </p:txBody>
      </p:sp>
      <p:sp>
        <p:nvSpPr>
          <p:cNvPr id="219152" name="Rectangle 16"/>
          <p:cNvSpPr>
            <a:spLocks noChangeArrowheads="1"/>
          </p:cNvSpPr>
          <p:nvPr/>
        </p:nvSpPr>
        <p:spPr bwMode="auto">
          <a:xfrm>
            <a:off x="1508125" y="2762250"/>
            <a:ext cx="6513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的平均成绩为（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72+50+88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/3=70(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).</a:t>
            </a:r>
          </a:p>
        </p:txBody>
      </p:sp>
      <p:sp>
        <p:nvSpPr>
          <p:cNvPr id="219153" name="Rectangle 17"/>
          <p:cNvSpPr>
            <a:spLocks noChangeArrowheads="1"/>
          </p:cNvSpPr>
          <p:nvPr/>
        </p:nvSpPr>
        <p:spPr bwMode="auto">
          <a:xfrm>
            <a:off x="2333625" y="3309938"/>
            <a:ext cx="589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的平均成绩为（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85+74+45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/3=68(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分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).</a:t>
            </a:r>
          </a:p>
        </p:txBody>
      </p:sp>
      <p:sp>
        <p:nvSpPr>
          <p:cNvPr id="219154" name="Rectangle 18"/>
          <p:cNvSpPr>
            <a:spLocks noChangeArrowheads="1"/>
          </p:cNvSpPr>
          <p:nvPr/>
        </p:nvSpPr>
        <p:spPr bwMode="auto">
          <a:xfrm>
            <a:off x="2333626" y="3849291"/>
            <a:ext cx="6270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的平均成绩为（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67+70+67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/3=68(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分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).</a:t>
            </a:r>
          </a:p>
        </p:txBody>
      </p:sp>
      <p:sp>
        <p:nvSpPr>
          <p:cNvPr id="219155" name="Rectangle 19"/>
          <p:cNvSpPr>
            <a:spLocks noChangeArrowheads="1"/>
          </p:cNvSpPr>
          <p:nvPr/>
        </p:nvSpPr>
        <p:spPr bwMode="auto">
          <a:xfrm>
            <a:off x="2339976" y="4407694"/>
            <a:ext cx="3119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由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70&gt;68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，故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被录用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60" grpId="0"/>
      <p:bldP spid="219152" grpId="0"/>
      <p:bldP spid="219153" grpId="0"/>
      <p:bldP spid="219154" grpId="0"/>
      <p:bldP spid="2191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3"/>
          <p:cNvSpPr txBox="1">
            <a:spLocks noChangeArrowheads="1"/>
          </p:cNvSpPr>
          <p:nvPr/>
        </p:nvSpPr>
        <p:spPr bwMode="auto">
          <a:xfrm>
            <a:off x="827089" y="465535"/>
            <a:ext cx="3094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）根据题意， 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3138489" y="897731"/>
          <a:ext cx="45751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r:id="rId3" imgW="4089400" imgH="673100" progId="Equation.DSMT4">
                  <p:embed/>
                </p:oleObj>
              </mc:Choice>
              <mc:Fallback>
                <p:oleObj r:id="rId3" imgW="4089400" imgH="673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9" y="897731"/>
                        <a:ext cx="45751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935038" y="940594"/>
            <a:ext cx="22541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的测试成绩为</a:t>
            </a:r>
          </a:p>
        </p:txBody>
      </p:sp>
      <p:graphicFrame>
        <p:nvGraphicFramePr>
          <p:cNvPr id="91143" name="Object 8"/>
          <p:cNvGraphicFramePr>
            <a:graphicFrameLocks noChangeAspect="1"/>
          </p:cNvGraphicFramePr>
          <p:nvPr/>
        </p:nvGraphicFramePr>
        <p:xfrm>
          <a:off x="3076576" y="1653778"/>
          <a:ext cx="4829175" cy="55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r:id="rId5" imgW="4241800" imgH="673100" progId="Equation.DSMT4">
                  <p:embed/>
                </p:oleObj>
              </mc:Choice>
              <mc:Fallback>
                <p:oleObj r:id="rId5" imgW="4241800" imgH="673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6" y="1653778"/>
                        <a:ext cx="4829175" cy="556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4" name="Rectangle 9"/>
          <p:cNvSpPr>
            <a:spLocks noChangeArrowheads="1"/>
          </p:cNvSpPr>
          <p:nvPr/>
        </p:nvSpPr>
        <p:spPr bwMode="auto">
          <a:xfrm>
            <a:off x="923925" y="1687116"/>
            <a:ext cx="22365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的测试成绩为</a:t>
            </a:r>
          </a:p>
        </p:txBody>
      </p:sp>
      <p:graphicFrame>
        <p:nvGraphicFramePr>
          <p:cNvPr id="91145" name="Object 11"/>
          <p:cNvGraphicFramePr>
            <a:graphicFrameLocks noChangeAspect="1"/>
          </p:cNvGraphicFramePr>
          <p:nvPr/>
        </p:nvGraphicFramePr>
        <p:xfrm>
          <a:off x="3184526" y="2409825"/>
          <a:ext cx="4987925" cy="572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r:id="rId7" imgW="4254500" imgH="673100" progId="Equation.DSMT4">
                  <p:embed/>
                </p:oleObj>
              </mc:Choice>
              <mc:Fallback>
                <p:oleObj r:id="rId7" imgW="4254500" imgH="6731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6" y="2409825"/>
                        <a:ext cx="4987925" cy="572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6" name="Rectangle 12"/>
          <p:cNvSpPr>
            <a:spLocks noChangeArrowheads="1"/>
          </p:cNvSpPr>
          <p:nvPr/>
        </p:nvSpPr>
        <p:spPr bwMode="auto">
          <a:xfrm>
            <a:off x="946150" y="2436019"/>
            <a:ext cx="22365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的测试成绩为</a:t>
            </a:r>
          </a:p>
        </p:txBody>
      </p:sp>
      <p:sp>
        <p:nvSpPr>
          <p:cNvPr id="91147" name="Rectangle 13"/>
          <p:cNvSpPr>
            <a:spLocks noChangeArrowheads="1"/>
          </p:cNvSpPr>
          <p:nvPr/>
        </p:nvSpPr>
        <p:spPr bwMode="auto">
          <a:xfrm>
            <a:off x="931863" y="3057525"/>
            <a:ext cx="3236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因此候选人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将被录用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91148" name="矩形 91147"/>
          <p:cNvSpPr>
            <a:spLocks noChangeArrowheads="1"/>
          </p:cNvSpPr>
          <p:nvPr/>
        </p:nvSpPr>
        <p:spPr bwMode="auto">
          <a:xfrm>
            <a:off x="973139" y="3430191"/>
            <a:ext cx="7127875" cy="1754326"/>
          </a:xfrm>
          <a:prstGeom prst="rect">
            <a:avLst/>
          </a:prstGeom>
          <a:solidFill>
            <a:srgbClr val="AD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4，3，1 分别是创新、综合知识、语言三项测试成绩的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权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，而称（72×4+50×3+88×1）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（4+3+1）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的三项测试成绩的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加权平均数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2" grpId="0"/>
      <p:bldP spid="91144" grpId="0"/>
      <p:bldP spid="91146" grpId="0"/>
      <p:bldP spid="91147" grpId="0"/>
      <p:bldP spid="91148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8"/>
          <p:cNvSpPr txBox="1"/>
          <p:nvPr/>
        </p:nvSpPr>
        <p:spPr>
          <a:xfrm>
            <a:off x="169863" y="394098"/>
            <a:ext cx="8609012" cy="27757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noProof="1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例</a:t>
            </a:r>
            <a:r>
              <a:rPr lang="en-US" altLang="zh-CN" sz="2400" noProof="1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3</a:t>
            </a:r>
            <a:r>
              <a:rPr lang="en-US" altLang="zh-CN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老师对同学们每学期总评成绩时，并不是简单地将一个学生的平时成绩与考试成绩相加除以</a:t>
            </a:r>
            <a:r>
              <a:rPr lang="en-US" altLang="zh-CN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而是按照</a:t>
            </a:r>
            <a:r>
              <a:rPr lang="en-US" altLang="zh-CN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“</a:t>
            </a:r>
            <a:r>
              <a: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平时练习占 </a:t>
            </a:r>
            <a:r>
              <a:rPr lang="en-US" altLang="zh-CN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40</a:t>
            </a:r>
            <a:r>
              <a:rPr lang="en-US" altLang="x-none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%, </a:t>
            </a:r>
            <a:r>
              <a: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考试成绩占</a:t>
            </a:r>
            <a:r>
              <a:rPr lang="en-US" altLang="zh-CN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6</a:t>
            </a:r>
            <a:r>
              <a:rPr lang="en-US" altLang="x-none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0% ”</a:t>
            </a:r>
            <a:r>
              <a: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的比例计算，其中考试成绩更为重要</a:t>
            </a:r>
            <a:r>
              <a:rPr lang="en-US" altLang="zh-CN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r>
              <a: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这样，如果一个学生的平时成绩为</a:t>
            </a:r>
            <a:r>
              <a:rPr lang="en-US" altLang="zh-CN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70</a:t>
            </a:r>
            <a:r>
              <a: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分，考试成绩为</a:t>
            </a:r>
            <a:r>
              <a:rPr lang="en-US" altLang="zh-CN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90</a:t>
            </a:r>
            <a:r>
              <a: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分，那么他的学期总评成绩就应该为多少呢？</a:t>
            </a:r>
            <a:endParaRPr lang="zh-CN" altLang="en-US" sz="2400" noProof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9" name="图表 8"/>
          <p:cNvGraphicFramePr/>
          <p:nvPr/>
        </p:nvGraphicFramePr>
        <p:xfrm>
          <a:off x="3622674" y="2716527"/>
          <a:ext cx="4572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854075" y="884635"/>
            <a:ext cx="647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sz="28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1501775" y="890588"/>
            <a:ext cx="4462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该同学的学期总评成绩是</a:t>
            </a:r>
            <a:r>
              <a:rPr lang="en-US" sz="2800">
                <a:latin typeface="黑体" panose="02010609060101010101" pitchFamily="49" charset="-122"/>
                <a:ea typeface="黑体" panose="02010609060101010101" pitchFamily="49" charset="-122"/>
              </a:rPr>
              <a:t>: </a:t>
            </a:r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1846263" y="1483519"/>
            <a:ext cx="1657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黑体" panose="02010609060101010101" pitchFamily="49" charset="-122"/>
                <a:ea typeface="黑体" panose="02010609060101010101" pitchFamily="49" charset="-122"/>
              </a:rPr>
              <a:t>70×30%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5048250" y="1483519"/>
            <a:ext cx="12715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黑体" panose="02010609060101010101" pitchFamily="49" charset="-122"/>
                <a:ea typeface="黑体" panose="02010609060101010101" pitchFamily="49" charset="-122"/>
              </a:rPr>
              <a:t>=82(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r>
              <a:rPr lang="en-US" sz="2800">
                <a:latin typeface="黑体" panose="02010609060101010101" pitchFamily="49" charset="-122"/>
                <a:ea typeface="黑体" panose="02010609060101010101" pitchFamily="49" charset="-122"/>
              </a:rPr>
              <a:t>) </a:t>
            </a:r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3228976" y="1483519"/>
            <a:ext cx="36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</a:p>
        </p:txBody>
      </p:sp>
      <p:sp>
        <p:nvSpPr>
          <p:cNvPr id="11281" name="Text Box 20"/>
          <p:cNvSpPr txBox="1">
            <a:spLocks noChangeArrowheads="1"/>
          </p:cNvSpPr>
          <p:nvPr/>
        </p:nvSpPr>
        <p:spPr bwMode="auto">
          <a:xfrm>
            <a:off x="3503614" y="1483519"/>
            <a:ext cx="1544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黑体" panose="02010609060101010101" pitchFamily="49" charset="-122"/>
                <a:ea typeface="黑体" panose="02010609060101010101" pitchFamily="49" charset="-122"/>
              </a:rPr>
              <a:t>90×60%</a:t>
            </a:r>
          </a:p>
        </p:txBody>
      </p:sp>
      <p:sp>
        <p:nvSpPr>
          <p:cNvPr id="11283" name="AutoShape 22"/>
          <p:cNvSpPr/>
          <p:nvPr/>
        </p:nvSpPr>
        <p:spPr>
          <a:xfrm>
            <a:off x="5703889" y="884635"/>
            <a:ext cx="2160587" cy="376238"/>
          </a:xfrm>
          <a:prstGeom prst="wedgeRoundRectCallout">
            <a:avLst>
              <a:gd name="adj1" fmla="val -51102"/>
              <a:gd name="adj2" fmla="val 118769"/>
              <a:gd name="adj3" fmla="val 16667"/>
            </a:avLst>
          </a:prstGeom>
          <a:solidFill>
            <a:srgbClr val="99CCFF">
              <a:alpha val="46999"/>
            </a:srgbClr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r>
              <a:rPr lang="zh-CN" altLang="zh-CN" sz="2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加权平均数</a:t>
            </a:r>
            <a:endParaRPr lang="zh-CN" altLang="zh-CN" sz="2800" noProof="1"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561" name="Line 24"/>
          <p:cNvSpPr>
            <a:spLocks noChangeShapeType="1"/>
          </p:cNvSpPr>
          <p:nvPr/>
        </p:nvSpPr>
        <p:spPr bwMode="auto">
          <a:xfrm>
            <a:off x="3228976" y="1807369"/>
            <a:ext cx="3167063" cy="342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2" name="Line 25"/>
          <p:cNvSpPr>
            <a:spLocks noChangeShapeType="1"/>
          </p:cNvSpPr>
          <p:nvPr/>
        </p:nvSpPr>
        <p:spPr bwMode="auto">
          <a:xfrm>
            <a:off x="4886325" y="1807369"/>
            <a:ext cx="1511300" cy="276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8" name="Rectangle 27"/>
          <p:cNvSpPr/>
          <p:nvPr/>
        </p:nvSpPr>
        <p:spPr>
          <a:xfrm>
            <a:off x="6396038" y="1969294"/>
            <a:ext cx="1295400" cy="432197"/>
          </a:xfrm>
          <a:prstGeom prst="rect">
            <a:avLst/>
          </a:prstGeom>
          <a:solidFill>
            <a:srgbClr val="99CCFF">
              <a:alpha val="42999"/>
            </a:srgbClr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r>
              <a:rPr lang="zh-CN" altLang="en-US" sz="2800" noProof="1"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权 重</a:t>
            </a:r>
          </a:p>
        </p:txBody>
      </p:sp>
      <p:sp>
        <p:nvSpPr>
          <p:cNvPr id="11289" name="Rectangle 28"/>
          <p:cNvSpPr/>
          <p:nvPr/>
        </p:nvSpPr>
        <p:spPr>
          <a:xfrm>
            <a:off x="357189" y="2509838"/>
            <a:ext cx="2232025" cy="432197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r>
              <a:rPr lang="zh-CN" altLang="en-US" sz="2800" noProof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权重的意义</a:t>
            </a:r>
            <a:r>
              <a:rPr lang="en-US" altLang="x-none" sz="2800" noProof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:</a:t>
            </a:r>
            <a:endParaRPr lang="en-US" altLang="x-none" sz="2800" noProof="1">
              <a:solidFill>
                <a:schemeClr val="accent2">
                  <a:lumMod val="75000"/>
                </a:schemeClr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285750" y="3128962"/>
            <a:ext cx="8135938" cy="1377554"/>
            <a:chOff x="775" y="7346"/>
            <a:chExt cx="12815" cy="2888"/>
          </a:xfrm>
        </p:grpSpPr>
        <p:grpSp>
          <p:nvGrpSpPr>
            <p:cNvPr id="23565" name="组合 3"/>
            <p:cNvGrpSpPr/>
            <p:nvPr/>
          </p:nvGrpSpPr>
          <p:grpSpPr bwMode="auto">
            <a:xfrm>
              <a:off x="887" y="7346"/>
              <a:ext cx="12020" cy="1873"/>
              <a:chOff x="887" y="7346"/>
              <a:chExt cx="12020" cy="1873"/>
            </a:xfrm>
          </p:grpSpPr>
          <p:sp>
            <p:nvSpPr>
              <p:cNvPr id="11290" name="Rectangle 29"/>
              <p:cNvSpPr/>
              <p:nvPr/>
            </p:nvSpPr>
            <p:spPr>
              <a:xfrm>
                <a:off x="888" y="7346"/>
                <a:ext cx="12020" cy="67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zh-CN" altLang="en-US" sz="2800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</a:rPr>
                  <a:t>各个数据在该组数据中所占有的不同重要性的反映</a:t>
                </a:r>
                <a:r>
                  <a:rPr lang="en-US" altLang="x-none" sz="2800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</a:rPr>
                  <a:t>. </a:t>
                </a:r>
                <a:endParaRPr lang="en-US" altLang="x-none" sz="2800" noProof="1">
                  <a:effectLst>
                    <a:outerShdw blurRad="38100" dist="38100" dir="2700000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1291" name="Rectangle 30"/>
              <p:cNvSpPr/>
              <p:nvPr/>
            </p:nvSpPr>
            <p:spPr>
              <a:xfrm>
                <a:off x="888" y="8312"/>
                <a:ext cx="5103" cy="9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zh-CN" altLang="en-US" sz="2800" noProof="1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</a:rPr>
                  <a:t>加权平均数的意义</a:t>
                </a:r>
                <a:r>
                  <a:rPr lang="en-US" altLang="x-none" sz="2800" noProof="1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</a:rPr>
                  <a:t>:</a:t>
                </a:r>
                <a:endParaRPr lang="en-US" altLang="x-none" sz="2800" noProof="1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1292" name="Rectangle 31"/>
            <p:cNvSpPr/>
            <p:nvPr/>
          </p:nvSpPr>
          <p:spPr>
            <a:xfrm>
              <a:off x="775" y="9555"/>
              <a:ext cx="12815" cy="6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r>
                <a:rPr lang="zh-CN" altLang="en-US" sz="2800" noProof="1">
                  <a:effectLst>
                    <a:outerShdw blurRad="38100" dist="38100" dir="2700000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按各个数据的权重来反映该组数据的总体平均大小情况</a:t>
              </a:r>
              <a:r>
                <a:rPr lang="en-US" altLang="x-none" sz="2800" noProof="1">
                  <a:effectLst>
                    <a:outerShdw blurRad="38100" dist="38100" dir="2700000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. </a:t>
              </a:r>
              <a:endParaRPr lang="en-US" altLang="x-none" sz="2800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6" grpId="0"/>
      <p:bldP spid="11277" grpId="0"/>
      <p:bldP spid="11278" grpId="0"/>
      <p:bldP spid="11279" grpId="0"/>
      <p:bldP spid="11281" grpId="0"/>
      <p:bldP spid="11283" grpId="0" bldLvl="0" animBg="1"/>
      <p:bldP spid="23561" grpId="0" animBg="1"/>
      <p:bldP spid="23562" grpId="0" animBg="1"/>
      <p:bldP spid="11288" grpId="0" bldLvl="0" animBg="1"/>
      <p:bldP spid="112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对象 10242"/>
          <p:cNvGraphicFramePr>
            <a:graphicFrameLocks noChangeAspect="1"/>
          </p:cNvGraphicFramePr>
          <p:nvPr/>
        </p:nvGraphicFramePr>
        <p:xfrm>
          <a:off x="2728913" y="2334816"/>
          <a:ext cx="34655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r:id="rId3" imgW="3467100" imgH="1003300" progId="Equation.DSMT4">
                  <p:embed/>
                </p:oleObj>
              </mc:Choice>
              <mc:Fallback>
                <p:oleObj r:id="rId3" imgW="3467100" imgH="1003300" progId="Equation.DSMT4">
                  <p:embed/>
                  <p:pic>
                    <p:nvPicPr>
                      <p:cNvPr id="0" name="对象 10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2334816"/>
                        <a:ext cx="34655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8" name="Rectangle 7"/>
          <p:cNvSpPr>
            <a:spLocks noChangeArrowheads="1"/>
          </p:cNvSpPr>
          <p:nvPr/>
        </p:nvSpPr>
        <p:spPr bwMode="auto">
          <a:xfrm>
            <a:off x="833438" y="734170"/>
            <a:ext cx="76835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　一般地，若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个数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…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的权分别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w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w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…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w</a:t>
            </a:r>
            <a:r>
              <a:rPr lang="en-US" altLang="zh-CN" sz="2800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</a:p>
          <a:p>
            <a:pPr>
              <a:spcBef>
                <a:spcPct val="20000"/>
              </a:spcBef>
            </a:pP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叫做这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个数的加权平均数．</a:t>
            </a:r>
          </a:p>
        </p:txBody>
      </p:sp>
      <p:sp>
        <p:nvSpPr>
          <p:cNvPr id="24579" name="圆角矩形 31"/>
          <p:cNvSpPr>
            <a:spLocks noChangeArrowheads="1"/>
          </p:cNvSpPr>
          <p:nvPr/>
        </p:nvSpPr>
        <p:spPr bwMode="auto">
          <a:xfrm>
            <a:off x="511176" y="682229"/>
            <a:ext cx="1350963" cy="2833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213475" y="1596629"/>
          <a:ext cx="2566988" cy="183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r:id="rId3" imgW="2590800" imgH="2466975" progId="Excel.Chart.8">
                  <p:embed/>
                </p:oleObj>
              </mc:Choice>
              <mc:Fallback>
                <p:oleObj r:id="rId3" imgW="2590800" imgH="2466975" progId="Excel.Chart.8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1596629"/>
                        <a:ext cx="2566988" cy="1831181"/>
                      </a:xfrm>
                      <a:prstGeom prst="rect">
                        <a:avLst/>
                      </a:prstGeom>
                      <a:ln w="38100">
                        <a:solidFill>
                          <a:srgbClr val="FFFFE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内容占位符 12290"/>
          <p:cNvGraphicFramePr>
            <a:graphicFrameLocks noGrp="1"/>
          </p:cNvGraphicFramePr>
          <p:nvPr>
            <p:ph sz="half" idx="4294967295"/>
          </p:nvPr>
        </p:nvGraphicFramePr>
        <p:xfrm>
          <a:off x="238125" y="1939528"/>
          <a:ext cx="5616575" cy="1109663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7110"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考试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测试</a:t>
                      </a:r>
                      <a:r>
                        <a:rPr lang="en-US" altLang="x-none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测试</a:t>
                      </a:r>
                      <a:r>
                        <a:rPr lang="en-US" altLang="x-none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测试</a:t>
                      </a:r>
                      <a:r>
                        <a:rPr lang="en-US" altLang="x-none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期中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期末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553"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成绩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89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78 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85 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90 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ö"/>
                        <a:defRPr sz="1800" b="0" i="0" u="none" kern="1200" baseline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幼圆" panose="02010509060101010101" pitchFamily="1" charset="-122"/>
                        </a:defRPr>
                      </a:lvl1pPr>
                      <a:lvl2pPr lvl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 pitchFamily="34" charset="0"/>
                        <a:defRPr sz="1400" b="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800" b="0" kern="1200">
                          <a:solidFill>
                            <a:srgbClr val="7F7F7F"/>
                          </a:solidFill>
                        </a:defRPr>
                      </a:lvl3pPr>
                      <a:lvl4pPr marL="1600200" lvl="3" indent="-228600">
                        <a:defRPr sz="1600" b="0" kern="1200"/>
                      </a:lvl4pPr>
                      <a:lvl5pPr marL="2057400" lvl="4" indent="-228600">
                        <a:defRPr sz="1600" b="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87 </a:t>
                      </a:r>
                    </a:p>
                  </a:txBody>
                  <a:tcPr marT="34312" marB="34312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25" name="Text Box 7"/>
          <p:cNvSpPr txBox="1">
            <a:spLocks noChangeArrowheads="1"/>
          </p:cNvSpPr>
          <p:nvPr/>
        </p:nvSpPr>
        <p:spPr bwMode="auto">
          <a:xfrm>
            <a:off x="153988" y="950119"/>
            <a:ext cx="8304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小青在七年级第二学期的数学成绩如下表格</a:t>
            </a:r>
            <a:r>
              <a:rPr 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请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按图</a:t>
            </a:r>
            <a:endParaRPr lang="zh-CN" altLang="en-US" sz="24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26" name="Text Box 8"/>
          <p:cNvSpPr txBox="1">
            <a:spLocks noChangeArrowheads="1"/>
          </p:cNvSpPr>
          <p:nvPr/>
        </p:nvSpPr>
        <p:spPr bwMode="auto">
          <a:xfrm>
            <a:off x="236539" y="1293019"/>
            <a:ext cx="8713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示的测试、期中、期末的权重</a:t>
            </a:r>
            <a:r>
              <a:rPr 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计算小青同学该学期总</a:t>
            </a:r>
          </a:p>
        </p:txBody>
      </p:sp>
      <p:sp>
        <p:nvSpPr>
          <p:cNvPr id="25627" name="Text Box 9"/>
          <p:cNvSpPr txBox="1">
            <a:spLocks noChangeArrowheads="1"/>
          </p:cNvSpPr>
          <p:nvPr/>
        </p:nvSpPr>
        <p:spPr bwMode="auto">
          <a:xfrm>
            <a:off x="238125" y="1596629"/>
            <a:ext cx="1690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评成绩</a:t>
            </a:r>
            <a:r>
              <a:rPr 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12322" name="Rectangle 101"/>
          <p:cNvSpPr/>
          <p:nvPr/>
        </p:nvSpPr>
        <p:spPr>
          <a:xfrm>
            <a:off x="7978775" y="2368154"/>
            <a:ext cx="1081088" cy="539353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r>
              <a:rPr lang="zh-CN" altLang="en-US" sz="2400" noProof="1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期中</a:t>
            </a:r>
            <a:endParaRPr lang="zh-CN" altLang="en-US" sz="2400" noProof="1"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x-none" sz="2400" noProof="1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30%</a:t>
            </a:r>
            <a:endParaRPr lang="en-US" altLang="x-none" sz="2400" noProof="1"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323" name="Rectangle 102"/>
          <p:cNvSpPr/>
          <p:nvPr/>
        </p:nvSpPr>
        <p:spPr>
          <a:xfrm>
            <a:off x="6807200" y="2447925"/>
            <a:ext cx="1081088" cy="539354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r>
              <a:rPr lang="zh-CN" altLang="en-US" sz="2400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期末</a:t>
            </a:r>
            <a:endParaRPr lang="zh-CN" altLang="en-US" sz="2400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x-none" sz="2400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60%</a:t>
            </a:r>
            <a:endParaRPr lang="en-US" altLang="x-none" sz="2400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324" name="Rectangle 103"/>
          <p:cNvSpPr/>
          <p:nvPr/>
        </p:nvSpPr>
        <p:spPr>
          <a:xfrm>
            <a:off x="7440613" y="1743075"/>
            <a:ext cx="1009650" cy="539354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r>
              <a:rPr lang="zh-CN" altLang="en-US" sz="2400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平时</a:t>
            </a:r>
            <a:endParaRPr lang="zh-CN" altLang="en-US" sz="2400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x-none" sz="2400" noProof="1">
                <a:solidFill>
                  <a:srgbClr val="FFFF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10%</a:t>
            </a:r>
            <a:endParaRPr lang="en-US" altLang="x-none" sz="2400" noProof="1">
              <a:solidFill>
                <a:srgbClr val="FFFFFF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325" name="Text Box 104"/>
          <p:cNvSpPr txBox="1">
            <a:spLocks noChangeArrowheads="1"/>
          </p:cNvSpPr>
          <p:nvPr/>
        </p:nvSpPr>
        <p:spPr bwMode="auto">
          <a:xfrm>
            <a:off x="633413" y="3098006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2326" name="Text Box 105"/>
          <p:cNvSpPr txBox="1">
            <a:spLocks noChangeArrowheads="1"/>
          </p:cNvSpPr>
          <p:nvPr/>
        </p:nvSpPr>
        <p:spPr bwMode="auto">
          <a:xfrm>
            <a:off x="1136651" y="3098006"/>
            <a:ext cx="4537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先计算小青的平时成绩</a:t>
            </a: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: </a:t>
            </a:r>
          </a:p>
        </p:txBody>
      </p:sp>
      <p:sp>
        <p:nvSpPr>
          <p:cNvPr id="12327" name="Text Box 106"/>
          <p:cNvSpPr txBox="1">
            <a:spLocks noChangeArrowheads="1"/>
          </p:cNvSpPr>
          <p:nvPr/>
        </p:nvSpPr>
        <p:spPr bwMode="auto">
          <a:xfrm>
            <a:off x="1928814" y="3421856"/>
            <a:ext cx="2376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(89+78+85)÷3 </a:t>
            </a:r>
          </a:p>
        </p:txBody>
      </p:sp>
      <p:sp>
        <p:nvSpPr>
          <p:cNvPr id="12328" name="Text Box 107"/>
          <p:cNvSpPr txBox="1">
            <a:spLocks noChangeArrowheads="1"/>
          </p:cNvSpPr>
          <p:nvPr/>
        </p:nvSpPr>
        <p:spPr bwMode="auto">
          <a:xfrm>
            <a:off x="4089400" y="3421856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= 84 </a:t>
            </a:r>
          </a:p>
        </p:txBody>
      </p:sp>
      <p:sp>
        <p:nvSpPr>
          <p:cNvPr id="12329" name="Text Box 108"/>
          <p:cNvSpPr txBox="1">
            <a:spLocks noChangeArrowheads="1"/>
          </p:cNvSpPr>
          <p:nvPr/>
        </p:nvSpPr>
        <p:spPr bwMode="auto">
          <a:xfrm>
            <a:off x="1136650" y="3799285"/>
            <a:ext cx="3816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再计算小青的总评成绩</a:t>
            </a: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: </a:t>
            </a:r>
          </a:p>
        </p:txBody>
      </p:sp>
      <p:sp>
        <p:nvSpPr>
          <p:cNvPr id="12330" name="Text Box 109"/>
          <p:cNvSpPr txBox="1">
            <a:spLocks noChangeArrowheads="1"/>
          </p:cNvSpPr>
          <p:nvPr/>
        </p:nvSpPr>
        <p:spPr bwMode="auto">
          <a:xfrm>
            <a:off x="1641476" y="4123135"/>
            <a:ext cx="475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84×10%+ 90×30%+ 87×60%</a:t>
            </a:r>
          </a:p>
        </p:txBody>
      </p:sp>
      <p:sp>
        <p:nvSpPr>
          <p:cNvPr id="12331" name="Text Box 110"/>
          <p:cNvSpPr txBox="1">
            <a:spLocks noChangeArrowheads="1"/>
          </p:cNvSpPr>
          <p:nvPr/>
        </p:nvSpPr>
        <p:spPr bwMode="auto">
          <a:xfrm>
            <a:off x="5673726" y="4123135"/>
            <a:ext cx="1800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= 87.6 (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) </a:t>
            </a:r>
          </a:p>
        </p:txBody>
      </p:sp>
      <p:sp>
        <p:nvSpPr>
          <p:cNvPr id="25638" name="圆角矩形 31"/>
          <p:cNvSpPr>
            <a:spLocks noChangeArrowheads="1"/>
          </p:cNvSpPr>
          <p:nvPr/>
        </p:nvSpPr>
        <p:spPr bwMode="auto">
          <a:xfrm>
            <a:off x="441325" y="531019"/>
            <a:ext cx="1284288" cy="2667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试一试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5" grpId="0"/>
      <p:bldP spid="12326" grpId="0"/>
      <p:bldP spid="12327" grpId="0"/>
      <p:bldP spid="12328" grpId="0"/>
      <p:bldP spid="12329" grpId="0"/>
      <p:bldP spid="12330" grpId="0"/>
      <p:bldP spid="123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MH_Other_10"/>
          <p:cNvSpPr>
            <a:spLocks noChangeArrowheads="1"/>
          </p:cNvSpPr>
          <p:nvPr/>
        </p:nvSpPr>
        <p:spPr bwMode="auto">
          <a:xfrm>
            <a:off x="2033588" y="1262062"/>
            <a:ext cx="88900" cy="66675"/>
          </a:xfrm>
          <a:custGeom>
            <a:avLst/>
            <a:gdLst>
              <a:gd name="T0" fmla="*/ 39 w 43"/>
              <a:gd name="T1" fmla="*/ 18 h 44"/>
              <a:gd name="T2" fmla="*/ 25 w 43"/>
              <a:gd name="T3" fmla="*/ 18 h 44"/>
              <a:gd name="T4" fmla="*/ 25 w 43"/>
              <a:gd name="T5" fmla="*/ 4 h 44"/>
              <a:gd name="T6" fmla="*/ 21 w 43"/>
              <a:gd name="T7" fmla="*/ 0 h 44"/>
              <a:gd name="T8" fmla="*/ 18 w 43"/>
              <a:gd name="T9" fmla="*/ 4 h 44"/>
              <a:gd name="T10" fmla="*/ 18 w 43"/>
              <a:gd name="T11" fmla="*/ 18 h 44"/>
              <a:gd name="T12" fmla="*/ 3 w 43"/>
              <a:gd name="T13" fmla="*/ 18 h 44"/>
              <a:gd name="T14" fmla="*/ 0 w 43"/>
              <a:gd name="T15" fmla="*/ 22 h 44"/>
              <a:gd name="T16" fmla="*/ 3 w 43"/>
              <a:gd name="T17" fmla="*/ 26 h 44"/>
              <a:gd name="T18" fmla="*/ 18 w 43"/>
              <a:gd name="T19" fmla="*/ 26 h 44"/>
              <a:gd name="T20" fmla="*/ 18 w 43"/>
              <a:gd name="T21" fmla="*/ 40 h 44"/>
              <a:gd name="T22" fmla="*/ 21 w 43"/>
              <a:gd name="T23" fmla="*/ 44 h 44"/>
              <a:gd name="T24" fmla="*/ 25 w 43"/>
              <a:gd name="T25" fmla="*/ 40 h 44"/>
              <a:gd name="T26" fmla="*/ 25 w 43"/>
              <a:gd name="T27" fmla="*/ 26 h 44"/>
              <a:gd name="T28" fmla="*/ 39 w 43"/>
              <a:gd name="T29" fmla="*/ 26 h 44"/>
              <a:gd name="T30" fmla="*/ 43 w 43"/>
              <a:gd name="T31" fmla="*/ 22 h 44"/>
              <a:gd name="T32" fmla="*/ 39 w 43"/>
              <a:gd name="T33" fmla="*/ 1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" h="44">
                <a:moveTo>
                  <a:pt x="39" y="18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2"/>
                  <a:pt x="23" y="0"/>
                  <a:pt x="21" y="0"/>
                </a:cubicBezTo>
                <a:cubicBezTo>
                  <a:pt x="19" y="0"/>
                  <a:pt x="18" y="2"/>
                  <a:pt x="18" y="4"/>
                </a:cubicBezTo>
                <a:cubicBezTo>
                  <a:pt x="18" y="18"/>
                  <a:pt x="18" y="18"/>
                  <a:pt x="18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18"/>
                  <a:pt x="0" y="20"/>
                  <a:pt x="0" y="22"/>
                </a:cubicBezTo>
                <a:cubicBezTo>
                  <a:pt x="0" y="24"/>
                  <a:pt x="1" y="26"/>
                  <a:pt x="3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2"/>
                  <a:pt x="19" y="44"/>
                  <a:pt x="21" y="44"/>
                </a:cubicBezTo>
                <a:cubicBezTo>
                  <a:pt x="23" y="44"/>
                  <a:pt x="25" y="42"/>
                  <a:pt x="25" y="40"/>
                </a:cubicBezTo>
                <a:cubicBezTo>
                  <a:pt x="25" y="26"/>
                  <a:pt x="25" y="26"/>
                  <a:pt x="2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6"/>
                  <a:pt x="43" y="24"/>
                  <a:pt x="43" y="22"/>
                </a:cubicBezTo>
                <a:cubicBezTo>
                  <a:pt x="43" y="20"/>
                  <a:pt x="41" y="18"/>
                  <a:pt x="39" y="1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098" name="Group 10"/>
          <p:cNvGrpSpPr/>
          <p:nvPr/>
        </p:nvGrpSpPr>
        <p:grpSpPr bwMode="auto">
          <a:xfrm>
            <a:off x="714375" y="803672"/>
            <a:ext cx="222250" cy="161925"/>
            <a:chOff x="348" y="329"/>
            <a:chExt cx="349" cy="340"/>
          </a:xfrm>
        </p:grpSpPr>
        <p:sp>
          <p:nvSpPr>
            <p:cNvPr id="4099" name="MH_Other_9"/>
            <p:cNvSpPr>
              <a:spLocks noEditPoints="1" noChangeArrowheads="1"/>
            </p:cNvSpPr>
            <p:nvPr/>
          </p:nvSpPr>
          <p:spPr bwMode="auto">
            <a:xfrm>
              <a:off x="348" y="329"/>
              <a:ext cx="349" cy="340"/>
            </a:xfrm>
            <a:custGeom>
              <a:avLst/>
              <a:gdLst>
                <a:gd name="T0" fmla="*/ 105 w 108"/>
                <a:gd name="T1" fmla="*/ 95 h 107"/>
                <a:gd name="T2" fmla="*/ 76 w 108"/>
                <a:gd name="T3" fmla="*/ 66 h 107"/>
                <a:gd name="T4" fmla="*/ 83 w 108"/>
                <a:gd name="T5" fmla="*/ 42 h 107"/>
                <a:gd name="T6" fmla="*/ 42 w 108"/>
                <a:gd name="T7" fmla="*/ 0 h 107"/>
                <a:gd name="T8" fmla="*/ 0 w 108"/>
                <a:gd name="T9" fmla="*/ 42 h 107"/>
                <a:gd name="T10" fmla="*/ 42 w 108"/>
                <a:gd name="T11" fmla="*/ 83 h 107"/>
                <a:gd name="T12" fmla="*/ 66 w 108"/>
                <a:gd name="T13" fmla="*/ 76 h 107"/>
                <a:gd name="T14" fmla="*/ 95 w 108"/>
                <a:gd name="T15" fmla="*/ 105 h 107"/>
                <a:gd name="T16" fmla="*/ 100 w 108"/>
                <a:gd name="T17" fmla="*/ 107 h 107"/>
                <a:gd name="T18" fmla="*/ 105 w 108"/>
                <a:gd name="T19" fmla="*/ 105 h 107"/>
                <a:gd name="T20" fmla="*/ 105 w 108"/>
                <a:gd name="T21" fmla="*/ 95 h 107"/>
                <a:gd name="T22" fmla="*/ 7 w 108"/>
                <a:gd name="T23" fmla="*/ 42 h 107"/>
                <a:gd name="T24" fmla="*/ 42 w 108"/>
                <a:gd name="T25" fmla="*/ 7 h 107"/>
                <a:gd name="T26" fmla="*/ 76 w 108"/>
                <a:gd name="T27" fmla="*/ 42 h 107"/>
                <a:gd name="T28" fmla="*/ 42 w 108"/>
                <a:gd name="T29" fmla="*/ 76 h 107"/>
                <a:gd name="T30" fmla="*/ 7 w 108"/>
                <a:gd name="T31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0" name="MH_Other_10"/>
            <p:cNvSpPr>
              <a:spLocks noChangeArrowheads="1"/>
            </p:cNvSpPr>
            <p:nvPr/>
          </p:nvSpPr>
          <p:spPr bwMode="auto">
            <a:xfrm>
              <a:off x="428" y="404"/>
              <a:ext cx="140" cy="140"/>
            </a:xfrm>
            <a:custGeom>
              <a:avLst/>
              <a:gdLst>
                <a:gd name="T0" fmla="*/ 39 w 43"/>
                <a:gd name="T1" fmla="*/ 18 h 44"/>
                <a:gd name="T2" fmla="*/ 25 w 43"/>
                <a:gd name="T3" fmla="*/ 18 h 44"/>
                <a:gd name="T4" fmla="*/ 25 w 43"/>
                <a:gd name="T5" fmla="*/ 4 h 44"/>
                <a:gd name="T6" fmla="*/ 21 w 43"/>
                <a:gd name="T7" fmla="*/ 0 h 44"/>
                <a:gd name="T8" fmla="*/ 18 w 43"/>
                <a:gd name="T9" fmla="*/ 4 h 44"/>
                <a:gd name="T10" fmla="*/ 18 w 43"/>
                <a:gd name="T11" fmla="*/ 18 h 44"/>
                <a:gd name="T12" fmla="*/ 3 w 43"/>
                <a:gd name="T13" fmla="*/ 18 h 44"/>
                <a:gd name="T14" fmla="*/ 0 w 43"/>
                <a:gd name="T15" fmla="*/ 22 h 44"/>
                <a:gd name="T16" fmla="*/ 3 w 43"/>
                <a:gd name="T17" fmla="*/ 26 h 44"/>
                <a:gd name="T18" fmla="*/ 18 w 43"/>
                <a:gd name="T19" fmla="*/ 26 h 44"/>
                <a:gd name="T20" fmla="*/ 18 w 43"/>
                <a:gd name="T21" fmla="*/ 40 h 44"/>
                <a:gd name="T22" fmla="*/ 21 w 43"/>
                <a:gd name="T23" fmla="*/ 44 h 44"/>
                <a:gd name="T24" fmla="*/ 25 w 43"/>
                <a:gd name="T25" fmla="*/ 40 h 44"/>
                <a:gd name="T26" fmla="*/ 25 w 43"/>
                <a:gd name="T27" fmla="*/ 26 h 44"/>
                <a:gd name="T28" fmla="*/ 39 w 43"/>
                <a:gd name="T29" fmla="*/ 26 h 44"/>
                <a:gd name="T30" fmla="*/ 43 w 43"/>
                <a:gd name="T31" fmla="*/ 22 h 44"/>
                <a:gd name="T32" fmla="*/ 39 w 43"/>
                <a:gd name="T33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1" name="MH_SubTitle_4"/>
          <p:cNvSpPr txBox="1">
            <a:spLocks noChangeArrowheads="1"/>
          </p:cNvSpPr>
          <p:nvPr/>
        </p:nvSpPr>
        <p:spPr bwMode="auto">
          <a:xfrm>
            <a:off x="3786188" y="857250"/>
            <a:ext cx="1746250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8" name="文本框 14347"/>
          <p:cNvSpPr txBox="1">
            <a:spLocks noChangeArrowheads="1"/>
          </p:cNvSpPr>
          <p:nvPr/>
        </p:nvSpPr>
        <p:spPr bwMode="auto">
          <a:xfrm>
            <a:off x="492125" y="1577579"/>
            <a:ext cx="79914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掌握算术平均数和加权平均数的概念，会求一组数据的算术平均数和加权平均数．（重点）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会用算术平均数和加权平均数解决实际生活中的问题．（难点）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B8B"/>
              </a:solidFill>
            </a:endParaRPr>
          </a:p>
        </p:txBody>
      </p:sp>
      <p:sp>
        <p:nvSpPr>
          <p:cNvPr id="10445" name="Text Box 4"/>
          <p:cNvSpPr txBox="1">
            <a:spLocks noChangeArrowheads="1"/>
          </p:cNvSpPr>
          <p:nvPr/>
        </p:nvSpPr>
        <p:spPr bwMode="auto">
          <a:xfrm>
            <a:off x="474664" y="2232423"/>
            <a:ext cx="80914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）若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个数的平均数为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个数的平均数为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个数的平均数是（       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A.(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)/2    		B.(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)/(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C.(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mx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)/(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        D.(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mx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)/(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261938" y="566738"/>
            <a:ext cx="85471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）某次考试，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名学生的平均分是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82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，除甲外，其余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名学生的平均分是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80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，那么甲的得分是（       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A.84         B. 86          C. 88          D. 90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7656514" y="1148954"/>
            <a:ext cx="6302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endParaRPr lang="en-US" altLang="zh-CN" sz="28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5033964" y="2840832"/>
            <a:ext cx="1082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" grpId="0"/>
      <p:bldP spid="224259" grpId="0"/>
      <p:bldP spid="2242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346075" y="463876"/>
            <a:ext cx="8451850" cy="390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李大伯有一片果林，共有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80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棵果树．某日，李大伯开始采摘今年第一批成熟的果子，他随机选取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棵果树共摘得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个果子，质量分别为（单位：㎏）：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0.28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0.26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0.24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0.23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0.25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0.24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0.26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0.26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0.25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0.23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．以此估算，李大伯收获的这批果子的单个质量和总质量分别约为（　　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A.0.25 ㎏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200 ㎏          B.2.5 ㎏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 ㎏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C.0.25 ㎏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 ㎏          D.2.5 ㎏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200 ㎏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364088" y="2731622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6"/>
          <p:cNvSpPr>
            <a:spLocks noChangeArrowheads="1"/>
          </p:cNvSpPr>
          <p:nvPr/>
        </p:nvSpPr>
        <p:spPr bwMode="auto">
          <a:xfrm>
            <a:off x="611188" y="217576"/>
            <a:ext cx="8532812" cy="280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,…, 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的平均数是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13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,… ,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的平均数是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,… ,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的平均数（        ）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A.(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            B.(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+b)  </a:t>
            </a:r>
          </a:p>
          <a:p>
            <a:pPr>
              <a:lnSpc>
                <a:spcPct val="180000"/>
              </a:lnSpc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C.(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+3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)/3         D.(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)/3</a:t>
            </a:r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7183438" y="1189435"/>
            <a:ext cx="692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29699" name="Rectangle 12"/>
          <p:cNvSpPr>
            <a:spLocks noChangeArrowheads="1"/>
          </p:cNvSpPr>
          <p:nvPr/>
        </p:nvSpPr>
        <p:spPr bwMode="auto">
          <a:xfrm>
            <a:off x="611189" y="2646760"/>
            <a:ext cx="7508875" cy="285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,…, 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的平均数为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b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则数据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+3,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+3,…,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+3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的平均数为</a:t>
            </a:r>
            <a:r>
              <a:rPr lang="zh-CN" altLang="en-US" sz="2800" u="sng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则数据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,10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,… ,10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的平均数为</a:t>
            </a:r>
            <a:r>
              <a:rPr lang="zh-CN" altLang="en-US" sz="2800" u="sng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800" u="sng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0413" name="Text Box 13"/>
          <p:cNvSpPr txBox="1">
            <a:spLocks noChangeArrowheads="1"/>
          </p:cNvSpPr>
          <p:nvPr/>
        </p:nvSpPr>
        <p:spPr bwMode="auto">
          <a:xfrm>
            <a:off x="6734176" y="3244454"/>
            <a:ext cx="803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+3</a:t>
            </a:r>
          </a:p>
        </p:txBody>
      </p:sp>
      <p:sp>
        <p:nvSpPr>
          <p:cNvPr id="230414" name="Text Box 14"/>
          <p:cNvSpPr txBox="1">
            <a:spLocks noChangeArrowheads="1"/>
          </p:cNvSpPr>
          <p:nvPr/>
        </p:nvSpPr>
        <p:spPr bwMode="auto">
          <a:xfrm>
            <a:off x="1303338" y="4270773"/>
            <a:ext cx="723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8" grpId="0"/>
      <p:bldP spid="230413" grpId="0"/>
      <p:bldP spid="2304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文本框 22530"/>
          <p:cNvSpPr txBox="1">
            <a:spLocks noChangeArrowheads="1"/>
          </p:cNvSpPr>
          <p:nvPr/>
        </p:nvSpPr>
        <p:spPr bwMode="auto">
          <a:xfrm>
            <a:off x="468313" y="416719"/>
            <a:ext cx="7991475" cy="16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一家公司打算招聘一名英文翻译，对甲、乙两名应试者进行了听、说、读、写的英语水平测试，他们各项的成绩（百分制）如下：</a:t>
            </a:r>
          </a:p>
        </p:txBody>
      </p:sp>
      <p:graphicFrame>
        <p:nvGraphicFramePr>
          <p:cNvPr id="22532" name="表格 22531"/>
          <p:cNvGraphicFramePr/>
          <p:nvPr/>
        </p:nvGraphicFramePr>
        <p:xfrm>
          <a:off x="2232025" y="2057400"/>
          <a:ext cx="4464050" cy="1028700"/>
        </p:xfrm>
        <a:graphic>
          <a:graphicData uri="http://schemas.openxmlformats.org/drawingml/2006/table">
            <a:tbl>
              <a:tblPr/>
              <a:tblGrid>
                <a:gridCol w="116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应试者</a:t>
                      </a:r>
                    </a:p>
                  </a:txBody>
                  <a:tcPr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听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说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读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写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甲</a:t>
                      </a:r>
                    </a:p>
                  </a:txBody>
                  <a:tcPr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85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83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78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75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乙</a:t>
                      </a:r>
                    </a:p>
                  </a:txBody>
                  <a:tcPr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73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80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85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82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48" name="文本框 22557"/>
          <p:cNvSpPr txBox="1">
            <a:spLocks noChangeArrowheads="1"/>
          </p:cNvSpPr>
          <p:nvPr/>
        </p:nvSpPr>
        <p:spPr bwMode="auto">
          <a:xfrm>
            <a:off x="163513" y="3148013"/>
            <a:ext cx="8877300" cy="16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如果这家公司想招一名口语能力较强的翻译，听、说、读、写成绩按照3∶3∶2∶2的比确定，计算两名应试者的平均成绩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百分制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从他们的成绩看，应该录取谁？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文本框 24578"/>
          <p:cNvSpPr txBox="1">
            <a:spLocks noChangeArrowheads="1"/>
          </p:cNvSpPr>
          <p:nvPr/>
        </p:nvSpPr>
        <p:spPr bwMode="auto">
          <a:xfrm>
            <a:off x="730250" y="502443"/>
            <a:ext cx="7489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解：听、说、读、写的成绩按照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3∶3∶2∶2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</a:p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比确定，则甲的平均成绩为</a:t>
            </a:r>
          </a:p>
        </p:txBody>
      </p:sp>
      <p:sp>
        <p:nvSpPr>
          <p:cNvPr id="24580" name="文本框 24579"/>
          <p:cNvSpPr txBox="1">
            <a:spLocks noChangeArrowheads="1"/>
          </p:cNvSpPr>
          <p:nvPr/>
        </p:nvSpPr>
        <p:spPr bwMode="auto">
          <a:xfrm>
            <a:off x="1187450" y="1275160"/>
            <a:ext cx="49799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85×3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83×3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78×2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75×2</a:t>
            </a:r>
          </a:p>
          <a:p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zh-CN" altLang="zh-CN" sz="2800" u="sng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800" u="sng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4581" name="组合 24580"/>
          <p:cNvGrpSpPr/>
          <p:nvPr/>
        </p:nvGrpSpPr>
        <p:grpSpPr bwMode="auto">
          <a:xfrm>
            <a:off x="1403351" y="1869282"/>
            <a:ext cx="1584325" cy="523068"/>
            <a:chOff x="0" y="0"/>
            <a:chExt cx="1927" cy="1101"/>
          </a:xfrm>
        </p:grpSpPr>
        <p:sp>
          <p:nvSpPr>
            <p:cNvPr id="31748" name="文本框 24581"/>
            <p:cNvSpPr txBox="1">
              <a:spLocks noChangeArrowheads="1"/>
            </p:cNvSpPr>
            <p:nvPr/>
          </p:nvSpPr>
          <p:spPr bwMode="auto">
            <a:xfrm>
              <a:off x="0" y="0"/>
              <a:ext cx="566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</a:p>
          </p:txBody>
        </p:sp>
        <p:sp>
          <p:nvSpPr>
            <p:cNvPr id="31749" name="文本框 24582"/>
            <p:cNvSpPr txBox="1">
              <a:spLocks noChangeArrowheads="1"/>
            </p:cNvSpPr>
            <p:nvPr/>
          </p:nvSpPr>
          <p:spPr bwMode="auto">
            <a:xfrm>
              <a:off x="570" y="0"/>
              <a:ext cx="1357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81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</p:txBody>
        </p:sp>
      </p:grpSp>
      <p:sp>
        <p:nvSpPr>
          <p:cNvPr id="24584" name="文本框 24583"/>
          <p:cNvSpPr txBox="1">
            <a:spLocks noChangeArrowheads="1"/>
          </p:cNvSpPr>
          <p:nvPr/>
        </p:nvSpPr>
        <p:spPr bwMode="auto">
          <a:xfrm>
            <a:off x="971551" y="2193132"/>
            <a:ext cx="4308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乙的平均成绩为</a:t>
            </a:r>
          </a:p>
        </p:txBody>
      </p:sp>
      <p:sp>
        <p:nvSpPr>
          <p:cNvPr id="24585" name="文本框 24584"/>
          <p:cNvSpPr txBox="1">
            <a:spLocks noChangeArrowheads="1"/>
          </p:cNvSpPr>
          <p:nvPr/>
        </p:nvSpPr>
        <p:spPr bwMode="auto">
          <a:xfrm>
            <a:off x="1187451" y="2571750"/>
            <a:ext cx="51974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73×3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80×3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85×2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82×2</a:t>
            </a:r>
          </a:p>
          <a:p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zh-CN" altLang="zh-CN" sz="2800" u="sng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800" u="sng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4586" name="组合 24585"/>
          <p:cNvGrpSpPr/>
          <p:nvPr/>
        </p:nvGrpSpPr>
        <p:grpSpPr bwMode="auto">
          <a:xfrm>
            <a:off x="1403350" y="3165873"/>
            <a:ext cx="1727200" cy="523399"/>
            <a:chOff x="0" y="0"/>
            <a:chExt cx="1927" cy="1099"/>
          </a:xfrm>
        </p:grpSpPr>
        <p:sp>
          <p:nvSpPr>
            <p:cNvPr id="31753" name="文本框 24586"/>
            <p:cNvSpPr txBox="1">
              <a:spLocks noChangeArrowheads="1"/>
            </p:cNvSpPr>
            <p:nvPr/>
          </p:nvSpPr>
          <p:spPr bwMode="auto">
            <a:xfrm>
              <a:off x="0" y="0"/>
              <a:ext cx="567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</a:p>
          </p:txBody>
        </p:sp>
        <p:sp>
          <p:nvSpPr>
            <p:cNvPr id="31754" name="文本框 24587"/>
            <p:cNvSpPr txBox="1">
              <a:spLocks noChangeArrowheads="1"/>
            </p:cNvSpPr>
            <p:nvPr/>
          </p:nvSpPr>
          <p:spPr bwMode="auto">
            <a:xfrm>
              <a:off x="569" y="0"/>
              <a:ext cx="1358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79.3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</a:p>
          </p:txBody>
        </p:sp>
      </p:grpSp>
      <p:sp>
        <p:nvSpPr>
          <p:cNvPr id="24589" name="文本框 24588"/>
          <p:cNvSpPr txBox="1">
            <a:spLocks noChangeArrowheads="1"/>
          </p:cNvSpPr>
          <p:nvPr/>
        </p:nvSpPr>
        <p:spPr bwMode="auto">
          <a:xfrm>
            <a:off x="828675" y="3544491"/>
            <a:ext cx="7632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显然甲的成绩比乙的高，所以从成绩看，应该录取甲．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4" grpId="0"/>
      <p:bldP spid="24585" grpId="0"/>
      <p:bldP spid="2458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文本框 27650"/>
          <p:cNvSpPr txBox="1">
            <a:spLocks noChangeArrowheads="1"/>
          </p:cNvSpPr>
          <p:nvPr/>
        </p:nvSpPr>
        <p:spPr bwMode="auto">
          <a:xfrm>
            <a:off x="395289" y="447676"/>
            <a:ext cx="83534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</a:rPr>
              <a:t>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次演讲比赛中，评委将从演讲内容、演讲能力、演讲效果三个方面为选手打分，各项成绩均按百分制，然后再按演讲内容占50％、演讲能力占40％、演讲效果占10％的比例，计算选手的综合成绩（百分制）．进入决赛的前两名选手的单项成绩如下表所示：</a:t>
            </a:r>
          </a:p>
        </p:txBody>
      </p:sp>
      <p:graphicFrame>
        <p:nvGraphicFramePr>
          <p:cNvPr id="27652" name="表格 27651"/>
          <p:cNvGraphicFramePr/>
          <p:nvPr/>
        </p:nvGraphicFramePr>
        <p:xfrm>
          <a:off x="2260600" y="2574132"/>
          <a:ext cx="3671888" cy="1859756"/>
        </p:xfrm>
        <a:graphic>
          <a:graphicData uri="http://schemas.openxmlformats.org/drawingml/2006/table">
            <a:tbl>
              <a:tblPr/>
              <a:tblGrid>
                <a:gridCol w="649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91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选手</a:t>
                      </a:r>
                    </a:p>
                  </a:txBody>
                  <a:tcPr marL="91432" marR="91432" marT="34290" marB="3429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演讲内容</a:t>
                      </a:r>
                    </a:p>
                  </a:txBody>
                  <a:tcPr marL="91432" marR="91432"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演讲能力</a:t>
                      </a:r>
                    </a:p>
                  </a:txBody>
                  <a:tcPr marL="91432" marR="91432"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演讲效果</a:t>
                      </a:r>
                    </a:p>
                  </a:txBody>
                  <a:tcPr marL="91432" marR="91432"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31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marL="91432" marR="91432" marT="34290" marB="3429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85</a:t>
                      </a:r>
                    </a:p>
                  </a:txBody>
                  <a:tcPr marL="91432" marR="91432"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95</a:t>
                      </a:r>
                    </a:p>
                  </a:txBody>
                  <a:tcPr marL="91432" marR="91432"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95</a:t>
                      </a:r>
                    </a:p>
                  </a:txBody>
                  <a:tcPr marL="91432" marR="91432"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31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marL="91432" marR="91432" marT="34290" marB="3429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95</a:t>
                      </a:r>
                    </a:p>
                  </a:txBody>
                  <a:tcPr marL="91432" marR="91432"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85</a:t>
                      </a:r>
                    </a:p>
                  </a:txBody>
                  <a:tcPr marL="91432" marR="91432"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95</a:t>
                      </a:r>
                    </a:p>
                  </a:txBody>
                  <a:tcPr marL="91432" marR="91432"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92" name="文本框 27673"/>
          <p:cNvSpPr txBox="1">
            <a:spLocks noChangeArrowheads="1"/>
          </p:cNvSpPr>
          <p:nvPr/>
        </p:nvSpPr>
        <p:spPr bwMode="auto">
          <a:xfrm>
            <a:off x="754064" y="4520804"/>
            <a:ext cx="3457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请决出两人的名次．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组合 29698"/>
          <p:cNvGrpSpPr/>
          <p:nvPr/>
        </p:nvGrpSpPr>
        <p:grpSpPr bwMode="auto">
          <a:xfrm>
            <a:off x="468313" y="2518173"/>
            <a:ext cx="4076700" cy="1804287"/>
            <a:chOff x="0" y="0"/>
            <a:chExt cx="6421" cy="3788"/>
          </a:xfrm>
        </p:grpSpPr>
        <p:sp>
          <p:nvSpPr>
            <p:cNvPr id="33794" name="文本框 29699"/>
            <p:cNvSpPr txBox="1">
              <a:spLocks noChangeArrowheads="1"/>
            </p:cNvSpPr>
            <p:nvPr/>
          </p:nvSpPr>
          <p:spPr bwMode="auto">
            <a:xfrm>
              <a:off x="0" y="0"/>
              <a:ext cx="6421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解：选手</a:t>
              </a:r>
              <a:r>
                <a:rPr lang="zh-CN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的最后得分是</a:t>
              </a:r>
            </a:p>
          </p:txBody>
        </p:sp>
        <p:sp>
          <p:nvSpPr>
            <p:cNvPr id="33795" name="文本框 29700"/>
            <p:cNvSpPr txBox="1">
              <a:spLocks noChangeArrowheads="1"/>
            </p:cNvSpPr>
            <p:nvPr/>
          </p:nvSpPr>
          <p:spPr bwMode="auto">
            <a:xfrm>
              <a:off x="113" y="680"/>
              <a:ext cx="6219" cy="1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2000" u="sng"/>
                <a:t>85×50</a:t>
              </a:r>
              <a:r>
                <a:rPr lang="zh-CN" altLang="en-US" sz="2000" u="sng"/>
                <a:t>％＋</a:t>
              </a:r>
              <a:r>
                <a:rPr lang="zh-CN" altLang="zh-CN" sz="2000" u="sng"/>
                <a:t>95×40</a:t>
              </a:r>
              <a:r>
                <a:rPr lang="zh-CN" altLang="en-US" sz="2000" u="sng"/>
                <a:t>％＋</a:t>
              </a:r>
              <a:r>
                <a:rPr lang="zh-CN" altLang="zh-CN" sz="2000" u="sng"/>
                <a:t>95×10</a:t>
              </a:r>
              <a:r>
                <a:rPr lang="zh-CN" altLang="en-US" sz="2000" u="sng"/>
                <a:t>％</a:t>
              </a:r>
            </a:p>
            <a:p>
              <a:r>
                <a:rPr lang="zh-CN" altLang="en-US" sz="2000"/>
                <a:t>       </a:t>
              </a:r>
              <a:r>
                <a:rPr lang="zh-CN" altLang="zh-CN" sz="2000"/>
                <a:t>50</a:t>
              </a:r>
              <a:r>
                <a:rPr lang="zh-CN" altLang="en-US" sz="2000"/>
                <a:t>％＋</a:t>
              </a:r>
              <a:r>
                <a:rPr lang="zh-CN" altLang="zh-CN" sz="2000"/>
                <a:t>40</a:t>
              </a:r>
              <a:r>
                <a:rPr lang="zh-CN" altLang="en-US" sz="2000"/>
                <a:t>％＋</a:t>
              </a:r>
              <a:r>
                <a:rPr lang="zh-CN" altLang="zh-CN" sz="2000"/>
                <a:t>10</a:t>
              </a:r>
              <a:r>
                <a:rPr lang="zh-CN" altLang="en-US" sz="2000"/>
                <a:t>％</a:t>
              </a:r>
              <a:endParaRPr lang="zh-CN" altLang="en-US" sz="2000" u="sng"/>
            </a:p>
          </p:txBody>
        </p:sp>
        <p:sp>
          <p:nvSpPr>
            <p:cNvPr id="33796" name="文本框 29701"/>
            <p:cNvSpPr txBox="1">
              <a:spLocks noChangeArrowheads="1"/>
            </p:cNvSpPr>
            <p:nvPr/>
          </p:nvSpPr>
          <p:spPr bwMode="auto">
            <a:xfrm>
              <a:off x="333" y="2155"/>
              <a:ext cx="329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/>
                <a:t>＝</a:t>
              </a:r>
              <a:r>
                <a:rPr lang="zh-CN" altLang="zh-CN" sz="2000"/>
                <a:t>42.5</a:t>
              </a:r>
              <a:r>
                <a:rPr lang="zh-CN" altLang="en-US" sz="2000"/>
                <a:t>＋</a:t>
              </a:r>
              <a:r>
                <a:rPr lang="zh-CN" altLang="zh-CN" sz="2000"/>
                <a:t>38</a:t>
              </a:r>
              <a:r>
                <a:rPr lang="zh-CN" altLang="en-US" sz="2000"/>
                <a:t>＋</a:t>
              </a:r>
              <a:r>
                <a:rPr lang="zh-CN" altLang="zh-CN" sz="2000"/>
                <a:t>9.5</a:t>
              </a:r>
            </a:p>
          </p:txBody>
        </p:sp>
        <p:sp>
          <p:nvSpPr>
            <p:cNvPr id="33797" name="文本框 29702"/>
            <p:cNvSpPr txBox="1">
              <a:spLocks noChangeArrowheads="1"/>
            </p:cNvSpPr>
            <p:nvPr/>
          </p:nvSpPr>
          <p:spPr bwMode="auto">
            <a:xfrm>
              <a:off x="340" y="2948"/>
              <a:ext cx="2240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/>
                <a:t>＝</a:t>
              </a:r>
              <a:r>
                <a:rPr lang="zh-CN" altLang="zh-CN" sz="2000"/>
                <a:t>90</a:t>
              </a:r>
              <a:r>
                <a:rPr lang="zh-CN" altLang="en-US" sz="2000"/>
                <a:t>．</a:t>
              </a:r>
            </a:p>
          </p:txBody>
        </p:sp>
      </p:grpSp>
      <p:grpSp>
        <p:nvGrpSpPr>
          <p:cNvPr id="32774" name="组合 29703"/>
          <p:cNvGrpSpPr/>
          <p:nvPr/>
        </p:nvGrpSpPr>
        <p:grpSpPr bwMode="auto">
          <a:xfrm>
            <a:off x="4500563" y="2518173"/>
            <a:ext cx="4081462" cy="1805493"/>
            <a:chOff x="0" y="0"/>
            <a:chExt cx="6425" cy="3790"/>
          </a:xfrm>
        </p:grpSpPr>
        <p:sp>
          <p:nvSpPr>
            <p:cNvPr id="33799" name="文本框 29704"/>
            <p:cNvSpPr txBox="1">
              <a:spLocks noChangeArrowheads="1"/>
            </p:cNvSpPr>
            <p:nvPr/>
          </p:nvSpPr>
          <p:spPr bwMode="auto">
            <a:xfrm>
              <a:off x="0" y="0"/>
              <a:ext cx="6425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选手</a:t>
              </a:r>
              <a:r>
                <a:rPr lang="zh-CN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的最后得分是</a:t>
              </a:r>
            </a:p>
          </p:txBody>
        </p:sp>
        <p:sp>
          <p:nvSpPr>
            <p:cNvPr id="33800" name="文本框 29705"/>
            <p:cNvSpPr txBox="1">
              <a:spLocks noChangeArrowheads="1"/>
            </p:cNvSpPr>
            <p:nvPr/>
          </p:nvSpPr>
          <p:spPr bwMode="auto">
            <a:xfrm>
              <a:off x="185" y="680"/>
              <a:ext cx="6216" cy="1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2000" u="sng"/>
                <a:t>95×50</a:t>
              </a:r>
              <a:r>
                <a:rPr lang="zh-CN" altLang="en-US" sz="2000" u="sng"/>
                <a:t>％＋</a:t>
              </a:r>
              <a:r>
                <a:rPr lang="zh-CN" altLang="zh-CN" sz="2000" u="sng"/>
                <a:t>85×40</a:t>
              </a:r>
              <a:r>
                <a:rPr lang="zh-CN" altLang="en-US" sz="2000" u="sng"/>
                <a:t>％＋</a:t>
              </a:r>
              <a:r>
                <a:rPr lang="zh-CN" altLang="zh-CN" sz="2000" u="sng"/>
                <a:t>95×10</a:t>
              </a:r>
              <a:r>
                <a:rPr lang="zh-CN" altLang="en-US" sz="2000" u="sng"/>
                <a:t>％</a:t>
              </a:r>
            </a:p>
            <a:p>
              <a:r>
                <a:rPr lang="zh-CN" altLang="en-US" sz="2000"/>
                <a:t>       </a:t>
              </a:r>
              <a:r>
                <a:rPr lang="zh-CN" altLang="zh-CN" sz="2000"/>
                <a:t>50</a:t>
              </a:r>
              <a:r>
                <a:rPr lang="zh-CN" altLang="en-US" sz="2000"/>
                <a:t>％＋</a:t>
              </a:r>
              <a:r>
                <a:rPr lang="zh-CN" altLang="zh-CN" sz="2000"/>
                <a:t>40</a:t>
              </a:r>
              <a:r>
                <a:rPr lang="zh-CN" altLang="en-US" sz="2000"/>
                <a:t>％＋</a:t>
              </a:r>
              <a:r>
                <a:rPr lang="zh-CN" altLang="zh-CN" sz="2000"/>
                <a:t>10</a:t>
              </a:r>
              <a:r>
                <a:rPr lang="zh-CN" altLang="en-US" sz="2000"/>
                <a:t>％</a:t>
              </a:r>
              <a:endParaRPr lang="zh-CN" altLang="en-US" sz="2000" u="sng"/>
            </a:p>
          </p:txBody>
        </p:sp>
        <p:sp>
          <p:nvSpPr>
            <p:cNvPr id="33801" name="文本框 29706"/>
            <p:cNvSpPr txBox="1">
              <a:spLocks noChangeArrowheads="1"/>
            </p:cNvSpPr>
            <p:nvPr/>
          </p:nvSpPr>
          <p:spPr bwMode="auto">
            <a:xfrm>
              <a:off x="115" y="2155"/>
              <a:ext cx="3296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/>
                <a:t>＝</a:t>
              </a:r>
              <a:r>
                <a:rPr lang="zh-CN" altLang="zh-CN" sz="2000"/>
                <a:t>47.5</a:t>
              </a:r>
              <a:r>
                <a:rPr lang="zh-CN" altLang="en-US" sz="2000"/>
                <a:t>＋</a:t>
              </a:r>
              <a:r>
                <a:rPr lang="zh-CN" altLang="zh-CN" sz="2000"/>
                <a:t>34</a:t>
              </a:r>
              <a:r>
                <a:rPr lang="zh-CN" altLang="en-US" sz="2000"/>
                <a:t>＋</a:t>
              </a:r>
              <a:r>
                <a:rPr lang="zh-CN" altLang="zh-CN" sz="2000"/>
                <a:t>9.5</a:t>
              </a:r>
            </a:p>
          </p:txBody>
        </p:sp>
        <p:sp>
          <p:nvSpPr>
            <p:cNvPr id="33802" name="文本框 29707"/>
            <p:cNvSpPr txBox="1">
              <a:spLocks noChangeArrowheads="1"/>
            </p:cNvSpPr>
            <p:nvPr/>
          </p:nvSpPr>
          <p:spPr bwMode="auto">
            <a:xfrm>
              <a:off x="115" y="2950"/>
              <a:ext cx="223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/>
                <a:t>＝</a:t>
              </a:r>
              <a:r>
                <a:rPr lang="zh-CN" altLang="zh-CN" sz="2000"/>
                <a:t>91</a:t>
              </a:r>
              <a:r>
                <a:rPr lang="zh-CN" altLang="en-US" sz="2000"/>
                <a:t>．</a:t>
              </a:r>
            </a:p>
          </p:txBody>
        </p:sp>
      </p:grpSp>
      <p:sp>
        <p:nvSpPr>
          <p:cNvPr id="32779" name="文本框 29708"/>
          <p:cNvSpPr txBox="1">
            <a:spLocks noChangeArrowheads="1"/>
          </p:cNvSpPr>
          <p:nvPr/>
        </p:nvSpPr>
        <p:spPr bwMode="auto">
          <a:xfrm>
            <a:off x="827088" y="4300538"/>
            <a:ext cx="6838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由上可知选手</a:t>
            </a: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获得第一名，选手</a:t>
            </a: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获得第二名．</a:t>
            </a:r>
          </a:p>
        </p:txBody>
      </p:sp>
      <p:graphicFrame>
        <p:nvGraphicFramePr>
          <p:cNvPr id="29710" name="表格 29709"/>
          <p:cNvGraphicFramePr/>
          <p:nvPr/>
        </p:nvGraphicFramePr>
        <p:xfrm>
          <a:off x="1187451" y="789384"/>
          <a:ext cx="6411913" cy="1671638"/>
        </p:xfrm>
        <a:graphic>
          <a:graphicData uri="http://schemas.openxmlformats.org/drawingml/2006/table">
            <a:tbl>
              <a:tblPr/>
              <a:tblGrid>
                <a:gridCol w="113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317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 dirty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选手</a:t>
                      </a:r>
                    </a:p>
                  </a:txBody>
                  <a:tcPr marT="34290" marB="3429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 dirty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演讲内容</a:t>
                      </a: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0" dirty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altLang="zh-CN" sz="1400" b="0" dirty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50</a:t>
                      </a:r>
                      <a:r>
                        <a:rPr lang="zh-CN" altLang="en-US" sz="1400" b="0" dirty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％）</a:t>
                      </a:r>
                      <a:endParaRPr lang="zh-CN" altLang="en-US" sz="18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 dirty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演讲能力</a:t>
                      </a: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0" dirty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altLang="zh-CN" sz="1400" b="0" dirty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40</a:t>
                      </a:r>
                      <a:r>
                        <a:rPr lang="zh-CN" altLang="en-US" sz="1400" b="0" dirty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％）</a:t>
                      </a:r>
                      <a:endParaRPr lang="zh-CN" altLang="en-US" sz="1800" b="0" dirty="0"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 dirty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演讲效果</a:t>
                      </a: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0" dirty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altLang="zh-CN" sz="1400" b="0" dirty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10</a:t>
                      </a:r>
                      <a:r>
                        <a:rPr lang="zh-CN" altLang="en-US" sz="1400" b="0" dirty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％）</a:t>
                      </a:r>
                      <a:endParaRPr lang="zh-CN" altLang="en-US" sz="1800" b="0" dirty="0"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5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zh-CN" sz="1800" b="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marT="34290" marB="3429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zh-CN" sz="1800" b="0" dirty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85</a:t>
                      </a:r>
                    </a:p>
                  </a:txBody>
                  <a:tcPr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zh-CN" sz="1800" b="0" dirty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95</a:t>
                      </a:r>
                    </a:p>
                  </a:txBody>
                  <a:tcPr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zh-CN" sz="1800" b="0" dirty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95</a:t>
                      </a:r>
                    </a:p>
                  </a:txBody>
                  <a:tcPr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63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zh-CN" sz="1800" b="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marT="34290" marB="3429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zh-CN" sz="1800" b="0" dirty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95</a:t>
                      </a:r>
                    </a:p>
                  </a:txBody>
                  <a:tcPr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zh-CN" sz="1800" b="0" dirty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85</a:t>
                      </a:r>
                    </a:p>
                  </a:txBody>
                  <a:tcPr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zh-CN" sz="1800" b="0" dirty="0"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95</a:t>
                      </a:r>
                    </a:p>
                  </a:txBody>
                  <a:tcPr marT="34290" marB="3429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6"/>
          <p:cNvSpPr txBox="1">
            <a:spLocks noChangeArrowheads="1"/>
          </p:cNvSpPr>
          <p:nvPr/>
        </p:nvSpPr>
        <p:spPr bwMode="auto">
          <a:xfrm>
            <a:off x="1979613" y="2139554"/>
            <a:ext cx="1511300" cy="461665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平均数</a:t>
            </a:r>
          </a:p>
        </p:txBody>
      </p:sp>
      <p:sp>
        <p:nvSpPr>
          <p:cNvPr id="18" name="左大括号 17"/>
          <p:cNvSpPr/>
          <p:nvPr/>
        </p:nvSpPr>
        <p:spPr bwMode="auto">
          <a:xfrm>
            <a:off x="3851276" y="1437085"/>
            <a:ext cx="288925" cy="1738313"/>
          </a:xfrm>
          <a:prstGeom prst="leftBrace">
            <a:avLst>
              <a:gd name="adj1" fmla="val 6425"/>
              <a:gd name="adj2" fmla="val 50000"/>
            </a:avLst>
          </a:prstGeom>
          <a:solidFill>
            <a:schemeClr val="accent1"/>
          </a:solidFill>
          <a:ln w="25400">
            <a:solidFill>
              <a:srgbClr val="CC0066"/>
            </a:solidFill>
            <a:round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4356100" y="1437085"/>
            <a:ext cx="1944688" cy="461665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算术平均数</a:t>
            </a:r>
          </a:p>
        </p:txBody>
      </p:sp>
      <p:sp>
        <p:nvSpPr>
          <p:cNvPr id="34820" name="矩形 80"/>
          <p:cNvSpPr>
            <a:spLocks noChangeArrowheads="1"/>
          </p:cNvSpPr>
          <p:nvPr/>
        </p:nvSpPr>
        <p:spPr bwMode="auto">
          <a:xfrm>
            <a:off x="-36513" y="28575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4356101" y="2842022"/>
            <a:ext cx="1800225" cy="461665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加权平均数</a:t>
            </a:r>
            <a:endParaRPr lang="en-US" altLang="zh-CN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8" grpId="0" animBg="1"/>
      <p:bldP spid="12295" grpId="0" animBg="1"/>
      <p:bldP spid="123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B8B"/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68313" y="573882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  <a:endParaRPr lang="zh-CN" altLang="en-US" b="1"/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273050" y="895350"/>
            <a:ext cx="84201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右图表示的是甲、乙、丙三人的射击成绩，谁的成绩更好，谁更稳定？你是怎么判断的？除了直观感觉外，我们如何用量化的数据来刻画</a:t>
            </a: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更好</a:t>
            </a: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”“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更稳定</a:t>
            </a: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呢？</a:t>
            </a:r>
            <a:endParaRPr lang="en-US" sz="28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</a:p>
        </p:txBody>
      </p:sp>
      <p:graphicFrame>
        <p:nvGraphicFramePr>
          <p:cNvPr id="5124" name="Object 10"/>
          <p:cNvGraphicFramePr>
            <a:graphicFrameLocks noChangeAspect="1"/>
          </p:cNvGraphicFramePr>
          <p:nvPr/>
        </p:nvGraphicFramePr>
        <p:xfrm>
          <a:off x="3714751" y="2427685"/>
          <a:ext cx="4759325" cy="2277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r:id="rId4" imgW="3108960" imgH="2076450" progId="MSGraph.Chart.8">
                  <p:embed/>
                </p:oleObj>
              </mc:Choice>
              <mc:Fallback>
                <p:oleObj r:id="rId4" imgW="3108960" imgH="2076450" progId="MSGraph.Char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000" t="2979" b="6949"/>
                      <a:stretch>
                        <a:fillRect/>
                      </a:stretch>
                    </p:blipFill>
                    <p:spPr bwMode="auto">
                      <a:xfrm>
                        <a:off x="3714751" y="2427685"/>
                        <a:ext cx="4759325" cy="227766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B8B"/>
              </a:solidFill>
            </a:endParaRPr>
          </a:p>
        </p:txBody>
      </p:sp>
      <p:grpSp>
        <p:nvGrpSpPr>
          <p:cNvPr id="7170" name="组合 6147"/>
          <p:cNvGrpSpPr/>
          <p:nvPr/>
        </p:nvGrpSpPr>
        <p:grpSpPr bwMode="auto">
          <a:xfrm>
            <a:off x="325438" y="304800"/>
            <a:ext cx="2537135" cy="739246"/>
            <a:chOff x="0" y="0"/>
            <a:chExt cx="3997" cy="1551"/>
          </a:xfrm>
        </p:grpSpPr>
        <p:sp>
          <p:nvSpPr>
            <p:cNvPr id="717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74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311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算术平均数</a:t>
              </a:r>
            </a:p>
          </p:txBody>
        </p:sp>
        <p:sp>
          <p:nvSpPr>
            <p:cNvPr id="717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7176" name="Text Box 10"/>
          <p:cNvSpPr txBox="1"/>
          <p:nvPr/>
        </p:nvSpPr>
        <p:spPr>
          <a:xfrm>
            <a:off x="325439" y="1097756"/>
            <a:ext cx="8574087" cy="168424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问题：</a:t>
            </a:r>
            <a:r>
              <a:rPr lang="zh-CN" altLang="en-US" sz="24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当你听到“小亮的身高在班上是中等偏上的”，“</a:t>
            </a:r>
            <a:r>
              <a:rPr lang="en-US" altLang="x-none" sz="24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 </a:t>
            </a:r>
            <a:r>
              <a:rPr lang="zh-CN" altLang="en-US" sz="24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篮球队队员比</a:t>
            </a:r>
            <a:r>
              <a:rPr lang="en-US" altLang="x-none" sz="24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 </a:t>
            </a:r>
            <a:r>
              <a:rPr lang="zh-CN" altLang="en-US" sz="24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队更年轻”等诸如此类的说法时，你思考过这些话的含义吗？你知道人们是如何作出这一判断的吗？</a:t>
            </a:r>
            <a:endParaRPr lang="zh-CN" altLang="en-US" sz="2400" noProof="1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77" name="文本框 1"/>
          <p:cNvSpPr txBox="1">
            <a:spLocks noChangeArrowheads="1"/>
          </p:cNvSpPr>
          <p:nvPr/>
        </p:nvSpPr>
        <p:spPr bwMode="auto">
          <a:xfrm>
            <a:off x="325438" y="3336131"/>
            <a:ext cx="8361362" cy="122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数学上，我们常借助平均数、中位数、众数、方差等来对数据进行分析和刻画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82" name="Text Box 7"/>
          <p:cNvSpPr txBox="1"/>
          <p:nvPr/>
        </p:nvSpPr>
        <p:spPr>
          <a:xfrm>
            <a:off x="1408113" y="1137048"/>
            <a:ext cx="7340600" cy="3862596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7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zh-CN" altLang="en-US" sz="2800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</a:t>
            </a:r>
            <a:r>
              <a:rPr lang="zh-CN" altLang="en-US" sz="2800" noProof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影响比赛的成绩有哪些因素？</a:t>
            </a:r>
            <a:endParaRPr lang="zh-CN" altLang="en-US" sz="2800" noProof="1"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7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zh-CN" altLang="en-US" sz="2800" noProof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如何衡量两个球队队员的身高？</a:t>
            </a:r>
            <a:endParaRPr lang="zh-CN" altLang="en-US" sz="2800" noProof="1"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7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zh-CN" altLang="en-US" sz="2800" noProof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怎样理解“甲队队员的身高比乙队更高”？ </a:t>
            </a:r>
            <a:endParaRPr lang="zh-CN" altLang="en-US" sz="2800" noProof="1"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7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zh-CN" altLang="en-US" sz="2800" noProof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要比较两个球队队员的身高，需要收集哪些</a:t>
            </a:r>
            <a:endParaRPr lang="zh-CN" altLang="en-US" sz="2800" noProof="1"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7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zh-CN" altLang="en-US" sz="2800" noProof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数据呢？ </a:t>
            </a:r>
            <a:endParaRPr lang="zh-CN" altLang="en-US" sz="2800" noProof="1"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9218" name="Picture 8" descr="h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0325" y="1358504"/>
            <a:ext cx="36988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9" descr="h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0325" y="1869282"/>
            <a:ext cx="36988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0" descr="h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0325" y="2356248"/>
            <a:ext cx="36988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1" descr="h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842023"/>
            <a:ext cx="369887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圆角矩形 31"/>
          <p:cNvSpPr>
            <a:spLocks noChangeArrowheads="1"/>
          </p:cNvSpPr>
          <p:nvPr/>
        </p:nvSpPr>
        <p:spPr bwMode="auto">
          <a:xfrm>
            <a:off x="612775" y="629841"/>
            <a:ext cx="107950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想一想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3" name="表格 89092"/>
          <p:cNvGraphicFramePr/>
          <p:nvPr/>
        </p:nvGraphicFramePr>
        <p:xfrm>
          <a:off x="106363" y="411957"/>
          <a:ext cx="6905626" cy="4515878"/>
        </p:xfrm>
        <a:graphic>
          <a:graphicData uri="http://schemas.openxmlformats.org/drawingml/2006/table">
            <a:tbl>
              <a:tblPr/>
              <a:tblGrid>
                <a:gridCol w="811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4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6718">
                <a:tc gridSpan="3"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北京金隅（冠军）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广东东莞银行（亚军）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号码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身高</a:t>
                      </a: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/</a:t>
                      </a:r>
                      <a:r>
                        <a:rPr lang="zh-CN" altLang="en-US" sz="1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厘米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年龄</a:t>
                      </a: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/</a:t>
                      </a:r>
                      <a:r>
                        <a:rPr lang="zh-CN" altLang="en-US" sz="1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岁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号码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身高</a:t>
                      </a: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/</a:t>
                      </a:r>
                      <a:r>
                        <a:rPr lang="zh-CN" altLang="en-US" sz="1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厘米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年龄</a:t>
                      </a: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/</a:t>
                      </a:r>
                      <a:r>
                        <a:rPr lang="zh-CN" altLang="en-US" sz="1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岁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188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35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205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31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175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28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206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190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188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188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196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29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196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201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29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206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211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195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29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190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209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206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204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185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203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204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216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31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195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28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30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180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211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26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207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51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202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26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183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4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91448" marR="91448" marT="34292" marB="34292" anchor="ctr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948489" y="465535"/>
            <a:ext cx="215423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思考：哪支球队队员的身高更高？哪支球队的队员更为年轻？你是怎样判断的？与同伴交流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59" name="表格 90158"/>
          <p:cNvGraphicFramePr/>
          <p:nvPr/>
        </p:nvGraphicFramePr>
        <p:xfrm>
          <a:off x="938213" y="1383506"/>
          <a:ext cx="7162800" cy="967979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83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3394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年龄</a:t>
                      </a:r>
                      <a:r>
                        <a:rPr lang="en-US" altLang="zh-CN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/</a:t>
                      </a:r>
                      <a:r>
                        <a:rPr lang="zh-CN" altLang="en-US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岁</a:t>
                      </a:r>
                    </a:p>
                  </a:txBody>
                  <a:tcPr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 dirty="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 dirty="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 dirty="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 dirty="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 dirty="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29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 dirty="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58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相应队员数</a:t>
                      </a:r>
                    </a:p>
                  </a:txBody>
                  <a:tcPr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1297" name="Group 47"/>
          <p:cNvGrpSpPr/>
          <p:nvPr/>
        </p:nvGrpSpPr>
        <p:grpSpPr bwMode="auto">
          <a:xfrm>
            <a:off x="900113" y="681037"/>
            <a:ext cx="7823200" cy="738189"/>
            <a:chOff x="0" y="0"/>
            <a:chExt cx="4928" cy="620"/>
          </a:xfrm>
        </p:grpSpPr>
        <p:sp>
          <p:nvSpPr>
            <p:cNvPr id="90149" name="Text Box 38"/>
            <p:cNvSpPr txBox="1"/>
            <p:nvPr/>
          </p:nvSpPr>
          <p:spPr>
            <a:xfrm>
              <a:off x="0" y="0"/>
              <a:ext cx="4928" cy="62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noProof="1">
                  <a:solidFill>
                    <a:schemeClr val="tx1"/>
                  </a:solidFill>
                  <a:latin typeface="Times New Roman" panose="02020603050405020304" pitchFamily="18" charset="0"/>
                  <a:cs typeface="+mn-ea"/>
                </a:rPr>
                <a:t>     </a:t>
              </a:r>
              <a:r>
                <a:rPr lang="zh-CN" altLang="en-US" sz="28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小明是这样计算北京金隅队队员的平均年龄的：</a:t>
              </a:r>
              <a:endParaRPr lang="zh-CN" altLang="en-US" sz="2800" noProof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pic>
          <p:nvPicPr>
            <p:cNvPr id="11299" name="Picture 39" descr="h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" y="91"/>
              <a:ext cx="233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0151" name="Group 48"/>
          <p:cNvGrpSpPr/>
          <p:nvPr/>
        </p:nvGrpSpPr>
        <p:grpSpPr bwMode="auto">
          <a:xfrm>
            <a:off x="395288" y="2570560"/>
            <a:ext cx="7993062" cy="2493169"/>
            <a:chOff x="-232" y="0"/>
            <a:chExt cx="5035" cy="2094"/>
          </a:xfrm>
        </p:grpSpPr>
        <p:sp>
          <p:nvSpPr>
            <p:cNvPr id="90152" name="Text Box 41"/>
            <p:cNvSpPr txBox="1"/>
            <p:nvPr/>
          </p:nvSpPr>
          <p:spPr>
            <a:xfrm>
              <a:off x="-230" y="0"/>
              <a:ext cx="5033" cy="209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cs typeface="+mn-ea"/>
                </a:rPr>
                <a:t>    </a:t>
              </a:r>
              <a:r>
                <a:rPr lang="zh-CN" altLang="en-US" sz="28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平均年龄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 =（1</a:t>
              </a:r>
              <a:r>
                <a:rPr lang="en-US" altLang="x-none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9×1+22×4+23×2+26×2+27×1+28×2+29×2+35×1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）÷（1+</a:t>
              </a:r>
              <a:r>
                <a:rPr lang="en-US" altLang="x-none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4+2+2+1+2+2+1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）</a:t>
              </a:r>
              <a:r>
                <a:rPr lang="en-US" altLang="zh-CN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=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2</a:t>
              </a:r>
              <a:r>
                <a:rPr lang="en-US" altLang="x-none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5.4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（岁）                                                            </a:t>
              </a:r>
              <a:r>
                <a:rPr lang="zh-CN" altLang="en-US" sz="2800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你能说说小明这样做的道理吗？</a:t>
              </a:r>
              <a:endPara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pic>
          <p:nvPicPr>
            <p:cNvPr id="11302" name="Picture 42" descr="h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32" y="92"/>
              <a:ext cx="256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圆角矩形 31"/>
          <p:cNvSpPr>
            <a:spLocks noChangeArrowheads="1"/>
          </p:cNvSpPr>
          <p:nvPr/>
        </p:nvSpPr>
        <p:spPr bwMode="auto">
          <a:xfrm>
            <a:off x="611188" y="681038"/>
            <a:ext cx="1223962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归纳总结</a:t>
            </a:r>
            <a:endParaRPr lang="zh-CN" altLang="en-US" b="1">
              <a:solidFill>
                <a:schemeClr val="tx1"/>
              </a:solidFill>
            </a:endParaRPr>
          </a:p>
        </p:txBody>
      </p:sp>
      <p:grpSp>
        <p:nvGrpSpPr>
          <p:cNvPr id="12290" name="组合 1"/>
          <p:cNvGrpSpPr/>
          <p:nvPr/>
        </p:nvGrpSpPr>
        <p:grpSpPr bwMode="auto">
          <a:xfrm>
            <a:off x="611188" y="1275159"/>
            <a:ext cx="7848600" cy="3454718"/>
            <a:chOff x="962" y="2677"/>
            <a:chExt cx="12360" cy="7254"/>
          </a:xfrm>
        </p:grpSpPr>
        <p:sp>
          <p:nvSpPr>
            <p:cNvPr id="12291" name="圆角矩形 6394"/>
            <p:cNvSpPr>
              <a:spLocks noChangeArrowheads="1"/>
            </p:cNvSpPr>
            <p:nvPr/>
          </p:nvSpPr>
          <p:spPr bwMode="auto">
            <a:xfrm>
              <a:off x="962" y="2677"/>
              <a:ext cx="12360" cy="5670"/>
            </a:xfrm>
            <a:prstGeom prst="roundRect">
              <a:avLst>
                <a:gd name="adj" fmla="val 16667"/>
              </a:avLst>
            </a:prstGeom>
            <a:solidFill>
              <a:srgbClr val="FFFF99">
                <a:alpha val="20000"/>
              </a:srgbClr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2292" name="Text Box 13"/>
            <p:cNvSpPr txBox="1">
              <a:spLocks noChangeArrowheads="1"/>
            </p:cNvSpPr>
            <p:nvPr/>
          </p:nvSpPr>
          <p:spPr bwMode="auto">
            <a:xfrm>
              <a:off x="1642" y="2952"/>
              <a:ext cx="11115" cy="6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日常生活中，我们常用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平均数</a:t>
              </a: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表示一组数据的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“平均水平”</a:t>
              </a: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一般地，对于</a:t>
              </a:r>
              <a:r>
                <a:rPr lang="zh-CN" alt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n </a:t>
              </a: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个数 </a:t>
              </a:r>
              <a:r>
                <a:rPr 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，…，</a:t>
              </a:r>
              <a:r>
                <a:rPr 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n</a:t>
              </a:r>
              <a:r>
                <a:rPr 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我们把 ( </a:t>
              </a:r>
              <a:r>
                <a:rPr 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+</a:t>
              </a:r>
              <a:r>
                <a:rPr 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+…+</a:t>
              </a:r>
              <a:r>
                <a:rPr 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n </a:t>
              </a:r>
              <a:r>
                <a:rPr 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 /</a:t>
              </a:r>
              <a:r>
                <a:rPr 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n</a:t>
              </a:r>
              <a:r>
                <a:rPr 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叫做这 </a:t>
              </a:r>
              <a:r>
                <a:rPr 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n</a:t>
              </a:r>
              <a:r>
                <a:rPr 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个数的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算术平均数</a:t>
              </a: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，简称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平均数</a:t>
              </a: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记为 </a:t>
              </a:r>
              <a:r>
                <a:rPr 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.</a:t>
              </a:r>
            </a:p>
          </p:txBody>
        </p:sp>
      </p:grpSp>
      <p:pic>
        <p:nvPicPr>
          <p:cNvPr id="12293" name="Picture 14" descr="h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4289" y="1570435"/>
            <a:ext cx="409575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5" descr="h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4289" y="2496742"/>
            <a:ext cx="409575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Line 16"/>
          <p:cNvSpPr>
            <a:spLocks noChangeShapeType="1"/>
          </p:cNvSpPr>
          <p:nvPr/>
        </p:nvSpPr>
        <p:spPr bwMode="auto">
          <a:xfrm>
            <a:off x="2771775" y="3327797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8"/>
          <p:cNvSpPr txBox="1">
            <a:spLocks noChangeArrowheads="1"/>
          </p:cNvSpPr>
          <p:nvPr/>
        </p:nvSpPr>
        <p:spPr bwMode="auto">
          <a:xfrm>
            <a:off x="441325" y="694135"/>
            <a:ext cx="83105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植树节到了</a:t>
            </a:r>
            <a:r>
              <a:rPr 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某单位组织职工开展植树竞赛</a:t>
            </a:r>
            <a:r>
              <a:rPr 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下图反映的是植树量与人数之间的关系</a:t>
            </a:r>
            <a:r>
              <a:rPr 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4338" name="Group 25"/>
          <p:cNvGrpSpPr/>
          <p:nvPr/>
        </p:nvGrpSpPr>
        <p:grpSpPr bwMode="auto">
          <a:xfrm>
            <a:off x="5422901" y="1918098"/>
            <a:ext cx="3097213" cy="1296590"/>
            <a:chOff x="0" y="1"/>
            <a:chExt cx="1905" cy="1089"/>
          </a:xfrm>
        </p:grpSpPr>
        <p:sp>
          <p:nvSpPr>
            <p:cNvPr id="11274" name="Rectangle 10"/>
            <p:cNvSpPr/>
            <p:nvPr/>
          </p:nvSpPr>
          <p:spPr>
            <a:xfrm>
              <a:off x="0" y="1"/>
              <a:ext cx="1905" cy="1088"/>
            </a:xfrm>
            <a:prstGeom prst="rect">
              <a:avLst/>
            </a:prstGeom>
            <a:solidFill>
              <a:srgbClr val="C0C0C0">
                <a:alpha val="28000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4340" name="Line 11"/>
            <p:cNvSpPr>
              <a:spLocks noChangeShapeType="1"/>
            </p:cNvSpPr>
            <p:nvPr/>
          </p:nvSpPr>
          <p:spPr bwMode="auto">
            <a:xfrm>
              <a:off x="0" y="544"/>
              <a:ext cx="1905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1" name="Line 12"/>
            <p:cNvSpPr>
              <a:spLocks noChangeShapeType="1"/>
            </p:cNvSpPr>
            <p:nvPr/>
          </p:nvSpPr>
          <p:spPr bwMode="auto">
            <a:xfrm>
              <a:off x="0" y="363"/>
              <a:ext cx="1905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2" name="Line 13"/>
            <p:cNvSpPr>
              <a:spLocks noChangeShapeType="1"/>
            </p:cNvSpPr>
            <p:nvPr/>
          </p:nvSpPr>
          <p:spPr bwMode="auto">
            <a:xfrm>
              <a:off x="0" y="181"/>
              <a:ext cx="1905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3" name="Line 15"/>
            <p:cNvSpPr>
              <a:spLocks noChangeShapeType="1"/>
            </p:cNvSpPr>
            <p:nvPr/>
          </p:nvSpPr>
          <p:spPr bwMode="auto">
            <a:xfrm>
              <a:off x="0" y="907"/>
              <a:ext cx="1905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Line 16"/>
            <p:cNvSpPr>
              <a:spLocks noChangeShapeType="1"/>
            </p:cNvSpPr>
            <p:nvPr/>
          </p:nvSpPr>
          <p:spPr bwMode="auto">
            <a:xfrm>
              <a:off x="0" y="726"/>
              <a:ext cx="1905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Rectangle 19"/>
            <p:cNvSpPr/>
            <p:nvPr/>
          </p:nvSpPr>
          <p:spPr>
            <a:xfrm>
              <a:off x="0" y="977"/>
              <a:ext cx="202" cy="111"/>
            </a:xfrm>
            <a:prstGeom prst="rect">
              <a:avLst/>
            </a:prstGeom>
            <a:solidFill>
              <a:srgbClr val="99CCFF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1281" name="Rectangle 20"/>
            <p:cNvSpPr/>
            <p:nvPr/>
          </p:nvSpPr>
          <p:spPr>
            <a:xfrm>
              <a:off x="273" y="362"/>
              <a:ext cx="185" cy="725"/>
            </a:xfrm>
            <a:prstGeom prst="rect">
              <a:avLst/>
            </a:prstGeom>
            <a:solidFill>
              <a:srgbClr val="FF99CC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1282" name="Rectangle 21"/>
            <p:cNvSpPr/>
            <p:nvPr/>
          </p:nvSpPr>
          <p:spPr>
            <a:xfrm>
              <a:off x="545" y="991"/>
              <a:ext cx="197" cy="99"/>
            </a:xfrm>
            <a:prstGeom prst="rect">
              <a:avLst/>
            </a:prstGeom>
            <a:solidFill>
              <a:srgbClr val="CCFFCC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1283" name="Rectangle 22"/>
            <p:cNvSpPr/>
            <p:nvPr/>
          </p:nvSpPr>
          <p:spPr>
            <a:xfrm>
              <a:off x="821" y="183"/>
              <a:ext cx="207" cy="907"/>
            </a:xfrm>
            <a:prstGeom prst="rect">
              <a:avLst/>
            </a:prstGeom>
            <a:solidFill>
              <a:srgbClr val="CCFFFF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1284" name="Rectangle 23"/>
            <p:cNvSpPr/>
            <p:nvPr/>
          </p:nvSpPr>
          <p:spPr>
            <a:xfrm>
              <a:off x="1099" y="363"/>
              <a:ext cx="199" cy="724"/>
            </a:xfrm>
            <a:prstGeom prst="rect">
              <a:avLst/>
            </a:prstGeom>
            <a:solidFill>
              <a:srgbClr val="FFFF99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1285" name="Rectangle 24"/>
            <p:cNvSpPr/>
            <p:nvPr/>
          </p:nvSpPr>
          <p:spPr>
            <a:xfrm>
              <a:off x="1649" y="1015"/>
              <a:ext cx="182" cy="73"/>
            </a:xfrm>
            <a:prstGeom prst="rect">
              <a:avLst/>
            </a:prstGeom>
            <a:solidFill>
              <a:srgbClr val="FFCC99">
                <a:alpha val="7599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</p:grpSp>
      <p:grpSp>
        <p:nvGrpSpPr>
          <p:cNvPr id="14351" name="Group 43"/>
          <p:cNvGrpSpPr/>
          <p:nvPr/>
        </p:nvGrpSpPr>
        <p:grpSpPr bwMode="auto">
          <a:xfrm>
            <a:off x="5997575" y="3157537"/>
            <a:ext cx="3116263" cy="339329"/>
            <a:chOff x="795" y="-51"/>
            <a:chExt cx="1469" cy="279"/>
          </a:xfrm>
        </p:grpSpPr>
        <p:grpSp>
          <p:nvGrpSpPr>
            <p:cNvPr id="14352" name="Group 40"/>
            <p:cNvGrpSpPr/>
            <p:nvPr/>
          </p:nvGrpSpPr>
          <p:grpSpPr bwMode="auto">
            <a:xfrm>
              <a:off x="795" y="-51"/>
              <a:ext cx="1186" cy="275"/>
              <a:chOff x="795" y="-51"/>
              <a:chExt cx="1186" cy="275"/>
            </a:xfrm>
          </p:grpSpPr>
          <p:sp>
            <p:nvSpPr>
              <p:cNvPr id="11288" name="Rectangle 34"/>
              <p:cNvSpPr/>
              <p:nvPr/>
            </p:nvSpPr>
            <p:spPr>
              <a:xfrm flipH="1">
                <a:off x="795" y="-4"/>
                <a:ext cx="43" cy="1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3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11289" name="Rectangle 35"/>
              <p:cNvSpPr/>
              <p:nvPr/>
            </p:nvSpPr>
            <p:spPr>
              <a:xfrm>
                <a:off x="989" y="-4"/>
                <a:ext cx="56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4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11290" name="Rectangle 36"/>
              <p:cNvSpPr/>
              <p:nvPr/>
            </p:nvSpPr>
            <p:spPr>
              <a:xfrm>
                <a:off x="1160" y="24"/>
                <a:ext cx="164" cy="1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5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11291" name="Rectangle 37"/>
              <p:cNvSpPr/>
              <p:nvPr/>
            </p:nvSpPr>
            <p:spPr>
              <a:xfrm>
                <a:off x="1379" y="-51"/>
                <a:ext cx="181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6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11292" name="Rectangle 38"/>
              <p:cNvSpPr/>
              <p:nvPr/>
            </p:nvSpPr>
            <p:spPr>
              <a:xfrm flipH="1">
                <a:off x="1593" y="-4"/>
                <a:ext cx="135" cy="1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7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11293" name="Rectangle 39"/>
              <p:cNvSpPr/>
              <p:nvPr/>
            </p:nvSpPr>
            <p:spPr>
              <a:xfrm>
                <a:off x="1800" y="24"/>
                <a:ext cx="181" cy="1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r>
                  <a:rPr lang="en-US" altLang="x-none" noProof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  <a:cs typeface="+mn-ea"/>
                  </a:rPr>
                  <a:t>8</a:t>
                </a:r>
                <a:endParaRPr lang="en-US" altLang="x-none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</p:grpSp>
        <p:sp>
          <p:nvSpPr>
            <p:cNvPr id="11294" name="Rectangle 42"/>
            <p:cNvSpPr/>
            <p:nvPr/>
          </p:nvSpPr>
          <p:spPr>
            <a:xfrm>
              <a:off x="1889" y="1"/>
              <a:ext cx="375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棵数</a:t>
              </a:r>
            </a:p>
          </p:txBody>
        </p:sp>
      </p:grpSp>
      <p:grpSp>
        <p:nvGrpSpPr>
          <p:cNvPr id="14360" name="Group 45"/>
          <p:cNvGrpSpPr/>
          <p:nvPr/>
        </p:nvGrpSpPr>
        <p:grpSpPr bwMode="auto">
          <a:xfrm>
            <a:off x="4799014" y="1803798"/>
            <a:ext cx="720725" cy="1618059"/>
            <a:chOff x="0" y="0"/>
            <a:chExt cx="454" cy="1359"/>
          </a:xfrm>
        </p:grpSpPr>
        <p:grpSp>
          <p:nvGrpSpPr>
            <p:cNvPr id="14361" name="Group 41"/>
            <p:cNvGrpSpPr/>
            <p:nvPr/>
          </p:nvGrpSpPr>
          <p:grpSpPr bwMode="auto">
            <a:xfrm>
              <a:off x="91" y="0"/>
              <a:ext cx="363" cy="1359"/>
              <a:chOff x="0" y="0"/>
              <a:chExt cx="363" cy="1359"/>
            </a:xfrm>
          </p:grpSpPr>
          <p:sp>
            <p:nvSpPr>
              <p:cNvPr id="14362" name="Text Box 2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8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12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3" name="Text Box 27"/>
              <p:cNvSpPr txBox="1">
                <a:spLocks noChangeArrowheads="1"/>
              </p:cNvSpPr>
              <p:nvPr/>
            </p:nvSpPr>
            <p:spPr bwMode="auto">
              <a:xfrm>
                <a:off x="45" y="155"/>
                <a:ext cx="318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10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4" name="Text Box 28"/>
              <p:cNvSpPr txBox="1">
                <a:spLocks noChangeArrowheads="1"/>
              </p:cNvSpPr>
              <p:nvPr/>
            </p:nvSpPr>
            <p:spPr bwMode="auto">
              <a:xfrm>
                <a:off x="91" y="363"/>
                <a:ext cx="22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5" name="Text Box 29"/>
              <p:cNvSpPr txBox="1">
                <a:spLocks noChangeArrowheads="1"/>
              </p:cNvSpPr>
              <p:nvPr/>
            </p:nvSpPr>
            <p:spPr bwMode="auto">
              <a:xfrm>
                <a:off x="91" y="544"/>
                <a:ext cx="22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6" name="Text Box 30"/>
              <p:cNvSpPr txBox="1">
                <a:spLocks noChangeArrowheads="1"/>
              </p:cNvSpPr>
              <p:nvPr/>
            </p:nvSpPr>
            <p:spPr bwMode="auto">
              <a:xfrm>
                <a:off x="91" y="726"/>
                <a:ext cx="22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7" name="Text Box 31"/>
              <p:cNvSpPr txBox="1">
                <a:spLocks noChangeArrowheads="1"/>
              </p:cNvSpPr>
              <p:nvPr/>
            </p:nvSpPr>
            <p:spPr bwMode="auto">
              <a:xfrm>
                <a:off x="91" y="907"/>
                <a:ext cx="22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8" name="Text Box 32"/>
              <p:cNvSpPr txBox="1">
                <a:spLocks noChangeArrowheads="1"/>
              </p:cNvSpPr>
              <p:nvPr/>
            </p:nvSpPr>
            <p:spPr bwMode="auto">
              <a:xfrm>
                <a:off x="92" y="1026"/>
                <a:ext cx="22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0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304" name="Rectangle 44"/>
            <p:cNvSpPr/>
            <p:nvPr/>
          </p:nvSpPr>
          <p:spPr>
            <a:xfrm>
              <a:off x="0" y="0"/>
              <a:ext cx="181" cy="3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人</a:t>
              </a:r>
            </a:p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数</a:t>
              </a:r>
            </a:p>
          </p:txBody>
        </p:sp>
      </p:grpSp>
      <p:sp>
        <p:nvSpPr>
          <p:cNvPr id="2" name="Rectangle 23"/>
          <p:cNvSpPr/>
          <p:nvPr/>
        </p:nvSpPr>
        <p:spPr>
          <a:xfrm>
            <a:off x="7669214" y="2887266"/>
            <a:ext cx="325437" cy="327422"/>
          </a:xfrm>
          <a:prstGeom prst="rect">
            <a:avLst/>
          </a:prstGeom>
          <a:solidFill>
            <a:schemeClr val="accent6">
              <a:alpha val="76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60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4371" name="文本框 2"/>
          <p:cNvSpPr txBox="1">
            <a:spLocks noChangeArrowheads="1"/>
          </p:cNvSpPr>
          <p:nvPr/>
        </p:nvSpPr>
        <p:spPr bwMode="auto">
          <a:xfrm>
            <a:off x="5448301" y="3178969"/>
            <a:ext cx="396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0</a:t>
            </a:r>
          </a:p>
        </p:txBody>
      </p:sp>
      <p:sp>
        <p:nvSpPr>
          <p:cNvPr id="14372" name="文本框 3"/>
          <p:cNvSpPr txBox="1">
            <a:spLocks noChangeArrowheads="1"/>
          </p:cNvSpPr>
          <p:nvPr/>
        </p:nvSpPr>
        <p:spPr bwMode="auto">
          <a:xfrm>
            <a:off x="287338" y="1796654"/>
            <a:ext cx="516096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请根据图中信息计算：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）总共有多少人参加了本次活动？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）总共植树多少棵？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）平均每人植树多少棵？</a:t>
            </a:r>
          </a:p>
        </p:txBody>
      </p:sp>
      <p:sp>
        <p:nvSpPr>
          <p:cNvPr id="14373" name="圆角矩形 31"/>
          <p:cNvSpPr>
            <a:spLocks noChangeArrowheads="1"/>
          </p:cNvSpPr>
          <p:nvPr/>
        </p:nvSpPr>
        <p:spPr bwMode="auto">
          <a:xfrm>
            <a:off x="273050" y="398860"/>
            <a:ext cx="1457325" cy="30360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1931</Words>
  <Application>Microsoft Office PowerPoint</Application>
  <PresentationFormat>全屏显示(16:9)</PresentationFormat>
  <Paragraphs>376</Paragraphs>
  <Slides>27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27</vt:i4>
      </vt:variant>
    </vt:vector>
  </HeadingPairs>
  <TitlesOfParts>
    <vt:vector size="42" baseType="lpstr">
      <vt:lpstr>方正姚体</vt:lpstr>
      <vt:lpstr>黑体</vt:lpstr>
      <vt:lpstr>华文行楷</vt:lpstr>
      <vt:lpstr>华文细黑</vt:lpstr>
      <vt:lpstr>宋体</vt:lpstr>
      <vt:lpstr>微软雅黑</vt:lpstr>
      <vt:lpstr>Arial</vt:lpstr>
      <vt:lpstr>Times New Roman</vt:lpstr>
      <vt:lpstr>Wingdings</vt:lpstr>
      <vt:lpstr>Wingdings 2</vt:lpstr>
      <vt:lpstr>WWW.2PPT.COM
</vt:lpstr>
      <vt:lpstr>Microsoft Graph 图表</vt:lpstr>
      <vt:lpstr>Equation.KSEE3</vt:lpstr>
      <vt:lpstr>Equation.DSMT4</vt:lpstr>
      <vt:lpstr>Microsoft Excel 图表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2023-01-17T01:38:48Z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1D7DDD3E67F4440DA5FC1F4FDEDA39A7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