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335" r:id="rId2"/>
    <p:sldId id="304" r:id="rId3"/>
    <p:sldId id="302" r:id="rId4"/>
    <p:sldId id="303" r:id="rId5"/>
    <p:sldId id="272" r:id="rId6"/>
    <p:sldId id="305" r:id="rId7"/>
    <p:sldId id="331" r:id="rId8"/>
    <p:sldId id="332" r:id="rId9"/>
    <p:sldId id="333" r:id="rId10"/>
    <p:sldId id="280" r:id="rId11"/>
    <p:sldId id="306" r:id="rId12"/>
    <p:sldId id="308" r:id="rId13"/>
    <p:sldId id="307" r:id="rId14"/>
    <p:sldId id="271" r:id="rId15"/>
    <p:sldId id="282" r:id="rId16"/>
    <p:sldId id="309" r:id="rId17"/>
    <p:sldId id="283" r:id="rId18"/>
    <p:sldId id="324" r:id="rId19"/>
    <p:sldId id="325" r:id="rId20"/>
    <p:sldId id="327" r:id="rId21"/>
    <p:sldId id="326" r:id="rId22"/>
    <p:sldId id="328" r:id="rId23"/>
    <p:sldId id="329" r:id="rId24"/>
    <p:sldId id="330" r:id="rId25"/>
    <p:sldId id="274" r:id="rId26"/>
    <p:sldId id="299" r:id="rId27"/>
    <p:sldId id="336"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00"/>
    <a:srgbClr val="3333FF"/>
    <a:srgbClr val="FF0000"/>
    <a:srgbClr val="FF3399"/>
    <a:srgbClr val="FFFFFF"/>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4660"/>
  </p:normalViewPr>
  <p:slideViewPr>
    <p:cSldViewPr>
      <p:cViewPr>
        <p:scale>
          <a:sx n="100" d="100"/>
          <a:sy n="100" d="100"/>
        </p:scale>
        <p:origin x="-20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6B88E-861E-43F3-88F8-B3ECB685AAE0}"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9AB96-40D1-4768-AF9C-274E1E49025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C9AB96-40D1-4768-AF9C-274E1E490256}"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3E750CF-3CE1-4848-BC23-A622FB520A70}"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B7D59FB-3239-486E-B48C-ACFD27D5178A}"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CAA937C-1A41-4376-B387-CE073BD85EF4}"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C094EC5C-CDBB-41C0-9914-2F7084ACED75}"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9AD9972-EEBA-4313-883D-ED79088E3396}"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02EC46D-218B-49C6-B3FC-BC7E5EF7E0FA}"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E1206B9-E990-4570-9C44-90F40C45D763}"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CE7B71CB-1C30-4B1B-A63E-207B7D9473F9}"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88AE8443-6A06-4564-8895-D4BABD0780AF}"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9F68B658-A84A-42C2-89A4-262379EE1B02}"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DF03D9B0-808B-4B13-9740-E1CE9E8C7B5F}"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AADDABB-AB61-441C-9217-5F0DF70F2E89}" type="slidenum">
              <a:rPr lang="zh-CN" altLang="en-US"/>
              <a:t>‹#›</a:t>
            </a:fld>
            <a:endParaRPr lang="en-US" altLang="zh-CN"/>
          </a:p>
        </p:txBody>
      </p:sp>
    </p:spTree>
  </p:cSld>
  <p:clrMapOvr>
    <a:masterClrMapping/>
  </p:clrMapOvr>
  <p:transition>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0D07E8B-89EF-4736-ABC1-F5724346B907}" type="slidenum">
              <a:rPr lang="zh-CN" altLang="en-US"/>
              <a:t>‹#›</a:t>
            </a:fld>
            <a:endParaRPr lang="en-US" altLang="zh-CN"/>
          </a:p>
        </p:txBody>
      </p:sp>
    </p:spTree>
  </p:cSld>
  <p:clrMapOvr>
    <a:masterClrMapping/>
  </p:clrMapOvr>
  <p:transition>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cstate="email">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smtClean="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smtClean="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smtClean="0">
                <a:ea typeface="宋体" panose="02010600030101010101" pitchFamily="2" charset="-122"/>
              </a:defRPr>
            </a:lvl1pPr>
          </a:lstStyle>
          <a:p>
            <a:pPr>
              <a:defRPr/>
            </a:pPr>
            <a:fld id="{CA59B592-790A-4C25-A016-1CFBBCF5E834}"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sndAc>
      <p:stSnd>
        <p:snd r:embed="rId15" name="chimes.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38142;&#25509;&#36164;&#28304;/U4T1C-1a.mp3" TargetMode="External"/><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38142;&#25509;&#36164;&#28304;/P85%20U4-T1C-1a.sw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0" y="1340768"/>
            <a:ext cx="9144000" cy="2506216"/>
          </a:xfrm>
        </p:spPr>
        <p:txBody>
          <a:bodyPr/>
          <a:lstStyle/>
          <a:p>
            <a:pPr algn="ctr">
              <a:buFontTx/>
              <a:buNone/>
            </a:pPr>
            <a:r>
              <a:rPr lang="en-US" altLang="zh-CN" sz="4400" b="1" dirty="0" smtClean="0">
                <a:solidFill>
                  <a:srgbClr val="333399"/>
                </a:solidFill>
                <a:latin typeface="Times New Roman" panose="02020603050405020304" pitchFamily="18" charset="0"/>
                <a:cs typeface="Times New Roman" panose="02020603050405020304" pitchFamily="18" charset="0"/>
              </a:rPr>
              <a:t>Unit 4 Topic 1 </a:t>
            </a:r>
          </a:p>
          <a:p>
            <a:pPr algn="ctr">
              <a:buFontTx/>
              <a:buNone/>
            </a:pPr>
            <a:r>
              <a:rPr lang="en-US" altLang="zh-CN" sz="3600" b="1" dirty="0" smtClean="0">
                <a:solidFill>
                  <a:srgbClr val="333399"/>
                </a:solidFill>
                <a:latin typeface="Times New Roman" panose="02020603050405020304" pitchFamily="18" charset="0"/>
              </a:rPr>
              <a:t>Which do you like better, plants or animals?</a:t>
            </a:r>
          </a:p>
          <a:p>
            <a:pPr algn="ctr">
              <a:buFontTx/>
              <a:buNone/>
            </a:pPr>
            <a:endParaRPr lang="en-US" altLang="zh-CN" sz="2000" b="1" dirty="0" smtClean="0">
              <a:solidFill>
                <a:srgbClr val="333399"/>
              </a:solidFill>
              <a:latin typeface="Times New Roman" panose="02020603050405020304" pitchFamily="18" charset="0"/>
            </a:endParaRPr>
          </a:p>
          <a:p>
            <a:pPr algn="ctr">
              <a:buFontTx/>
              <a:buNone/>
            </a:pPr>
            <a:r>
              <a:rPr lang="en-US" altLang="zh-CN" sz="3600" b="1" dirty="0" smtClean="0">
                <a:latin typeface="Times New Roman" panose="02020603050405020304" pitchFamily="18" charset="0"/>
              </a:rPr>
              <a:t>Section C </a:t>
            </a:r>
          </a:p>
        </p:txBody>
      </p:sp>
      <p:sp>
        <p:nvSpPr>
          <p:cNvPr id="3" name="矩形 2"/>
          <p:cNvSpPr/>
          <p:nvPr/>
        </p:nvSpPr>
        <p:spPr>
          <a:xfrm>
            <a:off x="3003816" y="5373215"/>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900113" y="188913"/>
            <a:ext cx="7813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Arial Black" panose="020B0A04020102020204" pitchFamily="34" charset="0"/>
              </a:rPr>
              <a:t>Listen to 1a and complete the table. Then check with your partner.</a:t>
            </a:r>
          </a:p>
        </p:txBody>
      </p:sp>
      <p:graphicFrame>
        <p:nvGraphicFramePr>
          <p:cNvPr id="11298" name="Group 34"/>
          <p:cNvGraphicFramePr>
            <a:graphicFrameLocks noGrp="1"/>
          </p:cNvGraphicFramePr>
          <p:nvPr>
            <p:ph/>
          </p:nvPr>
        </p:nvGraphicFramePr>
        <p:xfrm>
          <a:off x="457200" y="1844675"/>
          <a:ext cx="8578850" cy="4628833"/>
        </p:xfrm>
        <a:graphic>
          <a:graphicData uri="http://schemas.openxmlformats.org/drawingml/2006/table">
            <a:tbl>
              <a:tblPr/>
              <a:tblGrid>
                <a:gridCol w="2638425">
                  <a:extLst>
                    <a:ext uri="{9D8B030D-6E8A-4147-A177-3AD203B41FA5}">
                      <a16:colId xmlns:a16="http://schemas.microsoft.com/office/drawing/2014/main" val="20000"/>
                    </a:ext>
                  </a:extLst>
                </a:gridCol>
                <a:gridCol w="5940425">
                  <a:extLst>
                    <a:ext uri="{9D8B030D-6E8A-4147-A177-3AD203B41FA5}">
                      <a16:colId xmlns:a16="http://schemas.microsoft.com/office/drawing/2014/main" val="20001"/>
                    </a:ext>
                  </a:extLst>
                </a:gridCol>
              </a:tblGrid>
              <a:tr h="208915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Feature of rainforests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in the  ______ parts of the world</a:t>
                      </a:r>
                    </a:p>
                    <a:p>
                      <a:pPr marL="533400" marR="0" lvl="0" indent="-533400" algn="l" defTabSz="914400" rtl="0" eaLnBrk="1" fontAlgn="base" latinLnBrk="0" hangingPunct="1">
                        <a:lnSpc>
                          <a:spcPct val="100000"/>
                        </a:lnSpc>
                        <a:spcBef>
                          <a:spcPct val="20000"/>
                        </a:spcBef>
                        <a:spcAft>
                          <a:spcPct val="0"/>
                        </a:spcAft>
                        <a:buClrTx/>
                        <a:buSzTx/>
                        <a:buFontTx/>
                        <a:buAutoNum type="arabicPeriod"/>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_______ ground and always ____ and ____ in them</a:t>
                      </a:r>
                    </a:p>
                    <a:p>
                      <a:pPr marL="533400" marR="0" lvl="0" indent="-533400" algn="l" defTabSz="914400" rtl="0" eaLnBrk="1" fontAlgn="base" latinLnBrk="0" hangingPunct="1">
                        <a:lnSpc>
                          <a:spcPct val="100000"/>
                        </a:lnSpc>
                        <a:spcBef>
                          <a:spcPct val="20000"/>
                        </a:spcBef>
                        <a:spcAft>
                          <a:spcPct val="0"/>
                        </a:spcAft>
                        <a:buClrTx/>
                        <a:buSzTx/>
                        <a:buFontTx/>
                        <a:buAutoNum type="arabicPeriod"/>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cover ____ of the earth’s _______ </a:t>
                      </a:r>
                    </a:p>
                    <a:p>
                      <a:pPr marL="533400" marR="0" lvl="0" indent="-533400" algn="l" defTabSz="914400" rtl="0" eaLnBrk="1" fontAlgn="base" latinLnBrk="0" hangingPunct="1">
                        <a:lnSpc>
                          <a:spcPct val="100000"/>
                        </a:lnSpc>
                        <a:spcBef>
                          <a:spcPct val="20000"/>
                        </a:spcBef>
                        <a:spcAft>
                          <a:spcPct val="0"/>
                        </a:spcAft>
                        <a:buClrTx/>
                        <a:buSzTx/>
                        <a:buFontTx/>
                        <a:buAutoNum type="arabicPeriod"/>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give a home to many beautiful ______ and ________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0"/>
                  </a:ext>
                </a:extLst>
              </a:tr>
              <a:tr h="25257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Importance of rainforests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make the air _______ and ________ </a:t>
                      </a:r>
                    </a:p>
                    <a:p>
                      <a:pPr marL="533400" marR="0" lvl="0" indent="-533400" algn="l" defTabSz="914400" rtl="0" eaLnBrk="1" fontAlgn="base" latinLnBrk="0" hangingPunct="1">
                        <a:lnSpc>
                          <a:spcPct val="100000"/>
                        </a:lnSpc>
                        <a:spcBef>
                          <a:spcPct val="20000"/>
                        </a:spcBef>
                        <a:spcAft>
                          <a:spcPct val="0"/>
                        </a:spcAft>
                        <a:buClrTx/>
                        <a:buSzTx/>
                        <a:buFontTx/>
                        <a:buAutoNum type="arabicPeriod"/>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_____ the water and keep the water______</a:t>
                      </a:r>
                    </a:p>
                    <a:p>
                      <a:pPr marL="533400" marR="0" lvl="0" indent="-533400" algn="l" defTabSz="914400" rtl="0" eaLnBrk="1" fontAlgn="base" latinLnBrk="0" hangingPunct="1">
                        <a:lnSpc>
                          <a:spcPct val="100000"/>
                        </a:lnSpc>
                        <a:spcBef>
                          <a:spcPct val="20000"/>
                        </a:spcBef>
                        <a:spcAft>
                          <a:spcPct val="0"/>
                        </a:spcAft>
                        <a:buClrTx/>
                        <a:buSzTx/>
                        <a:buFontTx/>
                        <a:buAutoNum type="arabicPeriod"/>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control the ________ </a:t>
                      </a:r>
                    </a:p>
                    <a:p>
                      <a:pPr marL="533400" marR="0" lvl="0" indent="-533400" algn="l" defTabSz="914400" rtl="0" eaLnBrk="1" fontAlgn="base" latinLnBrk="0" hangingPunct="1">
                        <a:lnSpc>
                          <a:spcPct val="100000"/>
                        </a:lnSpc>
                        <a:spcBef>
                          <a:spcPct val="20000"/>
                        </a:spcBef>
                        <a:spcAft>
                          <a:spcPct val="0"/>
                        </a:spcAft>
                        <a:buClrTx/>
                        <a:buSzTx/>
                        <a:buFontTx/>
                        <a:buAutoNum type="arabicPeriod"/>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keep the beauty of ________ </a:t>
                      </a:r>
                    </a:p>
                    <a:p>
                      <a:pPr marL="533400" marR="0" lvl="0" indent="-533400" algn="l" defTabSz="914400" rtl="0" eaLnBrk="1" fontAlgn="base" latinLnBrk="0" hangingPunct="1">
                        <a:lnSpc>
                          <a:spcPct val="100000"/>
                        </a:lnSpc>
                        <a:spcBef>
                          <a:spcPct val="20000"/>
                        </a:spcBef>
                        <a:spcAft>
                          <a:spcPct val="0"/>
                        </a:spcAft>
                        <a:buClrTx/>
                        <a:buSzTx/>
                        <a:buFontTx/>
                        <a:buAutoNum type="arabicPeriod"/>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give us ______, ______, fruit, ________ and so  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302" name="Rectangle 14"/>
          <p:cNvSpPr>
            <a:spLocks noChangeArrowheads="1"/>
          </p:cNvSpPr>
          <p:nvPr/>
        </p:nvSpPr>
        <p:spPr bwMode="auto">
          <a:xfrm>
            <a:off x="4500563" y="1844675"/>
            <a:ext cx="582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hot</a:t>
            </a:r>
          </a:p>
        </p:txBody>
      </p:sp>
      <p:sp>
        <p:nvSpPr>
          <p:cNvPr id="12303" name="Rectangle 15"/>
          <p:cNvSpPr>
            <a:spLocks noChangeArrowheads="1"/>
          </p:cNvSpPr>
          <p:nvPr/>
        </p:nvSpPr>
        <p:spPr bwMode="auto">
          <a:xfrm>
            <a:off x="3779838" y="2205038"/>
            <a:ext cx="617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wet</a:t>
            </a:r>
          </a:p>
        </p:txBody>
      </p:sp>
      <p:sp>
        <p:nvSpPr>
          <p:cNvPr id="12304" name="Rectangle 16"/>
          <p:cNvSpPr>
            <a:spLocks noChangeArrowheads="1"/>
          </p:cNvSpPr>
          <p:nvPr/>
        </p:nvSpPr>
        <p:spPr bwMode="auto">
          <a:xfrm>
            <a:off x="6877050" y="2205038"/>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dark</a:t>
            </a:r>
          </a:p>
        </p:txBody>
      </p:sp>
      <p:sp>
        <p:nvSpPr>
          <p:cNvPr id="12305" name="Rectangle 17"/>
          <p:cNvSpPr>
            <a:spLocks noChangeArrowheads="1"/>
          </p:cNvSpPr>
          <p:nvPr/>
        </p:nvSpPr>
        <p:spPr bwMode="auto">
          <a:xfrm>
            <a:off x="8101013" y="2205038"/>
            <a:ext cx="582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hot</a:t>
            </a:r>
          </a:p>
        </p:txBody>
      </p:sp>
      <p:sp>
        <p:nvSpPr>
          <p:cNvPr id="12306" name="Rectangle 18"/>
          <p:cNvSpPr>
            <a:spLocks noChangeArrowheads="1"/>
          </p:cNvSpPr>
          <p:nvPr/>
        </p:nvSpPr>
        <p:spPr bwMode="auto">
          <a:xfrm>
            <a:off x="4427538" y="2852738"/>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6%</a:t>
            </a:r>
          </a:p>
        </p:txBody>
      </p:sp>
      <p:sp>
        <p:nvSpPr>
          <p:cNvPr id="12307" name="Rectangle 19"/>
          <p:cNvSpPr>
            <a:spLocks noChangeArrowheads="1"/>
          </p:cNvSpPr>
          <p:nvPr/>
        </p:nvSpPr>
        <p:spPr bwMode="auto">
          <a:xfrm>
            <a:off x="6588125" y="2852738"/>
            <a:ext cx="1103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surface</a:t>
            </a:r>
          </a:p>
        </p:txBody>
      </p:sp>
      <p:sp>
        <p:nvSpPr>
          <p:cNvPr id="12308" name="Rectangle 20"/>
          <p:cNvSpPr>
            <a:spLocks noChangeArrowheads="1"/>
          </p:cNvSpPr>
          <p:nvPr/>
        </p:nvSpPr>
        <p:spPr bwMode="auto">
          <a:xfrm>
            <a:off x="7164388" y="3213100"/>
            <a:ext cx="908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plants</a:t>
            </a:r>
          </a:p>
        </p:txBody>
      </p:sp>
      <p:sp>
        <p:nvSpPr>
          <p:cNvPr id="12309" name="Rectangle 21"/>
          <p:cNvSpPr>
            <a:spLocks noChangeArrowheads="1"/>
          </p:cNvSpPr>
          <p:nvPr/>
        </p:nvSpPr>
        <p:spPr bwMode="auto">
          <a:xfrm>
            <a:off x="3708400" y="3573463"/>
            <a:ext cx="1062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animals</a:t>
            </a:r>
          </a:p>
        </p:txBody>
      </p:sp>
      <p:sp>
        <p:nvSpPr>
          <p:cNvPr id="12310" name="Rectangle 22"/>
          <p:cNvSpPr>
            <a:spLocks noChangeArrowheads="1"/>
          </p:cNvSpPr>
          <p:nvPr/>
        </p:nvSpPr>
        <p:spPr bwMode="auto">
          <a:xfrm>
            <a:off x="5076825" y="3933825"/>
            <a:ext cx="1109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fresher</a:t>
            </a:r>
          </a:p>
        </p:txBody>
      </p:sp>
      <p:sp>
        <p:nvSpPr>
          <p:cNvPr id="12311" name="Rectangle 23"/>
          <p:cNvSpPr>
            <a:spLocks noChangeArrowheads="1"/>
          </p:cNvSpPr>
          <p:nvPr/>
        </p:nvSpPr>
        <p:spPr bwMode="auto">
          <a:xfrm>
            <a:off x="6732588" y="3933825"/>
            <a:ext cx="1063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cleaner</a:t>
            </a:r>
          </a:p>
        </p:txBody>
      </p:sp>
      <p:sp>
        <p:nvSpPr>
          <p:cNvPr id="12312" name="Rectangle 24"/>
          <p:cNvSpPr>
            <a:spLocks noChangeArrowheads="1"/>
          </p:cNvSpPr>
          <p:nvPr/>
        </p:nvSpPr>
        <p:spPr bwMode="auto">
          <a:xfrm>
            <a:off x="3635375" y="4292600"/>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hold</a:t>
            </a:r>
          </a:p>
        </p:txBody>
      </p:sp>
      <p:sp>
        <p:nvSpPr>
          <p:cNvPr id="12313" name="Rectangle 25"/>
          <p:cNvSpPr>
            <a:spLocks noChangeArrowheads="1"/>
          </p:cNvSpPr>
          <p:nvPr/>
        </p:nvSpPr>
        <p:spPr bwMode="auto">
          <a:xfrm>
            <a:off x="7740650" y="4292600"/>
            <a:ext cx="99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cycling</a:t>
            </a:r>
          </a:p>
        </p:txBody>
      </p:sp>
      <p:sp>
        <p:nvSpPr>
          <p:cNvPr id="12314" name="Rectangle 26"/>
          <p:cNvSpPr>
            <a:spLocks noChangeArrowheads="1"/>
          </p:cNvSpPr>
          <p:nvPr/>
        </p:nvSpPr>
        <p:spPr bwMode="auto">
          <a:xfrm>
            <a:off x="4932363" y="4652963"/>
            <a:ext cx="1273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rgbClr val="FF3399"/>
                </a:solidFill>
                <a:latin typeface="Comic Sans MS" panose="030F0702030302020204" pitchFamily="66" charset="0"/>
              </a:rPr>
              <a:t> </a:t>
            </a:r>
            <a:r>
              <a:rPr lang="en-US" altLang="zh-CN" sz="2000" b="1">
                <a:solidFill>
                  <a:srgbClr val="FF3399"/>
                </a:solidFill>
                <a:latin typeface="Comic Sans MS" panose="030F0702030302020204" pitchFamily="66" charset="0"/>
              </a:rPr>
              <a:t>climate </a:t>
            </a:r>
          </a:p>
        </p:txBody>
      </p:sp>
      <p:sp>
        <p:nvSpPr>
          <p:cNvPr id="12315" name="Rectangle 27"/>
          <p:cNvSpPr>
            <a:spLocks noChangeArrowheads="1"/>
          </p:cNvSpPr>
          <p:nvPr/>
        </p:nvSpPr>
        <p:spPr bwMode="auto">
          <a:xfrm>
            <a:off x="6011863" y="5013325"/>
            <a:ext cx="973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nature</a:t>
            </a:r>
          </a:p>
        </p:txBody>
      </p:sp>
      <p:sp>
        <p:nvSpPr>
          <p:cNvPr id="12316" name="Rectangle 28"/>
          <p:cNvSpPr>
            <a:spLocks noChangeArrowheads="1"/>
          </p:cNvSpPr>
          <p:nvPr/>
        </p:nvSpPr>
        <p:spPr bwMode="auto">
          <a:xfrm>
            <a:off x="4643438" y="5373688"/>
            <a:ext cx="773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wood</a:t>
            </a:r>
          </a:p>
        </p:txBody>
      </p:sp>
      <p:sp>
        <p:nvSpPr>
          <p:cNvPr id="12317" name="Rectangle 29"/>
          <p:cNvSpPr>
            <a:spLocks noChangeArrowheads="1"/>
          </p:cNvSpPr>
          <p:nvPr/>
        </p:nvSpPr>
        <p:spPr bwMode="auto">
          <a:xfrm>
            <a:off x="5651500" y="5373688"/>
            <a:ext cx="728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food</a:t>
            </a:r>
          </a:p>
        </p:txBody>
      </p:sp>
      <p:sp>
        <p:nvSpPr>
          <p:cNvPr id="12318" name="Rectangle 30"/>
          <p:cNvSpPr>
            <a:spLocks noChangeArrowheads="1"/>
          </p:cNvSpPr>
          <p:nvPr/>
        </p:nvSpPr>
        <p:spPr bwMode="auto">
          <a:xfrm>
            <a:off x="7164388" y="5373688"/>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3399"/>
                </a:solidFill>
                <a:latin typeface="Comic Sans MS" panose="030F0702030302020204" pitchFamily="66" charset="0"/>
              </a:rPr>
              <a:t>medicine</a:t>
            </a:r>
          </a:p>
        </p:txBody>
      </p:sp>
      <p:sp>
        <p:nvSpPr>
          <p:cNvPr id="11295" name="Oval 31"/>
          <p:cNvSpPr>
            <a:spLocks noChangeArrowheads="1"/>
          </p:cNvSpPr>
          <p:nvPr/>
        </p:nvSpPr>
        <p:spPr bwMode="auto">
          <a:xfrm>
            <a:off x="179388" y="188913"/>
            <a:ext cx="574675" cy="431800"/>
          </a:xfrm>
          <a:prstGeom prst="ellipse">
            <a:avLst/>
          </a:prstGeom>
          <a:solidFill>
            <a:srgbClr val="FFFFFF"/>
          </a:solidFill>
          <a:ln w="9525">
            <a:solidFill>
              <a:srgbClr val="FF00FF"/>
            </a:solidFill>
            <a:round/>
          </a:ln>
        </p:spPr>
        <p:txBody>
          <a:bodyPr wrap="none" anchor="ctr"/>
          <a:lstStyle/>
          <a:p>
            <a:pPr algn="ctr"/>
            <a:r>
              <a:rPr lang="en-US" altLang="zh-CN" sz="2400" b="1">
                <a:latin typeface="Comic Sans MS" panose="030F0702030302020204" pitchFamily="66" charset="0"/>
              </a:rPr>
              <a:t>1b</a:t>
            </a:r>
          </a:p>
        </p:txBody>
      </p:sp>
      <p:pic>
        <p:nvPicPr>
          <p:cNvPr id="11299" name="Picture 35" descr="00132">
            <a:hlinkClick r:id="rId3" action="ppaction://hlinkfile"/>
          </p:cNvPr>
          <p:cNvPicPr>
            <a:picLocks noChangeAspect="1" noChangeArrowheads="1"/>
          </p:cNvPicPr>
          <p:nvPr/>
        </p:nvPicPr>
        <p:blipFill>
          <a:blip r:embed="rId4" cstate="email"/>
          <a:srcRect/>
          <a:stretch>
            <a:fillRect/>
          </a:stretch>
        </p:blipFill>
        <p:spPr bwMode="auto">
          <a:xfrm>
            <a:off x="5508625" y="692150"/>
            <a:ext cx="990600" cy="89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02"/>
                                        </p:tgtEl>
                                        <p:attrNameLst>
                                          <p:attrName>style.visibility</p:attrName>
                                        </p:attrNameLst>
                                      </p:cBhvr>
                                      <p:to>
                                        <p:strVal val="visible"/>
                                      </p:to>
                                    </p:set>
                                    <p:anim calcmode="lin" valueType="num">
                                      <p:cBhvr additive="base">
                                        <p:cTn id="7" dur="500" fill="hold"/>
                                        <p:tgtEl>
                                          <p:spTgt spid="12302"/>
                                        </p:tgtEl>
                                        <p:attrNameLst>
                                          <p:attrName>ppt_x</p:attrName>
                                        </p:attrNameLst>
                                      </p:cBhvr>
                                      <p:tavLst>
                                        <p:tav tm="0">
                                          <p:val>
                                            <p:strVal val="#ppt_x"/>
                                          </p:val>
                                        </p:tav>
                                        <p:tav tm="100000">
                                          <p:val>
                                            <p:strVal val="#ppt_x"/>
                                          </p:val>
                                        </p:tav>
                                      </p:tavLst>
                                    </p:anim>
                                    <p:anim calcmode="lin" valueType="num">
                                      <p:cBhvr additive="base">
                                        <p:cTn id="8" dur="500" fill="hold"/>
                                        <p:tgtEl>
                                          <p:spTgt spid="123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2303"/>
                                        </p:tgtEl>
                                        <p:attrNameLst>
                                          <p:attrName>style.visibility</p:attrName>
                                        </p:attrNameLst>
                                      </p:cBhvr>
                                      <p:to>
                                        <p:strVal val="visible"/>
                                      </p:to>
                                    </p:set>
                                    <p:anim calcmode="lin" valueType="num">
                                      <p:cBhvr>
                                        <p:cTn id="13" dur="500" fill="hold"/>
                                        <p:tgtEl>
                                          <p:spTgt spid="1230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2303"/>
                                        </p:tgtEl>
                                        <p:attrNameLst>
                                          <p:attrName>ppt_y</p:attrName>
                                        </p:attrNameLst>
                                      </p:cBhvr>
                                      <p:tavLst>
                                        <p:tav tm="0">
                                          <p:val>
                                            <p:strVal val="#ppt_y"/>
                                          </p:val>
                                        </p:tav>
                                        <p:tav tm="100000">
                                          <p:val>
                                            <p:strVal val="#ppt_y"/>
                                          </p:val>
                                        </p:tav>
                                      </p:tavLst>
                                    </p:anim>
                                    <p:anim calcmode="lin" valueType="num">
                                      <p:cBhvr>
                                        <p:cTn id="15" dur="500" fill="hold"/>
                                        <p:tgtEl>
                                          <p:spTgt spid="1230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230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230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304"/>
                                        </p:tgtEl>
                                        <p:attrNameLst>
                                          <p:attrName>style.visibility</p:attrName>
                                        </p:attrNameLst>
                                      </p:cBhvr>
                                      <p:to>
                                        <p:strVal val="visible"/>
                                      </p:to>
                                    </p:set>
                                    <p:animEffect transition="in" filter="diamond(in)">
                                      <p:cBhvr>
                                        <p:cTn id="22" dur="2000"/>
                                        <p:tgtEl>
                                          <p:spTgt spid="1230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305"/>
                                        </p:tgtEl>
                                        <p:attrNameLst>
                                          <p:attrName>style.visibility</p:attrName>
                                        </p:attrNameLst>
                                      </p:cBhvr>
                                      <p:to>
                                        <p:strVal val="visible"/>
                                      </p:to>
                                    </p:set>
                                    <p:animEffect transition="in" filter="checkerboard(across)">
                                      <p:cBhvr>
                                        <p:cTn id="27" dur="500"/>
                                        <p:tgtEl>
                                          <p:spTgt spid="1230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306"/>
                                        </p:tgtEl>
                                        <p:attrNameLst>
                                          <p:attrName>style.visibility</p:attrName>
                                        </p:attrNameLst>
                                      </p:cBhvr>
                                      <p:to>
                                        <p:strVal val="visible"/>
                                      </p:to>
                                    </p:set>
                                    <p:animEffect transition="in" filter="dissolve">
                                      <p:cBhvr>
                                        <p:cTn id="32" dur="500"/>
                                        <p:tgtEl>
                                          <p:spTgt spid="1230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2307"/>
                                        </p:tgtEl>
                                        <p:attrNameLst>
                                          <p:attrName>style.visibility</p:attrName>
                                        </p:attrNameLst>
                                      </p:cBhvr>
                                      <p:to>
                                        <p:strVal val="visible"/>
                                      </p:to>
                                    </p:set>
                                    <p:anim calcmode="discrete" valueType="clr">
                                      <p:cBhvr override="childStyle">
                                        <p:cTn id="37" dur="80"/>
                                        <p:tgtEl>
                                          <p:spTgt spid="1230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2307"/>
                                        </p:tgtEl>
                                        <p:attrNameLst>
                                          <p:attrName>fillcolor</p:attrName>
                                        </p:attrNameLst>
                                      </p:cBhvr>
                                      <p:tavLst>
                                        <p:tav tm="0">
                                          <p:val>
                                            <p:clrVal>
                                              <a:schemeClr val="accent2"/>
                                            </p:clrVal>
                                          </p:val>
                                        </p:tav>
                                        <p:tav tm="50000">
                                          <p:val>
                                            <p:clrVal>
                                              <a:schemeClr val="hlink"/>
                                            </p:clrVal>
                                          </p:val>
                                        </p:tav>
                                      </p:tavLst>
                                    </p:anim>
                                    <p:set>
                                      <p:cBhvr>
                                        <p:cTn id="39" dur="80"/>
                                        <p:tgtEl>
                                          <p:spTgt spid="12307"/>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2308"/>
                                        </p:tgtEl>
                                        <p:attrNameLst>
                                          <p:attrName>style.visibility</p:attrName>
                                        </p:attrNameLst>
                                      </p:cBhvr>
                                      <p:to>
                                        <p:strVal val="visible"/>
                                      </p:to>
                                    </p:set>
                                    <p:animEffect transition="in" filter="circle(in)">
                                      <p:cBhvr>
                                        <p:cTn id="44" dur="2000"/>
                                        <p:tgtEl>
                                          <p:spTgt spid="1230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309"/>
                                        </p:tgtEl>
                                        <p:attrNameLst>
                                          <p:attrName>style.visibility</p:attrName>
                                        </p:attrNameLst>
                                      </p:cBhvr>
                                      <p:to>
                                        <p:strVal val="visible"/>
                                      </p:to>
                                    </p:set>
                                    <p:anim calcmode="lin" valueType="num">
                                      <p:cBhvr>
                                        <p:cTn id="49" dur="1000" fill="hold"/>
                                        <p:tgtEl>
                                          <p:spTgt spid="12309"/>
                                        </p:tgtEl>
                                        <p:attrNameLst>
                                          <p:attrName>ppt_w</p:attrName>
                                        </p:attrNameLst>
                                      </p:cBhvr>
                                      <p:tavLst>
                                        <p:tav tm="0">
                                          <p:val>
                                            <p:strVal val="#ppt_w*0.70"/>
                                          </p:val>
                                        </p:tav>
                                        <p:tav tm="100000">
                                          <p:val>
                                            <p:strVal val="#ppt_w"/>
                                          </p:val>
                                        </p:tav>
                                      </p:tavLst>
                                    </p:anim>
                                    <p:anim calcmode="lin" valueType="num">
                                      <p:cBhvr>
                                        <p:cTn id="50" dur="1000" fill="hold"/>
                                        <p:tgtEl>
                                          <p:spTgt spid="12309"/>
                                        </p:tgtEl>
                                        <p:attrNameLst>
                                          <p:attrName>ppt_h</p:attrName>
                                        </p:attrNameLst>
                                      </p:cBhvr>
                                      <p:tavLst>
                                        <p:tav tm="0">
                                          <p:val>
                                            <p:strVal val="#ppt_h"/>
                                          </p:val>
                                        </p:tav>
                                        <p:tav tm="100000">
                                          <p:val>
                                            <p:strVal val="#ppt_h"/>
                                          </p:val>
                                        </p:tav>
                                      </p:tavLst>
                                    </p:anim>
                                    <p:animEffect transition="in" filter="fade">
                                      <p:cBhvr>
                                        <p:cTn id="51" dur="1000"/>
                                        <p:tgtEl>
                                          <p:spTgt spid="12309"/>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2310"/>
                                        </p:tgtEl>
                                        <p:attrNameLst>
                                          <p:attrName>style.visibility</p:attrName>
                                        </p:attrNameLst>
                                      </p:cBhvr>
                                      <p:to>
                                        <p:strVal val="visible"/>
                                      </p:to>
                                    </p:set>
                                    <p:animEffect transition="in" filter="box(in)">
                                      <p:cBhvr>
                                        <p:cTn id="56" dur="500"/>
                                        <p:tgtEl>
                                          <p:spTgt spid="1231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311"/>
                                        </p:tgtEl>
                                        <p:attrNameLst>
                                          <p:attrName>style.visibility</p:attrName>
                                        </p:attrNameLst>
                                      </p:cBhvr>
                                      <p:to>
                                        <p:strVal val="visible"/>
                                      </p:to>
                                    </p:set>
                                    <p:anim calcmode="lin" valueType="num">
                                      <p:cBhvr additive="base">
                                        <p:cTn id="61" dur="500" fill="hold"/>
                                        <p:tgtEl>
                                          <p:spTgt spid="12311"/>
                                        </p:tgtEl>
                                        <p:attrNameLst>
                                          <p:attrName>ppt_x</p:attrName>
                                        </p:attrNameLst>
                                      </p:cBhvr>
                                      <p:tavLst>
                                        <p:tav tm="0">
                                          <p:val>
                                            <p:strVal val="#ppt_x"/>
                                          </p:val>
                                        </p:tav>
                                        <p:tav tm="100000">
                                          <p:val>
                                            <p:strVal val="#ppt_x"/>
                                          </p:val>
                                        </p:tav>
                                      </p:tavLst>
                                    </p:anim>
                                    <p:anim calcmode="lin" valueType="num">
                                      <p:cBhvr additive="base">
                                        <p:cTn id="62" dur="500" fill="hold"/>
                                        <p:tgtEl>
                                          <p:spTgt spid="123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2312"/>
                                        </p:tgtEl>
                                        <p:attrNameLst>
                                          <p:attrName>style.visibility</p:attrName>
                                        </p:attrNameLst>
                                      </p:cBhvr>
                                      <p:to>
                                        <p:strVal val="visible"/>
                                      </p:to>
                                    </p:set>
                                    <p:animEffect transition="in" filter="diamond(in)">
                                      <p:cBhvr>
                                        <p:cTn id="67" dur="2000"/>
                                        <p:tgtEl>
                                          <p:spTgt spid="12312"/>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12313"/>
                                        </p:tgtEl>
                                        <p:attrNameLst>
                                          <p:attrName>style.visibility</p:attrName>
                                        </p:attrNameLst>
                                      </p:cBhvr>
                                      <p:to>
                                        <p:strVal val="visible"/>
                                      </p:to>
                                    </p:set>
                                    <p:animEffect transition="in" filter="diamond(in)">
                                      <p:cBhvr>
                                        <p:cTn id="72" dur="2000"/>
                                        <p:tgtEl>
                                          <p:spTgt spid="12313"/>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2314"/>
                                        </p:tgtEl>
                                        <p:attrNameLst>
                                          <p:attrName>style.visibility</p:attrName>
                                        </p:attrNameLst>
                                      </p:cBhvr>
                                      <p:to>
                                        <p:strVal val="visible"/>
                                      </p:to>
                                    </p:set>
                                    <p:animEffect transition="in" filter="checkerboard(across)">
                                      <p:cBhvr>
                                        <p:cTn id="77" dur="500"/>
                                        <p:tgtEl>
                                          <p:spTgt spid="12314"/>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12315"/>
                                        </p:tgtEl>
                                        <p:attrNameLst>
                                          <p:attrName>style.visibility</p:attrName>
                                        </p:attrNameLst>
                                      </p:cBhvr>
                                      <p:to>
                                        <p:strVal val="visible"/>
                                      </p:to>
                                    </p:set>
                                    <p:anim calcmode="lin" valueType="num">
                                      <p:cBhvr>
                                        <p:cTn id="82" dur="1000" fill="hold"/>
                                        <p:tgtEl>
                                          <p:spTgt spid="12315"/>
                                        </p:tgtEl>
                                        <p:attrNameLst>
                                          <p:attrName>ppt_w</p:attrName>
                                        </p:attrNameLst>
                                      </p:cBhvr>
                                      <p:tavLst>
                                        <p:tav tm="0">
                                          <p:val>
                                            <p:strVal val="#ppt_w*0.70"/>
                                          </p:val>
                                        </p:tav>
                                        <p:tav tm="100000">
                                          <p:val>
                                            <p:strVal val="#ppt_w"/>
                                          </p:val>
                                        </p:tav>
                                      </p:tavLst>
                                    </p:anim>
                                    <p:anim calcmode="lin" valueType="num">
                                      <p:cBhvr>
                                        <p:cTn id="83" dur="1000" fill="hold"/>
                                        <p:tgtEl>
                                          <p:spTgt spid="12315"/>
                                        </p:tgtEl>
                                        <p:attrNameLst>
                                          <p:attrName>ppt_h</p:attrName>
                                        </p:attrNameLst>
                                      </p:cBhvr>
                                      <p:tavLst>
                                        <p:tav tm="0">
                                          <p:val>
                                            <p:strVal val="#ppt_h"/>
                                          </p:val>
                                        </p:tav>
                                        <p:tav tm="100000">
                                          <p:val>
                                            <p:strVal val="#ppt_h"/>
                                          </p:val>
                                        </p:tav>
                                      </p:tavLst>
                                    </p:anim>
                                    <p:animEffect transition="in" filter="fade">
                                      <p:cBhvr>
                                        <p:cTn id="84" dur="1000"/>
                                        <p:tgtEl>
                                          <p:spTgt spid="12315"/>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2316"/>
                                        </p:tgtEl>
                                        <p:attrNameLst>
                                          <p:attrName>style.visibility</p:attrName>
                                        </p:attrNameLst>
                                      </p:cBhvr>
                                      <p:to>
                                        <p:strVal val="visible"/>
                                      </p:to>
                                    </p:set>
                                    <p:animEffect transition="in" filter="circle(in)">
                                      <p:cBhvr>
                                        <p:cTn id="89" dur="2000"/>
                                        <p:tgtEl>
                                          <p:spTgt spid="12316"/>
                                        </p:tgtEl>
                                      </p:cBhvr>
                                    </p:animEffect>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12317"/>
                                        </p:tgtEl>
                                        <p:attrNameLst>
                                          <p:attrName>style.visibility</p:attrName>
                                        </p:attrNameLst>
                                      </p:cBhvr>
                                      <p:to>
                                        <p:strVal val="visible"/>
                                      </p:to>
                                    </p:set>
                                    <p:anim calcmode="lin" valueType="num">
                                      <p:cBhvr>
                                        <p:cTn id="94" dur="1000" fill="hold"/>
                                        <p:tgtEl>
                                          <p:spTgt spid="12317"/>
                                        </p:tgtEl>
                                        <p:attrNameLst>
                                          <p:attrName>ppt_w</p:attrName>
                                        </p:attrNameLst>
                                      </p:cBhvr>
                                      <p:tavLst>
                                        <p:tav tm="0">
                                          <p:val>
                                            <p:strVal val="#ppt_w*0.70"/>
                                          </p:val>
                                        </p:tav>
                                        <p:tav tm="100000">
                                          <p:val>
                                            <p:strVal val="#ppt_w"/>
                                          </p:val>
                                        </p:tav>
                                      </p:tavLst>
                                    </p:anim>
                                    <p:anim calcmode="lin" valueType="num">
                                      <p:cBhvr>
                                        <p:cTn id="95" dur="1000" fill="hold"/>
                                        <p:tgtEl>
                                          <p:spTgt spid="12317"/>
                                        </p:tgtEl>
                                        <p:attrNameLst>
                                          <p:attrName>ppt_h</p:attrName>
                                        </p:attrNameLst>
                                      </p:cBhvr>
                                      <p:tavLst>
                                        <p:tav tm="0">
                                          <p:val>
                                            <p:strVal val="#ppt_h"/>
                                          </p:val>
                                        </p:tav>
                                        <p:tav tm="100000">
                                          <p:val>
                                            <p:strVal val="#ppt_h"/>
                                          </p:val>
                                        </p:tav>
                                      </p:tavLst>
                                    </p:anim>
                                    <p:animEffect transition="in" filter="fade">
                                      <p:cBhvr>
                                        <p:cTn id="96" dur="1000"/>
                                        <p:tgtEl>
                                          <p:spTgt spid="12317"/>
                                        </p:tgtEl>
                                      </p:cBhvr>
                                    </p:animEffect>
                                  </p:childTnLst>
                                </p:cTn>
                              </p:par>
                            </p:childTnLst>
                          </p:cTn>
                        </p:par>
                      </p:childTnLst>
                    </p:cTn>
                  </p:par>
                  <p:par>
                    <p:cTn id="97" fill="hold">
                      <p:stCondLst>
                        <p:cond delay="indefinite"/>
                      </p:stCondLst>
                      <p:childTnLst>
                        <p:par>
                          <p:cTn id="98" fill="hold">
                            <p:stCondLst>
                              <p:cond delay="0"/>
                            </p:stCondLst>
                            <p:childTnLst>
                              <p:par>
                                <p:cTn id="99" presetID="27" presetClass="entr" presetSubtype="0" fill="hold" grpId="0" nodeType="clickEffect">
                                  <p:stCondLst>
                                    <p:cond delay="0"/>
                                  </p:stCondLst>
                                  <p:iterate type="lt">
                                    <p:tmPct val="50000"/>
                                  </p:iterate>
                                  <p:childTnLst>
                                    <p:set>
                                      <p:cBhvr>
                                        <p:cTn id="100" dur="1" fill="hold">
                                          <p:stCondLst>
                                            <p:cond delay="0"/>
                                          </p:stCondLst>
                                        </p:cTn>
                                        <p:tgtEl>
                                          <p:spTgt spid="12318"/>
                                        </p:tgtEl>
                                        <p:attrNameLst>
                                          <p:attrName>style.visibility</p:attrName>
                                        </p:attrNameLst>
                                      </p:cBhvr>
                                      <p:to>
                                        <p:strVal val="visible"/>
                                      </p:to>
                                    </p:set>
                                    <p:anim calcmode="discrete" valueType="clr">
                                      <p:cBhvr override="childStyle">
                                        <p:cTn id="101" dur="80"/>
                                        <p:tgtEl>
                                          <p:spTgt spid="12318"/>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12318"/>
                                        </p:tgtEl>
                                        <p:attrNameLst>
                                          <p:attrName>fillcolor</p:attrName>
                                        </p:attrNameLst>
                                      </p:cBhvr>
                                      <p:tavLst>
                                        <p:tav tm="0">
                                          <p:val>
                                            <p:clrVal>
                                              <a:schemeClr val="accent2"/>
                                            </p:clrVal>
                                          </p:val>
                                        </p:tav>
                                        <p:tav tm="50000">
                                          <p:val>
                                            <p:clrVal>
                                              <a:schemeClr val="hlink"/>
                                            </p:clrVal>
                                          </p:val>
                                        </p:tav>
                                      </p:tavLst>
                                    </p:anim>
                                    <p:set>
                                      <p:cBhvr>
                                        <p:cTn id="103" dur="80"/>
                                        <p:tgtEl>
                                          <p:spTgt spid="123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autoUpdateAnimBg="0"/>
      <p:bldP spid="12303" grpId="0" autoUpdateAnimBg="0"/>
      <p:bldP spid="12304" grpId="0" autoUpdateAnimBg="0"/>
      <p:bldP spid="12305" grpId="0" autoUpdateAnimBg="0"/>
      <p:bldP spid="12306" grpId="0" autoUpdateAnimBg="0"/>
      <p:bldP spid="12307" grpId="0" autoUpdateAnimBg="0"/>
      <p:bldP spid="12308" grpId="0" autoUpdateAnimBg="0"/>
      <p:bldP spid="12309" grpId="0" autoUpdateAnimBg="0"/>
      <p:bldP spid="12310" grpId="0" autoUpdateAnimBg="0"/>
      <p:bldP spid="12311" grpId="0" autoUpdateAnimBg="0"/>
      <p:bldP spid="12312" grpId="0" autoUpdateAnimBg="0"/>
      <p:bldP spid="12313" grpId="0" autoUpdateAnimBg="0"/>
      <p:bldP spid="12314" grpId="0" autoUpdateAnimBg="0"/>
      <p:bldP spid="12315" grpId="0" autoUpdateAnimBg="0"/>
      <p:bldP spid="12316" grpId="0" autoUpdateAnimBg="0"/>
      <p:bldP spid="12317" grpId="0" autoUpdateAnimBg="0"/>
      <p:bldP spid="1231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179388" y="188913"/>
            <a:ext cx="574675" cy="431800"/>
          </a:xfrm>
          <a:prstGeom prst="ellipse">
            <a:avLst/>
          </a:prstGeom>
          <a:solidFill>
            <a:srgbClr val="FFFFFF"/>
          </a:solidFill>
          <a:ln w="9525">
            <a:solidFill>
              <a:srgbClr val="FF00FF"/>
            </a:solidFill>
            <a:round/>
          </a:ln>
        </p:spPr>
        <p:txBody>
          <a:bodyPr wrap="none" anchor="ctr"/>
          <a:lstStyle/>
          <a:p>
            <a:pPr algn="ctr"/>
            <a:r>
              <a:rPr lang="en-US" altLang="zh-CN" sz="2400" b="1">
                <a:latin typeface="Comic Sans MS" panose="030F0702030302020204" pitchFamily="66" charset="0"/>
              </a:rPr>
              <a:t>1c</a:t>
            </a:r>
          </a:p>
        </p:txBody>
      </p:sp>
      <p:sp>
        <p:nvSpPr>
          <p:cNvPr id="12291" name="Text Box 3"/>
          <p:cNvSpPr txBox="1">
            <a:spLocks noChangeArrowheads="1"/>
          </p:cNvSpPr>
          <p:nvPr/>
        </p:nvSpPr>
        <p:spPr bwMode="auto">
          <a:xfrm>
            <a:off x="1187450" y="260350"/>
            <a:ext cx="763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FF0000"/>
                </a:solidFill>
                <a:latin typeface="Arial Black" panose="020B0A04020102020204" pitchFamily="34" charset="0"/>
                <a:ea typeface="华文宋体" panose="02010600040101010101" pitchFamily="2" charset="-122"/>
              </a:rPr>
              <a:t>Read again and answer the questions.</a:t>
            </a:r>
          </a:p>
        </p:txBody>
      </p:sp>
      <p:sp>
        <p:nvSpPr>
          <p:cNvPr id="12292" name="Text Box 4"/>
          <p:cNvSpPr txBox="1">
            <a:spLocks noChangeArrowheads="1"/>
          </p:cNvSpPr>
          <p:nvPr/>
        </p:nvSpPr>
        <p:spPr bwMode="auto">
          <a:xfrm>
            <a:off x="539750" y="1700213"/>
            <a:ext cx="76327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sz="2800" b="1" dirty="0">
                <a:latin typeface="Times New Roman" panose="02020603050405020304" pitchFamily="18" charset="0"/>
              </a:rPr>
              <a:t>What does the word “cover” mean in Paragraph 1 ?</a:t>
            </a:r>
          </a:p>
          <a:p>
            <a:pPr eaLnBrk="1" hangingPunct="1">
              <a:spcBef>
                <a:spcPct val="50000"/>
              </a:spcBef>
              <a:buFontTx/>
              <a:buAutoNum type="arabicPeriod"/>
            </a:pPr>
            <a:endParaRPr lang="en-US" altLang="zh-CN" sz="2800" b="1" dirty="0">
              <a:latin typeface="Times New Roman" panose="02020603050405020304" pitchFamily="18" charset="0"/>
            </a:endParaRPr>
          </a:p>
          <a:p>
            <a:pPr eaLnBrk="1" hangingPunct="1">
              <a:spcBef>
                <a:spcPct val="50000"/>
              </a:spcBef>
              <a:buFontTx/>
              <a:buAutoNum type="arabicPeriod"/>
            </a:pPr>
            <a:endParaRPr lang="en-US" altLang="zh-CN" sz="2800" b="1" dirty="0">
              <a:latin typeface="Times New Roman" panose="02020603050405020304" pitchFamily="18" charset="0"/>
            </a:endParaRPr>
          </a:p>
          <a:p>
            <a:pPr eaLnBrk="1" hangingPunct="1">
              <a:spcBef>
                <a:spcPct val="50000"/>
              </a:spcBef>
              <a:buFontTx/>
              <a:buAutoNum type="arabicPeriod"/>
            </a:pPr>
            <a:r>
              <a:rPr lang="en-US" altLang="zh-CN" sz="2800" b="1" dirty="0">
                <a:latin typeface="Times New Roman" panose="02020603050405020304" pitchFamily="18" charset="0"/>
              </a:rPr>
              <a:t>Why are rainforests the lungs of the earth ?</a:t>
            </a:r>
          </a:p>
          <a:p>
            <a:pPr eaLnBrk="1" hangingPunct="1">
              <a:spcBef>
                <a:spcPct val="50000"/>
              </a:spcBef>
              <a:buFontTx/>
              <a:buAutoNum type="arabicPeriod"/>
            </a:pPr>
            <a:endParaRPr lang="zh-CN" altLang="en-US" sz="2800" b="1" dirty="0">
              <a:latin typeface="Times New Roman" panose="02020603050405020304" pitchFamily="18" charset="0"/>
            </a:endParaRPr>
          </a:p>
        </p:txBody>
      </p:sp>
      <p:sp>
        <p:nvSpPr>
          <p:cNvPr id="13317" name="Text Box 5"/>
          <p:cNvSpPr txBox="1">
            <a:spLocks noChangeArrowheads="1"/>
          </p:cNvSpPr>
          <p:nvPr/>
        </p:nvSpPr>
        <p:spPr bwMode="auto">
          <a:xfrm>
            <a:off x="971550" y="2781300"/>
            <a:ext cx="4105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chemeClr val="folHlink"/>
                </a:solidFill>
                <a:latin typeface="Comic Sans MS" panose="030F0702030302020204" pitchFamily="66" charset="0"/>
              </a:rPr>
              <a:t>It means “</a:t>
            </a:r>
            <a:r>
              <a:rPr lang="zh-CN" altLang="en-US" sz="2800" b="1" dirty="0">
                <a:solidFill>
                  <a:schemeClr val="folHlink"/>
                </a:solidFill>
                <a:latin typeface="Comic Sans MS" panose="030F0702030302020204" pitchFamily="66" charset="0"/>
              </a:rPr>
              <a:t>覆盖”</a:t>
            </a:r>
            <a:r>
              <a:rPr lang="en-US" altLang="zh-CN" sz="2800" b="1" dirty="0">
                <a:solidFill>
                  <a:schemeClr val="folHlink"/>
                </a:solidFill>
                <a:latin typeface="Comic Sans MS" panose="030F0702030302020204" pitchFamily="66" charset="0"/>
              </a:rPr>
              <a:t>.</a:t>
            </a:r>
          </a:p>
        </p:txBody>
      </p:sp>
      <p:sp>
        <p:nvSpPr>
          <p:cNvPr id="13318" name="Text Box 6"/>
          <p:cNvSpPr txBox="1">
            <a:spLocks noChangeArrowheads="1"/>
          </p:cNvSpPr>
          <p:nvPr/>
        </p:nvSpPr>
        <p:spPr bwMode="auto">
          <a:xfrm>
            <a:off x="900113" y="4724400"/>
            <a:ext cx="7058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chemeClr val="folHlink"/>
                </a:solidFill>
                <a:latin typeface="Comic Sans MS" panose="030F0702030302020204" pitchFamily="66" charset="0"/>
              </a:rPr>
              <a:t>Because the plants in the forests help to make the air fresher and cleaner.</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ox(in)">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box(in)">
                                      <p:cBhvr>
                                        <p:cTn id="12"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P spid="1331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179388" y="188913"/>
            <a:ext cx="574675" cy="431800"/>
          </a:xfrm>
          <a:prstGeom prst="ellipse">
            <a:avLst/>
          </a:prstGeom>
          <a:solidFill>
            <a:srgbClr val="FFFFFF"/>
          </a:solidFill>
          <a:ln w="9525">
            <a:solidFill>
              <a:srgbClr val="FF00FF"/>
            </a:solidFill>
            <a:round/>
          </a:ln>
        </p:spPr>
        <p:txBody>
          <a:bodyPr wrap="none" anchor="ctr"/>
          <a:lstStyle/>
          <a:p>
            <a:pPr algn="ctr"/>
            <a:r>
              <a:rPr lang="en-US" altLang="zh-CN" sz="2400" b="1">
                <a:latin typeface="Comic Sans MS" panose="030F0702030302020204" pitchFamily="66" charset="0"/>
              </a:rPr>
              <a:t>1c</a:t>
            </a:r>
          </a:p>
        </p:txBody>
      </p:sp>
      <p:sp>
        <p:nvSpPr>
          <p:cNvPr id="13315" name="Text Box 3"/>
          <p:cNvSpPr txBox="1">
            <a:spLocks noChangeArrowheads="1"/>
          </p:cNvSpPr>
          <p:nvPr/>
        </p:nvSpPr>
        <p:spPr bwMode="auto">
          <a:xfrm>
            <a:off x="1187450" y="260350"/>
            <a:ext cx="795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Arial Black" panose="020B0A04020102020204" pitchFamily="34" charset="0"/>
              </a:rPr>
              <a:t>Read again and answer the questions.</a:t>
            </a:r>
          </a:p>
        </p:txBody>
      </p:sp>
      <p:sp>
        <p:nvSpPr>
          <p:cNvPr id="13316" name="Text Box 4"/>
          <p:cNvSpPr txBox="1">
            <a:spLocks noChangeArrowheads="1"/>
          </p:cNvSpPr>
          <p:nvPr/>
        </p:nvSpPr>
        <p:spPr bwMode="auto">
          <a:xfrm>
            <a:off x="539750" y="1700213"/>
            <a:ext cx="813593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latin typeface="Times New Roman" panose="02020603050405020304" pitchFamily="18" charset="0"/>
              </a:rPr>
              <a:t>3. Why should we protect rainforests well ?</a:t>
            </a:r>
          </a:p>
          <a:p>
            <a:pPr eaLnBrk="1" hangingPunct="1">
              <a:spcBef>
                <a:spcPct val="50000"/>
              </a:spcBef>
            </a:pPr>
            <a:endParaRPr lang="en-US" altLang="zh-CN" sz="2800" b="1" dirty="0">
              <a:latin typeface="Times New Roman" panose="02020603050405020304" pitchFamily="18" charset="0"/>
            </a:endParaRPr>
          </a:p>
          <a:p>
            <a:pPr eaLnBrk="1" hangingPunct="1">
              <a:spcBef>
                <a:spcPct val="50000"/>
              </a:spcBef>
            </a:pPr>
            <a:endParaRPr lang="en-US" altLang="zh-CN" sz="2800" b="1" dirty="0">
              <a:latin typeface="Times New Roman" panose="02020603050405020304" pitchFamily="18" charset="0"/>
            </a:endParaRPr>
          </a:p>
          <a:p>
            <a:pPr eaLnBrk="1" hangingPunct="1">
              <a:spcBef>
                <a:spcPct val="50000"/>
              </a:spcBef>
            </a:pPr>
            <a:endParaRPr lang="en-US" altLang="zh-CN" sz="2800" b="1" dirty="0">
              <a:latin typeface="Times New Roman" panose="02020603050405020304" pitchFamily="18" charset="0"/>
            </a:endParaRPr>
          </a:p>
          <a:p>
            <a:pPr eaLnBrk="1" hangingPunct="1">
              <a:spcBef>
                <a:spcPct val="50000"/>
              </a:spcBef>
            </a:pPr>
            <a:r>
              <a:rPr lang="en-US" altLang="zh-CN" sz="2800" b="1" dirty="0">
                <a:latin typeface="Times New Roman" panose="02020603050405020304" pitchFamily="18" charset="0"/>
              </a:rPr>
              <a:t>4. Can you guess what the next part of the passage will talk about ?</a:t>
            </a:r>
          </a:p>
        </p:txBody>
      </p:sp>
      <p:sp>
        <p:nvSpPr>
          <p:cNvPr id="14341" name="Text Box 5"/>
          <p:cNvSpPr txBox="1">
            <a:spLocks noChangeArrowheads="1"/>
          </p:cNvSpPr>
          <p:nvPr/>
        </p:nvSpPr>
        <p:spPr bwMode="auto">
          <a:xfrm>
            <a:off x="827088" y="2349500"/>
            <a:ext cx="77057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chemeClr val="folHlink"/>
                </a:solidFill>
                <a:latin typeface="Comic Sans MS" panose="030F0702030302020204" pitchFamily="66" charset="0"/>
              </a:rPr>
              <a:t>Because they help to hold the water and keep the water cycling. They play an important part in controlling the climate.</a:t>
            </a:r>
          </a:p>
        </p:txBody>
      </p:sp>
      <p:sp>
        <p:nvSpPr>
          <p:cNvPr id="14342" name="Text Box 6"/>
          <p:cNvSpPr txBox="1">
            <a:spLocks noChangeArrowheads="1"/>
          </p:cNvSpPr>
          <p:nvPr/>
        </p:nvSpPr>
        <p:spPr bwMode="auto">
          <a:xfrm>
            <a:off x="971550" y="5229225"/>
            <a:ext cx="77771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chemeClr val="folHlink"/>
                </a:solidFill>
                <a:latin typeface="Comic Sans MS" panose="030F0702030302020204" pitchFamily="66" charset="0"/>
              </a:rPr>
              <a:t>Yes. The next part may talk about what we should do to protect rainforests.</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ox(in)">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box(in)">
                                      <p:cBhvr>
                                        <p:cTn id="12"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619250" y="3429000"/>
            <a:ext cx="6985000" cy="3108325"/>
            <a:chOff x="0" y="0"/>
            <a:chExt cx="4400" cy="1958"/>
          </a:xfrm>
        </p:grpSpPr>
        <p:pic>
          <p:nvPicPr>
            <p:cNvPr id="14343" name="Picture 3" descr="TIP7"/>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4400"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4"/>
            <p:cNvSpPr txBox="1">
              <a:spLocks noChangeArrowheads="1"/>
            </p:cNvSpPr>
            <p:nvPr/>
          </p:nvSpPr>
          <p:spPr bwMode="auto">
            <a:xfrm>
              <a:off x="1587" y="726"/>
              <a:ext cx="172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Comic Sans MS" panose="030F0702030302020204" pitchFamily="66" charset="0"/>
                </a:rPr>
                <a:t>The last sentence in a paragraph may tell you what comes next.</a:t>
              </a:r>
            </a:p>
          </p:txBody>
        </p:sp>
      </p:grpSp>
      <p:sp>
        <p:nvSpPr>
          <p:cNvPr id="14339" name="Oval 5"/>
          <p:cNvSpPr>
            <a:spLocks noChangeArrowheads="1"/>
          </p:cNvSpPr>
          <p:nvPr/>
        </p:nvSpPr>
        <p:spPr bwMode="auto">
          <a:xfrm>
            <a:off x="179388" y="188913"/>
            <a:ext cx="574675" cy="431800"/>
          </a:xfrm>
          <a:prstGeom prst="ellipse">
            <a:avLst/>
          </a:prstGeom>
          <a:solidFill>
            <a:srgbClr val="FFFFFF"/>
          </a:solidFill>
          <a:ln w="9525">
            <a:solidFill>
              <a:srgbClr val="FF00FF"/>
            </a:solidFill>
            <a:round/>
          </a:ln>
        </p:spPr>
        <p:txBody>
          <a:bodyPr wrap="none" anchor="ctr"/>
          <a:lstStyle/>
          <a:p>
            <a:pPr algn="ctr"/>
            <a:r>
              <a:rPr lang="en-US" altLang="zh-CN" sz="2400" b="1">
                <a:latin typeface="Comic Sans MS" panose="030F0702030302020204" pitchFamily="66" charset="0"/>
              </a:rPr>
              <a:t>1c</a:t>
            </a:r>
          </a:p>
        </p:txBody>
      </p:sp>
      <p:sp>
        <p:nvSpPr>
          <p:cNvPr id="14340" name="Text Box 6"/>
          <p:cNvSpPr txBox="1">
            <a:spLocks noChangeArrowheads="1"/>
          </p:cNvSpPr>
          <p:nvPr/>
        </p:nvSpPr>
        <p:spPr bwMode="auto">
          <a:xfrm>
            <a:off x="827088" y="188913"/>
            <a:ext cx="770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Arial Black" panose="020B0A04020102020204" pitchFamily="34" charset="0"/>
              </a:rPr>
              <a:t>Read again and answer the questions.</a:t>
            </a:r>
          </a:p>
        </p:txBody>
      </p:sp>
      <p:sp>
        <p:nvSpPr>
          <p:cNvPr id="14341" name="Text Box 7"/>
          <p:cNvSpPr txBox="1">
            <a:spLocks noChangeArrowheads="1"/>
          </p:cNvSpPr>
          <p:nvPr/>
        </p:nvSpPr>
        <p:spPr bwMode="auto">
          <a:xfrm>
            <a:off x="539750" y="1844675"/>
            <a:ext cx="763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latin typeface="Times New Roman" panose="02020603050405020304" pitchFamily="18" charset="0"/>
              </a:rPr>
              <a:t>5. What should we do to protect rainforests ?</a:t>
            </a:r>
          </a:p>
        </p:txBody>
      </p:sp>
      <p:sp>
        <p:nvSpPr>
          <p:cNvPr id="15368" name="Text Box 8"/>
          <p:cNvSpPr txBox="1">
            <a:spLocks noChangeArrowheads="1"/>
          </p:cNvSpPr>
          <p:nvPr/>
        </p:nvSpPr>
        <p:spPr bwMode="auto">
          <a:xfrm>
            <a:off x="827088" y="2565400"/>
            <a:ext cx="7200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chemeClr val="folHlink"/>
                </a:solidFill>
                <a:latin typeface="Comic Sans MS" panose="030F0702030302020204" pitchFamily="66" charset="0"/>
              </a:rPr>
              <a:t>We should save paper and mustn’t use the chopsticks for only once.</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box(in)">
                                      <p:cBhvr>
                                        <p:cTn id="7" dur="500"/>
                                        <p:tgtEl>
                                          <p:spTgt spid="1536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11188" y="1196975"/>
            <a:ext cx="7848600" cy="1416050"/>
          </a:xfrm>
          <a:prstGeom prst="rect">
            <a:avLst/>
          </a:prstGeom>
          <a:solidFill>
            <a:srgbClr val="FFFFFF"/>
          </a:solidFill>
          <a:ln w="9525">
            <a:noFill/>
            <a:miter lim="800000"/>
          </a:ln>
          <a:effectLst/>
        </p:spPr>
        <p:txBody>
          <a:bodyPr>
            <a:spAutoFit/>
          </a:bodyPr>
          <a:lstStyle/>
          <a:p>
            <a:pPr marL="342900" indent="-342900">
              <a:lnSpc>
                <a:spcPct val="145000"/>
              </a:lnSpc>
              <a:spcBef>
                <a:spcPct val="20000"/>
              </a:spcBef>
              <a:buFontTx/>
              <a:buAutoNum type="arabicPeriod"/>
              <a:defRPr/>
            </a:pPr>
            <a:r>
              <a:rPr lang="en-US" altLang="zh-CN" sz="2800" b="1" dirty="0">
                <a:solidFill>
                  <a:srgbClr val="0000FF"/>
                </a:solidFill>
                <a:effectLst>
                  <a:outerShdw blurRad="38100" dist="38100" dir="2700000" algn="tl">
                    <a:srgbClr val="C0C0C0"/>
                  </a:outerShdw>
                </a:effectLst>
                <a:ea typeface="宋体" panose="02010600030101010101" pitchFamily="2" charset="-122"/>
              </a:rPr>
              <a:t>Rainforests </a:t>
            </a:r>
            <a:r>
              <a:rPr lang="en-US" altLang="zh-CN" sz="2800" b="1" dirty="0">
                <a:solidFill>
                  <a:srgbClr val="FF0000"/>
                </a:solidFill>
                <a:effectLst>
                  <a:outerShdw blurRad="38100" dist="38100" dir="2700000" algn="tl">
                    <a:srgbClr val="C0C0C0"/>
                  </a:outerShdw>
                </a:effectLst>
                <a:ea typeface="宋体" panose="02010600030101010101" pitchFamily="2" charset="-122"/>
              </a:rPr>
              <a:t>cover</a:t>
            </a:r>
            <a:r>
              <a:rPr lang="en-US" altLang="zh-CN" sz="2800" b="1" dirty="0">
                <a:solidFill>
                  <a:srgbClr val="0000FF"/>
                </a:solidFill>
                <a:effectLst>
                  <a:outerShdw blurRad="38100" dist="38100" dir="2700000" algn="tl">
                    <a:srgbClr val="C0C0C0"/>
                  </a:outerShdw>
                </a:effectLst>
                <a:ea typeface="宋体" panose="02010600030101010101" pitchFamily="2" charset="-122"/>
              </a:rPr>
              <a:t> 6% of the earth’s </a:t>
            </a:r>
          </a:p>
          <a:p>
            <a:pPr marL="342900" indent="-342900">
              <a:lnSpc>
                <a:spcPct val="145000"/>
              </a:lnSpc>
              <a:spcBef>
                <a:spcPct val="20000"/>
              </a:spcBef>
              <a:defRPr/>
            </a:pPr>
            <a:r>
              <a:rPr lang="en-US" altLang="zh-CN" sz="2800" b="1" dirty="0">
                <a:solidFill>
                  <a:srgbClr val="FF0000"/>
                </a:solidFill>
                <a:effectLst>
                  <a:outerShdw blurRad="38100" dist="38100" dir="2700000" algn="tl">
                    <a:srgbClr val="C0C0C0"/>
                  </a:outerShdw>
                </a:effectLst>
                <a:ea typeface="宋体" panose="02010600030101010101" pitchFamily="2" charset="-122"/>
              </a:rPr>
              <a:t>   surface</a:t>
            </a:r>
            <a:r>
              <a:rPr lang="en-US" altLang="zh-CN" sz="2800" b="1" dirty="0">
                <a:solidFill>
                  <a:srgbClr val="0000FF"/>
                </a:solidFill>
                <a:effectLst>
                  <a:outerShdw blurRad="38100" dist="38100" dir="2700000" algn="tl">
                    <a:srgbClr val="C0C0C0"/>
                  </a:outerShdw>
                </a:effectLst>
                <a:ea typeface="宋体" panose="02010600030101010101" pitchFamily="2" charset="-122"/>
              </a:rPr>
              <a:t>.</a:t>
            </a:r>
            <a:endParaRPr lang="en-US" altLang="zh-CN" sz="2800" dirty="0">
              <a:ea typeface="宋体" panose="02010600030101010101" pitchFamily="2" charset="-122"/>
            </a:endParaRPr>
          </a:p>
        </p:txBody>
      </p:sp>
      <p:sp>
        <p:nvSpPr>
          <p:cNvPr id="16387" name="AutoShape 3"/>
          <p:cNvSpPr/>
          <p:nvPr/>
        </p:nvSpPr>
        <p:spPr bwMode="auto">
          <a:xfrm>
            <a:off x="4716463" y="2205038"/>
            <a:ext cx="2155825" cy="609600"/>
          </a:xfrm>
          <a:prstGeom prst="borderCallout1">
            <a:avLst>
              <a:gd name="adj1" fmla="val 18750"/>
              <a:gd name="adj2" fmla="val -3532"/>
              <a:gd name="adj3" fmla="val -63542"/>
              <a:gd name="adj4" fmla="val -11194"/>
            </a:avLst>
          </a:prstGeom>
          <a:solidFill>
            <a:srgbClr val="FFFFFF"/>
          </a:solidFill>
          <a:ln w="28575">
            <a:solidFill>
              <a:srgbClr val="FF00FF"/>
            </a:solidFill>
            <a:miter lim="800000"/>
          </a:ln>
          <a:effectLst/>
        </p:spPr>
        <p:txBody>
          <a:bodyPr/>
          <a:lstStyle/>
          <a:p>
            <a:pPr algn="ctr">
              <a:defRPr/>
            </a:pPr>
            <a:r>
              <a:rPr lang="en-US" altLang="zh-CN" sz="2800" b="1">
                <a:solidFill>
                  <a:srgbClr val="FF0000"/>
                </a:solidFill>
                <a:effectLst>
                  <a:outerShdw blurRad="38100" dist="38100" dir="2700000" algn="tl">
                    <a:srgbClr val="C0C0C0"/>
                  </a:outerShdw>
                </a:effectLst>
                <a:ea typeface="宋体" panose="02010600030101010101" pitchFamily="2" charset="-122"/>
              </a:rPr>
              <a:t>six percent</a:t>
            </a:r>
          </a:p>
        </p:txBody>
      </p:sp>
      <p:sp>
        <p:nvSpPr>
          <p:cNvPr id="15364" name="WordArt 4"/>
          <p:cNvSpPr>
            <a:spLocks noChangeArrowheads="1" noChangeShapeType="1"/>
          </p:cNvSpPr>
          <p:nvPr/>
        </p:nvSpPr>
        <p:spPr bwMode="auto">
          <a:xfrm>
            <a:off x="1619250" y="260350"/>
            <a:ext cx="4019550" cy="704850"/>
          </a:xfrm>
          <a:prstGeom prst="rect">
            <a:avLst/>
          </a:prstGeom>
        </p:spPr>
        <p:txBody>
          <a:bodyPr wrap="none" fromWordArt="1">
            <a:prstTxWarp prst="textPlain">
              <a:avLst>
                <a:gd name="adj" fmla="val 50000"/>
              </a:avLst>
            </a:prstTxWarp>
          </a:bodyPr>
          <a:lstStyle/>
          <a:p>
            <a:pPr algn="ctr"/>
            <a:r>
              <a:rPr lang="en-US" altLang="zh-CN" sz="4000" b="1" kern="10" dirty="0">
                <a:ln w="3175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rPr>
              <a:t>Key  points</a:t>
            </a:r>
            <a:endParaRPr lang="zh-CN" altLang="en-US" sz="4000" b="1" kern="10" dirty="0">
              <a:ln w="3175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endParaRPr>
          </a:p>
        </p:txBody>
      </p:sp>
      <p:sp>
        <p:nvSpPr>
          <p:cNvPr id="16389" name="Text Box 5"/>
          <p:cNvSpPr txBox="1">
            <a:spLocks noChangeArrowheads="1"/>
          </p:cNvSpPr>
          <p:nvPr/>
        </p:nvSpPr>
        <p:spPr bwMode="auto">
          <a:xfrm>
            <a:off x="755650" y="3644900"/>
            <a:ext cx="2232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a:solidFill>
                  <a:srgbClr val="FF00FF"/>
                </a:solidFill>
              </a:rPr>
              <a:t>数词 </a:t>
            </a:r>
            <a:r>
              <a:rPr lang="en-US" altLang="zh-CN" sz="3200" b="1" dirty="0">
                <a:solidFill>
                  <a:srgbClr val="FF00FF"/>
                </a:solidFill>
              </a:rPr>
              <a:t>% +</a:t>
            </a:r>
          </a:p>
        </p:txBody>
      </p:sp>
      <p:sp>
        <p:nvSpPr>
          <p:cNvPr id="16390" name="AutoShape 6"/>
          <p:cNvSpPr/>
          <p:nvPr/>
        </p:nvSpPr>
        <p:spPr bwMode="auto">
          <a:xfrm>
            <a:off x="3059113" y="3213100"/>
            <a:ext cx="215900" cy="1582738"/>
          </a:xfrm>
          <a:prstGeom prst="leftBrace">
            <a:avLst>
              <a:gd name="adj1" fmla="val 61091"/>
              <a:gd name="adj2" fmla="val 46537"/>
            </a:avLst>
          </a:prstGeom>
          <a:noFill/>
          <a:ln w="38100">
            <a:solidFill>
              <a:srgbClr val="FF00FF"/>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6391" name="Rectangle 7"/>
          <p:cNvSpPr>
            <a:spLocks noChangeArrowheads="1"/>
          </p:cNvSpPr>
          <p:nvPr/>
        </p:nvSpPr>
        <p:spPr bwMode="auto">
          <a:xfrm>
            <a:off x="3348038" y="2867025"/>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folHlink"/>
                </a:solidFill>
              </a:rPr>
              <a:t>可数名词复数</a:t>
            </a:r>
          </a:p>
        </p:txBody>
      </p:sp>
      <p:sp>
        <p:nvSpPr>
          <p:cNvPr id="16392" name="Rectangle 8"/>
          <p:cNvSpPr>
            <a:spLocks noChangeArrowheads="1"/>
          </p:cNvSpPr>
          <p:nvPr/>
        </p:nvSpPr>
        <p:spPr bwMode="auto">
          <a:xfrm>
            <a:off x="3419475" y="4292600"/>
            <a:ext cx="4608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folHlink"/>
                </a:solidFill>
              </a:rPr>
              <a:t>可数名词单数 </a:t>
            </a:r>
            <a:r>
              <a:rPr lang="en-US" altLang="zh-CN" sz="2800" b="1" dirty="0">
                <a:solidFill>
                  <a:schemeClr val="folHlink"/>
                </a:solidFill>
              </a:rPr>
              <a:t>/ </a:t>
            </a:r>
            <a:r>
              <a:rPr lang="zh-CN" altLang="en-US" sz="2800" b="1" dirty="0">
                <a:solidFill>
                  <a:schemeClr val="folHlink"/>
                </a:solidFill>
              </a:rPr>
              <a:t>不可数名词</a:t>
            </a:r>
          </a:p>
        </p:txBody>
      </p:sp>
      <p:sp>
        <p:nvSpPr>
          <p:cNvPr id="16393" name="Text Box 9"/>
          <p:cNvSpPr txBox="1">
            <a:spLocks noChangeArrowheads="1"/>
          </p:cNvSpPr>
          <p:nvPr/>
        </p:nvSpPr>
        <p:spPr bwMode="auto">
          <a:xfrm>
            <a:off x="611188" y="5157788"/>
            <a:ext cx="813752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t> </a:t>
            </a:r>
            <a:r>
              <a:rPr lang="en-US" altLang="zh-CN" sz="2800" b="1" dirty="0" err="1"/>
              <a:t>Eg</a:t>
            </a:r>
            <a:r>
              <a:rPr lang="en-US" altLang="zh-CN" sz="2800" b="1" dirty="0"/>
              <a:t>:  50% of the</a:t>
            </a:r>
            <a:r>
              <a:rPr lang="en-US" altLang="zh-CN" sz="2800" b="1" dirty="0">
                <a:solidFill>
                  <a:srgbClr val="3333FF"/>
                </a:solidFill>
              </a:rPr>
              <a:t> students</a:t>
            </a:r>
            <a:r>
              <a:rPr lang="en-US" altLang="zh-CN" sz="2800" b="1" dirty="0"/>
              <a:t> in our class </a:t>
            </a:r>
            <a:r>
              <a:rPr lang="en-US" altLang="zh-CN" sz="2800" b="1" dirty="0">
                <a:solidFill>
                  <a:srgbClr val="FF0000"/>
                </a:solidFill>
              </a:rPr>
              <a:t>are </a:t>
            </a:r>
            <a:r>
              <a:rPr lang="en-US" altLang="zh-CN" sz="2800" b="1" dirty="0"/>
              <a:t>boys.</a:t>
            </a:r>
          </a:p>
          <a:p>
            <a:pPr eaLnBrk="1" hangingPunct="1">
              <a:spcBef>
                <a:spcPct val="50000"/>
              </a:spcBef>
            </a:pPr>
            <a:r>
              <a:rPr lang="en-US" altLang="zh-CN" sz="2800" b="1" dirty="0"/>
              <a:t>         70% of the </a:t>
            </a:r>
            <a:r>
              <a:rPr lang="en-US" altLang="zh-CN" sz="2800" b="1" dirty="0">
                <a:solidFill>
                  <a:srgbClr val="3333FF"/>
                </a:solidFill>
              </a:rPr>
              <a:t>earth</a:t>
            </a:r>
            <a:r>
              <a:rPr lang="en-US" altLang="zh-CN" sz="2800" b="1" dirty="0"/>
              <a:t> </a:t>
            </a:r>
            <a:r>
              <a:rPr lang="en-US" altLang="zh-CN" sz="2800" b="1" dirty="0">
                <a:solidFill>
                  <a:srgbClr val="FF0000"/>
                </a:solidFill>
              </a:rPr>
              <a:t>is</a:t>
            </a:r>
            <a:r>
              <a:rPr lang="en-US" altLang="zh-CN" sz="2800" b="1" dirty="0"/>
              <a:t> water.</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ircle(in)">
                                      <p:cBhvr>
                                        <p:cTn id="7" dur="2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checkerboard(across)">
                                      <p:cBhvr>
                                        <p:cTn id="12" dur="500"/>
                                        <p:tgtEl>
                                          <p:spTgt spid="1638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checkerboard(across)">
                                      <p:cBhvr>
                                        <p:cTn id="17" dur="500"/>
                                        <p:tgtEl>
                                          <p:spTgt spid="16391"/>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6390"/>
                                        </p:tgtEl>
                                        <p:attrNameLst>
                                          <p:attrName>style.visibility</p:attrName>
                                        </p:attrNameLst>
                                      </p:cBhvr>
                                      <p:to>
                                        <p:strVal val="visible"/>
                                      </p:to>
                                    </p:set>
                                    <p:animEffect transition="in" filter="checkerboard(across)">
                                      <p:cBhvr>
                                        <p:cTn id="20" dur="500"/>
                                        <p:tgtEl>
                                          <p:spTgt spid="1639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6392"/>
                                        </p:tgtEl>
                                        <p:attrNameLst>
                                          <p:attrName>style.visibility</p:attrName>
                                        </p:attrNameLst>
                                      </p:cBhvr>
                                      <p:to>
                                        <p:strVal val="visible"/>
                                      </p:to>
                                    </p:set>
                                    <p:animEffect transition="in" filter="checkerboard(across)">
                                      <p:cBhvr>
                                        <p:cTn id="25" dur="500"/>
                                        <p:tgtEl>
                                          <p:spTgt spid="1639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6393">
                                            <p:txEl>
                                              <p:pRg st="0" end="0"/>
                                            </p:txEl>
                                          </p:spTgt>
                                        </p:tgtEl>
                                        <p:attrNameLst>
                                          <p:attrName>style.visibility</p:attrName>
                                        </p:attrNameLst>
                                      </p:cBhvr>
                                      <p:to>
                                        <p:strVal val="visible"/>
                                      </p:to>
                                    </p:set>
                                    <p:animEffect transition="in" filter="circle(in)">
                                      <p:cBhvr>
                                        <p:cTn id="30" dur="2000"/>
                                        <p:tgtEl>
                                          <p:spTgt spid="1639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6393">
                                            <p:txEl>
                                              <p:pRg st="1" end="1"/>
                                            </p:txEl>
                                          </p:spTgt>
                                        </p:tgtEl>
                                        <p:attrNameLst>
                                          <p:attrName>style.visibility</p:attrName>
                                        </p:attrNameLst>
                                      </p:cBhvr>
                                      <p:to>
                                        <p:strVal val="visible"/>
                                      </p:to>
                                    </p:set>
                                    <p:anim calcmode="lin" valueType="num">
                                      <p:cBhvr>
                                        <p:cTn id="35" dur="1000" fill="hold"/>
                                        <p:tgtEl>
                                          <p:spTgt spid="16393">
                                            <p:txEl>
                                              <p:pRg st="1" end="1"/>
                                            </p:txEl>
                                          </p:spTgt>
                                        </p:tgtEl>
                                        <p:attrNameLst>
                                          <p:attrName>ppt_w</p:attrName>
                                        </p:attrNameLst>
                                      </p:cBhvr>
                                      <p:tavLst>
                                        <p:tav tm="0">
                                          <p:val>
                                            <p:strVal val="#ppt_w*0.70"/>
                                          </p:val>
                                        </p:tav>
                                        <p:tav tm="100000">
                                          <p:val>
                                            <p:strVal val="#ppt_w"/>
                                          </p:val>
                                        </p:tav>
                                      </p:tavLst>
                                    </p:anim>
                                    <p:anim calcmode="lin" valueType="num">
                                      <p:cBhvr>
                                        <p:cTn id="36" dur="1000" fill="hold"/>
                                        <p:tgtEl>
                                          <p:spTgt spid="16393">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163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autoUpdateAnimBg="0"/>
      <p:bldP spid="16389" grpId="0" autoUpdateAnimBg="0"/>
      <p:bldP spid="16390" grpId="0" animBg="1"/>
      <p:bldP spid="16391" grpId="0" autoUpdateAnimBg="0"/>
      <p:bldP spid="1639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5183188" y="188913"/>
            <a:ext cx="3960812" cy="792162"/>
          </a:xfrm>
          <a:prstGeom prst="cloudCallout">
            <a:avLst>
              <a:gd name="adj1" fmla="val -60704"/>
              <a:gd name="adj2" fmla="val 69639"/>
            </a:avLst>
          </a:prstGeom>
          <a:solidFill>
            <a:srgbClr val="FFFFFF"/>
          </a:solidFill>
          <a:ln w="28575">
            <a:solidFill>
              <a:srgbClr val="FF00FF"/>
            </a:solidFill>
            <a:round/>
          </a:ln>
        </p:spPr>
        <p:txBody>
          <a:bodyPr/>
          <a:lstStyle/>
          <a:p>
            <a:pPr algn="ctr"/>
            <a:r>
              <a:rPr lang="zh-CN" altLang="en-US" sz="3200" b="1"/>
              <a:t>成千上万的</a:t>
            </a:r>
          </a:p>
        </p:txBody>
      </p:sp>
      <p:sp>
        <p:nvSpPr>
          <p:cNvPr id="17411" name="Text Box 3"/>
          <p:cNvSpPr txBox="1">
            <a:spLocks noChangeArrowheads="1"/>
          </p:cNvSpPr>
          <p:nvPr/>
        </p:nvSpPr>
        <p:spPr bwMode="auto">
          <a:xfrm>
            <a:off x="684213" y="2349500"/>
            <a:ext cx="7345362"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a:latin typeface="Times New Roman" panose="02020603050405020304" pitchFamily="18" charset="0"/>
              </a:rPr>
              <a:t>成百上千的</a:t>
            </a:r>
          </a:p>
          <a:p>
            <a:pPr eaLnBrk="1" hangingPunct="1">
              <a:spcBef>
                <a:spcPct val="50000"/>
              </a:spcBef>
            </a:pPr>
            <a:endParaRPr lang="zh-CN" altLang="en-US" sz="3200" b="1" dirty="0">
              <a:latin typeface="Times New Roman" panose="02020603050405020304" pitchFamily="18" charset="0"/>
            </a:endParaRPr>
          </a:p>
          <a:p>
            <a:pPr eaLnBrk="1" hangingPunct="1">
              <a:spcBef>
                <a:spcPct val="50000"/>
              </a:spcBef>
            </a:pPr>
            <a:r>
              <a:rPr lang="zh-CN" altLang="en-US" sz="3200" b="1" dirty="0">
                <a:latin typeface="Times New Roman" panose="02020603050405020304" pitchFamily="18" charset="0"/>
              </a:rPr>
              <a:t>成百万上千万的，数以百万计的</a:t>
            </a:r>
          </a:p>
        </p:txBody>
      </p:sp>
      <p:sp>
        <p:nvSpPr>
          <p:cNvPr id="17412" name="Text Box 4"/>
          <p:cNvSpPr txBox="1">
            <a:spLocks noChangeArrowheads="1"/>
          </p:cNvSpPr>
          <p:nvPr/>
        </p:nvSpPr>
        <p:spPr bwMode="auto">
          <a:xfrm>
            <a:off x="827088" y="3141663"/>
            <a:ext cx="2952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FF00FF"/>
                </a:solidFill>
              </a:rPr>
              <a:t>hundreds of</a:t>
            </a:r>
          </a:p>
        </p:txBody>
      </p:sp>
      <p:sp>
        <p:nvSpPr>
          <p:cNvPr id="17413" name="Rectangle 5"/>
          <p:cNvSpPr>
            <a:spLocks noChangeArrowheads="1"/>
          </p:cNvSpPr>
          <p:nvPr/>
        </p:nvSpPr>
        <p:spPr bwMode="auto">
          <a:xfrm>
            <a:off x="827088" y="4581525"/>
            <a:ext cx="2212975" cy="579438"/>
          </a:xfrm>
          <a:prstGeom prst="rect">
            <a:avLst/>
          </a:prstGeom>
          <a:noFill/>
          <a:ln w="9525">
            <a:noFill/>
            <a:miter lim="800000"/>
          </a:ln>
          <a:effectLst/>
        </p:spPr>
        <p:txBody>
          <a:bodyPr wrap="none">
            <a:spAutoFit/>
          </a:bodyPr>
          <a:lstStyle/>
          <a:p>
            <a:pPr>
              <a:spcBef>
                <a:spcPct val="50000"/>
              </a:spcBef>
              <a:defRPr/>
            </a:pPr>
            <a:r>
              <a:rPr lang="en-US" altLang="zh-CN" sz="3200" b="1" dirty="0">
                <a:solidFill>
                  <a:srgbClr val="FF00FF"/>
                </a:solidFill>
                <a:effectLst>
                  <a:outerShdw blurRad="38100" dist="38100" dir="2700000" algn="tl">
                    <a:srgbClr val="C0C0C0"/>
                  </a:outerShdw>
                </a:effectLst>
                <a:ea typeface="宋体" panose="02010600030101010101" pitchFamily="2" charset="-122"/>
              </a:rPr>
              <a:t>millions of</a:t>
            </a:r>
          </a:p>
        </p:txBody>
      </p:sp>
      <p:sp>
        <p:nvSpPr>
          <p:cNvPr id="17414" name="Text Box 6"/>
          <p:cNvSpPr txBox="1">
            <a:spLocks noChangeArrowheads="1"/>
          </p:cNvSpPr>
          <p:nvPr/>
        </p:nvSpPr>
        <p:spPr bwMode="auto">
          <a:xfrm>
            <a:off x="684213" y="981075"/>
            <a:ext cx="6983412" cy="1065213"/>
          </a:xfrm>
          <a:prstGeom prst="rect">
            <a:avLst/>
          </a:prstGeom>
          <a:noFill/>
          <a:ln w="9525">
            <a:noFill/>
            <a:miter lim="800000"/>
          </a:ln>
          <a:effectLst/>
        </p:spPr>
        <p:txBody>
          <a:bodyPr>
            <a:spAutoFit/>
          </a:bodyPr>
          <a:lstStyle/>
          <a:p>
            <a:pPr marL="342900" indent="-342900">
              <a:lnSpc>
                <a:spcPct val="90000"/>
              </a:lnSpc>
              <a:spcBef>
                <a:spcPct val="20000"/>
              </a:spcBef>
              <a:buFontTx/>
              <a:buAutoNum type="arabicPeriod" startAt="2"/>
              <a:defRPr/>
            </a:pPr>
            <a:r>
              <a:rPr lang="en-US" altLang="zh-CN" sz="3200" b="1" u="sng" dirty="0">
                <a:solidFill>
                  <a:srgbClr val="FF0000"/>
                </a:solidFill>
                <a:latin typeface="Times New Roman" panose="02020603050405020304" pitchFamily="18" charset="0"/>
                <a:ea typeface="宋体" panose="02010600030101010101" pitchFamily="2" charset="-122"/>
              </a:rPr>
              <a:t>Thousands and thousands of</a:t>
            </a:r>
            <a:r>
              <a:rPr lang="en-US" altLang="zh-CN" sz="3200" b="1" dirty="0">
                <a:solidFill>
                  <a:srgbClr val="00CC00"/>
                </a:solidFill>
                <a:effectLst>
                  <a:outerShdw blurRad="38100" dist="38100" dir="2700000" algn="tl">
                    <a:srgbClr val="C0C0C0"/>
                  </a:outerShdw>
                </a:effectLst>
                <a:latin typeface="Times New Roman" panose="02020603050405020304" pitchFamily="18" charset="0"/>
                <a:ea typeface="宋体" panose="02010600030101010101" pitchFamily="2" charset="-122"/>
              </a:rPr>
              <a:t>    </a:t>
            </a:r>
          </a:p>
          <a:p>
            <a:pPr marL="342900" indent="-342900">
              <a:lnSpc>
                <a:spcPct val="90000"/>
              </a:lnSpc>
              <a:spcBef>
                <a:spcPct val="20000"/>
              </a:spcBef>
              <a:defRPr/>
            </a:pPr>
            <a:r>
              <a:rPr lang="en-US" altLang="zh-CN" sz="3200" b="1"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rPr>
              <a:t>   animals live in rainforests.</a:t>
            </a:r>
            <a:endParaRPr lang="en-US" altLang="zh-CN" sz="3200" dirty="0">
              <a:latin typeface="Times New Roman" panose="02020603050405020304" pitchFamily="18" charset="0"/>
              <a:ea typeface="宋体" panose="02010600030101010101" pitchFamily="2" charset="-122"/>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0"/>
                                        </p:tgtEl>
                                        <p:attrNameLst>
                                          <p:attrName>ppt_y</p:attrName>
                                        </p:attrNameLst>
                                      </p:cBhvr>
                                      <p:tavLst>
                                        <p:tav tm="0">
                                          <p:val>
                                            <p:strVal val="#ppt_y"/>
                                          </p:val>
                                        </p:tav>
                                        <p:tav tm="100000">
                                          <p:val>
                                            <p:strVal val="#ppt_y"/>
                                          </p:val>
                                        </p:tav>
                                      </p:tavLst>
                                    </p:anim>
                                    <p:anim calcmode="lin" valueType="num">
                                      <p:cBhvr>
                                        <p:cTn id="9" dur="5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7411"/>
                                        </p:tgtEl>
                                        <p:attrNameLst>
                                          <p:attrName>style.visibility</p:attrName>
                                        </p:attrNameLst>
                                      </p:cBhvr>
                                      <p:to>
                                        <p:strVal val="visible"/>
                                      </p:to>
                                    </p:set>
                                    <p:animEffect transition="in" filter="dissolve">
                                      <p:cBhvr>
                                        <p:cTn id="16" dur="500"/>
                                        <p:tgtEl>
                                          <p:spTgt spid="1741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7412"/>
                                        </p:tgtEl>
                                        <p:attrNameLst>
                                          <p:attrName>style.visibility</p:attrName>
                                        </p:attrNameLst>
                                      </p:cBhvr>
                                      <p:to>
                                        <p:strVal val="visible"/>
                                      </p:to>
                                    </p:set>
                                    <p:animEffect transition="in" filter="slide(fromLeft)">
                                      <p:cBhvr>
                                        <p:cTn id="21" dur="500"/>
                                        <p:tgtEl>
                                          <p:spTgt spid="1741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17413"/>
                                        </p:tgtEl>
                                        <p:attrNameLst>
                                          <p:attrName>style.visibility</p:attrName>
                                        </p:attrNameLst>
                                      </p:cBhvr>
                                      <p:to>
                                        <p:strVal val="visible"/>
                                      </p:to>
                                    </p:set>
                                    <p:animEffect transition="in" filter="slide(fromLeft)">
                                      <p:cBhvr>
                                        <p:cTn id="26"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utoUpdateAnimBg="0"/>
      <p:bldP spid="17412" grpId="0" autoUpdateAnimBg="0"/>
      <p:bldP spid="1741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9750" y="404813"/>
            <a:ext cx="8208963" cy="6291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latin typeface="Times New Roman" panose="02020603050405020304" pitchFamily="18" charset="0"/>
              </a:rPr>
              <a:t>3. Many of them live in the trees </a:t>
            </a:r>
            <a:r>
              <a:rPr lang="en-US" altLang="zh-CN" sz="2800" b="1" dirty="0">
                <a:solidFill>
                  <a:srgbClr val="FF0000"/>
                </a:solidFill>
                <a:latin typeface="Times New Roman" panose="02020603050405020304" pitchFamily="18" charset="0"/>
              </a:rPr>
              <a:t>over</a:t>
            </a:r>
            <a:r>
              <a:rPr lang="en-US" altLang="zh-CN" sz="2800" b="1" dirty="0">
                <a:latin typeface="Times New Roman" panose="02020603050405020304" pitchFamily="18" charset="0"/>
              </a:rPr>
              <a:t> 30 meters </a:t>
            </a:r>
          </a:p>
          <a:p>
            <a:pPr eaLnBrk="1" hangingPunct="1">
              <a:spcBef>
                <a:spcPct val="50000"/>
              </a:spcBef>
            </a:pPr>
            <a:r>
              <a:rPr lang="en-US" altLang="zh-CN" sz="2800" b="1" dirty="0">
                <a:latin typeface="Times New Roman" panose="02020603050405020304" pitchFamily="18" charset="0"/>
              </a:rPr>
              <a:t>    from the ground.</a:t>
            </a:r>
          </a:p>
          <a:p>
            <a:pPr eaLnBrk="1" hangingPunct="1">
              <a:spcBef>
                <a:spcPct val="50000"/>
              </a:spcBef>
            </a:pPr>
            <a:r>
              <a:rPr lang="en-US" altLang="zh-CN" sz="2800" b="1" dirty="0">
                <a:solidFill>
                  <a:srgbClr val="FF0000"/>
                </a:solidFill>
                <a:latin typeface="Times New Roman" panose="02020603050405020304" pitchFamily="18" charset="0"/>
              </a:rPr>
              <a:t>    over  =   more than  </a:t>
            </a:r>
            <a:r>
              <a:rPr lang="zh-CN" altLang="en-US" sz="2800" b="1" dirty="0">
                <a:solidFill>
                  <a:srgbClr val="FF0000"/>
                </a:solidFill>
                <a:latin typeface="Times New Roman" panose="02020603050405020304" pitchFamily="18" charset="0"/>
              </a:rPr>
              <a:t>多于， 超过</a:t>
            </a:r>
          </a:p>
          <a:p>
            <a:pPr eaLnBrk="1" hangingPunct="1">
              <a:spcBef>
                <a:spcPct val="50000"/>
              </a:spcBef>
            </a:pPr>
            <a:r>
              <a:rPr lang="zh-CN" altLang="en-US" sz="2800" b="1" dirty="0">
                <a:solidFill>
                  <a:srgbClr val="3333FF"/>
                </a:solidFill>
                <a:latin typeface="Times New Roman" panose="02020603050405020304" pitchFamily="18" charset="0"/>
              </a:rPr>
              <a:t> </a:t>
            </a:r>
            <a:r>
              <a:rPr lang="en-US" altLang="zh-CN" sz="2800" b="1" dirty="0" err="1">
                <a:solidFill>
                  <a:srgbClr val="3333FF"/>
                </a:solidFill>
                <a:latin typeface="Times New Roman" panose="02020603050405020304" pitchFamily="18" charset="0"/>
              </a:rPr>
              <a:t>eg</a:t>
            </a:r>
            <a:r>
              <a:rPr lang="en-US" altLang="zh-CN" sz="2800" b="1" dirty="0">
                <a:solidFill>
                  <a:srgbClr val="3333FF"/>
                </a:solidFill>
                <a:latin typeface="Times New Roman" panose="02020603050405020304" pitchFamily="18" charset="0"/>
              </a:rPr>
              <a:t>: Our class has  _________________ 50 students.</a:t>
            </a:r>
          </a:p>
          <a:p>
            <a:pPr eaLnBrk="1" hangingPunct="1">
              <a:spcBef>
                <a:spcPct val="50000"/>
              </a:spcBef>
            </a:pPr>
            <a:r>
              <a:rPr lang="en-US" altLang="zh-CN" sz="2800" b="1" dirty="0">
                <a:latin typeface="Times New Roman" panose="02020603050405020304" pitchFamily="18" charset="0"/>
              </a:rPr>
              <a:t>4. They play an important part in controlling the </a:t>
            </a:r>
          </a:p>
          <a:p>
            <a:pPr eaLnBrk="1" hangingPunct="1">
              <a:spcBef>
                <a:spcPct val="50000"/>
              </a:spcBef>
            </a:pPr>
            <a:r>
              <a:rPr lang="en-US" altLang="zh-CN" sz="2800" b="1" dirty="0">
                <a:latin typeface="Times New Roman" panose="02020603050405020304" pitchFamily="18" charset="0"/>
              </a:rPr>
              <a:t>    climate.</a:t>
            </a:r>
          </a:p>
          <a:p>
            <a:pPr eaLnBrk="1" hangingPunct="1">
              <a:spcBef>
                <a:spcPct val="50000"/>
              </a:spcBef>
            </a:pPr>
            <a:r>
              <a:rPr lang="en-US" altLang="zh-CN" sz="2800" b="1" dirty="0">
                <a:solidFill>
                  <a:srgbClr val="3333FF"/>
                </a:solidFill>
                <a:latin typeface="Times New Roman" panose="02020603050405020304" pitchFamily="18" charset="0"/>
              </a:rPr>
              <a:t>    </a:t>
            </a:r>
            <a:r>
              <a:rPr lang="en-US" altLang="zh-CN" sz="2800" b="1" dirty="0">
                <a:solidFill>
                  <a:srgbClr val="FF0000"/>
                </a:solidFill>
                <a:latin typeface="Times New Roman" panose="02020603050405020304" pitchFamily="18" charset="0"/>
              </a:rPr>
              <a:t>play an important part ( in </a:t>
            </a:r>
            <a:r>
              <a:rPr lang="en-US" altLang="zh-CN" sz="2800" b="1" dirty="0" err="1">
                <a:solidFill>
                  <a:srgbClr val="FF0000"/>
                </a:solidFill>
                <a:latin typeface="Times New Roman" panose="02020603050405020304" pitchFamily="18" charset="0"/>
              </a:rPr>
              <a:t>sth</a:t>
            </a:r>
            <a:r>
              <a:rPr lang="en-US" altLang="zh-CN" sz="2800" b="1" dirty="0">
                <a:solidFill>
                  <a:srgbClr val="FF0000"/>
                </a:solidFill>
                <a:latin typeface="Times New Roman" panose="02020603050405020304" pitchFamily="18" charset="0"/>
              </a:rPr>
              <a:t>.)</a:t>
            </a:r>
          </a:p>
          <a:p>
            <a:pPr eaLnBrk="1" hangingPunct="1">
              <a:spcBef>
                <a:spcPct val="50000"/>
              </a:spcBef>
            </a:pPr>
            <a:r>
              <a:rPr lang="en-US" altLang="zh-CN" sz="2800" b="1" dirty="0">
                <a:solidFill>
                  <a:srgbClr val="FF0000"/>
                </a:solidFill>
                <a:latin typeface="Times New Roman" panose="02020603050405020304" pitchFamily="18" charset="0"/>
              </a:rPr>
              <a:t>    </a:t>
            </a:r>
            <a:r>
              <a:rPr lang="zh-CN" altLang="en-US" sz="2800" b="1" dirty="0">
                <a:solidFill>
                  <a:srgbClr val="FF0000"/>
                </a:solidFill>
                <a:latin typeface="Times New Roman" panose="02020603050405020304" pitchFamily="18" charset="0"/>
              </a:rPr>
              <a:t>在某事中起重要作用； 参与（某事）</a:t>
            </a:r>
          </a:p>
          <a:p>
            <a:pPr eaLnBrk="1" hangingPunct="1">
              <a:spcBef>
                <a:spcPct val="50000"/>
              </a:spcBef>
            </a:pPr>
            <a:r>
              <a:rPr lang="zh-CN" altLang="en-US" sz="2800" b="1" dirty="0">
                <a:solidFill>
                  <a:srgbClr val="3333FF"/>
                </a:solidFill>
                <a:latin typeface="Times New Roman" panose="02020603050405020304" pitchFamily="18" charset="0"/>
              </a:rPr>
              <a:t> </a:t>
            </a:r>
            <a:r>
              <a:rPr lang="en-US" altLang="zh-CN" sz="2800" b="1" dirty="0" err="1">
                <a:latin typeface="Times New Roman" panose="02020603050405020304" pitchFamily="18" charset="0"/>
              </a:rPr>
              <a:t>Eg</a:t>
            </a:r>
            <a:r>
              <a:rPr lang="en-US" altLang="zh-CN" sz="2800" b="1" dirty="0">
                <a:latin typeface="Times New Roman" panose="02020603050405020304" pitchFamily="18" charset="0"/>
              </a:rPr>
              <a:t>: </a:t>
            </a:r>
            <a:r>
              <a:rPr lang="zh-CN" altLang="en-US" sz="2800" b="1" dirty="0">
                <a:latin typeface="Times New Roman" panose="02020603050405020304" pitchFamily="18" charset="0"/>
              </a:rPr>
              <a:t>他积极参加班级活动。</a:t>
            </a:r>
          </a:p>
          <a:p>
            <a:pPr eaLnBrk="1" hangingPunct="1">
              <a:spcBef>
                <a:spcPct val="50000"/>
              </a:spcBef>
            </a:pPr>
            <a:r>
              <a:rPr lang="zh-CN" altLang="en-US" sz="2800" b="1" dirty="0">
                <a:latin typeface="Times New Roman" panose="02020603050405020304" pitchFamily="18" charset="0"/>
              </a:rPr>
              <a:t>       </a:t>
            </a:r>
            <a:r>
              <a:rPr lang="en-US" altLang="zh-CN" sz="2800" b="1" dirty="0">
                <a:latin typeface="Times New Roman" panose="02020603050405020304" pitchFamily="18" charset="0"/>
              </a:rPr>
              <a:t>He  _________________________ class activities. </a:t>
            </a:r>
          </a:p>
        </p:txBody>
      </p:sp>
      <p:sp>
        <p:nvSpPr>
          <p:cNvPr id="18435" name="Rectangle 3"/>
          <p:cNvSpPr>
            <a:spLocks noChangeArrowheads="1"/>
          </p:cNvSpPr>
          <p:nvPr/>
        </p:nvSpPr>
        <p:spPr bwMode="auto">
          <a:xfrm>
            <a:off x="3419475" y="2276475"/>
            <a:ext cx="2840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33CC"/>
                </a:solidFill>
                <a:latin typeface="Comic Sans MS" panose="030F0702030302020204" pitchFamily="66" charset="0"/>
              </a:rPr>
              <a:t>over/more than</a:t>
            </a:r>
          </a:p>
        </p:txBody>
      </p:sp>
      <p:sp>
        <p:nvSpPr>
          <p:cNvPr id="18436" name="Rectangle 4"/>
          <p:cNvSpPr>
            <a:spLocks noChangeArrowheads="1"/>
          </p:cNvSpPr>
          <p:nvPr/>
        </p:nvSpPr>
        <p:spPr bwMode="auto">
          <a:xfrm>
            <a:off x="1979613" y="6092825"/>
            <a:ext cx="4068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33CC"/>
                </a:solidFill>
                <a:latin typeface="Comic Sans MS" panose="030F0702030302020204" pitchFamily="66" charset="0"/>
              </a:rPr>
              <a:t>plays an active part in</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Effect transition="in" filter="dissolve">
                                      <p:cBhvr>
                                        <p:cTn id="7" dur="500"/>
                                        <p:tgtEl>
                                          <p:spTgt spid="184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4">
                                            <p:txEl>
                                              <p:pRg st="3" end="3"/>
                                            </p:txEl>
                                          </p:spTgt>
                                        </p:tgtEl>
                                        <p:attrNameLst>
                                          <p:attrName>style.visibility</p:attrName>
                                        </p:attrNameLst>
                                      </p:cBhvr>
                                      <p:to>
                                        <p:strVal val="visible"/>
                                      </p:to>
                                    </p:set>
                                    <p:animEffect transition="in" filter="dissolve">
                                      <p:cBhvr>
                                        <p:cTn id="12" dur="500"/>
                                        <p:tgtEl>
                                          <p:spTgt spid="1843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8435"/>
                                        </p:tgtEl>
                                        <p:attrNameLst>
                                          <p:attrName>style.visibility</p:attrName>
                                        </p:attrNameLst>
                                      </p:cBhvr>
                                      <p:to>
                                        <p:strVal val="visible"/>
                                      </p:to>
                                    </p:set>
                                    <p:anim calcmode="discrete" valueType="clr">
                                      <p:cBhvr override="childStyle">
                                        <p:cTn id="17" dur="80"/>
                                        <p:tgtEl>
                                          <p:spTgt spid="1843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8435"/>
                                        </p:tgtEl>
                                        <p:attrNameLst>
                                          <p:attrName>fillcolor</p:attrName>
                                        </p:attrNameLst>
                                      </p:cBhvr>
                                      <p:tavLst>
                                        <p:tav tm="0">
                                          <p:val>
                                            <p:clrVal>
                                              <a:schemeClr val="accent2"/>
                                            </p:clrVal>
                                          </p:val>
                                        </p:tav>
                                        <p:tav tm="50000">
                                          <p:val>
                                            <p:clrVal>
                                              <a:schemeClr val="hlink"/>
                                            </p:clrVal>
                                          </p:val>
                                        </p:tav>
                                      </p:tavLst>
                                    </p:anim>
                                    <p:set>
                                      <p:cBhvr>
                                        <p:cTn id="19" dur="80"/>
                                        <p:tgtEl>
                                          <p:spTgt spid="1843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8434">
                                            <p:txEl>
                                              <p:pRg st="4" end="4"/>
                                            </p:txEl>
                                          </p:spTgt>
                                        </p:tgtEl>
                                        <p:attrNameLst>
                                          <p:attrName>style.visibility</p:attrName>
                                        </p:attrNameLst>
                                      </p:cBhvr>
                                      <p:to>
                                        <p:strVal val="visible"/>
                                      </p:to>
                                    </p:set>
                                    <p:anim calcmode="lin" valueType="num">
                                      <p:cBhvr>
                                        <p:cTn id="24" dur="1000" fill="hold"/>
                                        <p:tgtEl>
                                          <p:spTgt spid="18434">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18434">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8434">
                                            <p:txEl>
                                              <p:pRg st="4" end="4"/>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18434">
                                            <p:txEl>
                                              <p:pRg st="5" end="5"/>
                                            </p:txEl>
                                          </p:spTgt>
                                        </p:tgtEl>
                                        <p:attrNameLst>
                                          <p:attrName>style.visibility</p:attrName>
                                        </p:attrNameLst>
                                      </p:cBhvr>
                                      <p:to>
                                        <p:strVal val="visible"/>
                                      </p:to>
                                    </p:set>
                                    <p:anim calcmode="lin" valueType="num">
                                      <p:cBhvr>
                                        <p:cTn id="29" dur="1000" fill="hold"/>
                                        <p:tgtEl>
                                          <p:spTgt spid="18434">
                                            <p:txEl>
                                              <p:pRg st="5" end="5"/>
                                            </p:txEl>
                                          </p:spTgt>
                                        </p:tgtEl>
                                        <p:attrNameLst>
                                          <p:attrName>ppt_w</p:attrName>
                                        </p:attrNameLst>
                                      </p:cBhvr>
                                      <p:tavLst>
                                        <p:tav tm="0">
                                          <p:val>
                                            <p:strVal val="#ppt_w*0.70"/>
                                          </p:val>
                                        </p:tav>
                                        <p:tav tm="100000">
                                          <p:val>
                                            <p:strVal val="#ppt_w"/>
                                          </p:val>
                                        </p:tav>
                                      </p:tavLst>
                                    </p:anim>
                                    <p:anim calcmode="lin" valueType="num">
                                      <p:cBhvr>
                                        <p:cTn id="30" dur="1000" fill="hold"/>
                                        <p:tgtEl>
                                          <p:spTgt spid="18434">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1843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8434">
                                            <p:txEl>
                                              <p:pRg st="6" end="6"/>
                                            </p:txEl>
                                          </p:spTgt>
                                        </p:tgtEl>
                                        <p:attrNameLst>
                                          <p:attrName>style.visibility</p:attrName>
                                        </p:attrNameLst>
                                      </p:cBhvr>
                                      <p:to>
                                        <p:strVal val="visible"/>
                                      </p:to>
                                    </p:set>
                                    <p:animEffect transition="in" filter="checkerboard(across)">
                                      <p:cBhvr>
                                        <p:cTn id="36" dur="500"/>
                                        <p:tgtEl>
                                          <p:spTgt spid="1843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8434">
                                            <p:txEl>
                                              <p:pRg st="7" end="7"/>
                                            </p:txEl>
                                          </p:spTgt>
                                        </p:tgtEl>
                                        <p:attrNameLst>
                                          <p:attrName>style.visibility</p:attrName>
                                        </p:attrNameLst>
                                      </p:cBhvr>
                                      <p:to>
                                        <p:strVal val="visible"/>
                                      </p:to>
                                    </p:set>
                                    <p:animEffect transition="in" filter="diamond(in)">
                                      <p:cBhvr>
                                        <p:cTn id="41" dur="2000"/>
                                        <p:tgtEl>
                                          <p:spTgt spid="1843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8434">
                                            <p:txEl>
                                              <p:pRg st="8" end="8"/>
                                            </p:txEl>
                                          </p:spTgt>
                                        </p:tgtEl>
                                        <p:attrNameLst>
                                          <p:attrName>style.visibility</p:attrName>
                                        </p:attrNameLst>
                                      </p:cBhvr>
                                      <p:to>
                                        <p:strVal val="visible"/>
                                      </p:to>
                                    </p:set>
                                    <p:animEffect transition="in" filter="dissolve">
                                      <p:cBhvr>
                                        <p:cTn id="46" dur="500"/>
                                        <p:tgtEl>
                                          <p:spTgt spid="18434">
                                            <p:txEl>
                                              <p:pRg st="8" end="8"/>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18434">
                                            <p:txEl>
                                              <p:pRg st="9" end="9"/>
                                            </p:txEl>
                                          </p:spTgt>
                                        </p:tgtEl>
                                        <p:attrNameLst>
                                          <p:attrName>style.visibility</p:attrName>
                                        </p:attrNameLst>
                                      </p:cBhvr>
                                      <p:to>
                                        <p:strVal val="visible"/>
                                      </p:to>
                                    </p:set>
                                    <p:animEffect transition="in" filter="dissolve">
                                      <p:cBhvr>
                                        <p:cTn id="49" dur="500"/>
                                        <p:tgtEl>
                                          <p:spTgt spid="18434">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8436"/>
                                        </p:tgtEl>
                                        <p:attrNameLst>
                                          <p:attrName>style.visibility</p:attrName>
                                        </p:attrNameLst>
                                      </p:cBhvr>
                                      <p:to>
                                        <p:strVal val="visible"/>
                                      </p:to>
                                    </p:set>
                                    <p:anim calcmode="discrete" valueType="clr">
                                      <p:cBhvr override="childStyle">
                                        <p:cTn id="54" dur="80"/>
                                        <p:tgtEl>
                                          <p:spTgt spid="18436"/>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8436"/>
                                        </p:tgtEl>
                                        <p:attrNameLst>
                                          <p:attrName>fillcolor</p:attrName>
                                        </p:attrNameLst>
                                      </p:cBhvr>
                                      <p:tavLst>
                                        <p:tav tm="0">
                                          <p:val>
                                            <p:clrVal>
                                              <a:schemeClr val="accent2"/>
                                            </p:clrVal>
                                          </p:val>
                                        </p:tav>
                                        <p:tav tm="50000">
                                          <p:val>
                                            <p:clrVal>
                                              <a:schemeClr val="hlink"/>
                                            </p:clrVal>
                                          </p:val>
                                        </p:tav>
                                      </p:tavLst>
                                    </p:anim>
                                    <p:set>
                                      <p:cBhvr>
                                        <p:cTn id="56" dur="80"/>
                                        <p:tgtEl>
                                          <p:spTgt spid="184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08175" y="1916113"/>
            <a:ext cx="6948488" cy="519112"/>
          </a:xfrm>
          <a:prstGeom prst="rect">
            <a:avLst/>
          </a:prstGeom>
          <a:noFill/>
          <a:ln w="9525">
            <a:noFill/>
            <a:miter lim="800000"/>
          </a:ln>
          <a:effectLst/>
        </p:spPr>
        <p:txBody>
          <a:bodyPr>
            <a:spAutoFit/>
          </a:bodyPr>
          <a:lstStyle/>
          <a:p>
            <a:pPr>
              <a:spcBef>
                <a:spcPct val="10000"/>
              </a:spcBef>
              <a:defRPr/>
            </a:pPr>
            <a:r>
              <a:rPr lang="zh-CN" altLang="en-US" sz="2800" b="1">
                <a:solidFill>
                  <a:srgbClr val="0000FF"/>
                </a:solidFill>
                <a:effectLst>
                  <a:outerShdw blurRad="38100" dist="38100" dir="2700000" algn="tl">
                    <a:srgbClr val="C0C0C0"/>
                  </a:outerShdw>
                </a:effectLst>
                <a:ea typeface="宋体" panose="02010600030101010101" pitchFamily="2" charset="-122"/>
              </a:rPr>
              <a:t> </a:t>
            </a:r>
            <a:endParaRPr lang="zh-CN" altLang="en-US" sz="2800" b="1">
              <a:solidFill>
                <a:srgbClr val="9933FF"/>
              </a:solidFill>
              <a:effectLst>
                <a:outerShdw blurRad="38100" dist="38100" dir="2700000" algn="tl">
                  <a:srgbClr val="C0C0C0"/>
                </a:outerShdw>
              </a:effectLst>
              <a:ea typeface="宋体" panose="02010600030101010101" pitchFamily="2" charset="-122"/>
            </a:endParaRPr>
          </a:p>
        </p:txBody>
      </p:sp>
      <p:sp>
        <p:nvSpPr>
          <p:cNvPr id="19459" name="Text Box 3"/>
          <p:cNvSpPr txBox="1">
            <a:spLocks noChangeArrowheads="1"/>
          </p:cNvSpPr>
          <p:nvPr/>
        </p:nvSpPr>
        <p:spPr bwMode="auto">
          <a:xfrm>
            <a:off x="468313" y="549275"/>
            <a:ext cx="8424862" cy="518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pPr>
            <a:r>
              <a:rPr lang="en-US" altLang="zh-CN" sz="2800" b="1"/>
              <a:t>5. But now rainforests are becoming </a:t>
            </a:r>
            <a:r>
              <a:rPr lang="en-US" altLang="zh-CN" sz="2800" b="1" u="sng">
                <a:solidFill>
                  <a:srgbClr val="FF0000"/>
                </a:solidFill>
              </a:rPr>
              <a:t>smaller and  </a:t>
            </a:r>
          </a:p>
          <a:p>
            <a:pPr eaLnBrk="1" hangingPunct="1">
              <a:lnSpc>
                <a:spcPct val="150000"/>
              </a:lnSpc>
              <a:spcBef>
                <a:spcPct val="20000"/>
              </a:spcBef>
            </a:pPr>
            <a:r>
              <a:rPr lang="en-US" altLang="zh-CN" sz="2800" b="1">
                <a:solidFill>
                  <a:srgbClr val="FF0000"/>
                </a:solidFill>
              </a:rPr>
              <a:t>     </a:t>
            </a:r>
            <a:r>
              <a:rPr lang="en-US" altLang="zh-CN" sz="2800" b="1" u="sng">
                <a:solidFill>
                  <a:srgbClr val="FF0000"/>
                </a:solidFill>
              </a:rPr>
              <a:t>smaller</a:t>
            </a:r>
            <a:r>
              <a:rPr lang="en-US" altLang="zh-CN" sz="2800" b="1"/>
              <a:t>.</a:t>
            </a:r>
          </a:p>
          <a:p>
            <a:pPr eaLnBrk="1" hangingPunct="1">
              <a:lnSpc>
                <a:spcPct val="150000"/>
              </a:lnSpc>
            </a:pPr>
            <a:r>
              <a:rPr lang="en-US" altLang="zh-CN" sz="2800" b="1">
                <a:solidFill>
                  <a:srgbClr val="3333FF"/>
                </a:solidFill>
              </a:rPr>
              <a:t>“</a:t>
            </a:r>
            <a:r>
              <a:rPr lang="zh-CN" altLang="en-US" sz="2800" b="1">
                <a:solidFill>
                  <a:srgbClr val="3333FF"/>
                </a:solidFill>
              </a:rPr>
              <a:t>形容词比较级 </a:t>
            </a:r>
            <a:r>
              <a:rPr lang="en-US" altLang="zh-CN" sz="2800" b="1">
                <a:solidFill>
                  <a:srgbClr val="3333FF"/>
                </a:solidFill>
              </a:rPr>
              <a:t>+ and + </a:t>
            </a:r>
            <a:r>
              <a:rPr lang="zh-CN" altLang="en-US" sz="2800" b="1">
                <a:solidFill>
                  <a:srgbClr val="3333FF"/>
                </a:solidFill>
              </a:rPr>
              <a:t>形容词比较级”  越来越</a:t>
            </a:r>
            <a:r>
              <a:rPr lang="en-US" altLang="zh-CN" sz="2800" b="1" baseline="30000">
                <a:solidFill>
                  <a:srgbClr val="3333FF"/>
                </a:solidFill>
              </a:rPr>
              <a:t>……</a:t>
            </a:r>
          </a:p>
          <a:p>
            <a:pPr eaLnBrk="1" hangingPunct="1">
              <a:lnSpc>
                <a:spcPct val="150000"/>
              </a:lnSpc>
            </a:pPr>
            <a:r>
              <a:rPr lang="en-US" altLang="zh-CN" sz="2800" b="1"/>
              <a:t>Eg. </a:t>
            </a:r>
            <a:r>
              <a:rPr lang="zh-CN" altLang="en-US" sz="2800" b="1"/>
              <a:t>天气变得越来越暖和了。</a:t>
            </a:r>
          </a:p>
          <a:p>
            <a:pPr eaLnBrk="1" hangingPunct="1">
              <a:lnSpc>
                <a:spcPct val="150000"/>
              </a:lnSpc>
              <a:spcBef>
                <a:spcPct val="50000"/>
              </a:spcBef>
            </a:pPr>
            <a:r>
              <a:rPr lang="zh-CN" altLang="en-US" sz="2800" b="1">
                <a:latin typeface="Comic Sans MS" panose="030F0702030302020204" pitchFamily="66" charset="0"/>
              </a:rPr>
              <a:t>     </a:t>
            </a:r>
            <a:r>
              <a:rPr lang="en-US" altLang="zh-CN" sz="2800" b="1">
                <a:latin typeface="Comic Sans MS" panose="030F0702030302020204" pitchFamily="66" charset="0"/>
              </a:rPr>
              <a:t>The weather gets warmer and warmer.</a:t>
            </a:r>
          </a:p>
          <a:p>
            <a:pPr eaLnBrk="1" hangingPunct="1">
              <a:lnSpc>
                <a:spcPct val="150000"/>
              </a:lnSpc>
              <a:spcBef>
                <a:spcPct val="20000"/>
              </a:spcBef>
            </a:pPr>
            <a:r>
              <a:rPr lang="en-US" altLang="zh-CN" sz="2800" b="1"/>
              <a:t>        </a:t>
            </a:r>
            <a:r>
              <a:rPr lang="zh-CN" altLang="en-US" sz="2800" b="1"/>
              <a:t>中国变得越来越强大。</a:t>
            </a:r>
          </a:p>
          <a:p>
            <a:pPr eaLnBrk="1" hangingPunct="1">
              <a:lnSpc>
                <a:spcPct val="150000"/>
              </a:lnSpc>
              <a:spcBef>
                <a:spcPct val="50000"/>
              </a:spcBef>
            </a:pPr>
            <a:r>
              <a:rPr lang="zh-CN" altLang="en-US" sz="2800" b="1">
                <a:latin typeface="Comic Sans MS" panose="030F0702030302020204" pitchFamily="66" charset="0"/>
              </a:rPr>
              <a:t>     </a:t>
            </a:r>
            <a:r>
              <a:rPr lang="en-US" altLang="zh-CN" sz="2800" b="1">
                <a:latin typeface="Comic Sans MS" panose="030F0702030302020204" pitchFamily="66" charset="0"/>
              </a:rPr>
              <a:t>China becomes stronger and stronger.</a:t>
            </a:r>
          </a:p>
        </p:txBody>
      </p:sp>
      <p:sp>
        <p:nvSpPr>
          <p:cNvPr id="19460" name="AutoShape 4"/>
          <p:cNvSpPr>
            <a:spLocks noChangeArrowheads="1"/>
          </p:cNvSpPr>
          <p:nvPr/>
        </p:nvSpPr>
        <p:spPr bwMode="auto">
          <a:xfrm rot="-5400000">
            <a:off x="3347244" y="1354931"/>
            <a:ext cx="503238" cy="504825"/>
          </a:xfrm>
          <a:prstGeom prst="downArrow">
            <a:avLst>
              <a:gd name="adj1" fmla="val 38130"/>
              <a:gd name="adj2" fmla="val 42903"/>
            </a:avLst>
          </a:prstGeom>
          <a:solidFill>
            <a:srgbClr val="64C93B"/>
          </a:solidFill>
          <a:ln w="9525">
            <a:solidFill>
              <a:schemeClr val="tx1"/>
            </a:solidFill>
            <a:miter lim="800000"/>
          </a:ln>
        </p:spPr>
        <p:txBody>
          <a:bodyPr wrap="none" anchor="ctr"/>
          <a:lstStyle/>
          <a:p>
            <a:endParaRPr lang="zh-CN" altLang="en-US"/>
          </a:p>
        </p:txBody>
      </p:sp>
      <p:sp>
        <p:nvSpPr>
          <p:cNvPr id="19461" name="Text Box 5"/>
          <p:cNvSpPr txBox="1">
            <a:spLocks noChangeArrowheads="1"/>
          </p:cNvSpPr>
          <p:nvPr/>
        </p:nvSpPr>
        <p:spPr bwMode="auto">
          <a:xfrm>
            <a:off x="3851275" y="1341438"/>
            <a:ext cx="2089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FF0000"/>
                </a:solidFill>
              </a:rPr>
              <a:t>越来越小</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slide(fromLeft)">
                                      <p:cBhvr>
                                        <p:cTn id="7" dur="500"/>
                                        <p:tgtEl>
                                          <p:spTgt spid="1946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9461">
                                            <p:txEl>
                                              <p:pRg st="0" end="0"/>
                                            </p:txEl>
                                          </p:spTgt>
                                        </p:tgtEl>
                                        <p:attrNameLst>
                                          <p:attrName>style.visibility</p:attrName>
                                        </p:attrNameLst>
                                      </p:cBhvr>
                                      <p:to>
                                        <p:strVal val="visible"/>
                                      </p:to>
                                    </p:set>
                                    <p:animEffect transition="in" filter="slide(fromLeft)">
                                      <p:cBhvr>
                                        <p:cTn id="11" dur="500"/>
                                        <p:tgtEl>
                                          <p:spTgt spid="19461">
                                            <p:txEl>
                                              <p:pRg st="0" end="0"/>
                                            </p:txEl>
                                          </p:spTgt>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9461">
                                            <p:txEl>
                                              <p:pRg st="0" end="0"/>
                                            </p:txEl>
                                          </p:spTgt>
                                        </p:tgtEl>
                                        <p:attrNameLst>
                                          <p:attrName>style.visibility</p:attrName>
                                        </p:attrNameLst>
                                      </p:cBhvr>
                                      <p:to>
                                        <p:strVal val="visible"/>
                                      </p:to>
                                    </p:set>
                                    <p:animEffect transition="in" filter="box(in)">
                                      <p:cBhvr>
                                        <p:cTn id="14" dur="500"/>
                                        <p:tgtEl>
                                          <p:spTgt spid="1946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9" dur="500"/>
                                        <p:tgtEl>
                                          <p:spTgt spid="1945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9459">
                                            <p:txEl>
                                              <p:pRg st="3" end="3"/>
                                            </p:txEl>
                                          </p:spTgt>
                                        </p:tgtEl>
                                        <p:attrNameLst>
                                          <p:attrName>style.visibility</p:attrName>
                                        </p:attrNameLst>
                                      </p:cBhvr>
                                      <p:to>
                                        <p:strVal val="visible"/>
                                      </p:to>
                                    </p:set>
                                    <p:animEffect transition="in" filter="diamond(in)">
                                      <p:cBhvr>
                                        <p:cTn id="24" dur="2000"/>
                                        <p:tgtEl>
                                          <p:spTgt spid="1945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Effect transition="in" filter="circle(in)">
                                      <p:cBhvr>
                                        <p:cTn id="29" dur="2000"/>
                                        <p:tgtEl>
                                          <p:spTgt spid="1945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9459">
                                            <p:txEl>
                                              <p:pRg st="4" end="4"/>
                                            </p:txEl>
                                          </p:spTgt>
                                        </p:tgtEl>
                                        <p:attrNameLst>
                                          <p:attrName>style.visibility</p:attrName>
                                        </p:attrNameLst>
                                      </p:cBhvr>
                                      <p:to>
                                        <p:strVal val="visible"/>
                                      </p:to>
                                    </p:set>
                                    <p:animEffect transition="in" filter="circle(in)">
                                      <p:cBhvr>
                                        <p:cTn id="34" dur="2000"/>
                                        <p:tgtEl>
                                          <p:spTgt spid="1945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9459">
                                            <p:txEl>
                                              <p:pRg st="6" end="6"/>
                                            </p:txEl>
                                          </p:spTgt>
                                        </p:tgtEl>
                                        <p:attrNameLst>
                                          <p:attrName>style.visibility</p:attrName>
                                        </p:attrNameLst>
                                      </p:cBhvr>
                                      <p:to>
                                        <p:strVal val="visible"/>
                                      </p:to>
                                    </p:set>
                                    <p:anim calcmode="lin" valueType="num">
                                      <p:cBhvr>
                                        <p:cTn id="39" dur="1000" fill="hold"/>
                                        <p:tgtEl>
                                          <p:spTgt spid="19459">
                                            <p:txEl>
                                              <p:pRg st="6" end="6"/>
                                            </p:txEl>
                                          </p:spTgt>
                                        </p:tgtEl>
                                        <p:attrNameLst>
                                          <p:attrName>ppt_w</p:attrName>
                                        </p:attrNameLst>
                                      </p:cBhvr>
                                      <p:tavLst>
                                        <p:tav tm="0">
                                          <p:val>
                                            <p:strVal val="#ppt_w*0.70"/>
                                          </p:val>
                                        </p:tav>
                                        <p:tav tm="100000">
                                          <p:val>
                                            <p:strVal val="#ppt_w"/>
                                          </p:val>
                                        </p:tav>
                                      </p:tavLst>
                                    </p:anim>
                                    <p:anim calcmode="lin" valueType="num">
                                      <p:cBhvr>
                                        <p:cTn id="40" dur="1000" fill="hold"/>
                                        <p:tgtEl>
                                          <p:spTgt spid="19459">
                                            <p:txEl>
                                              <p:pRg st="6" end="6"/>
                                            </p:txEl>
                                          </p:spTgt>
                                        </p:tgtEl>
                                        <p:attrNameLst>
                                          <p:attrName>ppt_h</p:attrName>
                                        </p:attrNameLst>
                                      </p:cBhvr>
                                      <p:tavLst>
                                        <p:tav tm="0">
                                          <p:val>
                                            <p:strVal val="#ppt_h"/>
                                          </p:val>
                                        </p:tav>
                                        <p:tav tm="100000">
                                          <p:val>
                                            <p:strVal val="#ppt_h"/>
                                          </p:val>
                                        </p:tav>
                                      </p:tavLst>
                                    </p:anim>
                                    <p:animEffect transition="in" filter="fade">
                                      <p:cBhvr>
                                        <p:cTn id="41" dur="10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build="allAtOnce"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2011121221002355"/>
          <p:cNvPicPr>
            <a:picLocks noChangeAspect="1" noChangeArrowheads="1"/>
          </p:cNvPicPr>
          <p:nvPr/>
        </p:nvPicPr>
        <p:blipFill>
          <a:blip r:embed="rId3" cstate="email">
            <a:clrChange>
              <a:clrFrom>
                <a:srgbClr val="F5FFFF"/>
              </a:clrFrom>
              <a:clrTo>
                <a:srgbClr val="F5FFFF">
                  <a:alpha val="0"/>
                </a:srgbClr>
              </a:clrTo>
            </a:clrChange>
          </a:blip>
          <a:srcRect/>
          <a:stretch>
            <a:fillRect/>
          </a:stretch>
        </p:blipFill>
        <p:spPr bwMode="auto">
          <a:xfrm>
            <a:off x="323850" y="333375"/>
            <a:ext cx="20161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WordArt 3"/>
          <p:cNvSpPr>
            <a:spLocks noChangeArrowheads="1" noChangeShapeType="1"/>
          </p:cNvSpPr>
          <p:nvPr/>
        </p:nvSpPr>
        <p:spPr bwMode="auto">
          <a:xfrm>
            <a:off x="3132138" y="476250"/>
            <a:ext cx="3190875" cy="704850"/>
          </a:xfrm>
          <a:prstGeom prst="rect">
            <a:avLst/>
          </a:prstGeom>
        </p:spPr>
        <p:txBody>
          <a:bodyPr wrap="none" fromWordArt="1">
            <a:prstTxWarp prst="textPlain">
              <a:avLst>
                <a:gd name="adj" fmla="val 50000"/>
              </a:avLst>
            </a:prstTxWarp>
          </a:bodyPr>
          <a:lstStyle/>
          <a:p>
            <a:pPr algn="ctr"/>
            <a:r>
              <a:rPr lang="en-US" altLang="zh-CN" sz="4000" b="1" kern="10" dirty="0">
                <a:ln w="28575">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a:rPr>
              <a:t>Group work</a:t>
            </a:r>
            <a:endParaRPr lang="zh-CN" altLang="en-US" sz="4000" b="1" kern="10" dirty="0">
              <a:ln w="28575">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a:endParaRPr>
          </a:p>
        </p:txBody>
      </p:sp>
      <p:sp>
        <p:nvSpPr>
          <p:cNvPr id="19460" name="Text Box 4"/>
          <p:cNvSpPr txBox="1">
            <a:spLocks noChangeArrowheads="1"/>
          </p:cNvSpPr>
          <p:nvPr/>
        </p:nvSpPr>
        <p:spPr bwMode="auto">
          <a:xfrm>
            <a:off x="539750" y="1412875"/>
            <a:ext cx="76327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chemeClr val="folHlink"/>
                </a:solidFill>
                <a:latin typeface="Arial Black" panose="020B0A04020102020204" pitchFamily="34" charset="0"/>
              </a:rPr>
              <a:t>Discuss the pictures in groups about how to protect rainforests. Then write a short passage.</a:t>
            </a:r>
          </a:p>
        </p:txBody>
      </p:sp>
      <p:pic>
        <p:nvPicPr>
          <p:cNvPr id="19461" name="Picture 5" descr="雨林"/>
          <p:cNvPicPr>
            <a:picLocks noChangeAspect="1" noChangeArrowheads="1"/>
          </p:cNvPicPr>
          <p:nvPr/>
        </p:nvPicPr>
        <p:blipFill>
          <a:blip r:embed="rId4" cstate="email"/>
          <a:srcRect/>
          <a:stretch>
            <a:fillRect/>
          </a:stretch>
        </p:blipFill>
        <p:spPr bwMode="auto">
          <a:xfrm>
            <a:off x="2555875" y="3500438"/>
            <a:ext cx="39957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未标题-1"/>
          <p:cNvPicPr>
            <a:picLocks noChangeAspect="1" noChangeArrowheads="1"/>
          </p:cNvPicPr>
          <p:nvPr/>
        </p:nvPicPr>
        <p:blipFill>
          <a:blip r:embed="rId3"/>
          <a:srcRect/>
          <a:stretch>
            <a:fillRect/>
          </a:stretch>
        </p:blipFill>
        <p:spPr bwMode="auto">
          <a:xfrm>
            <a:off x="1619250" y="908050"/>
            <a:ext cx="5545138"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1476375" y="5589588"/>
            <a:ext cx="67675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a:solidFill>
                  <a:srgbClr val="FF0000"/>
                </a:solidFill>
                <a:latin typeface="Comic Sans MS" panose="030F0702030302020204" pitchFamily="66" charset="0"/>
              </a:rPr>
              <a:t> </a:t>
            </a:r>
            <a:r>
              <a:rPr lang="en-US" altLang="zh-CN" sz="3200" b="1" dirty="0">
                <a:solidFill>
                  <a:srgbClr val="FF0000"/>
                </a:solidFill>
                <a:latin typeface="Comic Sans MS" panose="030F0702030302020204" pitchFamily="66" charset="0"/>
              </a:rPr>
              <a:t>show and tell people about …</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dissolve">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5229225"/>
            <a:ext cx="8229600" cy="1143000"/>
          </a:xfrm>
        </p:spPr>
        <p:txBody>
          <a:bodyPr/>
          <a:lstStyle/>
          <a:p>
            <a:pPr eaLnBrk="1" hangingPunct="1"/>
            <a:r>
              <a:rPr lang="en-US" altLang="zh-CN" b="1" dirty="0" smtClean="0">
                <a:solidFill>
                  <a:srgbClr val="FF0000"/>
                </a:solidFill>
              </a:rPr>
              <a:t>earth  </a:t>
            </a:r>
            <a:r>
              <a:rPr lang="en-US" altLang="zh-CN" b="1" i="1" dirty="0" smtClean="0">
                <a:solidFill>
                  <a:srgbClr val="FF0000"/>
                </a:solidFill>
              </a:rPr>
              <a:t>n</a:t>
            </a:r>
            <a:r>
              <a:rPr lang="en-US" altLang="zh-CN" b="1" dirty="0" smtClean="0">
                <a:solidFill>
                  <a:srgbClr val="FF0000"/>
                </a:solidFill>
              </a:rPr>
              <a:t>. </a:t>
            </a:r>
            <a:r>
              <a:rPr lang="zh-CN" altLang="en-US" b="1" dirty="0" smtClean="0">
                <a:solidFill>
                  <a:srgbClr val="FF0000"/>
                </a:solidFill>
              </a:rPr>
              <a:t>地球；土，泥；大地</a:t>
            </a:r>
          </a:p>
        </p:txBody>
      </p:sp>
      <p:pic>
        <p:nvPicPr>
          <p:cNvPr id="4099" name="Picture 3" descr="xinqiu2_175"/>
          <p:cNvPicPr>
            <a:picLocks noChangeAspect="1" noChangeArrowheads="1"/>
          </p:cNvPicPr>
          <p:nvPr/>
        </p:nvPicPr>
        <p:blipFill>
          <a:blip r:embed="rId3" cstate="email"/>
          <a:srcRect/>
          <a:stretch>
            <a:fillRect/>
          </a:stretch>
        </p:blipFill>
        <p:spPr bwMode="auto">
          <a:xfrm>
            <a:off x="468313" y="692150"/>
            <a:ext cx="4238625"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20080614170728181bc"/>
          <p:cNvPicPr>
            <a:picLocks noChangeAspect="1" noChangeArrowheads="1"/>
          </p:cNvPicPr>
          <p:nvPr/>
        </p:nvPicPr>
        <p:blipFill>
          <a:blip r:embed="rId4"/>
          <a:srcRect/>
          <a:stretch>
            <a:fillRect/>
          </a:stretch>
        </p:blipFill>
        <p:spPr bwMode="auto">
          <a:xfrm>
            <a:off x="4643438" y="692150"/>
            <a:ext cx="419417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雨林"/>
          <p:cNvPicPr>
            <a:picLocks noChangeAspect="1" noChangeArrowheads="1"/>
          </p:cNvPicPr>
          <p:nvPr/>
        </p:nvPicPr>
        <p:blipFill>
          <a:blip r:embed="rId5" cstate="email"/>
          <a:srcRect/>
          <a:stretch>
            <a:fillRect/>
          </a:stretch>
        </p:blipFill>
        <p:spPr bwMode="auto">
          <a:xfrm>
            <a:off x="1403350" y="620713"/>
            <a:ext cx="60928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p:cNvSpPr>
            <a:spLocks noChangeArrowheads="1"/>
          </p:cNvSpPr>
          <p:nvPr/>
        </p:nvSpPr>
        <p:spPr bwMode="auto">
          <a:xfrm>
            <a:off x="971550" y="5445125"/>
            <a:ext cx="6985000" cy="762000"/>
          </a:xfrm>
          <a:prstGeom prst="rect">
            <a:avLst/>
          </a:prstGeom>
          <a:noFill/>
          <a:ln w="9525">
            <a:noFill/>
            <a:miter lim="800000"/>
          </a:ln>
          <a:effectLst/>
        </p:spPr>
        <p:txBody>
          <a:bodyPr>
            <a:spAutoFit/>
          </a:bodyPr>
          <a:lstStyle/>
          <a:p>
            <a:pPr>
              <a:defRPr/>
            </a:pPr>
            <a:r>
              <a:rPr lang="en-US" altLang="zh-CN" sz="4400" dirty="0">
                <a:solidFill>
                  <a:srgbClr val="0000FF"/>
                </a:solidFill>
                <a:effectLst>
                  <a:outerShdw blurRad="38100" dist="38100" dir="2700000" algn="tl">
                    <a:srgbClr val="C0C0C0"/>
                  </a:outerShdw>
                </a:effectLst>
                <a:ea typeface="宋体" panose="02010600030101010101" pitchFamily="2" charset="-122"/>
              </a:rPr>
              <a:t>rainforest  </a:t>
            </a:r>
            <a:r>
              <a:rPr lang="en-US" altLang="zh-CN" sz="4400" i="1" dirty="0">
                <a:solidFill>
                  <a:srgbClr val="0000FF"/>
                </a:solidFill>
                <a:effectLst>
                  <a:outerShdw blurRad="38100" dist="38100" dir="2700000" algn="tl">
                    <a:srgbClr val="C0C0C0"/>
                  </a:outerShdw>
                </a:effectLst>
                <a:ea typeface="宋体" panose="02010600030101010101" pitchFamily="2" charset="-122"/>
              </a:rPr>
              <a:t>n</a:t>
            </a:r>
            <a:r>
              <a:rPr lang="en-US" altLang="zh-CN" sz="4400" dirty="0">
                <a:solidFill>
                  <a:srgbClr val="0000FF"/>
                </a:solidFill>
                <a:effectLst>
                  <a:outerShdw blurRad="38100" dist="38100" dir="2700000" algn="tl">
                    <a:srgbClr val="C0C0C0"/>
                  </a:outerShdw>
                </a:effectLst>
                <a:ea typeface="宋体" panose="02010600030101010101" pitchFamily="2" charset="-122"/>
              </a:rPr>
              <a:t>. (</a:t>
            </a:r>
            <a:r>
              <a:rPr lang="zh-CN" altLang="en-US" sz="4400" dirty="0">
                <a:solidFill>
                  <a:srgbClr val="0000FF"/>
                </a:solidFill>
                <a:effectLst>
                  <a:outerShdw blurRad="38100" dist="38100" dir="2700000" algn="tl">
                    <a:srgbClr val="C0C0C0"/>
                  </a:outerShdw>
                </a:effectLst>
                <a:ea typeface="宋体" panose="02010600030101010101" pitchFamily="2" charset="-122"/>
              </a:rPr>
              <a:t>热带</a:t>
            </a:r>
            <a:r>
              <a:rPr lang="en-US" altLang="zh-CN" sz="4400" dirty="0">
                <a:solidFill>
                  <a:srgbClr val="0000FF"/>
                </a:solidFill>
                <a:effectLst>
                  <a:outerShdw blurRad="38100" dist="38100" dir="2700000" algn="tl">
                    <a:srgbClr val="C0C0C0"/>
                  </a:outerShdw>
                </a:effectLst>
                <a:ea typeface="宋体" panose="02010600030101010101" pitchFamily="2" charset="-122"/>
              </a:rPr>
              <a:t>)</a:t>
            </a:r>
            <a:r>
              <a:rPr lang="zh-CN" altLang="en-US" sz="4400" dirty="0">
                <a:solidFill>
                  <a:srgbClr val="0000FF"/>
                </a:solidFill>
                <a:effectLst>
                  <a:outerShdw blurRad="38100" dist="38100" dir="2700000" algn="tl">
                    <a:srgbClr val="C0C0C0"/>
                  </a:outerShdw>
                </a:effectLst>
                <a:ea typeface="宋体" panose="02010600030101010101" pitchFamily="2" charset="-122"/>
              </a:rPr>
              <a:t>雨林</a:t>
            </a:r>
          </a:p>
        </p:txBody>
      </p:sp>
      <p:pic>
        <p:nvPicPr>
          <p:cNvPr id="4103" name="Picture 7" descr="%E5%B9%BF%E8%A5%BF%E6%97%85%E6%B8%B8--%E5%8D%97%E5%AE%81%E8%89%AF%E5%87%A4%E6%B1%9F%E5%9B%BD%E5%AE%B6%E6%A3%AE%E6%9E%97%E5%85%AC%E5%9B%AD"/>
          <p:cNvPicPr>
            <a:picLocks noChangeAspect="1" noChangeArrowheads="1"/>
          </p:cNvPicPr>
          <p:nvPr/>
        </p:nvPicPr>
        <p:blipFill>
          <a:blip r:embed="rId6"/>
          <a:srcRect/>
          <a:stretch>
            <a:fillRect/>
          </a:stretch>
        </p:blipFill>
        <p:spPr bwMode="auto">
          <a:xfrm>
            <a:off x="1403350" y="620713"/>
            <a:ext cx="61214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ChangeArrowheads="1"/>
          </p:cNvSpPr>
          <p:nvPr/>
        </p:nvSpPr>
        <p:spPr bwMode="auto">
          <a:xfrm>
            <a:off x="2124075" y="5373688"/>
            <a:ext cx="4464050" cy="762000"/>
          </a:xfrm>
          <a:prstGeom prst="rect">
            <a:avLst/>
          </a:prstGeom>
          <a:noFill/>
          <a:ln w="9525">
            <a:noFill/>
            <a:miter lim="800000"/>
          </a:ln>
          <a:effectLst/>
        </p:spPr>
        <p:txBody>
          <a:bodyPr>
            <a:spAutoFit/>
          </a:bodyPr>
          <a:lstStyle/>
          <a:p>
            <a:pPr>
              <a:defRPr/>
            </a:pPr>
            <a:r>
              <a:rPr lang="en-US" altLang="zh-CN" sz="4400" b="1" dirty="0">
                <a:solidFill>
                  <a:srgbClr val="FF0000"/>
                </a:solidFill>
                <a:effectLst>
                  <a:outerShdw blurRad="38100" dist="38100" dir="2700000" algn="tl">
                    <a:srgbClr val="C0C0C0"/>
                  </a:outerShdw>
                </a:effectLst>
                <a:ea typeface="宋体" panose="02010600030101010101" pitchFamily="2" charset="-122"/>
              </a:rPr>
              <a:t>forest  </a:t>
            </a:r>
            <a:r>
              <a:rPr lang="en-US" altLang="zh-CN" sz="4400" b="1" i="1" dirty="0">
                <a:solidFill>
                  <a:srgbClr val="FF0000"/>
                </a:solidFill>
                <a:effectLst>
                  <a:outerShdw blurRad="38100" dist="38100" dir="2700000" algn="tl">
                    <a:srgbClr val="C0C0C0"/>
                  </a:outerShdw>
                </a:effectLst>
                <a:ea typeface="宋体" panose="02010600030101010101" pitchFamily="2" charset="-122"/>
              </a:rPr>
              <a:t>n</a:t>
            </a:r>
            <a:r>
              <a:rPr lang="en-US" altLang="zh-CN" sz="4400" b="1" dirty="0">
                <a:solidFill>
                  <a:srgbClr val="FF0000"/>
                </a:solidFill>
                <a:effectLst>
                  <a:outerShdw blurRad="38100" dist="38100" dir="2700000" algn="tl">
                    <a:srgbClr val="C0C0C0"/>
                  </a:outerShdw>
                </a:effectLst>
                <a:ea typeface="宋体" panose="02010600030101010101" pitchFamily="2" charset="-122"/>
              </a:rPr>
              <a:t>. </a:t>
            </a:r>
            <a:r>
              <a:rPr lang="zh-CN" altLang="en-US" sz="4400" b="1" dirty="0">
                <a:solidFill>
                  <a:srgbClr val="FF0000"/>
                </a:solidFill>
                <a:effectLst>
                  <a:outerShdw blurRad="38100" dist="38100" dir="2700000" algn="tl">
                    <a:srgbClr val="C0C0C0"/>
                  </a:outerShdw>
                </a:effectLst>
                <a:ea typeface="宋体" panose="02010600030101010101" pitchFamily="2" charset="-122"/>
              </a:rPr>
              <a:t>森林</a:t>
            </a:r>
          </a:p>
        </p:txBody>
      </p:sp>
      <p:sp>
        <p:nvSpPr>
          <p:cNvPr id="3081" name="WordArt 9"/>
          <p:cNvSpPr>
            <a:spLocks noChangeArrowheads="1" noChangeShapeType="1"/>
          </p:cNvSpPr>
          <p:nvPr/>
        </p:nvSpPr>
        <p:spPr bwMode="auto">
          <a:xfrm>
            <a:off x="395288" y="0"/>
            <a:ext cx="3571875" cy="515938"/>
          </a:xfrm>
          <a:prstGeom prst="rect">
            <a:avLst/>
          </a:prstGeom>
        </p:spPr>
        <p:txBody>
          <a:bodyPr wrap="none" fromWordArt="1">
            <a:prstTxWarp prst="textPlain">
              <a:avLst>
                <a:gd name="adj" fmla="val 50000"/>
              </a:avLst>
            </a:prstTxWarp>
          </a:bodyPr>
          <a:lstStyle/>
          <a:p>
            <a:pPr algn="ctr"/>
            <a:r>
              <a:rPr lang="en-US" altLang="zh-CN" sz="4000" b="1" kern="10" dirty="0">
                <a:ln w="3175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rPr>
              <a:t>Look and learn</a:t>
            </a:r>
            <a:endParaRPr lang="zh-CN" altLang="en-US" sz="4000" b="1" kern="10" dirty="0">
              <a:ln w="3175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099"/>
                                        </p:tgtEl>
                                      </p:cBhvr>
                                    </p:animEffect>
                                    <p:set>
                                      <p:cBhvr>
                                        <p:cTn id="12" dur="1" fill="hold">
                                          <p:stCondLst>
                                            <p:cond delay="499"/>
                                          </p:stCondLst>
                                        </p:cTn>
                                        <p:tgtEl>
                                          <p:spTgt spid="4099"/>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4100"/>
                                        </p:tgtEl>
                                      </p:cBhvr>
                                    </p:animEffect>
                                    <p:set>
                                      <p:cBhvr>
                                        <p:cTn id="15" dur="1" fill="hold">
                                          <p:stCondLst>
                                            <p:cond delay="499"/>
                                          </p:stCondLst>
                                        </p:cTn>
                                        <p:tgtEl>
                                          <p:spTgt spid="4100"/>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4098"/>
                                        </p:tgtEl>
                                      </p:cBhvr>
                                    </p:animEffect>
                                    <p:set>
                                      <p:cBhvr>
                                        <p:cTn id="18" dur="1" fill="hold">
                                          <p:stCondLst>
                                            <p:cond delay="499"/>
                                          </p:stCondLst>
                                        </p:cTn>
                                        <p:tgtEl>
                                          <p:spTgt spid="4098"/>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blinds(horizontal)">
                                      <p:cBhvr>
                                        <p:cTn id="21" dur="500"/>
                                        <p:tgtEl>
                                          <p:spTgt spid="410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102">
                                            <p:txEl>
                                              <p:pRg st="0" end="0"/>
                                            </p:txEl>
                                          </p:spTgt>
                                        </p:tgtEl>
                                        <p:attrNameLst>
                                          <p:attrName>style.visibility</p:attrName>
                                        </p:attrNameLst>
                                      </p:cBhvr>
                                      <p:to>
                                        <p:strVal val="visible"/>
                                      </p:to>
                                    </p:set>
                                    <p:animEffect transition="in" filter="blinds(horizontal)">
                                      <p:cBhvr>
                                        <p:cTn id="26" dur="500"/>
                                        <p:tgtEl>
                                          <p:spTgt spid="410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4101"/>
                                        </p:tgtEl>
                                      </p:cBhvr>
                                    </p:animEffect>
                                    <p:set>
                                      <p:cBhvr>
                                        <p:cTn id="31" dur="1" fill="hold">
                                          <p:stCondLst>
                                            <p:cond delay="499"/>
                                          </p:stCondLst>
                                        </p:cTn>
                                        <p:tgtEl>
                                          <p:spTgt spid="4101"/>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4102">
                                            <p:txEl>
                                              <p:pRg st="0" end="0"/>
                                            </p:txEl>
                                          </p:spTgt>
                                        </p:tgtEl>
                                      </p:cBhvr>
                                    </p:animEffect>
                                    <p:set>
                                      <p:cBhvr>
                                        <p:cTn id="34" dur="1" fill="hold">
                                          <p:stCondLst>
                                            <p:cond delay="499"/>
                                          </p:stCondLst>
                                        </p:cTn>
                                        <p:tgtEl>
                                          <p:spTgt spid="4102">
                                            <p:txEl>
                                              <p:pRg st="0" end="0"/>
                                            </p:txEl>
                                          </p:spTgt>
                                        </p:tgtEl>
                                        <p:attrNameLst>
                                          <p:attrName>style.visibility</p:attrName>
                                        </p:attrNameLst>
                                      </p:cBhvr>
                                      <p:to>
                                        <p:strVal val="hidden"/>
                                      </p:to>
                                    </p:set>
                                  </p:childTnLst>
                                </p:cTn>
                              </p:par>
                              <p:par>
                                <p:cTn id="35" presetID="3" presetClass="entr" presetSubtype="10" fill="hold" nodeType="withEffect">
                                  <p:stCondLst>
                                    <p:cond delay="0"/>
                                  </p:stCondLst>
                                  <p:childTnLst>
                                    <p:set>
                                      <p:cBhvr>
                                        <p:cTn id="36" dur="1" fill="hold">
                                          <p:stCondLst>
                                            <p:cond delay="0"/>
                                          </p:stCondLst>
                                        </p:cTn>
                                        <p:tgtEl>
                                          <p:spTgt spid="4103"/>
                                        </p:tgtEl>
                                        <p:attrNameLst>
                                          <p:attrName>style.visibility</p:attrName>
                                        </p:attrNameLst>
                                      </p:cBhvr>
                                      <p:to>
                                        <p:strVal val="visible"/>
                                      </p:to>
                                    </p:set>
                                    <p:animEffect transition="in" filter="blinds(horizontal)">
                                      <p:cBhvr>
                                        <p:cTn id="37" dur="500"/>
                                        <p:tgtEl>
                                          <p:spTgt spid="410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04">
                                            <p:txEl>
                                              <p:pRg st="0" end="0"/>
                                            </p:txEl>
                                          </p:spTgt>
                                        </p:tgtEl>
                                        <p:attrNameLst>
                                          <p:attrName>style.visibility</p:attrName>
                                        </p:attrNameLst>
                                      </p:cBhvr>
                                      <p:to>
                                        <p:strVal val="visible"/>
                                      </p:to>
                                    </p:set>
                                    <p:animEffect transition="in" filter="blinds(horizontal)">
                                      <p:cBhvr>
                                        <p:cTn id="42" dur="500"/>
                                        <p:tgtEl>
                                          <p:spTgt spid="41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8" grpId="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未标题-3"/>
          <p:cNvPicPr>
            <a:picLocks noChangeAspect="1" noChangeArrowheads="1"/>
          </p:cNvPicPr>
          <p:nvPr/>
        </p:nvPicPr>
        <p:blipFill>
          <a:blip r:embed="rId3"/>
          <a:srcRect/>
          <a:stretch>
            <a:fillRect/>
          </a:stretch>
        </p:blipFill>
        <p:spPr bwMode="auto">
          <a:xfrm>
            <a:off x="684213" y="1268413"/>
            <a:ext cx="26574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1476375" y="5373688"/>
            <a:ext cx="69834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a:solidFill>
                  <a:srgbClr val="FF0000"/>
                </a:solidFill>
                <a:latin typeface="Comic Sans MS" panose="030F0702030302020204" pitchFamily="66" charset="0"/>
              </a:rPr>
              <a:t> </a:t>
            </a:r>
            <a:r>
              <a:rPr lang="en-US" altLang="zh-CN" sz="3200" b="1" dirty="0">
                <a:solidFill>
                  <a:srgbClr val="FF0000"/>
                </a:solidFill>
                <a:latin typeface="Comic Sans MS" panose="030F0702030302020204" pitchFamily="66" charset="0"/>
              </a:rPr>
              <a:t>do anything we can</a:t>
            </a:r>
            <a:r>
              <a:rPr lang="zh-CN" altLang="en-US" sz="3200" b="1" dirty="0">
                <a:solidFill>
                  <a:srgbClr val="FF0000"/>
                </a:solidFill>
                <a:latin typeface="Comic Sans MS" panose="030F0702030302020204" pitchFamily="66" charset="0"/>
              </a:rPr>
              <a:t>，</a:t>
            </a:r>
            <a:r>
              <a:rPr lang="en-US" altLang="zh-CN" sz="3200" b="1" dirty="0">
                <a:solidFill>
                  <a:srgbClr val="FF0000"/>
                </a:solidFill>
                <a:latin typeface="Comic Sans MS" panose="030F0702030302020204" pitchFamily="66" charset="0"/>
              </a:rPr>
              <a:t>such as …</a:t>
            </a:r>
          </a:p>
        </p:txBody>
      </p:sp>
      <p:pic>
        <p:nvPicPr>
          <p:cNvPr id="20487" name="Picture 7" descr="未标题-4"/>
          <p:cNvPicPr>
            <a:picLocks noChangeAspect="1" noChangeArrowheads="1"/>
          </p:cNvPicPr>
          <p:nvPr/>
        </p:nvPicPr>
        <p:blipFill>
          <a:blip r:embed="rId4"/>
          <a:srcRect/>
          <a:stretch>
            <a:fillRect/>
          </a:stretch>
        </p:blipFill>
        <p:spPr bwMode="auto">
          <a:xfrm>
            <a:off x="3419475" y="1268413"/>
            <a:ext cx="2808288" cy="360045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P86-2-5"/>
          <p:cNvPicPr>
            <a:picLocks noChangeAspect="1" noChangeArrowheads="1"/>
          </p:cNvPicPr>
          <p:nvPr/>
        </p:nvPicPr>
        <p:blipFill>
          <a:blip r:embed="rId5" cstate="email"/>
          <a:srcRect/>
          <a:stretch>
            <a:fillRect/>
          </a:stretch>
        </p:blipFill>
        <p:spPr bwMode="auto">
          <a:xfrm>
            <a:off x="6372225" y="1268413"/>
            <a:ext cx="2447925"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checkerboard(across)">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1127845" y="5370512"/>
            <a:ext cx="6048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a:solidFill>
                  <a:srgbClr val="FF0000"/>
                </a:solidFill>
                <a:latin typeface="Comic Sans MS" panose="030F0702030302020204" pitchFamily="66" charset="0"/>
              </a:rPr>
              <a:t> </a:t>
            </a:r>
            <a:r>
              <a:rPr lang="en-US" altLang="zh-CN" sz="3200" b="1" dirty="0">
                <a:solidFill>
                  <a:srgbClr val="FF0000"/>
                </a:solidFill>
                <a:latin typeface="Comic Sans MS" panose="030F0702030302020204" pitchFamily="66" charset="0"/>
              </a:rPr>
              <a:t>ask people not to …</a:t>
            </a:r>
          </a:p>
        </p:txBody>
      </p:sp>
      <p:pic>
        <p:nvPicPr>
          <p:cNvPr id="22537" name="Picture 9" descr="Section C -2-2"/>
          <p:cNvPicPr>
            <a:picLocks noChangeAspect="1" noChangeArrowheads="1"/>
          </p:cNvPicPr>
          <p:nvPr/>
        </p:nvPicPr>
        <p:blipFill>
          <a:blip r:embed="rId3"/>
          <a:srcRect/>
          <a:stretch>
            <a:fillRect/>
          </a:stretch>
        </p:blipFill>
        <p:spPr bwMode="auto">
          <a:xfrm>
            <a:off x="1331913" y="765175"/>
            <a:ext cx="5832475" cy="427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6"/>
                                        </p:tgtEl>
                                        <p:attrNameLst>
                                          <p:attrName>style.visibility</p:attrName>
                                        </p:attrNameLst>
                                      </p:cBhvr>
                                      <p:to>
                                        <p:strVal val="visible"/>
                                      </p:to>
                                    </p:set>
                                    <p:anim calcmode="discrete" valueType="clr">
                                      <p:cBhvr override="childStyle">
                                        <p:cTn id="7" dur="80"/>
                                        <p:tgtEl>
                                          <p:spTgt spid="235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6"/>
                                        </p:tgtEl>
                                        <p:attrNameLst>
                                          <p:attrName>fillcolor</p:attrName>
                                        </p:attrNameLst>
                                      </p:cBhvr>
                                      <p:tavLst>
                                        <p:tav tm="0">
                                          <p:val>
                                            <p:clrVal>
                                              <a:schemeClr val="accent2"/>
                                            </p:clrVal>
                                          </p:val>
                                        </p:tav>
                                        <p:tav tm="50000">
                                          <p:val>
                                            <p:clrVal>
                                              <a:schemeClr val="hlink"/>
                                            </p:clrVal>
                                          </p:val>
                                        </p:tav>
                                      </p:tavLst>
                                    </p:anim>
                                    <p:set>
                                      <p:cBhvr>
                                        <p:cTn id="9" dur="80"/>
                                        <p:tgtEl>
                                          <p:spTgt spid="235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4"/>
          <p:cNvPicPr>
            <a:picLocks noChangeAspect="1" noChangeArrowheads="1"/>
          </p:cNvPicPr>
          <p:nvPr/>
        </p:nvPicPr>
        <p:blipFill>
          <a:blip r:embed="rId3" cstate="email"/>
          <a:srcRect r="-1944"/>
          <a:stretch>
            <a:fillRect/>
          </a:stretch>
        </p:blipFill>
        <p:spPr bwMode="auto">
          <a:xfrm>
            <a:off x="4787900" y="692150"/>
            <a:ext cx="4176713"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1835150" y="5084763"/>
            <a:ext cx="57610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a:solidFill>
                  <a:srgbClr val="FF0000"/>
                </a:solidFill>
                <a:latin typeface="Comic Sans MS" panose="030F0702030302020204" pitchFamily="66" charset="0"/>
              </a:rPr>
              <a:t> </a:t>
            </a:r>
            <a:r>
              <a:rPr lang="en-US" altLang="zh-CN" sz="3200" b="1" dirty="0">
                <a:solidFill>
                  <a:srgbClr val="FF0000"/>
                </a:solidFill>
                <a:latin typeface="Comic Sans MS" panose="030F0702030302020204" pitchFamily="66" charset="0"/>
              </a:rPr>
              <a:t>ask people not to cut …</a:t>
            </a:r>
          </a:p>
        </p:txBody>
      </p:sp>
      <p:pic>
        <p:nvPicPr>
          <p:cNvPr id="23556" name="Picture 4" descr="2 (1)"/>
          <p:cNvPicPr>
            <a:picLocks noChangeAspect="1" noChangeArrowheads="1"/>
          </p:cNvPicPr>
          <p:nvPr/>
        </p:nvPicPr>
        <p:blipFill>
          <a:blip r:embed="rId4" cstate="email"/>
          <a:srcRect r="-1691"/>
          <a:stretch>
            <a:fillRect/>
          </a:stretch>
        </p:blipFill>
        <p:spPr bwMode="auto">
          <a:xfrm>
            <a:off x="250825" y="1628775"/>
            <a:ext cx="439261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008312162813"/>
          <p:cNvPicPr>
            <a:picLocks noChangeAspect="1" noChangeArrowheads="1"/>
          </p:cNvPicPr>
          <p:nvPr/>
        </p:nvPicPr>
        <p:blipFill>
          <a:blip r:embed="rId3"/>
          <a:srcRect/>
          <a:stretch>
            <a:fillRect/>
          </a:stretch>
        </p:blipFill>
        <p:spPr bwMode="auto">
          <a:xfrm>
            <a:off x="1476375" y="981075"/>
            <a:ext cx="6624638"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2195513" y="5157788"/>
            <a:ext cx="4392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FF0000"/>
                </a:solidFill>
                <a:latin typeface="Comic Sans MS" panose="030F0702030302020204" pitchFamily="66" charset="0"/>
              </a:rPr>
              <a:t>Let’s plant …</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3"/>
                                        </p:tgtEl>
                                        <p:attrNameLst>
                                          <p:attrName>style.visibility</p:attrName>
                                        </p:attrNameLst>
                                      </p:cBhvr>
                                      <p:to>
                                        <p:strVal val="visible"/>
                                      </p:to>
                                    </p:set>
                                    <p:anim calcmode="discrete" valueType="clr">
                                      <p:cBhvr override="childStyle">
                                        <p:cTn id="7" dur="80"/>
                                        <p:tgtEl>
                                          <p:spTgt spid="256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3"/>
                                        </p:tgtEl>
                                        <p:attrNameLst>
                                          <p:attrName>fillcolor</p:attrName>
                                        </p:attrNameLst>
                                      </p:cBhvr>
                                      <p:tavLst>
                                        <p:tav tm="0">
                                          <p:val>
                                            <p:clrVal>
                                              <a:schemeClr val="accent2"/>
                                            </p:clrVal>
                                          </p:val>
                                        </p:tav>
                                        <p:tav tm="50000">
                                          <p:val>
                                            <p:clrVal>
                                              <a:schemeClr val="hlink"/>
                                            </p:clrVal>
                                          </p:val>
                                        </p:tav>
                                      </p:tavLst>
                                    </p:anim>
                                    <p:set>
                                      <p:cBhvr>
                                        <p:cTn id="9" dur="80"/>
                                        <p:tgtEl>
                                          <p:spTgt spid="256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95288" y="188913"/>
            <a:ext cx="5400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Arial Black" panose="020B0A04020102020204" pitchFamily="34" charset="0"/>
              </a:rPr>
              <a:t>You can write like this :</a:t>
            </a:r>
          </a:p>
        </p:txBody>
      </p:sp>
      <p:sp>
        <p:nvSpPr>
          <p:cNvPr id="26627" name="WordArt 3"/>
          <p:cNvSpPr>
            <a:spLocks noChangeArrowheads="1" noChangeShapeType="1"/>
          </p:cNvSpPr>
          <p:nvPr/>
        </p:nvSpPr>
        <p:spPr bwMode="auto">
          <a:xfrm>
            <a:off x="468313" y="836613"/>
            <a:ext cx="2324100" cy="406400"/>
          </a:xfrm>
          <a:prstGeom prst="rect">
            <a:avLst/>
          </a:prstGeom>
        </p:spPr>
        <p:txBody>
          <a:bodyPr wrap="none" fromWordArt="1">
            <a:prstTxWarp prst="textPlain">
              <a:avLst>
                <a:gd name="adj" fmla="val 50000"/>
              </a:avLst>
            </a:prstTxWarp>
          </a:bodyPr>
          <a:lstStyle/>
          <a:p>
            <a:pPr algn="ctr"/>
            <a:r>
              <a:rPr lang="en-US" altLang="zh-CN" sz="4000" b="1" kern="10">
                <a:ln w="254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Unicode MS"/>
              </a:rPr>
              <a:t>Example :</a:t>
            </a:r>
            <a:endParaRPr lang="zh-CN" altLang="en-US" sz="4000" b="1" kern="10">
              <a:ln w="254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Unicode MS"/>
            </a:endParaRPr>
          </a:p>
        </p:txBody>
      </p:sp>
      <p:sp>
        <p:nvSpPr>
          <p:cNvPr id="26628" name="Text Box 4"/>
          <p:cNvSpPr txBox="1">
            <a:spLocks noChangeArrowheads="1"/>
          </p:cNvSpPr>
          <p:nvPr/>
        </p:nvSpPr>
        <p:spPr bwMode="auto">
          <a:xfrm>
            <a:off x="468313" y="1412875"/>
            <a:ext cx="8424862" cy="470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lang="zh-CN" altLang="en-US" sz="2800" b="1">
                <a:latin typeface="Comic Sans MS" panose="030F0702030302020204" pitchFamily="66" charset="0"/>
              </a:rPr>
              <a:t>    </a:t>
            </a:r>
            <a:r>
              <a:rPr lang="en-US" altLang="zh-CN" sz="2800" b="1">
                <a:latin typeface="Comic Sans MS" panose="030F0702030302020204" pitchFamily="66" charset="0"/>
              </a:rPr>
              <a:t>Rainforests are very important to us. It is necessary for us to protect them very well. First, we should make people know about the importance of protecting them. Then ask people not to cut down the trees without plans. For us, we should do something as possible as we can. When we have meals, we mustn’t use chopsticks for only once. In the life, use less paper and be sure not to waste it. </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in)">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diamond(in)">
                                      <p:cBhvr>
                                        <p:cTn id="12"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71550" y="1412875"/>
            <a:ext cx="7632700" cy="420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en-US" altLang="zh-CN" sz="2400" b="1" dirty="0">
                <a:latin typeface="Comic Sans MS" panose="030F0702030302020204" pitchFamily="66" charset="0"/>
              </a:rPr>
              <a:t>1. Learn to describe the situation of </a:t>
            </a:r>
          </a:p>
          <a:p>
            <a:pPr eaLnBrk="1" hangingPunct="1">
              <a:lnSpc>
                <a:spcPct val="125000"/>
              </a:lnSpc>
            </a:pPr>
            <a:r>
              <a:rPr lang="en-US" altLang="zh-CN" sz="2400" b="1" dirty="0">
                <a:latin typeface="Comic Sans MS" panose="030F0702030302020204" pitchFamily="66" charset="0"/>
              </a:rPr>
              <a:t>    rainforests and the importance to the earth.</a:t>
            </a:r>
            <a:br>
              <a:rPr lang="en-US" altLang="zh-CN" sz="2400" b="1" dirty="0">
                <a:latin typeface="Comic Sans MS" panose="030F0702030302020204" pitchFamily="66" charset="0"/>
              </a:rPr>
            </a:br>
            <a:r>
              <a:rPr lang="en-US" altLang="zh-CN" sz="2400" b="1" dirty="0">
                <a:latin typeface="Comic Sans MS" panose="030F0702030302020204" pitchFamily="66" charset="0"/>
              </a:rPr>
              <a:t>2. Talk about how to protect rainforests.</a:t>
            </a:r>
          </a:p>
          <a:p>
            <a:pPr eaLnBrk="1" hangingPunct="1">
              <a:lnSpc>
                <a:spcPct val="125000"/>
              </a:lnSpc>
            </a:pPr>
            <a:r>
              <a:rPr lang="en-US" altLang="zh-CN" sz="2400" b="1" dirty="0">
                <a:latin typeface="Comic Sans MS" panose="030F0702030302020204" pitchFamily="66" charset="0"/>
              </a:rPr>
              <a:t>3. useful phrases:</a:t>
            </a:r>
            <a:br>
              <a:rPr lang="en-US" altLang="zh-CN" sz="2400" b="1" dirty="0">
                <a:latin typeface="Comic Sans MS" panose="030F0702030302020204" pitchFamily="66" charset="0"/>
              </a:rPr>
            </a:br>
            <a:r>
              <a:rPr lang="en-US" altLang="zh-CN" sz="2400" b="1" dirty="0">
                <a:solidFill>
                  <a:srgbClr val="0000FF"/>
                </a:solidFill>
                <a:latin typeface="Comic Sans MS" panose="030F0702030302020204" pitchFamily="66" charset="0"/>
              </a:rPr>
              <a:t>    </a:t>
            </a:r>
            <a:r>
              <a:rPr lang="en-US" altLang="zh-CN" sz="2400" b="1" i="1" dirty="0">
                <a:solidFill>
                  <a:srgbClr val="3333FF"/>
                </a:solidFill>
                <a:latin typeface="Comic Sans MS" panose="030F0702030302020204" pitchFamily="66" charset="0"/>
              </a:rPr>
              <a:t>thousands of   </a:t>
            </a:r>
          </a:p>
          <a:p>
            <a:pPr eaLnBrk="1" hangingPunct="1">
              <a:lnSpc>
                <a:spcPct val="125000"/>
              </a:lnSpc>
            </a:pPr>
            <a:r>
              <a:rPr lang="en-US" altLang="zh-CN" sz="2400" b="1" i="1" dirty="0">
                <a:solidFill>
                  <a:srgbClr val="3333FF"/>
                </a:solidFill>
                <a:latin typeface="Comic Sans MS" panose="030F0702030302020204" pitchFamily="66" charset="0"/>
              </a:rPr>
              <a:t>    control the climate</a:t>
            </a:r>
          </a:p>
          <a:p>
            <a:pPr eaLnBrk="1" hangingPunct="1">
              <a:lnSpc>
                <a:spcPct val="125000"/>
              </a:lnSpc>
            </a:pPr>
            <a:r>
              <a:rPr lang="en-US" altLang="zh-CN" sz="2400" b="1" i="1" dirty="0">
                <a:solidFill>
                  <a:srgbClr val="3333FF"/>
                </a:solidFill>
                <a:latin typeface="Comic Sans MS" panose="030F0702030302020204" pitchFamily="66" charset="0"/>
              </a:rPr>
              <a:t>    over  =   more than </a:t>
            </a:r>
          </a:p>
          <a:p>
            <a:pPr eaLnBrk="1" hangingPunct="1">
              <a:lnSpc>
                <a:spcPct val="125000"/>
              </a:lnSpc>
            </a:pPr>
            <a:r>
              <a:rPr lang="en-US" altLang="zh-CN" sz="2400" b="1" i="1" dirty="0">
                <a:solidFill>
                  <a:srgbClr val="3333FF"/>
                </a:solidFill>
                <a:latin typeface="Comic Sans MS" panose="030F0702030302020204" pitchFamily="66" charset="0"/>
              </a:rPr>
              <a:t>    play an important part ( in </a:t>
            </a:r>
            <a:r>
              <a:rPr lang="en-US" altLang="zh-CN" sz="2400" b="1" i="1" dirty="0" err="1">
                <a:solidFill>
                  <a:srgbClr val="3333FF"/>
                </a:solidFill>
                <a:latin typeface="Comic Sans MS" panose="030F0702030302020204" pitchFamily="66" charset="0"/>
              </a:rPr>
              <a:t>sth</a:t>
            </a:r>
            <a:r>
              <a:rPr lang="en-US" altLang="zh-CN" sz="2400" b="1" i="1" dirty="0">
                <a:solidFill>
                  <a:srgbClr val="3333FF"/>
                </a:solidFill>
                <a:latin typeface="Comic Sans MS" panose="030F0702030302020204" pitchFamily="66" charset="0"/>
              </a:rPr>
              <a:t>.)</a:t>
            </a:r>
          </a:p>
          <a:p>
            <a:pPr eaLnBrk="1" hangingPunct="1">
              <a:lnSpc>
                <a:spcPct val="125000"/>
              </a:lnSpc>
            </a:pPr>
            <a:r>
              <a:rPr lang="en-US" altLang="zh-CN" sz="2400" b="1" i="1" dirty="0">
                <a:solidFill>
                  <a:srgbClr val="3333FF"/>
                </a:solidFill>
                <a:latin typeface="Comic Sans MS" panose="030F0702030302020204" pitchFamily="66" charset="0"/>
              </a:rPr>
              <a:t>    smaller and smaller </a:t>
            </a:r>
          </a:p>
        </p:txBody>
      </p:sp>
      <p:sp>
        <p:nvSpPr>
          <p:cNvPr id="26627" name="WordArt 3"/>
          <p:cNvSpPr>
            <a:spLocks noChangeArrowheads="1" noChangeShapeType="1"/>
          </p:cNvSpPr>
          <p:nvPr/>
        </p:nvSpPr>
        <p:spPr bwMode="auto">
          <a:xfrm>
            <a:off x="2339752" y="666750"/>
            <a:ext cx="3671888" cy="704850"/>
          </a:xfrm>
          <a:prstGeom prst="rect">
            <a:avLst/>
          </a:prstGeom>
        </p:spPr>
        <p:txBody>
          <a:bodyPr wrap="none" fromWordArt="1">
            <a:prstTxWarp prst="textPlain">
              <a:avLst>
                <a:gd name="adj" fmla="val 50000"/>
              </a:avLst>
            </a:prstTxWarp>
          </a:bodyPr>
          <a:lstStyle/>
          <a:p>
            <a:pPr algn="ctr"/>
            <a:r>
              <a:rPr lang="en-US" altLang="zh-CN" sz="4000" b="1" kern="10" dirty="0">
                <a:ln w="28575">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rPr>
              <a:t>summary</a:t>
            </a:r>
            <a:endParaRPr lang="zh-CN" altLang="en-US" sz="4000" b="1" kern="10" dirty="0">
              <a:ln w="28575">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endParaRPr>
          </a:p>
        </p:txBody>
      </p:sp>
    </p:spTree>
  </p:cSld>
  <p:clrMapOvr>
    <a:masterClrMapping/>
  </p:clrMapOvr>
  <p:transition>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ph sz="half" idx="2"/>
          </p:nvPr>
        </p:nvGraphicFramePr>
        <p:xfrm>
          <a:off x="2339975" y="2708275"/>
          <a:ext cx="4038600" cy="3413126"/>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FF00FF"/>
                          </a:solidFill>
                          <a:effectLst>
                            <a:outerShdw blurRad="38100" dist="38100" dir="2700000" algn="tl">
                              <a:srgbClr val="C0C0C0"/>
                            </a:outerShdw>
                          </a:effectLst>
                          <a:latin typeface="Arial" panose="020B0604020202020204" pitchFamily="34" charset="0"/>
                          <a:ea typeface="宋体" panose="02010600030101010101" pitchFamily="2" charset="-122"/>
                        </a:rPr>
                        <a:t>Name </a:t>
                      </a:r>
                    </a:p>
                  </a:txBody>
                  <a:tcPr horzOverflow="overflow">
                    <a:lnL w="28575" cap="flat" cmpd="sng" algn="ctr">
                      <a:solidFill>
                        <a:srgbClr val="FF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33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FF00FF"/>
                          </a:solidFill>
                          <a:effectLst>
                            <a:outerShdw blurRad="38100" dist="38100" dir="2700000" algn="tl">
                              <a:srgbClr val="C0C0C0"/>
                            </a:outerShdw>
                          </a:effectLst>
                          <a:latin typeface="Arial" panose="020B0604020202020204" pitchFamily="34" charset="0"/>
                          <a:ea typeface="宋体" panose="02010600030101010101" pitchFamily="2" charset="-122"/>
                        </a:rPr>
                        <a:t>Way</a:t>
                      </a:r>
                    </a:p>
                  </a:txBody>
                  <a:tcPr horzOverflow="overflow">
                    <a:lnL w="12700" cap="flat" cmpd="sng" algn="ctr">
                      <a:solidFill>
                        <a:schemeClr val="tx1"/>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4675">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rgbClr val="FF00FF"/>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28575" cap="flat" cmpd="sng" algn="ctr">
                      <a:solidFill>
                        <a:srgbClr val="FF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rgbClr val="FF00FF"/>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rgbClr val="FF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rgbClr val="FF00FF"/>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28575" cap="flat" cmpd="sng" algn="ctr">
                      <a:solidFill>
                        <a:srgbClr val="FF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rgbClr val="FF00FF"/>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rgbClr val="FF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rgbClr val="FF00FF"/>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28575" cap="flat" cmpd="sng" algn="ctr">
                      <a:solidFill>
                        <a:srgbClr val="FF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rgbClr val="FF00FF"/>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rgbClr val="FF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rgbClr val="FF00FF"/>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28575" cap="flat" cmpd="sng" algn="ctr">
                      <a:solidFill>
                        <a:srgbClr val="FF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rgbClr val="FF00FF"/>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rgbClr val="FF3399"/>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7670" name="WordArt 22"/>
          <p:cNvSpPr>
            <a:spLocks noChangeArrowheads="1" noChangeShapeType="1"/>
          </p:cNvSpPr>
          <p:nvPr/>
        </p:nvSpPr>
        <p:spPr bwMode="auto">
          <a:xfrm>
            <a:off x="2771775" y="541338"/>
            <a:ext cx="2676525" cy="704850"/>
          </a:xfrm>
          <a:prstGeom prst="rect">
            <a:avLst/>
          </a:prstGeom>
        </p:spPr>
        <p:txBody>
          <a:bodyPr wrap="none" fromWordArt="1">
            <a:prstTxWarp prst="textPlain">
              <a:avLst>
                <a:gd name="adj" fmla="val 50000"/>
              </a:avLst>
            </a:prstTxWarp>
          </a:bodyPr>
          <a:lstStyle/>
          <a:p>
            <a:pPr algn="ctr"/>
            <a:r>
              <a:rPr lang="en-US" altLang="zh-CN" sz="4000" b="1" kern="10" dirty="0">
                <a:ln w="28575">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rPr>
              <a:t>Homework </a:t>
            </a:r>
            <a:endParaRPr lang="zh-CN" altLang="en-US" sz="4000" b="1" kern="10" dirty="0">
              <a:ln w="28575">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endParaRPr>
          </a:p>
        </p:txBody>
      </p:sp>
      <p:sp>
        <p:nvSpPr>
          <p:cNvPr id="28695" name="Text Box 23"/>
          <p:cNvSpPr txBox="1">
            <a:spLocks noChangeArrowheads="1"/>
          </p:cNvSpPr>
          <p:nvPr/>
        </p:nvSpPr>
        <p:spPr bwMode="auto">
          <a:xfrm>
            <a:off x="684213" y="1556792"/>
            <a:ext cx="7920037" cy="822325"/>
          </a:xfrm>
          <a:prstGeom prst="rect">
            <a:avLst/>
          </a:prstGeom>
          <a:solidFill>
            <a:srgbClr val="FFFFFF"/>
          </a:solidFill>
          <a:ln w="9525">
            <a:noFill/>
            <a:miter lim="800000"/>
          </a:ln>
          <a:effectLst/>
        </p:spPr>
        <p:txBody>
          <a:bodyPr>
            <a:spAutoFit/>
          </a:bodyPr>
          <a:lstStyle/>
          <a:p>
            <a:pPr>
              <a:spcBef>
                <a:spcPct val="20000"/>
              </a:spcBef>
              <a:defRPr/>
            </a:pPr>
            <a:r>
              <a:rPr lang="en-US" altLang="zh-CN" sz="2400" b="1"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rPr>
              <a:t>Make a survey among your classmates about how to save water in their family. Then report it to the class tomorrow.</a:t>
            </a:r>
            <a:endParaRPr lang="en-US" altLang="zh-CN" sz="2400" b="1" dirty="0">
              <a:latin typeface="Times New Roman" panose="02020603050405020304" pitchFamily="18" charset="0"/>
              <a:ea typeface="宋体" panose="02010600030101010101" pitchFamily="2" charset="-122"/>
            </a:endParaRPr>
          </a:p>
        </p:txBody>
      </p:sp>
    </p:spTree>
  </p:cSld>
  <p:clrMapOvr>
    <a:masterClrMapping/>
  </p:clrMapOvr>
  <p:transition>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447800" y="990600"/>
            <a:ext cx="6858000" cy="4751388"/>
            <a:chOff x="35" y="164"/>
            <a:chExt cx="5488" cy="4156"/>
          </a:xfrm>
        </p:grpSpPr>
        <p:pic>
          <p:nvPicPr>
            <p:cNvPr id="45059" name="Picture 4" descr="j0222814[1]"/>
            <p:cNvPicPr>
              <a:picLocks noChangeAspect="1" noChangeArrowheads="1"/>
            </p:cNvPicPr>
            <p:nvPr/>
          </p:nvPicPr>
          <p:blipFill>
            <a:blip r:embed="rId3" cstate="email"/>
            <a:srcRect/>
            <a:stretch>
              <a:fillRect/>
            </a:stretch>
          </p:blipFill>
          <p:spPr bwMode="auto">
            <a:xfrm>
              <a:off x="35" y="164"/>
              <a:ext cx="3875" cy="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descr="SO01589_[1]"/>
            <p:cNvPicPr>
              <a:picLocks noChangeAspect="1" noChangeArrowheads="1"/>
            </p:cNvPicPr>
            <p:nvPr/>
          </p:nvPicPr>
          <p:blipFill>
            <a:blip r:embed="rId4" cstate="email"/>
            <a:srcRect/>
            <a:stretch>
              <a:fillRect/>
            </a:stretch>
          </p:blipFill>
          <p:spPr bwMode="auto">
            <a:xfrm rot="767238">
              <a:off x="3288" y="336"/>
              <a:ext cx="2235"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雨林-4"/>
          <p:cNvPicPr>
            <a:picLocks noChangeAspect="1" noChangeArrowheads="1"/>
          </p:cNvPicPr>
          <p:nvPr/>
        </p:nvPicPr>
        <p:blipFill>
          <a:blip r:embed="rId3" cstate="email"/>
          <a:srcRect/>
          <a:stretch>
            <a:fillRect/>
          </a:stretch>
        </p:blipFill>
        <p:spPr bwMode="auto">
          <a:xfrm>
            <a:off x="5795963" y="1773238"/>
            <a:ext cx="2951162"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雨林-3"/>
          <p:cNvPicPr>
            <a:picLocks noChangeAspect="1" noChangeArrowheads="1"/>
          </p:cNvPicPr>
          <p:nvPr/>
        </p:nvPicPr>
        <p:blipFill>
          <a:blip r:embed="rId4" cstate="email"/>
          <a:srcRect/>
          <a:stretch>
            <a:fillRect/>
          </a:stretch>
        </p:blipFill>
        <p:spPr bwMode="auto">
          <a:xfrm>
            <a:off x="3203575" y="1557338"/>
            <a:ext cx="21447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雨林八上P85-2"/>
          <p:cNvPicPr>
            <a:picLocks noChangeAspect="1" noChangeArrowheads="1"/>
          </p:cNvPicPr>
          <p:nvPr/>
        </p:nvPicPr>
        <p:blipFill>
          <a:blip r:embed="rId5" cstate="email"/>
          <a:srcRect/>
          <a:stretch>
            <a:fillRect/>
          </a:stretch>
        </p:blipFill>
        <p:spPr bwMode="auto">
          <a:xfrm>
            <a:off x="395288" y="1196975"/>
            <a:ext cx="22034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WordArt 5"/>
          <p:cNvSpPr>
            <a:spLocks noChangeArrowheads="1" noChangeShapeType="1"/>
          </p:cNvSpPr>
          <p:nvPr/>
        </p:nvSpPr>
        <p:spPr bwMode="auto">
          <a:xfrm>
            <a:off x="1619250" y="260350"/>
            <a:ext cx="4019550" cy="704850"/>
          </a:xfrm>
          <a:prstGeom prst="rect">
            <a:avLst/>
          </a:prstGeom>
        </p:spPr>
        <p:txBody>
          <a:bodyPr wrap="none" fromWordArt="1">
            <a:prstTxWarp prst="textPlain">
              <a:avLst>
                <a:gd name="adj" fmla="val 50000"/>
              </a:avLst>
            </a:prstTxWarp>
          </a:bodyPr>
          <a:lstStyle/>
          <a:p>
            <a:pPr algn="ctr"/>
            <a:r>
              <a:rPr lang="en-US" altLang="zh-CN" sz="4000" b="1" kern="10" dirty="0">
                <a:ln w="3175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rPr>
              <a:t>Look and guess !</a:t>
            </a:r>
            <a:endParaRPr lang="zh-CN" altLang="en-US" sz="4000" b="1" kern="10" dirty="0">
              <a:ln w="3175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a:endParaRPr>
          </a:p>
        </p:txBody>
      </p:sp>
      <p:sp>
        <p:nvSpPr>
          <p:cNvPr id="4102" name="Text Box 6"/>
          <p:cNvSpPr txBox="1">
            <a:spLocks noChangeArrowheads="1"/>
          </p:cNvSpPr>
          <p:nvPr/>
        </p:nvSpPr>
        <p:spPr bwMode="auto">
          <a:xfrm>
            <a:off x="539750" y="4581525"/>
            <a:ext cx="81359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latin typeface="Arial Black" panose="020B0A04020102020204" pitchFamily="34" charset="0"/>
              </a:rPr>
              <a:t>Look at the pictures and check which questions the passage can answer. </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187450" y="1052513"/>
            <a:ext cx="756126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FontTx/>
              <a:buAutoNum type="arabicPeriod"/>
            </a:pPr>
            <a:r>
              <a:rPr lang="en-US" altLang="zh-CN" sz="3200" b="1" dirty="0">
                <a:latin typeface="Times New Roman" panose="02020603050405020304" pitchFamily="18" charset="0"/>
              </a:rPr>
              <a:t>What are rainforests?</a:t>
            </a:r>
          </a:p>
          <a:p>
            <a:pPr eaLnBrk="1" hangingPunct="1">
              <a:lnSpc>
                <a:spcPct val="150000"/>
              </a:lnSpc>
              <a:spcBef>
                <a:spcPct val="50000"/>
              </a:spcBef>
              <a:buFontTx/>
              <a:buAutoNum type="arabicPeriod"/>
            </a:pPr>
            <a:r>
              <a:rPr lang="en-US" altLang="zh-CN" sz="3000" b="1" dirty="0">
                <a:latin typeface="Times New Roman" panose="02020603050405020304" pitchFamily="18" charset="0"/>
              </a:rPr>
              <a:t>How many animals are living in rainforests?</a:t>
            </a:r>
          </a:p>
          <a:p>
            <a:pPr eaLnBrk="1" hangingPunct="1">
              <a:lnSpc>
                <a:spcPct val="150000"/>
              </a:lnSpc>
              <a:spcBef>
                <a:spcPct val="50000"/>
              </a:spcBef>
              <a:buFontTx/>
              <a:buAutoNum type="arabicPeriod"/>
            </a:pPr>
            <a:r>
              <a:rPr lang="en-US" altLang="zh-CN" sz="3200" b="1" dirty="0">
                <a:latin typeface="Times New Roman" panose="02020603050405020304" pitchFamily="18" charset="0"/>
              </a:rPr>
              <a:t>Where do animals live in rainforests?</a:t>
            </a:r>
          </a:p>
          <a:p>
            <a:pPr eaLnBrk="1" hangingPunct="1">
              <a:lnSpc>
                <a:spcPct val="150000"/>
              </a:lnSpc>
              <a:spcBef>
                <a:spcPct val="50000"/>
              </a:spcBef>
              <a:buFontTx/>
              <a:buAutoNum type="arabicPeriod"/>
            </a:pPr>
            <a:r>
              <a:rPr lang="en-US" altLang="zh-CN" sz="3200" b="1" dirty="0">
                <a:latin typeface="Times New Roman" panose="02020603050405020304" pitchFamily="18" charset="0"/>
              </a:rPr>
              <a:t>What can we get from rainforests?</a:t>
            </a:r>
          </a:p>
          <a:p>
            <a:pPr eaLnBrk="1" hangingPunct="1">
              <a:lnSpc>
                <a:spcPct val="150000"/>
              </a:lnSpc>
              <a:spcBef>
                <a:spcPct val="50000"/>
              </a:spcBef>
              <a:buFontTx/>
              <a:buAutoNum type="arabicPeriod"/>
            </a:pPr>
            <a:r>
              <a:rPr lang="en-US" altLang="zh-CN" sz="3200" b="1" dirty="0">
                <a:latin typeface="Times New Roman" panose="02020603050405020304" pitchFamily="18" charset="0"/>
              </a:rPr>
              <a:t>Why are rainforests important to us?</a:t>
            </a:r>
          </a:p>
        </p:txBody>
      </p:sp>
      <p:sp>
        <p:nvSpPr>
          <p:cNvPr id="5123" name="Rectangle 3"/>
          <p:cNvSpPr>
            <a:spLocks noChangeArrowheads="1"/>
          </p:cNvSpPr>
          <p:nvPr/>
        </p:nvSpPr>
        <p:spPr bwMode="auto">
          <a:xfrm>
            <a:off x="611188" y="1341438"/>
            <a:ext cx="574675" cy="431800"/>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124" name="Rectangle 4"/>
          <p:cNvSpPr>
            <a:spLocks noChangeArrowheads="1"/>
          </p:cNvSpPr>
          <p:nvPr/>
        </p:nvSpPr>
        <p:spPr bwMode="auto">
          <a:xfrm>
            <a:off x="611188" y="2276475"/>
            <a:ext cx="574675" cy="431800"/>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125" name="Rectangle 5"/>
          <p:cNvSpPr>
            <a:spLocks noChangeArrowheads="1"/>
          </p:cNvSpPr>
          <p:nvPr/>
        </p:nvSpPr>
        <p:spPr bwMode="auto">
          <a:xfrm>
            <a:off x="611188" y="3284538"/>
            <a:ext cx="574675" cy="431800"/>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126" name="Rectangle 6"/>
          <p:cNvSpPr>
            <a:spLocks noChangeArrowheads="1"/>
          </p:cNvSpPr>
          <p:nvPr/>
        </p:nvSpPr>
        <p:spPr bwMode="auto">
          <a:xfrm>
            <a:off x="611188" y="4221163"/>
            <a:ext cx="574675" cy="431800"/>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127" name="Rectangle 7"/>
          <p:cNvSpPr>
            <a:spLocks noChangeArrowheads="1"/>
          </p:cNvSpPr>
          <p:nvPr/>
        </p:nvSpPr>
        <p:spPr bwMode="auto">
          <a:xfrm>
            <a:off x="611188" y="5229225"/>
            <a:ext cx="574675" cy="431800"/>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8-4-1-12"/>
          <p:cNvPicPr>
            <a:picLocks noChangeAspect="1" noChangeArrowheads="1"/>
          </p:cNvPicPr>
          <p:nvPr/>
        </p:nvPicPr>
        <p:blipFill>
          <a:blip r:embed="rId3" cstate="email"/>
          <a:srcRect/>
          <a:stretch>
            <a:fillRect/>
          </a:stretch>
        </p:blipFill>
        <p:spPr bwMode="auto">
          <a:xfrm>
            <a:off x="2195513" y="1829817"/>
            <a:ext cx="4751387"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1114425" y="369887"/>
            <a:ext cx="77057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FF0000"/>
                </a:solidFill>
                <a:latin typeface="Comic Sans MS" panose="030F0702030302020204" pitchFamily="66" charset="0"/>
              </a:rPr>
              <a:t>Watch the flash of 1a, and find out the answers.</a:t>
            </a:r>
          </a:p>
        </p:txBody>
      </p:sp>
      <p:sp>
        <p:nvSpPr>
          <p:cNvPr id="7172" name="Text Box 4"/>
          <p:cNvSpPr txBox="1">
            <a:spLocks noChangeArrowheads="1"/>
          </p:cNvSpPr>
          <p:nvPr/>
        </p:nvSpPr>
        <p:spPr bwMode="auto">
          <a:xfrm>
            <a:off x="1116013" y="5516563"/>
            <a:ext cx="77041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latin typeface="Arial Black" panose="020B0A04020102020204" pitchFamily="34" charset="0"/>
              </a:rPr>
              <a:t>What can rainforests give us ?</a:t>
            </a:r>
          </a:p>
        </p:txBody>
      </p:sp>
      <p:sp>
        <p:nvSpPr>
          <p:cNvPr id="6150" name="Oval 6"/>
          <p:cNvSpPr>
            <a:spLocks noChangeArrowheads="1"/>
          </p:cNvSpPr>
          <p:nvPr/>
        </p:nvSpPr>
        <p:spPr bwMode="auto">
          <a:xfrm>
            <a:off x="395288" y="549275"/>
            <a:ext cx="574675" cy="431800"/>
          </a:xfrm>
          <a:prstGeom prst="ellipse">
            <a:avLst/>
          </a:prstGeom>
          <a:solidFill>
            <a:srgbClr val="FFFFFF"/>
          </a:solidFill>
          <a:ln w="9525">
            <a:solidFill>
              <a:srgbClr val="FF00FF"/>
            </a:solidFill>
            <a:round/>
          </a:ln>
        </p:spPr>
        <p:txBody>
          <a:bodyPr wrap="none" anchor="ctr"/>
          <a:lstStyle/>
          <a:p>
            <a:pPr algn="ctr"/>
            <a:r>
              <a:rPr lang="en-US" altLang="zh-CN" sz="2400" b="1">
                <a:latin typeface="Comic Sans MS" panose="030F0702030302020204" pitchFamily="66" charset="0"/>
              </a:rPr>
              <a:t>1a</a:t>
            </a:r>
          </a:p>
        </p:txBody>
      </p:sp>
      <p:pic>
        <p:nvPicPr>
          <p:cNvPr id="6152" name="Picture 8" descr="视频">
            <a:hlinkClick r:id="rId4" action="ppaction://hlinkfile"/>
          </p:cNvPr>
          <p:cNvPicPr>
            <a:picLocks noChangeAspect="1" noChangeArrowheads="1"/>
          </p:cNvPicPr>
          <p:nvPr/>
        </p:nvPicPr>
        <p:blipFill>
          <a:blip r:embed="rId5"/>
          <a:srcRect/>
          <a:stretch>
            <a:fillRect/>
          </a:stretch>
        </p:blipFill>
        <p:spPr bwMode="auto">
          <a:xfrm>
            <a:off x="7235825" y="765175"/>
            <a:ext cx="860425" cy="105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ox(in)">
                                      <p:cBhvr>
                                        <p:cTn id="13"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2238" y="1700213"/>
            <a:ext cx="9021762" cy="1143000"/>
          </a:xfrm>
        </p:spPr>
        <p:txBody>
          <a:bodyPr/>
          <a:lstStyle/>
          <a:p>
            <a:pPr eaLnBrk="1" hangingPunct="1">
              <a:defRPr/>
            </a:pPr>
            <a:r>
              <a:rPr lang="en-US" altLang="zh-CN" sz="3600" b="1" smtClean="0">
                <a:solidFill>
                  <a:srgbClr val="0000FF"/>
                </a:solidFill>
                <a:effectLst>
                  <a:outerShdw blurRad="38100" dist="38100" dir="2700000" algn="tl">
                    <a:srgbClr val="C0C0C0"/>
                  </a:outerShdw>
                </a:effectLst>
              </a:rPr>
              <a:t>wood  </a:t>
            </a:r>
            <a:r>
              <a:rPr lang="en-US" altLang="zh-CN" sz="3600" b="1" i="1" smtClean="0">
                <a:solidFill>
                  <a:srgbClr val="0000FF"/>
                </a:solidFill>
                <a:effectLst>
                  <a:outerShdw blurRad="38100" dist="38100" dir="2700000" algn="tl">
                    <a:srgbClr val="C0C0C0"/>
                  </a:outerShdw>
                </a:effectLst>
              </a:rPr>
              <a:t>n</a:t>
            </a:r>
            <a:r>
              <a:rPr lang="en-US" altLang="zh-CN" sz="3600" b="1" smtClean="0">
                <a:solidFill>
                  <a:srgbClr val="0000FF"/>
                </a:solidFill>
                <a:effectLst>
                  <a:outerShdw blurRad="38100" dist="38100" dir="2700000" algn="tl">
                    <a:srgbClr val="C0C0C0"/>
                  </a:outerShdw>
                </a:effectLst>
              </a:rPr>
              <a:t>. </a:t>
            </a:r>
            <a:r>
              <a:rPr lang="zh-CN" altLang="en-US" sz="3600" b="1" smtClean="0">
                <a:solidFill>
                  <a:srgbClr val="0000FF"/>
                </a:solidFill>
                <a:effectLst>
                  <a:outerShdw blurRad="38100" dist="38100" dir="2700000" algn="tl">
                    <a:srgbClr val="C0C0C0"/>
                  </a:outerShdw>
                </a:effectLst>
              </a:rPr>
              <a:t>木头，木材；</a:t>
            </a:r>
            <a:r>
              <a:rPr lang="en-US" altLang="zh-CN" sz="3600" b="1" smtClean="0">
                <a:solidFill>
                  <a:srgbClr val="0000FF"/>
                </a:solidFill>
                <a:effectLst>
                  <a:outerShdw blurRad="38100" dist="38100" dir="2700000" algn="tl">
                    <a:srgbClr val="C0C0C0"/>
                  </a:outerShdw>
                </a:effectLst>
              </a:rPr>
              <a:t>woods </a:t>
            </a:r>
            <a:r>
              <a:rPr lang="zh-CN" altLang="en-US" sz="3600" b="1" smtClean="0">
                <a:solidFill>
                  <a:srgbClr val="0000FF"/>
                </a:solidFill>
                <a:effectLst>
                  <a:outerShdw blurRad="38100" dist="38100" dir="2700000" algn="tl">
                    <a:srgbClr val="C0C0C0"/>
                  </a:outerShdw>
                </a:effectLst>
              </a:rPr>
              <a:t>树木，森林</a:t>
            </a:r>
          </a:p>
        </p:txBody>
      </p:sp>
      <p:pic>
        <p:nvPicPr>
          <p:cNvPr id="8195" name="Picture 3" descr="06f99baaa15fb7988ea27c80a275ba9b"/>
          <p:cNvPicPr>
            <a:picLocks noChangeAspect="1" noChangeArrowheads="1"/>
          </p:cNvPicPr>
          <p:nvPr/>
        </p:nvPicPr>
        <p:blipFill>
          <a:blip r:embed="rId3"/>
          <a:srcRect/>
          <a:stretch>
            <a:fillRect/>
          </a:stretch>
        </p:blipFill>
        <p:spPr bwMode="auto">
          <a:xfrm>
            <a:off x="250825" y="2708275"/>
            <a:ext cx="43211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E5%B9%BF%E8%A5%BF%E6%97%85%E6%B8%B8--%E5%8D%97%E5%AE%81%E8%89%AF%E5%87%A4%E6%B1%9F%E5%9B%BD%E5%AE%B6%E6%A3%AE%E6%9E%97%E5%85%AC%E5%9B%AD"/>
          <p:cNvPicPr>
            <a:picLocks noChangeAspect="1" noChangeArrowheads="1"/>
          </p:cNvPicPr>
          <p:nvPr/>
        </p:nvPicPr>
        <p:blipFill>
          <a:blip r:embed="rId4" cstate="email"/>
          <a:srcRect/>
          <a:stretch>
            <a:fillRect/>
          </a:stretch>
        </p:blipFill>
        <p:spPr bwMode="auto">
          <a:xfrm>
            <a:off x="4572000" y="2720975"/>
            <a:ext cx="4500563"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1619250" y="836613"/>
            <a:ext cx="6337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400" b="1">
                <a:solidFill>
                  <a:srgbClr val="FF0000"/>
                </a:solidFill>
                <a:latin typeface="Comic Sans MS" panose="030F0702030302020204" pitchFamily="66" charset="0"/>
              </a:rPr>
              <a:t>Rainforests give us …</a:t>
            </a:r>
          </a:p>
        </p:txBody>
      </p:sp>
      <p:pic>
        <p:nvPicPr>
          <p:cNvPr id="8198" name="Picture 6" descr="b194e21f114c812d2bdb19fc58a45fac"/>
          <p:cNvPicPr>
            <a:picLocks noChangeAspect="1" noChangeArrowheads="1"/>
          </p:cNvPicPr>
          <p:nvPr/>
        </p:nvPicPr>
        <p:blipFill>
          <a:blip r:embed="rId5" cstate="email"/>
          <a:srcRect r="-1941"/>
          <a:stretch>
            <a:fillRect/>
          </a:stretch>
        </p:blipFill>
        <p:spPr bwMode="auto">
          <a:xfrm>
            <a:off x="250825" y="2060575"/>
            <a:ext cx="31686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01300000222260122126610423047"/>
          <p:cNvPicPr>
            <a:picLocks noChangeAspect="1" noChangeArrowheads="1"/>
          </p:cNvPicPr>
          <p:nvPr/>
        </p:nvPicPr>
        <p:blipFill>
          <a:blip r:embed="rId6"/>
          <a:srcRect/>
          <a:stretch>
            <a:fillRect/>
          </a:stretch>
        </p:blipFill>
        <p:spPr bwMode="auto">
          <a:xfrm>
            <a:off x="2843213" y="3141663"/>
            <a:ext cx="309562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rubber"/>
          <p:cNvPicPr>
            <a:picLocks noChangeAspect="1" noChangeArrowheads="1"/>
          </p:cNvPicPr>
          <p:nvPr/>
        </p:nvPicPr>
        <p:blipFill>
          <a:blip r:embed="rId7" cstate="email"/>
          <a:srcRect/>
          <a:stretch>
            <a:fillRect/>
          </a:stretch>
        </p:blipFill>
        <p:spPr bwMode="auto">
          <a:xfrm>
            <a:off x="5651500" y="4076700"/>
            <a:ext cx="314007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9"/>
          <p:cNvSpPr>
            <a:spLocks noChangeArrowheads="1"/>
          </p:cNvSpPr>
          <p:nvPr/>
        </p:nvSpPr>
        <p:spPr bwMode="auto">
          <a:xfrm>
            <a:off x="3492500" y="1844675"/>
            <a:ext cx="47513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zh-CN" sz="4400" b="1">
                <a:solidFill>
                  <a:srgbClr val="0000FF"/>
                </a:solidFill>
                <a:effectLst>
                  <a:outerShdw blurRad="38100" dist="38100" dir="2700000" algn="tl">
                    <a:srgbClr val="C0C0C0"/>
                  </a:outerShdw>
                </a:effectLst>
                <a:ea typeface="宋体" panose="02010600030101010101" pitchFamily="2" charset="-122"/>
              </a:rPr>
              <a:t>rubber  </a:t>
            </a:r>
            <a:r>
              <a:rPr lang="en-US" altLang="zh-CN" sz="4400" b="1" i="1">
                <a:solidFill>
                  <a:srgbClr val="0000FF"/>
                </a:solidFill>
                <a:effectLst>
                  <a:outerShdw blurRad="38100" dist="38100" dir="2700000" algn="tl">
                    <a:srgbClr val="C0C0C0"/>
                  </a:outerShdw>
                </a:effectLst>
                <a:ea typeface="宋体" panose="02010600030101010101" pitchFamily="2" charset="-122"/>
              </a:rPr>
              <a:t>n</a:t>
            </a:r>
            <a:r>
              <a:rPr lang="en-US" altLang="zh-CN" sz="4400" b="1">
                <a:solidFill>
                  <a:srgbClr val="0000FF"/>
                </a:solidFill>
                <a:effectLst>
                  <a:outerShdw blurRad="38100" dist="38100" dir="2700000" algn="tl">
                    <a:srgbClr val="C0C0C0"/>
                  </a:outerShdw>
                </a:effectLst>
                <a:ea typeface="宋体" panose="02010600030101010101" pitchFamily="2" charset="-122"/>
              </a:rPr>
              <a:t>.</a:t>
            </a:r>
            <a:r>
              <a:rPr lang="zh-CN" altLang="en-US" sz="4400" b="1">
                <a:solidFill>
                  <a:srgbClr val="0000FF"/>
                </a:solidFill>
                <a:effectLst>
                  <a:outerShdw blurRad="38100" dist="38100" dir="2700000" algn="tl">
                    <a:srgbClr val="C0C0C0"/>
                  </a:outerShdw>
                </a:effectLst>
                <a:ea typeface="宋体" panose="02010600030101010101" pitchFamily="2" charset="-122"/>
              </a:rPr>
              <a:t>橡胶</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Bottom)">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8195"/>
                                        </p:tgtEl>
                                      </p:cBhvr>
                                    </p:animEffect>
                                    <p:set>
                                      <p:cBhvr>
                                        <p:cTn id="12" dur="1" fill="hold">
                                          <p:stCondLst>
                                            <p:cond delay="499"/>
                                          </p:stCondLst>
                                        </p:cTn>
                                        <p:tgtEl>
                                          <p:spTgt spid="8195"/>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8196"/>
                                        </p:tgtEl>
                                      </p:cBhvr>
                                    </p:animEffect>
                                    <p:set>
                                      <p:cBhvr>
                                        <p:cTn id="15" dur="1" fill="hold">
                                          <p:stCondLst>
                                            <p:cond delay="499"/>
                                          </p:stCondLst>
                                        </p:cTn>
                                        <p:tgtEl>
                                          <p:spTgt spid="8196"/>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8194"/>
                                        </p:tgtEl>
                                      </p:cBhvr>
                                    </p:animEffect>
                                    <p:set>
                                      <p:cBhvr>
                                        <p:cTn id="18" dur="1" fill="hold">
                                          <p:stCondLst>
                                            <p:cond delay="499"/>
                                          </p:stCondLst>
                                        </p:cTn>
                                        <p:tgtEl>
                                          <p:spTgt spid="8194"/>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8198"/>
                                        </p:tgtEl>
                                        <p:attrNameLst>
                                          <p:attrName>style.visibility</p:attrName>
                                        </p:attrNameLst>
                                      </p:cBhvr>
                                      <p:to>
                                        <p:strVal val="visible"/>
                                      </p:to>
                                    </p:set>
                                    <p:animEffect transition="in" filter="blinds(horizontal)">
                                      <p:cBhvr>
                                        <p:cTn id="21" dur="500"/>
                                        <p:tgtEl>
                                          <p:spTgt spid="8198"/>
                                        </p:tgtEl>
                                      </p:cBhvr>
                                    </p:animEffect>
                                  </p:childTnLst>
                                </p:cTn>
                              </p:par>
                              <p:par>
                                <p:cTn id="22" presetID="3" presetClass="entr" presetSubtype="10" fill="hold" nodeType="withEffect">
                                  <p:stCondLst>
                                    <p:cond delay="0"/>
                                  </p:stCondLst>
                                  <p:childTnLst>
                                    <p:set>
                                      <p:cBhvr>
                                        <p:cTn id="23" dur="1" fill="hold">
                                          <p:stCondLst>
                                            <p:cond delay="0"/>
                                          </p:stCondLst>
                                        </p:cTn>
                                        <p:tgtEl>
                                          <p:spTgt spid="8199"/>
                                        </p:tgtEl>
                                        <p:attrNameLst>
                                          <p:attrName>style.visibility</p:attrName>
                                        </p:attrNameLst>
                                      </p:cBhvr>
                                      <p:to>
                                        <p:strVal val="visible"/>
                                      </p:to>
                                    </p:set>
                                    <p:animEffect transition="in" filter="blinds(horizontal)">
                                      <p:cBhvr>
                                        <p:cTn id="24" dur="500"/>
                                        <p:tgtEl>
                                          <p:spTgt spid="8199"/>
                                        </p:tgtEl>
                                      </p:cBhvr>
                                    </p:animEffect>
                                  </p:childTnLst>
                                </p:cTn>
                              </p:par>
                              <p:par>
                                <p:cTn id="25" presetID="3" presetClass="entr" presetSubtype="10" fill="hold" nodeType="withEffect">
                                  <p:stCondLst>
                                    <p:cond delay="0"/>
                                  </p:stCondLst>
                                  <p:childTnLst>
                                    <p:set>
                                      <p:cBhvr>
                                        <p:cTn id="26" dur="1" fill="hold">
                                          <p:stCondLst>
                                            <p:cond delay="0"/>
                                          </p:stCondLst>
                                        </p:cTn>
                                        <p:tgtEl>
                                          <p:spTgt spid="8200"/>
                                        </p:tgtEl>
                                        <p:attrNameLst>
                                          <p:attrName>style.visibility</p:attrName>
                                        </p:attrNameLst>
                                      </p:cBhvr>
                                      <p:to>
                                        <p:strVal val="visible"/>
                                      </p:to>
                                    </p:set>
                                    <p:animEffect transition="in" filter="blinds(horizontal)">
                                      <p:cBhvr>
                                        <p:cTn id="27" dur="500"/>
                                        <p:tgtEl>
                                          <p:spTgt spid="820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201">
                                            <p:txEl>
                                              <p:pRg st="0" end="0"/>
                                            </p:txEl>
                                          </p:spTgt>
                                        </p:tgtEl>
                                        <p:attrNameLst>
                                          <p:attrName>style.visibility</p:attrName>
                                        </p:attrNameLst>
                                      </p:cBhvr>
                                      <p:to>
                                        <p:strVal val="visible"/>
                                      </p:to>
                                    </p:set>
                                    <p:animEffect transition="in" filter="blinds(horizontal)">
                                      <p:cBhvr>
                                        <p:cTn id="32" dur="500"/>
                                        <p:tgtEl>
                                          <p:spTgt spid="82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4" grpId="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4213" y="404813"/>
            <a:ext cx="6840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400" b="1">
                <a:solidFill>
                  <a:srgbClr val="FF0000"/>
                </a:solidFill>
                <a:latin typeface="Comic Sans MS" panose="030F0702030302020204" pitchFamily="66" charset="0"/>
              </a:rPr>
              <a:t>Rainforests give us …</a:t>
            </a:r>
          </a:p>
        </p:txBody>
      </p:sp>
      <p:pic>
        <p:nvPicPr>
          <p:cNvPr id="8195" name="Picture 3" descr="2889686_203934691439_2"/>
          <p:cNvPicPr>
            <a:picLocks noChangeAspect="1" noChangeArrowheads="1"/>
          </p:cNvPicPr>
          <p:nvPr/>
        </p:nvPicPr>
        <p:blipFill>
          <a:blip r:embed="rId3" cstate="email"/>
          <a:srcRect/>
          <a:stretch>
            <a:fillRect/>
          </a:stretch>
        </p:blipFill>
        <p:spPr bwMode="auto">
          <a:xfrm>
            <a:off x="611188" y="2133600"/>
            <a:ext cx="3887787"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6733706_103613666180_2"/>
          <p:cNvPicPr>
            <a:picLocks noChangeAspect="1" noChangeArrowheads="1"/>
          </p:cNvPicPr>
          <p:nvPr/>
        </p:nvPicPr>
        <p:blipFill>
          <a:blip r:embed="rId4" cstate="email"/>
          <a:srcRect/>
          <a:stretch>
            <a:fillRect/>
          </a:stretch>
        </p:blipFill>
        <p:spPr bwMode="auto">
          <a:xfrm>
            <a:off x="4643438" y="2133600"/>
            <a:ext cx="35274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2124075" y="5157788"/>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600" b="1">
                <a:solidFill>
                  <a:srgbClr val="3333FF"/>
                </a:solidFill>
                <a:latin typeface="Arial Black" panose="020B0A04020102020204" pitchFamily="34" charset="0"/>
              </a:rPr>
              <a:t> </a:t>
            </a:r>
            <a:r>
              <a:rPr lang="en-US" altLang="zh-CN" sz="3600" b="1">
                <a:solidFill>
                  <a:srgbClr val="3333FF"/>
                </a:solidFill>
                <a:latin typeface="Arial Black" panose="020B0A04020102020204" pitchFamily="34" charset="0"/>
              </a:rPr>
              <a:t>food</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amond(in)">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4315455_091706272000_2"/>
          <p:cNvPicPr>
            <a:picLocks noChangeAspect="1" noChangeArrowheads="1"/>
          </p:cNvPicPr>
          <p:nvPr/>
        </p:nvPicPr>
        <p:blipFill>
          <a:blip r:embed="rId3" cstate="email"/>
          <a:srcRect/>
          <a:stretch>
            <a:fillRect/>
          </a:stretch>
        </p:blipFill>
        <p:spPr bwMode="auto">
          <a:xfrm>
            <a:off x="468313" y="1052513"/>
            <a:ext cx="48244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2982720_162532074298_2"/>
          <p:cNvPicPr>
            <a:picLocks noChangeAspect="1" noChangeArrowheads="1"/>
          </p:cNvPicPr>
          <p:nvPr/>
        </p:nvPicPr>
        <p:blipFill>
          <a:blip r:embed="rId4" cstate="email"/>
          <a:srcRect l="-1872"/>
          <a:stretch>
            <a:fillRect/>
          </a:stretch>
        </p:blipFill>
        <p:spPr bwMode="auto">
          <a:xfrm>
            <a:off x="4859338" y="2492375"/>
            <a:ext cx="38877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1835150" y="5013325"/>
            <a:ext cx="3095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3333FF"/>
                </a:solidFill>
                <a:latin typeface="Arial Black" panose="020B0A04020102020204" pitchFamily="34" charset="0"/>
              </a:rPr>
              <a:t>medicine</a:t>
            </a:r>
          </a:p>
        </p:txBody>
      </p:sp>
      <p:sp>
        <p:nvSpPr>
          <p:cNvPr id="9221" name="Text Box 5"/>
          <p:cNvSpPr txBox="1">
            <a:spLocks noChangeArrowheads="1"/>
          </p:cNvSpPr>
          <p:nvPr/>
        </p:nvSpPr>
        <p:spPr bwMode="auto">
          <a:xfrm>
            <a:off x="1692275" y="260350"/>
            <a:ext cx="6767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400" b="1">
                <a:solidFill>
                  <a:srgbClr val="FF0000"/>
                </a:solidFill>
                <a:latin typeface="Comic Sans MS" panose="030F0702030302020204" pitchFamily="66" charset="0"/>
              </a:rPr>
              <a:t>Rainforests give us …</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4847773_121219091614_2"/>
          <p:cNvPicPr>
            <a:picLocks noChangeAspect="1" noChangeArrowheads="1"/>
          </p:cNvPicPr>
          <p:nvPr/>
        </p:nvPicPr>
        <p:blipFill>
          <a:blip r:embed="rId3" cstate="email"/>
          <a:srcRect/>
          <a:stretch>
            <a:fillRect/>
          </a:stretch>
        </p:blipFill>
        <p:spPr bwMode="auto">
          <a:xfrm>
            <a:off x="0" y="188913"/>
            <a:ext cx="600868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2008102015578914_2"/>
          <p:cNvPicPr>
            <a:picLocks noChangeAspect="1" noChangeArrowheads="1"/>
          </p:cNvPicPr>
          <p:nvPr/>
        </p:nvPicPr>
        <p:blipFill>
          <a:blip r:embed="rId4" cstate="email"/>
          <a:srcRect/>
          <a:stretch>
            <a:fillRect/>
          </a:stretch>
        </p:blipFill>
        <p:spPr bwMode="auto">
          <a:xfrm>
            <a:off x="3779838" y="3429000"/>
            <a:ext cx="51450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468313" y="5013325"/>
            <a:ext cx="2087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4000" b="1">
                <a:solidFill>
                  <a:srgbClr val="3333FF"/>
                </a:solidFill>
                <a:latin typeface="Arial Black" panose="020B0A04020102020204" pitchFamily="34" charset="0"/>
              </a:rPr>
              <a:t> </a:t>
            </a:r>
            <a:r>
              <a:rPr lang="en-US" altLang="zh-CN" sz="4000" b="1">
                <a:solidFill>
                  <a:srgbClr val="3333FF"/>
                </a:solidFill>
                <a:latin typeface="Arial Black" panose="020B0A04020102020204" pitchFamily="34" charset="0"/>
              </a:rPr>
              <a:t>fruits</a:t>
            </a:r>
          </a:p>
        </p:txBody>
      </p:sp>
      <p:sp>
        <p:nvSpPr>
          <p:cNvPr id="10245" name="Text Box 5"/>
          <p:cNvSpPr txBox="1">
            <a:spLocks noChangeArrowheads="1"/>
          </p:cNvSpPr>
          <p:nvPr/>
        </p:nvSpPr>
        <p:spPr bwMode="auto">
          <a:xfrm>
            <a:off x="6011863" y="620713"/>
            <a:ext cx="31321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FF0000"/>
                </a:solidFill>
                <a:latin typeface="Comic Sans MS" panose="030F0702030302020204" pitchFamily="66" charset="0"/>
              </a:rPr>
              <a:t>Rainforests give us …</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Lst>
  </p:timing>
</p:sld>
</file>

<file path=ppt/theme/theme1.xml><?xml version="1.0" encoding="utf-8"?>
<a:theme xmlns:a="http://schemas.openxmlformats.org/drawingml/2006/main" name="WWW.2PPT.COM&#10;">
  <a:themeElements>
    <a:clrScheme name="默认设计模板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33"/>
      </a:hlink>
      <a:folHlink>
        <a:srgbClr val="CC0099"/>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33"/>
        </a:hlink>
        <a:folHlink>
          <a:srgbClr val="CC00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Words>
  <Application>Microsoft Office PowerPoint</Application>
  <PresentationFormat>全屏显示(4:3)</PresentationFormat>
  <Paragraphs>144</Paragraphs>
  <Slides>27</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 Unicode MS</vt:lpstr>
      <vt:lpstr>华文宋体</vt:lpstr>
      <vt:lpstr>宋体</vt:lpstr>
      <vt:lpstr>微软雅黑</vt:lpstr>
      <vt:lpstr>Arial</vt:lpstr>
      <vt:lpstr>Arial Black</vt:lpstr>
      <vt:lpstr>Calibri</vt:lpstr>
      <vt:lpstr>Comic Sans MS</vt:lpstr>
      <vt:lpstr>Times New Roman</vt:lpstr>
      <vt:lpstr>WWW.2PPT.COM
</vt:lpstr>
      <vt:lpstr>PowerPoint 演示文稿</vt:lpstr>
      <vt:lpstr>earth  n. 地球；土，泥；大地</vt:lpstr>
      <vt:lpstr>PowerPoint 演示文稿</vt:lpstr>
      <vt:lpstr>PowerPoint 演示文稿</vt:lpstr>
      <vt:lpstr>PowerPoint 演示文稿</vt:lpstr>
      <vt:lpstr>wood  n. 木头，木材；woods 树木，森林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2009-03-25T11:50:00Z</dcterms:created>
  <dcterms:modified xsi:type="dcterms:W3CDTF">2023-01-17T01:38:53Z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A99524AF95064E23AC3A94BE61F82EA0</vt:lpwstr>
  </property>
  <property fmtid="{A09F084E-AD41-489F-8076-AA5BE3082BCA}" pid="100">
    <vt:ui4>5</vt:ui4>
  </property>
  <property fmtid="{64440492-4C8B-11D1-8B70-080036B11A03}" pid="11">
    <vt:lpwstr>www.2ppt.com-爱PPT提供资源下载</vt:lpwstr>
  </property>
</Properties>
</file>