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268" r:id="rId3"/>
    <p:sldId id="270" r:id="rId4"/>
    <p:sldId id="271" r:id="rId5"/>
    <p:sldId id="279" r:id="rId6"/>
    <p:sldId id="280" r:id="rId7"/>
    <p:sldId id="259" r:id="rId8"/>
    <p:sldId id="260" r:id="rId9"/>
    <p:sldId id="272" r:id="rId10"/>
    <p:sldId id="261" r:id="rId11"/>
    <p:sldId id="273" r:id="rId12"/>
    <p:sldId id="264" r:id="rId13"/>
    <p:sldId id="274" r:id="rId14"/>
    <p:sldId id="275" r:id="rId15"/>
    <p:sldId id="276" r:id="rId16"/>
    <p:sldId id="277" r:id="rId17"/>
    <p:sldId id="265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黑体" panose="02010609060101010101" pitchFamily="49" charset="-122"/>
      <p:regular r:id="rId25"/>
    </p:embeddedFont>
    <p:embeddedFont>
      <p:font typeface="楷体" panose="02010609060101010101" pitchFamily="49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幼圆" panose="02010509060101010101" pitchFamily="49" charset="-122"/>
      <p:regular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C450"/>
    <a:srgbClr val="FFF9B0"/>
    <a:srgbClr val="000000"/>
    <a:srgbClr val="FF9933"/>
    <a:srgbClr val="3333FF"/>
    <a:srgbClr val="82C115"/>
    <a:srgbClr val="FFFFFF"/>
    <a:srgbClr val="009900"/>
    <a:srgbClr val="00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4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-90" y="-672"/>
      </p:cViewPr>
      <p:guideLst>
        <p:guide orient="horz" pos="1623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 dirty="0">
                <a:latin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 dirty="0">
                <a:latin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 dirty="0">
                <a:latin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黑体" panose="02010609060101010101" pitchFamily="49" charset="-122"/>
              </a:defRPr>
            </a:lvl1pPr>
          </a:lstStyle>
          <a:p>
            <a:fld id="{0C4192BD-9AAD-4713-9FD6-17C7967572C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kumimoji="1" sz="1200" dirty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kumimoji="1" sz="1200" dirty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kumimoji="1" sz="1200" dirty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fld id="{6A8B08CA-0456-4750-ACF7-12D360714EF1}" type="slidenum">
              <a:rPr lang="zh-CN" altLang="en-US"/>
              <a:t>‹#›</a:t>
            </a:fld>
            <a:endParaRPr lang="zh-CN" altLang="en-US">
              <a:latin typeface="黑体" panose="02010609060101010101" pitchFamily="49" charset="-122"/>
              <a:ea typeface="幼圆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黑体" panose="02010609060101010101" pitchFamily="49" charset="-122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黑体" panose="02010609060101010101" pitchFamily="49" charset="-122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黑体" panose="02010609060101010101" pitchFamily="49" charset="-122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黑体" panose="02010609060101010101" pitchFamily="49" charset="-122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黑体" panose="02010609060101010101" pitchFamily="49" charset="-122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B08CA-0456-4750-ACF7-12D360714EF1}" type="slidenum">
              <a:rPr lang="zh-CN" altLang="en-US" smtClean="0"/>
              <a:t>5</a:t>
            </a:fld>
            <a:endParaRPr lang="zh-CN" altLang="en-US">
              <a:latin typeface="黑体" panose="020106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文本框 2"/>
          <p:cNvSpPr txBox="1">
            <a:spLocks noChangeArrowheads="1"/>
          </p:cNvSpPr>
          <p:nvPr/>
        </p:nvSpPr>
        <p:spPr bwMode="auto">
          <a:xfrm>
            <a:off x="2684502" y="630267"/>
            <a:ext cx="3718122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buFontTx/>
              <a:buNone/>
            </a:pPr>
            <a:r>
              <a:rPr lang="zh-CN" altLang="en-US" sz="24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第四单元 百分数</a:t>
            </a:r>
            <a:endParaRPr lang="zh-CN" alt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9" name="TextBox 5"/>
          <p:cNvSpPr txBox="1">
            <a:spLocks noChangeArrowheads="1"/>
          </p:cNvSpPr>
          <p:nvPr/>
        </p:nvSpPr>
        <p:spPr bwMode="auto">
          <a:xfrm>
            <a:off x="0" y="1531949"/>
            <a:ext cx="9131424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6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营养含量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245205" y="3579862"/>
            <a:ext cx="4641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课堂导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课堂作业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299942"/>
            <a:ext cx="9131424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866949" y="2045535"/>
            <a:ext cx="1699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%=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866949" y="2659898"/>
            <a:ext cx="1336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%=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866949" y="3314741"/>
            <a:ext cx="1652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%=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78062" y="3920770"/>
            <a:ext cx="1641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62.5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%=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225926" y="2025916"/>
            <a:ext cx="1576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%=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225926" y="2660072"/>
            <a:ext cx="1336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%=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225926" y="3314916"/>
            <a:ext cx="1576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%=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225926" y="4065316"/>
            <a:ext cx="1930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62.5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%=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835324" y="2032439"/>
            <a:ext cx="16414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0.37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832149" y="2645610"/>
            <a:ext cx="1573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0.25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071861" y="3314916"/>
            <a:ext cx="989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190923" y="3925533"/>
            <a:ext cx="1285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0.625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77456" y="195486"/>
            <a:ext cx="7609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想一想，百分数怎样化成小数和分数？算一算，说一说。</a:t>
            </a:r>
            <a:endParaRPr lang="zh-CN" altLang="en-US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6949" y="1272704"/>
            <a:ext cx="4916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37%   25%   300%   62.5%  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23099" y="3975068"/>
                <a:ext cx="2099841" cy="721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defRPr sz="3200" b="1">
                    <a:latin typeface="楷体" panose="02010609060101010101" pitchFamily="49" charset="-122"/>
                    <a:ea typeface="楷体" panose="02010609060101010101" pitchFamily="49" charset="-122"/>
                  </a:defRPr>
                </a:lvl1pPr>
                <a:lvl2pPr eaLnBrk="0" hangingPunct="0"/>
                <a:lvl3pPr eaLnBrk="0" hangingPunct="0"/>
                <a:lvl4pPr eaLnBrk="0" hangingPunct="0"/>
                <a:lvl5pPr eaLnBrk="0" hangingPunct="0"/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62.5</m:t>
                        </m:r>
                      </m:num>
                      <m:den>
                        <m:r>
                          <a:rPr lang="en-US" altLang="zh-CN" sz="28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zh-CN" sz="2800" b="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625</m:t>
                        </m:r>
                      </m:num>
                      <m:den>
                        <m:r>
                          <a:rPr lang="en-US" altLang="zh-CN" sz="28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US" altLang="zh-CN" sz="2800" b="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5</m:t>
                        </m:r>
                      </m:num>
                      <m:den>
                        <m:r>
                          <a:rPr lang="en-US" altLang="zh-CN" sz="28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8</m:t>
                        </m:r>
                      </m:den>
                    </m:f>
                  </m:oMath>
                </a14:m>
                <a:endParaRPr lang="zh-CN" altLang="en-US" sz="2800" b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099" y="3975068"/>
                <a:ext cx="2099841" cy="721159"/>
              </a:xfrm>
              <a:prstGeom prst="rect">
                <a:avLst/>
              </a:prstGeom>
              <a:blipFill rotWithShape="1">
                <a:blip r:embed="rId3"/>
                <a:stretch>
                  <a:fillRect l="-8" t="-84" r="3" b="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92080" y="2555659"/>
                <a:ext cx="1552848" cy="721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defRPr sz="3200" b="1">
                    <a:latin typeface="楷体" panose="02010609060101010101" pitchFamily="49" charset="-122"/>
                    <a:ea typeface="楷体" panose="02010609060101010101" pitchFamily="49" charset="-122"/>
                  </a:defRPr>
                </a:lvl1pPr>
                <a:lvl2pPr eaLnBrk="0" hangingPunct="0"/>
                <a:lvl3pPr eaLnBrk="0" hangingPunct="0"/>
                <a:lvl4pPr eaLnBrk="0" hangingPunct="0"/>
                <a:lvl5pPr eaLnBrk="0" hangingPunct="0"/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25</m:t>
                        </m:r>
                      </m:num>
                      <m:den>
                        <m:r>
                          <a:rPr lang="en-US" altLang="zh-CN" sz="28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zh-CN" sz="2800" b="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4</m:t>
                        </m:r>
                      </m:den>
                    </m:f>
                  </m:oMath>
                </a14:m>
                <a:endParaRPr lang="zh-CN" altLang="en-US" sz="2800" b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555659"/>
                <a:ext cx="1552848" cy="721031"/>
              </a:xfrm>
              <a:prstGeom prst="rect">
                <a:avLst/>
              </a:prstGeom>
              <a:blipFill rotWithShape="1">
                <a:blip r:embed="rId4"/>
                <a:stretch>
                  <a:fillRect l="-40" t="-58" r="17" b="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52331" y="3219009"/>
                <a:ext cx="2458751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defRPr sz="3200" b="1">
                    <a:latin typeface="楷体" panose="02010609060101010101" pitchFamily="49" charset="-122"/>
                    <a:ea typeface="楷体" panose="02010609060101010101" pitchFamily="49" charset="-122"/>
                  </a:defRPr>
                </a:lvl1pPr>
                <a:lvl2pPr eaLnBrk="0" hangingPunct="0"/>
                <a:lvl3pPr eaLnBrk="0" hangingPunct="0"/>
                <a:lvl4pPr eaLnBrk="0" hangingPunct="0"/>
                <a:lvl5pPr eaLnBrk="0" hangingPunct="0"/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300</m:t>
                        </m:r>
                      </m:num>
                      <m:den>
                        <m:r>
                          <a:rPr lang="en-US" altLang="zh-CN" sz="2800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zh-CN" sz="2800" b="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=3</a:t>
                </a:r>
                <a:endParaRPr lang="zh-CN" altLang="en-US" sz="2800" b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331" y="3219009"/>
                <a:ext cx="2458751" cy="714683"/>
              </a:xfrm>
              <a:prstGeom prst="rect">
                <a:avLst/>
              </a:prstGeom>
              <a:blipFill rotWithShape="1">
                <a:blip r:embed="rId5"/>
                <a:stretch>
                  <a:fillRect l="-9" t="-27" r="10" b="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21362" y="1795924"/>
                <a:ext cx="673880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defRPr sz="3200" b="1">
                    <a:latin typeface="楷体" panose="02010609060101010101" pitchFamily="49" charset="-122"/>
                    <a:ea typeface="楷体" panose="02010609060101010101" pitchFamily="49" charset="-122"/>
                  </a:defRPr>
                </a:lvl1pPr>
                <a:lvl2pPr eaLnBrk="0" hangingPunct="0"/>
                <a:lvl3pPr eaLnBrk="0" hangingPunct="0"/>
                <a:lvl4pPr eaLnBrk="0" hangingPunct="0"/>
                <a:lvl5pPr eaLnBrk="0" hangingPunct="0"/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800" b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37</m:t>
                          </m:r>
                        </m:num>
                        <m:den>
                          <m:r>
                            <a:rPr lang="en-US" altLang="zh-CN" sz="2800" b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362" y="1795924"/>
                <a:ext cx="673880" cy="901785"/>
              </a:xfrm>
              <a:prstGeom prst="rect">
                <a:avLst/>
              </a:prstGeom>
              <a:blipFill rotWithShape="1">
                <a:blip r:embed="rId6"/>
                <a:stretch>
                  <a:fillRect l="-58" t="-16" r="-1145" b="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9" grpId="0"/>
      <p:bldP spid="61" grpId="0"/>
      <p:bldP spid="62" grpId="0"/>
      <p:bldP spid="63" grpId="0"/>
      <p:bldP spid="3" grpId="0"/>
      <p:bldP spid="28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283966" y="1779662"/>
                <a:ext cx="4241423" cy="2438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Tx/>
                  <a:buNone/>
                </a:pPr>
                <a:r>
                  <a:rPr lang="zh-CN" altLang="en-US" sz="28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用分数表示（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</m:t>
                        </m:r>
                      </m:num>
                      <m:den>
                        <m:r>
                          <a:rPr lang="en-US" altLang="zh-CN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 </m:t>
                        </m:r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8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sz="28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buFontTx/>
                  <a:buNone/>
                </a:pPr>
                <a:endParaRPr lang="en-US" altLang="zh-CN" sz="28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buFontTx/>
                  <a:buNone/>
                </a:pPr>
                <a:r>
                  <a:rPr lang="zh-CN" altLang="en-US" sz="28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用小数表示（    ）</a:t>
                </a:r>
                <a:endParaRPr lang="en-US" altLang="zh-CN" sz="28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buFontTx/>
                  <a:buNone/>
                </a:pPr>
                <a:endParaRPr lang="en-US" altLang="zh-CN" sz="28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buFontTx/>
                  <a:buNone/>
                </a:pPr>
                <a:r>
                  <a:rPr lang="zh-CN" altLang="en-US" sz="28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用百分数表示（    ）</a:t>
                </a:r>
                <a:endParaRPr lang="en-US" altLang="zh-CN" sz="28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6" y="1779662"/>
                <a:ext cx="4241423" cy="2438232"/>
              </a:xfrm>
              <a:prstGeom prst="rect">
                <a:avLst/>
              </a:prstGeom>
              <a:blipFill rotWithShape="1">
                <a:blip r:embed="rId3"/>
                <a:stretch>
                  <a:fillRect l="-6" t="-16" r="12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877169" y="448349"/>
            <a:ext cx="82668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分别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用不同的数表示图中蓝色部分占整幅图的多少。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56176" y="3707789"/>
            <a:ext cx="1728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30%  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228184" y="2850190"/>
            <a:ext cx="901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5423" y="1847644"/>
            <a:ext cx="2883104" cy="287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任意多边形 9"/>
          <p:cNvSpPr/>
          <p:nvPr/>
        </p:nvSpPr>
        <p:spPr>
          <a:xfrm>
            <a:off x="35749" y="48351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434206" y="1745119"/>
                <a:ext cx="4241423" cy="2444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Tx/>
                  <a:buNone/>
                </a:pPr>
                <a:r>
                  <a:rPr lang="zh-CN" altLang="en-US" sz="28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用分数表示（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25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zh-CN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en-US" altLang="zh-CN" sz="28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buFontTx/>
                  <a:buNone/>
                </a:pPr>
                <a:endParaRPr lang="en-US" altLang="zh-CN" sz="28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buFontTx/>
                  <a:buNone/>
                </a:pPr>
                <a:r>
                  <a:rPr lang="zh-CN" altLang="en-US" sz="28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用小数表示（    ）</a:t>
                </a:r>
                <a:endParaRPr lang="en-US" altLang="zh-CN" sz="28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buFontTx/>
                  <a:buNone/>
                </a:pPr>
                <a:endParaRPr lang="en-US" altLang="zh-CN" sz="28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buFontTx/>
                  <a:buNone/>
                </a:pPr>
                <a:r>
                  <a:rPr lang="zh-CN" altLang="en-US" sz="2800" dirty="0" smtClean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用百分数表示（     ）</a:t>
                </a:r>
                <a:endParaRPr lang="en-US" altLang="zh-CN" sz="28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206" y="1745119"/>
                <a:ext cx="4241423" cy="2444580"/>
              </a:xfrm>
              <a:prstGeom prst="rect">
                <a:avLst/>
              </a:prstGeom>
              <a:blipFill rotWithShape="1">
                <a:blip r:embed="rId3"/>
                <a:stretch>
                  <a:fillRect t="-6" r="6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877169" y="415993"/>
            <a:ext cx="826683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分别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用不同的数表示图中蓝色部分占整幅图的多少。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660232" y="3666479"/>
            <a:ext cx="1367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228184" y="2809973"/>
            <a:ext cx="1368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0.25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631" y="1779662"/>
            <a:ext cx="28479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任意多边形 8"/>
          <p:cNvSpPr/>
          <p:nvPr/>
        </p:nvSpPr>
        <p:spPr>
          <a:xfrm>
            <a:off x="35749" y="48351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643595"/>
            <a:ext cx="68897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把百分数化成小数，先去掉百分号，再把小数点先后移动两位。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把百分数化成分数，先把百分数写成分母是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的分数，然后再约分，化成最简的分数。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流程图: 可选过程 3"/>
          <p:cNvSpPr/>
          <p:nvPr/>
        </p:nvSpPr>
        <p:spPr>
          <a:xfrm>
            <a:off x="1691680" y="555526"/>
            <a:ext cx="7105753" cy="3528392"/>
          </a:xfrm>
          <a:prstGeom prst="flowChartAlternateProcess">
            <a:avLst/>
          </a:prstGeom>
          <a:noFill/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50005" y="627534"/>
            <a:ext cx="78646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六⑵班共有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人，其中女生占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55%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，女生有多少人？</a:t>
            </a:r>
            <a:endParaRPr lang="en-US" altLang="zh-CN" sz="2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2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51851" y="2211710"/>
            <a:ext cx="4143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40×55%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（人）</a:t>
            </a:r>
          </a:p>
        </p:txBody>
      </p:sp>
      <p:sp>
        <p:nvSpPr>
          <p:cNvPr id="8" name="矩形 7"/>
          <p:cNvSpPr/>
          <p:nvPr/>
        </p:nvSpPr>
        <p:spPr>
          <a:xfrm>
            <a:off x="2673090" y="3363838"/>
            <a:ext cx="3140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答：女生有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35749" y="48351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27584" y="508015"/>
            <a:ext cx="763284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奇思所在的组共有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人，其中女生占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，女生有多少人？</a:t>
            </a:r>
            <a:endParaRPr lang="en-US" altLang="zh-CN" sz="2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11760" y="2427734"/>
            <a:ext cx="4143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6×50%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（人）</a:t>
            </a:r>
          </a:p>
        </p:txBody>
      </p:sp>
      <p:sp>
        <p:nvSpPr>
          <p:cNvPr id="8" name="矩形 7"/>
          <p:cNvSpPr/>
          <p:nvPr/>
        </p:nvSpPr>
        <p:spPr>
          <a:xfrm>
            <a:off x="2416975" y="3363838"/>
            <a:ext cx="2919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答：女生有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35749" y="48351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933976" y="424105"/>
            <a:ext cx="77048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乐乐家共有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人，其中女性占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，女性有多少人？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46144" y="2322874"/>
            <a:ext cx="4143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5×40%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（人）</a:t>
            </a:r>
          </a:p>
        </p:txBody>
      </p:sp>
      <p:sp>
        <p:nvSpPr>
          <p:cNvPr id="7" name="矩形 6"/>
          <p:cNvSpPr/>
          <p:nvPr/>
        </p:nvSpPr>
        <p:spPr>
          <a:xfrm>
            <a:off x="2446144" y="3382361"/>
            <a:ext cx="2919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答：女性有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35749" y="48351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898633" y="411510"/>
            <a:ext cx="8041312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妈妈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带淘气到文具店买了下面的学习用品各一件。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3927" y="3075805"/>
            <a:ext cx="5181705" cy="139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任意多边形 5"/>
          <p:cNvSpPr/>
          <p:nvPr/>
        </p:nvSpPr>
        <p:spPr>
          <a:xfrm>
            <a:off x="35749" y="48351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  <a:endParaRPr lang="zh-CN" altLang="en-US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23894" y="2139702"/>
            <a:ext cx="616743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×90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</a:p>
          <a:p>
            <a:pPr eaLnBrk="1" hangingPunct="1"/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=80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×90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</a:p>
          <a:p>
            <a:pPr eaLnBrk="1" hangingPunct="1"/>
            <a:endParaRPr lang="en-US" altLang="zh-CN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=72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1434" y="4627401"/>
            <a:ext cx="4143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答：共要付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66225" y="1275606"/>
            <a:ext cx="8268311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这些学习用品都按九折出售，共要付多少钱？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4"/>
          <p:cNvSpPr txBox="1">
            <a:spLocks noChangeArrowheads="1"/>
          </p:cNvSpPr>
          <p:nvPr/>
        </p:nvSpPr>
        <p:spPr bwMode="auto">
          <a:xfrm>
            <a:off x="1187617" y="877735"/>
            <a:ext cx="7446678" cy="330667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会解决有关百分数的简单实际问题，体会百分数与现实生活的密切联系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在解决实际问题的过程中，理解百分数化成小数或分数的必要性，能正确地将百分数化成小数或百分数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培养学生自主探究的精神，感受知识之间的内在联系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67" name="流程图: 可选过程 5"/>
          <p:cNvSpPr>
            <a:spLocks noChangeArrowheads="1"/>
          </p:cNvSpPr>
          <p:nvPr/>
        </p:nvSpPr>
        <p:spPr bwMode="auto">
          <a:xfrm>
            <a:off x="987252" y="339502"/>
            <a:ext cx="7847409" cy="4383141"/>
          </a:xfrm>
          <a:prstGeom prst="flowChartAlternateProcess">
            <a:avLst/>
          </a:prstGeom>
          <a:noFill/>
          <a:ln w="9525" algn="ctr">
            <a:solidFill>
              <a:srgbClr val="A1C4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7500" tIns="35100" rIns="67500" bIns="35100" anchor="ctr"/>
          <a:lstStyle/>
          <a:p>
            <a:pPr algn="ctr">
              <a:buFontTx/>
              <a:buNone/>
            </a:pPr>
            <a:endParaRPr lang="zh-CN" altLang="en-US" sz="2700" b="1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标注 5"/>
          <p:cNvSpPr/>
          <p:nvPr/>
        </p:nvSpPr>
        <p:spPr>
          <a:xfrm>
            <a:off x="1505432" y="2285976"/>
            <a:ext cx="4032448" cy="1467643"/>
          </a:xfrm>
          <a:prstGeom prst="cloudCallout">
            <a:avLst>
              <a:gd name="adj1" fmla="val -46239"/>
              <a:gd name="adj2" fmla="val 56621"/>
            </a:avLst>
          </a:prstGeom>
          <a:solidFill>
            <a:srgbClr val="FFF9B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2260972"/>
            <a:ext cx="22955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28116"/>
            <a:ext cx="7776864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黄豆营养很丰富，其中蛋白质含量约占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36%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，脂肪含量约占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18%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，碳水化合物含量约占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712" y="2542743"/>
            <a:ext cx="3123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250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克黄豆中，蛋白质约有多少克？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云形标注 13"/>
          <p:cNvSpPr/>
          <p:nvPr/>
        </p:nvSpPr>
        <p:spPr>
          <a:xfrm>
            <a:off x="5175485" y="1525279"/>
            <a:ext cx="3578106" cy="1550527"/>
          </a:xfrm>
          <a:prstGeom prst="cloudCallout">
            <a:avLst>
              <a:gd name="adj1" fmla="val 15047"/>
              <a:gd name="adj2" fmla="val 97575"/>
            </a:avLst>
          </a:prstGeom>
          <a:solidFill>
            <a:srgbClr val="FFF9B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7045" y="1536897"/>
            <a:ext cx="3600450" cy="27027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7045" y="1536897"/>
            <a:ext cx="1295400" cy="27027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1CADE4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左大括号 4"/>
          <p:cNvSpPr/>
          <p:nvPr/>
        </p:nvSpPr>
        <p:spPr>
          <a:xfrm rot="16200000">
            <a:off x="3122141" y="363536"/>
            <a:ext cx="160734" cy="3600450"/>
          </a:xfrm>
          <a:prstGeom prst="leftBrace">
            <a:avLst>
              <a:gd name="adj1" fmla="val 46999"/>
              <a:gd name="adj2" fmla="val 50000"/>
            </a:avLst>
          </a:prstGeom>
          <a:noFill/>
          <a:ln w="28575" cap="flat" cmpd="sng" algn="ctr">
            <a:solidFill>
              <a:srgbClr val="A1C4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69132" y="2279847"/>
            <a:ext cx="1430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A1C4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250g</a:t>
            </a:r>
            <a:endParaRPr lang="zh-CN" altLang="en-US" sz="2800" dirty="0">
              <a:solidFill>
                <a:srgbClr val="A1C4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左大括号 6"/>
          <p:cNvSpPr/>
          <p:nvPr/>
        </p:nvSpPr>
        <p:spPr>
          <a:xfrm rot="5400000" flipV="1">
            <a:off x="1987475" y="773111"/>
            <a:ext cx="134541" cy="1295400"/>
          </a:xfrm>
          <a:prstGeom prst="leftBrace">
            <a:avLst>
              <a:gd name="adj1" fmla="val 46999"/>
              <a:gd name="adj2" fmla="val 50000"/>
            </a:avLst>
          </a:prstGeom>
          <a:noFill/>
          <a:ln w="28575" cap="flat" cmpd="sng" algn="ctr">
            <a:solidFill>
              <a:srgbClr val="A1C4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253" y="779720"/>
            <a:ext cx="3456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蛋白质约占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36%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左大括号 8"/>
          <p:cNvSpPr/>
          <p:nvPr/>
        </p:nvSpPr>
        <p:spPr>
          <a:xfrm rot="16200000">
            <a:off x="1987475" y="1267221"/>
            <a:ext cx="134540" cy="1295400"/>
          </a:xfrm>
          <a:prstGeom prst="leftBrace">
            <a:avLst>
              <a:gd name="adj1" fmla="val 46999"/>
              <a:gd name="adj2" fmla="val 50000"/>
            </a:avLst>
          </a:prstGeom>
          <a:noFill/>
          <a:ln w="28575" cap="flat" cmpd="sng" algn="ctr">
            <a:solidFill>
              <a:srgbClr val="A1C4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91737" y="1904800"/>
            <a:ext cx="1229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r>
              <a:rPr lang="en-US" altLang="zh-CN" sz="2800" dirty="0">
                <a:solidFill>
                  <a:srgbClr val="A1C4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endParaRPr lang="zh-CN" altLang="en-US" sz="2800" dirty="0">
              <a:solidFill>
                <a:srgbClr val="A1C4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9826" y="1836032"/>
            <a:ext cx="3123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就是求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250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en-US" altLang="zh-CN" sz="28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28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是多少。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3" grpId="0" animBg="1"/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1866905" y="669316"/>
            <a:ext cx="171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1785149" y="1493886"/>
            <a:ext cx="428625" cy="15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>
            <a:endCxn id="14" idx="2"/>
          </p:cNvCxnSpPr>
          <p:nvPr/>
        </p:nvCxnSpPr>
        <p:spPr>
          <a:xfrm flipV="1">
            <a:off x="2000256" y="1441102"/>
            <a:ext cx="2520657" cy="266699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63688" y="1851670"/>
            <a:ext cx="39604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去掉百分号，化成分母是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的分数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3568" y="2812562"/>
            <a:ext cx="788778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百分数化成分数：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把百分数改写成分母是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的分数，能约分的要约成最简分数。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57505" y="666510"/>
            <a:ext cx="1071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80284" y="649990"/>
            <a:ext cx="1071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40785" y="404900"/>
            <a:ext cx="928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18456" y="917882"/>
            <a:ext cx="120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638758" y="928120"/>
            <a:ext cx="1571625" cy="119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268692" y="457427"/>
            <a:ext cx="928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184320" y="917143"/>
            <a:ext cx="1204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919226" y="928120"/>
            <a:ext cx="1071563" cy="119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3" grpId="0"/>
      <p:bldP spid="19" grpId="0"/>
      <p:bldP spid="21" grpId="0"/>
      <p:bldP spid="12" grpId="0"/>
      <p:bldP spid="14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5576" y="2571750"/>
            <a:ext cx="735991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百分数化成小数：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只要把百分号去掉，同时把小数点向左移动两位。</a:t>
            </a:r>
          </a:p>
        </p:txBody>
      </p: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3098213" y="1437083"/>
            <a:ext cx="62418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533775" y="1438275"/>
            <a:ext cx="516786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2806380" y="1433057"/>
            <a:ext cx="64770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3952649" y="1418721"/>
            <a:ext cx="455872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3533775" y="1418722"/>
            <a:ext cx="26832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>
            <a:off x="4408521" y="1421479"/>
            <a:ext cx="2081212" cy="525065"/>
            <a:chOff x="3198" y="1207"/>
            <a:chExt cx="1311" cy="441"/>
          </a:xfrm>
        </p:grpSpPr>
        <p:sp>
          <p:nvSpPr>
            <p:cNvPr id="6152" name="Rectangle 10"/>
            <p:cNvSpPr>
              <a:spLocks noChangeArrowheads="1"/>
            </p:cNvSpPr>
            <p:nvPr/>
          </p:nvSpPr>
          <p:spPr bwMode="auto">
            <a:xfrm>
              <a:off x="3432" y="1207"/>
              <a:ext cx="1077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36</a:t>
              </a:r>
            </a:p>
          </p:txBody>
        </p:sp>
        <p:sp>
          <p:nvSpPr>
            <p:cNvPr id="6153" name="Text Box 11"/>
            <p:cNvSpPr txBox="1">
              <a:spLocks noChangeArrowheads="1"/>
            </p:cNvSpPr>
            <p:nvPr/>
          </p:nvSpPr>
          <p:spPr bwMode="auto">
            <a:xfrm>
              <a:off x="3348" y="1207"/>
              <a:ext cx="169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</p:txBody>
        </p:sp>
        <p:sp>
          <p:nvSpPr>
            <p:cNvPr id="6154" name="Rectangle 12"/>
            <p:cNvSpPr>
              <a:spLocks noChangeArrowheads="1"/>
            </p:cNvSpPr>
            <p:nvPr/>
          </p:nvSpPr>
          <p:spPr bwMode="auto">
            <a:xfrm>
              <a:off x="3198" y="1207"/>
              <a:ext cx="408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6215 0.005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21 0.00648 L -0.00399 0.004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6" grpId="0"/>
      <p:bldP spid="47" grpId="0"/>
      <p:bldP spid="47" grpId="1"/>
      <p:bldP spid="47" grpId="2"/>
      <p:bldP spid="48" grpId="0"/>
      <p:bldP spid="48" grpId="1"/>
      <p:bldP spid="49" grpId="0"/>
      <p:bldP spid="51" grpId="0"/>
      <p:bldP spid="51" grpId="1"/>
      <p:bldP spid="5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63245" y="1651920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250×36%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>
                <a:spLocks noChangeArrowheads="1"/>
              </p:cNvSpPr>
              <p:nvPr/>
            </p:nvSpPr>
            <p:spPr bwMode="auto">
              <a:xfrm>
                <a:off x="773112" y="2284810"/>
                <a:ext cx="2286719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eaLnBrk="1" hangingPunct="1"/>
                <a:r>
                  <a:rPr lang="en-US" altLang="zh-CN" sz="28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=250×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36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100</m:t>
                        </m:r>
                      </m:den>
                    </m:f>
                  </m:oMath>
                </a14:m>
                <a:endPara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3112" y="2284810"/>
                <a:ext cx="2286719" cy="714683"/>
              </a:xfrm>
              <a:prstGeom prst="rect">
                <a:avLst/>
              </a:prstGeom>
              <a:blipFill rotWithShape="1">
                <a:blip r:embed="rId3"/>
                <a:stretch>
                  <a:fillRect l="-14" t="-11" r="18" b="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73112" y="3239869"/>
            <a:ext cx="1858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90g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06688" y="2859782"/>
            <a:ext cx="265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390120" y="2028890"/>
            <a:ext cx="265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467768" y="2022043"/>
            <a:ext cx="736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1088230" y="2459857"/>
            <a:ext cx="666750" cy="253604"/>
          </a:xfrm>
          <a:prstGeom prst="line">
            <a:avLst/>
          </a:prstGeom>
          <a:ln w="28575">
            <a:solidFill>
              <a:srgbClr val="5F3E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963737" y="2333055"/>
            <a:ext cx="668337" cy="253604"/>
          </a:xfrm>
          <a:prstGeom prst="line">
            <a:avLst/>
          </a:prstGeom>
          <a:ln w="28575">
            <a:solidFill>
              <a:srgbClr val="5F3E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10800000" flipH="1" flipV="1">
            <a:off x="2521743" y="3060477"/>
            <a:ext cx="360362" cy="138113"/>
          </a:xfrm>
          <a:prstGeom prst="line">
            <a:avLst/>
          </a:prstGeom>
          <a:ln w="28575">
            <a:solidFill>
              <a:srgbClr val="5F3E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932080" y="2718748"/>
            <a:ext cx="668337" cy="253604"/>
          </a:xfrm>
          <a:prstGeom prst="line">
            <a:avLst/>
          </a:prstGeom>
          <a:ln w="28575">
            <a:solidFill>
              <a:srgbClr val="5F3E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000625" y="1660923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250×36%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788024" y="2284810"/>
            <a:ext cx="23720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=250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960663" y="2290500"/>
            <a:ext cx="1566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0.36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788024" y="2895734"/>
            <a:ext cx="1858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=90g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063245" y="3939902"/>
            <a:ext cx="6513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250g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黄豆中，蛋白质约有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90g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867768" y="555526"/>
            <a:ext cx="6728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克黄豆中，蛋白质约有多少克？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>
                <a:spLocks noChangeArrowheads="1"/>
              </p:cNvSpPr>
              <p:nvPr/>
            </p:nvSpPr>
            <p:spPr bwMode="auto">
              <a:xfrm>
                <a:off x="1387759" y="2212716"/>
                <a:ext cx="2544762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eaLnBrk="1" hangingPunct="1"/>
                <a:r>
                  <a:rPr lang="en-US" altLang="zh-CN" sz="28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=250×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18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100</m:t>
                        </m:r>
                      </m:den>
                    </m:f>
                  </m:oMath>
                </a14:m>
                <a:endPara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7759" y="2212716"/>
                <a:ext cx="2544762" cy="714683"/>
              </a:xfrm>
              <a:prstGeom prst="rect">
                <a:avLst/>
              </a:prstGeom>
              <a:blipFill rotWithShape="1">
                <a:blip r:embed="rId3"/>
                <a:stretch>
                  <a:fillRect l="-11" t="-53" r="24" b="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677197" y="1434556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250×18%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27307" y="3322896"/>
            <a:ext cx="1858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=45g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66159" y="2993823"/>
            <a:ext cx="265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986760" y="1920330"/>
            <a:ext cx="265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266159" y="1962257"/>
            <a:ext cx="466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730380" y="2491415"/>
            <a:ext cx="666750" cy="253604"/>
          </a:xfrm>
          <a:prstGeom prst="line">
            <a:avLst/>
          </a:prstGeom>
          <a:ln w="28575">
            <a:solidFill>
              <a:srgbClr val="5F3E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680497" y="2723790"/>
            <a:ext cx="668337" cy="253603"/>
          </a:xfrm>
          <a:prstGeom prst="line">
            <a:avLst/>
          </a:prstGeom>
          <a:ln w="28575">
            <a:solidFill>
              <a:srgbClr val="5F3E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680497" y="2280382"/>
            <a:ext cx="668337" cy="254794"/>
          </a:xfrm>
          <a:prstGeom prst="line">
            <a:avLst/>
          </a:prstGeom>
          <a:ln w="28575">
            <a:solidFill>
              <a:srgbClr val="5F3E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547664" y="4031829"/>
            <a:ext cx="5888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250g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黄豆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中脂肪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45g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8451" name="TextBox 42"/>
          <p:cNvSpPr txBox="1">
            <a:spLocks noChangeArrowheads="1"/>
          </p:cNvSpPr>
          <p:nvPr/>
        </p:nvSpPr>
        <p:spPr bwMode="auto">
          <a:xfrm>
            <a:off x="817976" y="483518"/>
            <a:ext cx="77001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250g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黄豆中，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脂肪的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含量分别约是多少？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504986" y="1491630"/>
            <a:ext cx="23073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250×18%</a:t>
            </a:r>
          </a:p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=250×0.18</a:t>
            </a:r>
          </a:p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=45g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064547" y="3070607"/>
            <a:ext cx="668337" cy="253603"/>
          </a:xfrm>
          <a:prstGeom prst="line">
            <a:avLst/>
          </a:prstGeom>
          <a:ln w="28575">
            <a:solidFill>
              <a:srgbClr val="5F3E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41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09503" y="1401446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250×25%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718991" y="2020179"/>
            <a:ext cx="2867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=250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923928" y="2020179"/>
            <a:ext cx="1566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0.25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718991" y="2779797"/>
            <a:ext cx="1858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=62.5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8451" name="TextBox 42"/>
          <p:cNvSpPr txBox="1">
            <a:spLocks noChangeArrowheads="1"/>
          </p:cNvSpPr>
          <p:nvPr/>
        </p:nvSpPr>
        <p:spPr bwMode="auto">
          <a:xfrm>
            <a:off x="851377" y="195486"/>
            <a:ext cx="7340128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250g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黄豆中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，碳水化合物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的含量分别约是多少？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198245" y="3660140"/>
            <a:ext cx="65208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250g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黄豆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中碳水化合物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62.5g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5031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Microsoft Office PowerPoint</Application>
  <PresentationFormat>全屏显示(16:9)</PresentationFormat>
  <Paragraphs>124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Calibri</vt:lpstr>
      <vt:lpstr>黑体</vt:lpstr>
      <vt:lpstr>楷体</vt:lpstr>
      <vt:lpstr>微软雅黑</vt:lpstr>
      <vt:lpstr>楷体_GB2312</vt:lpstr>
      <vt:lpstr>Arial</vt:lpstr>
      <vt:lpstr>幼圆</vt:lpstr>
      <vt:lpstr>Cambria Math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2011-05-04T08:34:00Z</dcterms:created>
  <dcterms:modified xsi:type="dcterms:W3CDTF">2023-01-17T01:39:01Z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469B3B5C367E4149AB18B9290C46D907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