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34" r:id="rId2"/>
    <p:sldId id="335" r:id="rId3"/>
    <p:sldId id="336" r:id="rId4"/>
    <p:sldId id="337" r:id="rId5"/>
    <p:sldId id="338" r:id="rId6"/>
    <p:sldId id="339" r:id="rId7"/>
    <p:sldId id="340" r:id="rId8"/>
    <p:sldId id="341" r:id="rId9"/>
    <p:sldId id="342" r:id="rId10"/>
    <p:sldId id="343" r:id="rId11"/>
    <p:sldId id="344" r:id="rId12"/>
    <p:sldId id="345" r:id="rId13"/>
    <p:sldId id="346" r:id="rId14"/>
    <p:sldId id="347" r:id="rId15"/>
    <p:sldId id="348" r:id="rId16"/>
    <p:sldId id="349" r:id="rId17"/>
    <p:sldId id="350" r:id="rId18"/>
    <p:sldId id="351" r:id="rId19"/>
    <p:sldId id="352" r:id="rId20"/>
    <p:sldId id="353" r:id="rId21"/>
    <p:sldId id="354" r:id="rId22"/>
    <p:sldId id="355" r:id="rId23"/>
    <p:sldId id="356" r:id="rId24"/>
    <p:sldId id="357" r:id="rId25"/>
    <p:sldId id="358" r:id="rId26"/>
    <p:sldId id="359" r:id="rId27"/>
    <p:sldId id="360" r:id="rId28"/>
    <p:sldId id="361" r:id="rId29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8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0E6B30-DC5A-4162-B84E-97D5C37E57B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74345-8B07-4CD1-B0B2-8F88D3E4189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F5D3C8-296D-441C-AAD5-8768AC91D583}" type="slidenum">
              <a:rPr lang="zh-CN" altLang="en-US" smtClean="0"/>
              <a:t>2</a:t>
            </a:fld>
            <a:endParaRPr lang="en-US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6EC5E-54FD-4E58-AA28-1DCD7D46EE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0B991-653F-419D-8E35-B3A77476CF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39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38.xml"/><Relationship Id="rId1" Type="http://schemas.openxmlformats.org/officeDocument/2006/relationships/vmlDrawing" Target="../drawings/vmlDrawing4.vml"/><Relationship Id="rId6" Type="http://schemas.openxmlformats.org/officeDocument/2006/relationships/tags" Target="../tags/tag42.xml"/><Relationship Id="rId11" Type="http://schemas.openxmlformats.org/officeDocument/2006/relationships/image" Target="../media/image13.wmf"/><Relationship Id="rId5" Type="http://schemas.openxmlformats.org/officeDocument/2006/relationships/tags" Target="../tags/tag41.xml"/><Relationship Id="rId10" Type="http://schemas.openxmlformats.org/officeDocument/2006/relationships/oleObject" Target="../embeddings/oleObject5.bin"/><Relationship Id="rId4" Type="http://schemas.openxmlformats.org/officeDocument/2006/relationships/tags" Target="../tags/tag40.xml"/><Relationship Id="rId9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4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43.xml"/><Relationship Id="rId1" Type="http://schemas.openxmlformats.org/officeDocument/2006/relationships/vmlDrawing" Target="../drawings/vmlDrawing5.vml"/><Relationship Id="rId6" Type="http://schemas.openxmlformats.org/officeDocument/2006/relationships/tags" Target="../tags/tag47.xml"/><Relationship Id="rId11" Type="http://schemas.openxmlformats.org/officeDocument/2006/relationships/image" Target="../media/image13.wmf"/><Relationship Id="rId5" Type="http://schemas.openxmlformats.org/officeDocument/2006/relationships/tags" Target="../tags/tag46.xml"/><Relationship Id="rId10" Type="http://schemas.openxmlformats.org/officeDocument/2006/relationships/oleObject" Target="../embeddings/oleObject6.bin"/><Relationship Id="rId4" Type="http://schemas.openxmlformats.org/officeDocument/2006/relationships/tags" Target="../tags/tag45.xml"/><Relationship Id="rId9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tags" Target="../tags/tag49.xml"/><Relationship Id="rId7" Type="http://schemas.openxmlformats.org/officeDocument/2006/relationships/image" Target="../media/image2.png"/><Relationship Id="rId2" Type="http://schemas.openxmlformats.org/officeDocument/2006/relationships/tags" Target="../tags/tag48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9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2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3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tags" Target="../tags/tag56.xml"/><Relationship Id="rId7" Type="http://schemas.openxmlformats.org/officeDocument/2006/relationships/image" Target="../media/image2.png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58.xml"/><Relationship Id="rId4" Type="http://schemas.openxmlformats.org/officeDocument/2006/relationships/tags" Target="../tags/tag57.xml"/><Relationship Id="rId9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7" Type="http://schemas.openxmlformats.org/officeDocument/2006/relationships/image" Target="../media/image2.png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3.wmf"/><Relationship Id="rId3" Type="http://schemas.openxmlformats.org/officeDocument/2006/relationships/tags" Target="../tags/tag65.xml"/><Relationship Id="rId7" Type="http://schemas.openxmlformats.org/officeDocument/2006/relationships/image" Target="../media/image2.png"/><Relationship Id="rId12" Type="http://schemas.openxmlformats.org/officeDocument/2006/relationships/oleObject" Target="../embeddings/oleObject9.bin"/><Relationship Id="rId2" Type="http://schemas.openxmlformats.org/officeDocument/2006/relationships/tags" Target="../tags/tag64.xml"/><Relationship Id="rId16" Type="http://schemas.openxmlformats.org/officeDocument/2006/relationships/oleObject" Target="../embeddings/oleObject12.bin"/><Relationship Id="rId1" Type="http://schemas.openxmlformats.org/officeDocument/2006/relationships/vmlDrawing" Target="../drawings/vmlDrawing7.v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22.wmf"/><Relationship Id="rId5" Type="http://schemas.openxmlformats.org/officeDocument/2006/relationships/tags" Target="../tags/tag67.xml"/><Relationship Id="rId15" Type="http://schemas.openxmlformats.org/officeDocument/2006/relationships/oleObject" Target="../embeddings/oleObject11.bin"/><Relationship Id="rId10" Type="http://schemas.openxmlformats.org/officeDocument/2006/relationships/oleObject" Target="../embeddings/oleObject8.bin"/><Relationship Id="rId4" Type="http://schemas.openxmlformats.org/officeDocument/2006/relationships/tags" Target="../tags/tag66.xml"/><Relationship Id="rId9" Type="http://schemas.openxmlformats.org/officeDocument/2006/relationships/image" Target="../media/image25.png"/><Relationship Id="rId14" Type="http://schemas.openxmlformats.org/officeDocument/2006/relationships/oleObject" Target="../embeddings/oleObject10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oleObject" Target="../embeddings/oleObject16.bin"/><Relationship Id="rId3" Type="http://schemas.openxmlformats.org/officeDocument/2006/relationships/tags" Target="../tags/tag69.xml"/><Relationship Id="rId7" Type="http://schemas.openxmlformats.org/officeDocument/2006/relationships/image" Target="../media/image2.png"/><Relationship Id="rId12" Type="http://schemas.openxmlformats.org/officeDocument/2006/relationships/oleObject" Target="../embeddings/oleObject15.bin"/><Relationship Id="rId2" Type="http://schemas.openxmlformats.org/officeDocument/2006/relationships/tags" Target="../tags/tag68.xml"/><Relationship Id="rId1" Type="http://schemas.openxmlformats.org/officeDocument/2006/relationships/vmlDrawing" Target="../drawings/vmlDrawing8.vml"/><Relationship Id="rId6" Type="http://schemas.openxmlformats.org/officeDocument/2006/relationships/slideLayout" Target="../slideLayouts/slideLayout7.xml"/><Relationship Id="rId11" Type="http://schemas.openxmlformats.org/officeDocument/2006/relationships/oleObject" Target="../embeddings/oleObject14.bin"/><Relationship Id="rId5" Type="http://schemas.openxmlformats.org/officeDocument/2006/relationships/tags" Target="../tags/tag71.xml"/><Relationship Id="rId10" Type="http://schemas.openxmlformats.org/officeDocument/2006/relationships/image" Target="../media/image23.wmf"/><Relationship Id="rId4" Type="http://schemas.openxmlformats.org/officeDocument/2006/relationships/tags" Target="../tags/tag70.xml"/><Relationship Id="rId9" Type="http://schemas.openxmlformats.org/officeDocument/2006/relationships/oleObject" Target="../embeddings/oleObject13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tags" Target="../tags/tag73.xml"/><Relationship Id="rId7" Type="http://schemas.openxmlformats.org/officeDocument/2006/relationships/image" Target="../media/image2.png"/><Relationship Id="rId2" Type="http://schemas.openxmlformats.org/officeDocument/2006/relationships/tags" Target="../tags/tag72.xml"/><Relationship Id="rId1" Type="http://schemas.openxmlformats.org/officeDocument/2006/relationships/vmlDrawing" Target="../drawings/vmlDrawing9.v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75.xml"/><Relationship Id="rId10" Type="http://schemas.openxmlformats.org/officeDocument/2006/relationships/image" Target="../media/image23.wmf"/><Relationship Id="rId4" Type="http://schemas.openxmlformats.org/officeDocument/2006/relationships/tags" Target="../tags/tag74.xml"/><Relationship Id="rId9" Type="http://schemas.openxmlformats.org/officeDocument/2006/relationships/oleObject" Target="../embeddings/oleObject1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3" Type="http://schemas.openxmlformats.org/officeDocument/2006/relationships/tags" Target="../tags/tag78.xml"/><Relationship Id="rId7" Type="http://schemas.openxmlformats.org/officeDocument/2006/relationships/image" Target="../media/image2.png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80.xml"/><Relationship Id="rId4" Type="http://schemas.openxmlformats.org/officeDocument/2006/relationships/tags" Target="../tags/tag7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7" Type="http://schemas.openxmlformats.org/officeDocument/2006/relationships/image" Target="../media/image29.png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8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7" Type="http://schemas.openxmlformats.org/officeDocument/2006/relationships/image" Target="../media/image30.png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88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tags" Target="../tags/tag90.xml"/><Relationship Id="rId7" Type="http://schemas.openxmlformats.org/officeDocument/2006/relationships/image" Target="../media/image2.png"/><Relationship Id="rId2" Type="http://schemas.openxmlformats.org/officeDocument/2006/relationships/tags" Target="../tags/tag89.xml"/><Relationship Id="rId1" Type="http://schemas.openxmlformats.org/officeDocument/2006/relationships/vmlDrawing" Target="../drawings/vmlDrawing10.v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31.wmf"/><Relationship Id="rId5" Type="http://schemas.openxmlformats.org/officeDocument/2006/relationships/tags" Target="../tags/tag92.xml"/><Relationship Id="rId10" Type="http://schemas.openxmlformats.org/officeDocument/2006/relationships/oleObject" Target="../embeddings/oleObject18.bin"/><Relationship Id="rId4" Type="http://schemas.openxmlformats.org/officeDocument/2006/relationships/tags" Target="../tags/tag91.xml"/><Relationship Id="rId9" Type="http://schemas.openxmlformats.org/officeDocument/2006/relationships/image" Target="../media/image33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tags" Target="../tags/tag95.xml"/><Relationship Id="rId7" Type="http://schemas.openxmlformats.org/officeDocument/2006/relationships/image" Target="../media/image34.png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9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99.xml"/><Relationship Id="rId7" Type="http://schemas.openxmlformats.org/officeDocument/2006/relationships/image" Target="../media/image36.png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00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tags" Target="../tags/tag102.xml"/><Relationship Id="rId7" Type="http://schemas.openxmlformats.org/officeDocument/2006/relationships/image" Target="../media/image2.png"/><Relationship Id="rId2" Type="http://schemas.openxmlformats.org/officeDocument/2006/relationships/tags" Target="../tags/tag101.xml"/><Relationship Id="rId1" Type="http://schemas.openxmlformats.org/officeDocument/2006/relationships/vmlDrawing" Target="../drawings/vmlDrawing11.vml"/><Relationship Id="rId6" Type="http://schemas.openxmlformats.org/officeDocument/2006/relationships/slideLayout" Target="../slideLayouts/slideLayout7.xml"/><Relationship Id="rId11" Type="http://schemas.openxmlformats.org/officeDocument/2006/relationships/oleObject" Target="../embeddings/oleObject20.bin"/><Relationship Id="rId5" Type="http://schemas.openxmlformats.org/officeDocument/2006/relationships/tags" Target="../tags/tag104.xml"/><Relationship Id="rId10" Type="http://schemas.openxmlformats.org/officeDocument/2006/relationships/image" Target="../media/image37.wmf"/><Relationship Id="rId4" Type="http://schemas.openxmlformats.org/officeDocument/2006/relationships/tags" Target="../tags/tag103.xml"/><Relationship Id="rId9" Type="http://schemas.openxmlformats.org/officeDocument/2006/relationships/oleObject" Target="../embeddings/oleObject19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tags" Target="../tags/tag106.xml"/><Relationship Id="rId7" Type="http://schemas.openxmlformats.org/officeDocument/2006/relationships/image" Target="../media/image2.png"/><Relationship Id="rId2" Type="http://schemas.openxmlformats.org/officeDocument/2006/relationships/tags" Target="../tags/tag105.xml"/><Relationship Id="rId1" Type="http://schemas.openxmlformats.org/officeDocument/2006/relationships/vmlDrawing" Target="../drawings/vmlDrawing12.v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08.xml"/><Relationship Id="rId4" Type="http://schemas.openxmlformats.org/officeDocument/2006/relationships/tags" Target="../tags/tag107.xml"/><Relationship Id="rId9" Type="http://schemas.openxmlformats.org/officeDocument/2006/relationships/image" Target="../media/image39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3.wmf"/><Relationship Id="rId2" Type="http://schemas.openxmlformats.org/officeDocument/2006/relationships/tags" Target="../tags/tag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11.xml"/><Relationship Id="rId7" Type="http://schemas.openxmlformats.org/officeDocument/2006/relationships/image" Target="../media/image2.pn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tags" Target="../tags/tag26.xml"/><Relationship Id="rId18" Type="http://schemas.openxmlformats.org/officeDocument/2006/relationships/image" Target="../media/image9.png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12" Type="http://schemas.openxmlformats.org/officeDocument/2006/relationships/tags" Target="../tags/tag25.xml"/><Relationship Id="rId17" Type="http://schemas.openxmlformats.org/officeDocument/2006/relationships/image" Target="../media/image8.png"/><Relationship Id="rId2" Type="http://schemas.openxmlformats.org/officeDocument/2006/relationships/tags" Target="../tags/tag15.xml"/><Relationship Id="rId16" Type="http://schemas.openxmlformats.org/officeDocument/2006/relationships/image" Target="../media/image2.png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5" Type="http://schemas.openxmlformats.org/officeDocument/2006/relationships/tags" Target="../tags/tag18.xml"/><Relationship Id="rId15" Type="http://schemas.openxmlformats.org/officeDocument/2006/relationships/slideLayout" Target="../slideLayouts/slideLayout7.xml"/><Relationship Id="rId10" Type="http://schemas.openxmlformats.org/officeDocument/2006/relationships/tags" Target="../tags/tag23.xml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tags" Target="../tags/tag2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9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28.xml"/><Relationship Id="rId1" Type="http://schemas.openxmlformats.org/officeDocument/2006/relationships/vmlDrawing" Target="../drawings/vmlDrawing2.vml"/><Relationship Id="rId6" Type="http://schemas.openxmlformats.org/officeDocument/2006/relationships/tags" Target="../tags/tag32.xml"/><Relationship Id="rId11" Type="http://schemas.openxmlformats.org/officeDocument/2006/relationships/image" Target="../media/image10.wmf"/><Relationship Id="rId5" Type="http://schemas.openxmlformats.org/officeDocument/2006/relationships/tags" Target="../tags/tag31.xml"/><Relationship Id="rId10" Type="http://schemas.openxmlformats.org/officeDocument/2006/relationships/oleObject" Target="../embeddings/oleObject2.bin"/><Relationship Id="rId4" Type="http://schemas.openxmlformats.org/officeDocument/2006/relationships/tags" Target="../tags/tag30.xml"/><Relationship Id="rId9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13.wmf"/><Relationship Id="rId3" Type="http://schemas.openxmlformats.org/officeDocument/2006/relationships/tags" Target="../tags/tag34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4.bin"/><Relationship Id="rId2" Type="http://schemas.openxmlformats.org/officeDocument/2006/relationships/tags" Target="../tags/tag33.xml"/><Relationship Id="rId1" Type="http://schemas.openxmlformats.org/officeDocument/2006/relationships/vmlDrawing" Target="../drawings/vmlDrawing3.vml"/><Relationship Id="rId6" Type="http://schemas.openxmlformats.org/officeDocument/2006/relationships/tags" Target="../tags/tag37.xml"/><Relationship Id="rId11" Type="http://schemas.openxmlformats.org/officeDocument/2006/relationships/image" Target="../media/image12.wmf"/><Relationship Id="rId5" Type="http://schemas.openxmlformats.org/officeDocument/2006/relationships/tags" Target="../tags/tag36.xml"/><Relationship Id="rId10" Type="http://schemas.openxmlformats.org/officeDocument/2006/relationships/oleObject" Target="../embeddings/oleObject3.bin"/><Relationship Id="rId4" Type="http://schemas.openxmlformats.org/officeDocument/2006/relationships/tags" Target="../tags/tag35.xml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 noChangeArrowheads="1"/>
          </p:cNvSpPr>
          <p:nvPr>
            <p:ph type="ctrTitle"/>
          </p:nvPr>
        </p:nvSpPr>
        <p:spPr>
          <a:xfrm>
            <a:off x="3733800" y="2800350"/>
            <a:ext cx="1922462" cy="382692"/>
          </a:xfrm>
        </p:spPr>
        <p:txBody>
          <a:bodyPr>
            <a:noAutofit/>
          </a:bodyPr>
          <a:lstStyle/>
          <a:p>
            <a:pPr eaLnBrk="1" hangingPunct="1"/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八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年级下册</a:t>
            </a:r>
          </a:p>
        </p:txBody>
      </p:sp>
      <p:sp>
        <p:nvSpPr>
          <p:cNvPr id="9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428750"/>
            <a:ext cx="9144000" cy="914400"/>
          </a:xfrm>
        </p:spPr>
        <p:txBody>
          <a:bodyPr>
            <a:no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40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6.3   </a:t>
            </a:r>
            <a:r>
              <a:rPr lang="zh-CN" altLang="en-US" sz="40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三角形的中位线</a:t>
            </a:r>
            <a:endParaRPr lang="en-US" altLang="zh-CN" sz="4000" b="1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409575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-文本框 1"/>
          <p:cNvSpPr txBox="1"/>
          <p:nvPr>
            <p:custDataLst>
              <p:tags r:id="rId2"/>
            </p:custDataLst>
          </p:nvPr>
        </p:nvSpPr>
        <p:spPr>
          <a:xfrm>
            <a:off x="887939" y="819152"/>
            <a:ext cx="452226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证明方法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：延长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至点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，使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EF=DE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连接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CF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AF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∵EF=DE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AE=EC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四边形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ADCF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是平行四边形 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AD∥CF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  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AD=CF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∵AD=DB 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FC∥BD   FC=BD 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四边形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BCFD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是平行四边形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DF∥BC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DF=BC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DE∥BC,DE=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BC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PA-PA_组合 5"/>
          <p:cNvGrpSpPr/>
          <p:nvPr>
            <p:custDataLst>
              <p:tags r:id="rId3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-文本框 2"/>
            <p:cNvSpPr txBox="1"/>
            <p:nvPr>
              <p:custDataLst>
                <p:tags r:id="rId4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-直接连接符 9"/>
            <p:cNvCxnSpPr>
              <a:cxnSpLocks noChangeShapeType="1"/>
            </p:cNvCxnSpPr>
            <p:nvPr>
              <p:custDataLst>
                <p:tags r:id="rId5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-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6"/>
              </p:custDataLst>
            </p:nvPr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43600" y="1428750"/>
            <a:ext cx="1980952" cy="1990476"/>
          </a:xfrm>
          <a:prstGeom prst="rect">
            <a:avLst/>
          </a:prstGeom>
        </p:spPr>
      </p:pic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2743200" y="4476752"/>
          <a:ext cx="196850" cy="501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10" imgW="3352800" imgH="8534400" progId="Equation.DSMT4">
                  <p:embed/>
                </p:oleObj>
              </mc:Choice>
              <mc:Fallback>
                <p:oleObj name="Equation" r:id="rId10" imgW="3352800" imgH="8534400" progId="Equation.DSMT4">
                  <p:embed/>
                  <p:pic>
                    <p:nvPicPr>
                      <p:cNvPr id="0" name="图片 921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743200" y="4476752"/>
                        <a:ext cx="196850" cy="5010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-文本框 1"/>
          <p:cNvSpPr txBox="1"/>
          <p:nvPr>
            <p:custDataLst>
              <p:tags r:id="rId2"/>
            </p:custDataLst>
          </p:nvPr>
        </p:nvSpPr>
        <p:spPr>
          <a:xfrm>
            <a:off x="274421" y="843350"/>
            <a:ext cx="6888383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证明方法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：过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作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MN∥AB 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过点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作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AM∥BC 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四边形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ABNM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是平行四边形 ∵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AM∥BC ∴∠M=∠MNC 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在△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AEM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和△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CEN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M=∠ENC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AEM=∠CEN ,AE=EC.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∴△AEM≌△CEN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∴ME=NE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易证四边形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ADEM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BDEN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是平行四边形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DE=AM=NC=BN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∴DE∥BC,DE=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BC 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PA-PA_组合 5"/>
          <p:cNvGrpSpPr/>
          <p:nvPr>
            <p:custDataLst>
              <p:tags r:id="rId3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-文本框 2"/>
            <p:cNvSpPr txBox="1"/>
            <p:nvPr>
              <p:custDataLst>
                <p:tags r:id="rId4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400" b="1" kern="0" dirty="0" smtClean="0">
                  <a:solidFill>
                    <a:prstClr val="black"/>
                  </a:solidFill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solidFill>
                  <a:prstClr val="black"/>
                </a:solidFill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-直接连接符 9"/>
            <p:cNvCxnSpPr>
              <a:cxnSpLocks noChangeShapeType="1"/>
            </p:cNvCxnSpPr>
            <p:nvPr>
              <p:custDataLst>
                <p:tags r:id="rId5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-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6"/>
              </p:custDataLst>
            </p:nvPr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77003" y="1921164"/>
            <a:ext cx="2142857" cy="1676190"/>
          </a:xfrm>
          <a:prstGeom prst="rect">
            <a:avLst/>
          </a:prstGeom>
        </p:spPr>
      </p:pic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2317750" y="4128079"/>
          <a:ext cx="196850" cy="501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10" imgW="3352800" imgH="8534400" progId="Equation.DSMT4">
                  <p:embed/>
                </p:oleObj>
              </mc:Choice>
              <mc:Fallback>
                <p:oleObj name="Equation" r:id="rId10" imgW="3352800" imgH="8534400" progId="Equation.DSMT4">
                  <p:embed/>
                  <p:pic>
                    <p:nvPicPr>
                      <p:cNvPr id="0" name="图片 10242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317750" y="4128079"/>
                        <a:ext cx="196850" cy="5010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-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-文本框 2"/>
            <p:cNvSpPr txBox="1"/>
            <p:nvPr>
              <p:custDataLst>
                <p:tags r:id="rId3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400" b="1" kern="0" dirty="0" smtClean="0">
                  <a:solidFill>
                    <a:prstClr val="black"/>
                  </a:solidFill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solidFill>
                  <a:prstClr val="black"/>
                </a:solidFill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-直接连接符 9"/>
            <p:cNvCxnSpPr>
              <a:cxnSpLocks noChangeShapeType="1"/>
            </p:cNvCxnSpPr>
            <p:nvPr>
              <p:custDataLst>
                <p:tags r:id="rId4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-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6"/>
          <p:cNvSpPr txBox="1"/>
          <p:nvPr/>
        </p:nvSpPr>
        <p:spPr>
          <a:xfrm>
            <a:off x="838200" y="1099566"/>
            <a:ext cx="7696200" cy="175432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三角形中位线定理：三角形的中位线平行于第三边，并等于它的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一半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几何语言：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分别是∆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的中点，  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DE∥BC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DE=   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3124200" y="2352821"/>
          <a:ext cx="196850" cy="501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8" imgW="3352800" imgH="8534400" progId="Equation.DSMT4">
                  <p:embed/>
                </p:oleObj>
              </mc:Choice>
              <mc:Fallback>
                <p:oleObj name="Equation" r:id="rId8" imgW="3352800" imgH="8534400" progId="Equation.DSMT4">
                  <p:embed/>
                  <p:pic>
                    <p:nvPicPr>
                      <p:cNvPr id="0" name="图片 1126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124200" y="2352821"/>
                        <a:ext cx="196850" cy="5010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162464" y="957825"/>
            <a:ext cx="899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探究点二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：如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顺次连结四边形四条边的中点，所得的四边形有什么特点？请你说明理由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解：四边形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EFQH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是平行四边形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sz="16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638800" y="2419350"/>
            <a:ext cx="1250156" cy="914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290427" y="831830"/>
            <a:ext cx="870117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：如图，在四边形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ABCD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分别是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DA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的中点．求证：四边形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EFGH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是平行四边形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 </a:t>
            </a:r>
            <a:endParaRPr lang="zh-CN" altLang="en-US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 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EFGH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是平行四边形．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理由：如图，连接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sz="16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∵EF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是△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的中位线，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EF= AC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且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EF∥AC.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同理，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GH= AC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且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GH∥AC.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∴EF∥GH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且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EF= GH.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四边形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EFGH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为平行四边形．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858000" y="1809752"/>
            <a:ext cx="1249788" cy="91447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3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4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PA_文本框 5"/>
          <p:cNvSpPr txBox="1"/>
          <p:nvPr>
            <p:custDataLst>
              <p:tags r:id="rId2"/>
            </p:custDataLst>
          </p:nvPr>
        </p:nvSpPr>
        <p:spPr>
          <a:xfrm>
            <a:off x="274421" y="578570"/>
            <a:ext cx="871718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：如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图所示，在△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的中点，在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的延长线上取一点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，使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，求证：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2CE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 </a:t>
            </a: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证明：取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的中点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，连接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BF.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∵BD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BF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为△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ADC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的中位线，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DC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2BF.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∵E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的中点，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CF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＝∠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ACB.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∵BC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CB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∴△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EBC≌△FCB.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∴CE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BF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2CE.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48403" y="3416599"/>
            <a:ext cx="1047619" cy="92381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6629404" y="1733551"/>
            <a:ext cx="1048603" cy="92057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3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400" b="1" kern="0" dirty="0" smtClean="0">
                  <a:solidFill>
                    <a:prstClr val="black"/>
                  </a:solidFill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solidFill>
                  <a:prstClr val="black"/>
                </a:solidFill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4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PA_文本框 5"/>
          <p:cNvSpPr txBox="1"/>
          <p:nvPr>
            <p:custDataLst>
              <p:tags r:id="rId2"/>
            </p:custDataLst>
          </p:nvPr>
        </p:nvSpPr>
        <p:spPr>
          <a:xfrm>
            <a:off x="491356" y="1352551"/>
            <a:ext cx="8271645" cy="92333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在三角形中，若已知一边的中点，常取其余两边的中点，以便利用三角形的中位线定理来</a:t>
            </a: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解题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 p14:presetBounceEnd="3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5000">
                                          <p:cBhvr additive="base">
                                            <p:cTn id="7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5000">
                                          <p:cBhvr additive="base">
                                            <p:cTn id="8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/>
        </p:bldLst>
      </p:timing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3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4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6"/>
          <p:cNvSpPr txBox="1"/>
          <p:nvPr/>
        </p:nvSpPr>
        <p:spPr>
          <a:xfrm>
            <a:off x="415159" y="660191"/>
            <a:ext cx="7433445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探究</a:t>
            </a:r>
            <a:r>
              <a:rPr lang="zh-CN" altLang="en-US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点三：</a:t>
            </a:r>
          </a:p>
          <a:p>
            <a:pPr indent="457200">
              <a:lnSpc>
                <a:spcPct val="150000"/>
              </a:lnSpc>
            </a:pPr>
            <a:r>
              <a:rPr lang="zh-CN" altLang="en-US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在梯形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ABCD</a:t>
            </a:r>
            <a:r>
              <a:rPr lang="zh-CN" altLang="en-US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AD∥BC</a:t>
            </a:r>
            <a:r>
              <a:rPr lang="zh-CN" altLang="en-US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＜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zh-CN" altLang="en-US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分别是对角线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的中点</a:t>
            </a:r>
            <a:r>
              <a:rPr lang="zh-CN" altLang="en-US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en-US" altLang="zh-CN" sz="14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求证</a:t>
            </a:r>
            <a:r>
              <a:rPr lang="zh-CN" altLang="en-US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EF= </a:t>
            </a: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BC-AD</a:t>
            </a:r>
            <a:r>
              <a:rPr lang="zh-CN" altLang="en-US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）． </a:t>
            </a:r>
            <a:endParaRPr lang="zh-CN" altLang="en-US" sz="14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</a:t>
            </a:r>
            <a:r>
              <a:rPr lang="en-US" altLang="zh-CN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：如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图所示，连接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AE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并延长，交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于点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</a:t>
            </a:r>
            <a:r>
              <a:rPr lang="zh-CN" alt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 </a:t>
            </a:r>
            <a:endParaRPr lang="zh-CN" altLang="en-US" sz="14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</a:t>
            </a:r>
            <a:r>
              <a:rPr lang="en-US" altLang="zh-CN" sz="1400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AD∥BC</a:t>
            </a:r>
            <a:r>
              <a:rPr lang="zh-CN" alt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，∴∠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ADE=∠GBE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EAD=∠EGB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150000"/>
              </a:lnSpc>
            </a:pP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又∵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中点，</a:t>
            </a:r>
          </a:p>
          <a:p>
            <a:pPr indent="457200">
              <a:lnSpc>
                <a:spcPct val="150000"/>
              </a:lnSpc>
            </a:pP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∴△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AED≌△GEB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  <a:p>
            <a:pPr indent="457200">
              <a:lnSpc>
                <a:spcPct val="150000"/>
              </a:lnSpc>
            </a:pP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BG=AD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AE=EG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  <a:p>
            <a:pPr indent="457200">
              <a:lnSpc>
                <a:spcPct val="150000"/>
              </a:lnSpc>
            </a:pP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在△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AGC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</a:p>
          <a:p>
            <a:pPr indent="457200">
              <a:lnSpc>
                <a:spcPct val="150000"/>
              </a:lnSpc>
            </a:pP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分别是对角线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的中点</a:t>
            </a:r>
          </a:p>
          <a:p>
            <a:pPr indent="457200">
              <a:lnSpc>
                <a:spcPct val="150000"/>
              </a:lnSpc>
            </a:pP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是△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AGC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的为中位线，</a:t>
            </a:r>
          </a:p>
          <a:p>
            <a:pPr indent="457200">
              <a:lnSpc>
                <a:spcPct val="150000"/>
              </a:lnSpc>
            </a:pP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EF∥BC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400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EF</a:t>
            </a:r>
            <a:r>
              <a:rPr lang="en-US" altLang="zh-CN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    GC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 </a:t>
            </a:r>
            <a:r>
              <a:rPr lang="en-US" altLang="zh-CN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BC-BG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 </a:t>
            </a:r>
            <a:r>
              <a:rPr lang="en-US" altLang="zh-CN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BC-AD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），</a:t>
            </a:r>
          </a:p>
          <a:p>
            <a:pPr indent="457200">
              <a:lnSpc>
                <a:spcPct val="150000"/>
              </a:lnSpc>
            </a:pP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即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EF= </a:t>
            </a:r>
            <a:r>
              <a:rPr lang="en-US" altLang="zh-CN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BC-AD</a:t>
            </a:r>
            <a:r>
              <a:rPr lang="zh-CN" alt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）．</a:t>
            </a:r>
            <a:endParaRPr lang="zh-CN" altLang="en-US" sz="14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7402142" y="1352551"/>
            <a:ext cx="1236785" cy="8382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91200" y="2419352"/>
            <a:ext cx="1380952" cy="952381"/>
          </a:xfrm>
          <a:prstGeom prst="rect">
            <a:avLst/>
          </a:prstGeom>
        </p:spPr>
      </p:pic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1820923" y="1276352"/>
          <a:ext cx="160281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Equation" r:id="rId10" imgW="3352800" imgH="8534400" progId="Equation.DSMT4">
                  <p:embed/>
                </p:oleObj>
              </mc:Choice>
              <mc:Fallback>
                <p:oleObj name="Equation" r:id="rId10" imgW="3352800" imgH="8534400" progId="Equation.DSMT4">
                  <p:embed/>
                  <p:pic>
                    <p:nvPicPr>
                      <p:cNvPr id="0" name="图片 12294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820923" y="1276352"/>
                        <a:ext cx="160281" cy="407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3916887" y="4171951"/>
          <a:ext cx="160281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Equation" r:id="rId12" imgW="3352800" imgH="8534400" progId="Equation.DSMT4">
                  <p:embed/>
                </p:oleObj>
              </mc:Choice>
              <mc:Fallback>
                <p:oleObj name="Equation" r:id="rId12" imgW="3352800" imgH="8534400" progId="Equation.DSMT4">
                  <p:embed/>
                  <p:pic>
                    <p:nvPicPr>
                      <p:cNvPr id="0" name="图片 12295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916887" y="4171951"/>
                        <a:ext cx="160281" cy="407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2819404" y="4171951"/>
          <a:ext cx="160281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4" name="Equation" r:id="rId14" imgW="3352800" imgH="8534400" progId="Equation.DSMT4">
                  <p:embed/>
                </p:oleObj>
              </mc:Choice>
              <mc:Fallback>
                <p:oleObj name="Equation" r:id="rId14" imgW="3352800" imgH="8534400" progId="Equation.DSMT4">
                  <p:embed/>
                  <p:pic>
                    <p:nvPicPr>
                      <p:cNvPr id="0" name="图片 1229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819404" y="4171951"/>
                        <a:ext cx="160281" cy="407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/>
        </p:nvGraphicFramePr>
        <p:xfrm>
          <a:off x="2209804" y="4171952"/>
          <a:ext cx="160281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5" name="Equation" r:id="rId15" imgW="3352800" imgH="8534400" progId="Equation.DSMT4">
                  <p:embed/>
                </p:oleObj>
              </mc:Choice>
              <mc:Fallback>
                <p:oleObj name="Equation" r:id="rId15" imgW="3352800" imgH="8534400" progId="Equation.DSMT4">
                  <p:embed/>
                  <p:pic>
                    <p:nvPicPr>
                      <p:cNvPr id="0" name="图片 1229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209804" y="4171952"/>
                        <a:ext cx="160281" cy="407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/>
        </p:nvGraphicFramePr>
        <p:xfrm>
          <a:off x="1482428" y="4529610"/>
          <a:ext cx="160281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6" name="Equation" r:id="rId16" imgW="3352800" imgH="8534400" progId="Equation.DSMT4">
                  <p:embed/>
                </p:oleObj>
              </mc:Choice>
              <mc:Fallback>
                <p:oleObj name="Equation" r:id="rId16" imgW="3352800" imgH="8534400" progId="Equation.DSMT4">
                  <p:embed/>
                  <p:pic>
                    <p:nvPicPr>
                      <p:cNvPr id="0" name="图片 12298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482428" y="4529610"/>
                        <a:ext cx="160281" cy="407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3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4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6"/>
          <p:cNvSpPr txBox="1"/>
          <p:nvPr/>
        </p:nvSpPr>
        <p:spPr>
          <a:xfrm>
            <a:off x="609604" y="971552"/>
            <a:ext cx="5516783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如图所示，设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CE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DA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延长线相交于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 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中点，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AD∥BC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，易得△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GED≌△CEB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GD=CB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GE=CE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在△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CAG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中，∵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分别为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CG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CA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中点，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EF= 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GA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GD-AD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BC-AD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），</a:t>
            </a: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即</a:t>
            </a:r>
            <a:r>
              <a:rPr lang="en-US" altLang="zh-CN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EF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   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BC-AD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）．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53204" y="1504951"/>
            <a:ext cx="1952381" cy="1209524"/>
          </a:xfrm>
          <a:prstGeom prst="rect">
            <a:avLst/>
          </a:prstGeom>
        </p:spPr>
      </p:pic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1752604" y="2647950"/>
          <a:ext cx="219287" cy="558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name="Equation" r:id="rId9" imgW="3352800" imgH="8534400" progId="Equation.DSMT4">
                  <p:embed/>
                </p:oleObj>
              </mc:Choice>
              <mc:Fallback>
                <p:oleObj name="Equation" r:id="rId9" imgW="3352800" imgH="8534400" progId="Equation.DSMT4">
                  <p:embed/>
                  <p:pic>
                    <p:nvPicPr>
                      <p:cNvPr id="0" name="图片 1331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752604" y="2647950"/>
                        <a:ext cx="219287" cy="5581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2398704" y="2616180"/>
          <a:ext cx="192096" cy="488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" name="Equation" r:id="rId11" imgW="3352800" imgH="8534400" progId="Equation.DSMT4">
                  <p:embed/>
                </p:oleObj>
              </mc:Choice>
              <mc:Fallback>
                <p:oleObj name="Equation" r:id="rId11" imgW="3352800" imgH="8534400" progId="Equation.DSMT4">
                  <p:embed/>
                  <p:pic>
                    <p:nvPicPr>
                      <p:cNvPr id="0" name="图片 1331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398704" y="2616180"/>
                        <a:ext cx="192096" cy="4889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3804614" y="2601074"/>
          <a:ext cx="205798" cy="523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name="Equation" r:id="rId12" imgW="3352800" imgH="8534400" progId="Equation.DSMT4">
                  <p:embed/>
                </p:oleObj>
              </mc:Choice>
              <mc:Fallback>
                <p:oleObj name="Equation" r:id="rId12" imgW="3352800" imgH="8534400" progId="Equation.DSMT4">
                  <p:embed/>
                  <p:pic>
                    <p:nvPicPr>
                      <p:cNvPr id="0" name="图片 1331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804614" y="2601074"/>
                        <a:ext cx="205798" cy="5238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/>
        </p:nvGraphicFramePr>
        <p:xfrm>
          <a:off x="1778450" y="3181352"/>
          <a:ext cx="202067" cy="514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5" name="Equation" r:id="rId13" imgW="3352800" imgH="8534400" progId="Equation.DSMT4">
                  <p:embed/>
                </p:oleObj>
              </mc:Choice>
              <mc:Fallback>
                <p:oleObj name="Equation" r:id="rId13" imgW="3352800" imgH="8534400" progId="Equation.DSMT4">
                  <p:embed/>
                  <p:pic>
                    <p:nvPicPr>
                      <p:cNvPr id="0" name="图片 1332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778450" y="3181352"/>
                        <a:ext cx="202067" cy="5143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3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4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6"/>
          <p:cNvSpPr txBox="1"/>
          <p:nvPr/>
        </p:nvSpPr>
        <p:spPr>
          <a:xfrm>
            <a:off x="304804" y="762835"/>
            <a:ext cx="856478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：如图，△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的周长为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26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都在边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上，∠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的平分线垂直于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，垂足为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Q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的平分线垂直于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，垂足为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BC=10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，求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PQ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的长．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解：∵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BQ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平分∠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BQ⊥AE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∴△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BAE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等腰三角形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同理△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CAD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等腰三角形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∴点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Q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AE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中点，点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中点（三线合一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PQ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是△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ADE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中位线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BE+CD=AB+AC=26﹣BC=26﹣10=16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DE=</a:t>
            </a:r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BE+CD﹣BC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=6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PQ=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DE=3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02587" y="2208171"/>
            <a:ext cx="1971429" cy="1095238"/>
          </a:xfrm>
          <a:prstGeom prst="rect">
            <a:avLst/>
          </a:prstGeom>
        </p:spPr>
      </p:pic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1495857" y="4465249"/>
          <a:ext cx="202067" cy="514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Equation" r:id="rId9" imgW="3352800" imgH="8534400" progId="Equation.DSMT4">
                  <p:embed/>
                </p:oleObj>
              </mc:Choice>
              <mc:Fallback>
                <p:oleObj name="Equation" r:id="rId9" imgW="3352800" imgH="8534400" progId="Equation.DSMT4">
                  <p:embed/>
                  <p:pic>
                    <p:nvPicPr>
                      <p:cNvPr id="0" name="图片 1433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95857" y="4465249"/>
                        <a:ext cx="202067" cy="5143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10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1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2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矩形 16"/>
          <p:cNvSpPr/>
          <p:nvPr/>
        </p:nvSpPr>
        <p:spPr>
          <a:xfrm>
            <a:off x="1357793" y="1230486"/>
            <a:ext cx="6948011" cy="69270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>
              <a:lnSpc>
                <a:spcPct val="150000"/>
              </a:lnSpc>
              <a:defRPr/>
            </a:pPr>
            <a:endParaRPr lang="zh-CN" altLang="en-US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0" name="PA_矩形 6"/>
          <p:cNvSpPr/>
          <p:nvPr>
            <p:custDataLst>
              <p:tags r:id="rId1"/>
            </p:custDataLst>
          </p:nvPr>
        </p:nvSpPr>
        <p:spPr>
          <a:xfrm>
            <a:off x="1505092" y="2706595"/>
            <a:ext cx="6800708" cy="7795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>
              <a:lnSpc>
                <a:spcPct val="150000"/>
              </a:lnSpc>
              <a:defRPr/>
            </a:pPr>
            <a:endParaRPr lang="zh-CN" altLang="en-US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燕尾形箭头 20"/>
          <p:cNvSpPr/>
          <p:nvPr>
            <p:custDataLst>
              <p:tags r:id="rId2"/>
            </p:custDataLst>
          </p:nvPr>
        </p:nvSpPr>
        <p:spPr>
          <a:xfrm rot="5400000" flipV="1">
            <a:off x="-356483" y="2221435"/>
            <a:ext cx="3643716" cy="771525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dirty="0"/>
          </a:p>
        </p:txBody>
      </p:sp>
      <p:sp>
        <p:nvSpPr>
          <p:cNvPr id="22" name="圆角矩形 21"/>
          <p:cNvSpPr/>
          <p:nvPr>
            <p:custDataLst>
              <p:tags r:id="rId3"/>
            </p:custDataLst>
          </p:nvPr>
        </p:nvSpPr>
        <p:spPr bwMode="auto">
          <a:xfrm>
            <a:off x="1066800" y="1308292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3" name="圆角矩形 22"/>
          <p:cNvSpPr/>
          <p:nvPr>
            <p:custDataLst>
              <p:tags r:id="rId4"/>
            </p:custDataLst>
          </p:nvPr>
        </p:nvSpPr>
        <p:spPr bwMode="auto">
          <a:xfrm>
            <a:off x="1107169" y="2814745"/>
            <a:ext cx="642938" cy="63782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219204" y="1338092"/>
            <a:ext cx="66966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知道三角形中位线的概念，明确三角形中位线与中线的不同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357789" y="2874934"/>
            <a:ext cx="6781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理解三角形中位线定理，并能运用它进行有关的论证和计算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3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能力提升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4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PA_文本框 5"/>
          <p:cNvSpPr txBox="1"/>
          <p:nvPr>
            <p:custDataLst>
              <p:tags r:id="rId2"/>
            </p:custDataLst>
          </p:nvPr>
        </p:nvSpPr>
        <p:spPr>
          <a:xfrm>
            <a:off x="517234" y="895350"/>
            <a:ext cx="75308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在四边形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,P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是对角线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的中点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,E,F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分别是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AB,CD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的中点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,AD=BC,∠PEF=18°,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PFE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的度数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:∵PF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是△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DBC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的中位线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,PE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是△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的中位线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∴PF=BC,PE=AD.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∵AD=BC,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∴PF=PE,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∴∠PFE=∠PEF=18°.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8" cstate="email"/>
          <a:srcRect r="72557"/>
          <a:stretch>
            <a:fillRect/>
          </a:stretch>
        </p:blipFill>
        <p:spPr>
          <a:xfrm>
            <a:off x="6019804" y="2114550"/>
            <a:ext cx="2984139" cy="16002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能力提升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357544" y="748429"/>
            <a:ext cx="86340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在四边形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,AB=CD,E,F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分别是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BC,AD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的中点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连接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并延长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分别与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BA,CD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的延长线交于点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M,N,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则∠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BME=∠CNE(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不需证明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小明的思路是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在图①中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连接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取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的中点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连接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HE,HF,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根据三角形中位线定理和平行线性质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可证得∠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BME=∠CNE.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如图②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,AC&gt;AB,D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点在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上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,AB=CD,E,F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分别是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BC,AD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的中点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连接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并延长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的延长线交于点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若∠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EFC=60°,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连接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GD,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判断△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AGD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的形状并证明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29204" y="3486150"/>
            <a:ext cx="2438095" cy="127619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能力提升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433744" y="762835"/>
            <a:ext cx="57384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:△AGD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是直角三角形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证明如下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连接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BD,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取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的中点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H,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连接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HF,HE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∵F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的中点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,∴HF∥AB,HF=AB,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∴∠1=∠3.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同理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HE∥CD,HE=CD,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∴∠2=∠EFC.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∵AB=CD,∴HF=HE,∴∠1=∠2.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∵∠EFC=60°,∴∠3=∠EFC=∠AFG=60°,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∴△AGF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为等边三角形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∵AF=FD,∴GF=FD,∴∠FGD=∠FDG=30°,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∴∠AGD=90°,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即△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AGD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是直角三角形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05604" y="1276352"/>
            <a:ext cx="1457143" cy="76190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3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4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228600" y="908030"/>
            <a:ext cx="86868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如图，在△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 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分别为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的中点，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平分∠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，交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于点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的长为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         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       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  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 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分别为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的中点，∠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30°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110°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的度数为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80°             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90°    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100°            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110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°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743200" y="1352552"/>
            <a:ext cx="33855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57200" y="2978321"/>
            <a:ext cx="35137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77000" y="1514112"/>
            <a:ext cx="1000000" cy="80952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81804" y="3442184"/>
            <a:ext cx="1028571" cy="933333"/>
          </a:xfrm>
          <a:prstGeom prst="rect">
            <a:avLst/>
          </a:prstGeom>
        </p:spPr>
      </p:pic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1107950" y="1784387"/>
          <a:ext cx="196850" cy="501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Equation" r:id="rId10" imgW="3352800" imgH="8534400" progId="Equation.DSMT4">
                  <p:embed/>
                </p:oleObj>
              </mc:Choice>
              <mc:Fallback>
                <p:oleObj name="Equation" r:id="rId10" imgW="3352800" imgH="8534400" progId="Equation.DSMT4">
                  <p:embed/>
                  <p:pic>
                    <p:nvPicPr>
                      <p:cNvPr id="0" name="图片 15362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107950" y="1784387"/>
                        <a:ext cx="196850" cy="5010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304800" y="83183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．如图，点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分别为△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各边中点，下列说法正确的是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   ) 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DF                          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12AB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</a:t>
            </a:r>
            <a:r>
              <a:rPr lang="en-US" altLang="zh-CN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△ABD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</a:t>
            </a:r>
            <a:r>
              <a:rPr lang="en-US" altLang="zh-CN" baseline="-250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</a:t>
            </a:r>
            <a:r>
              <a:rPr lang="en-US" altLang="zh-CN" baseline="-25000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ACD</a:t>
            </a:r>
            <a:r>
              <a:rPr lang="en-US" altLang="zh-CN" baseline="-2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平分∠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BAC</a:t>
            </a:r>
          </a:p>
          <a:p>
            <a:pPr indent="457200">
              <a:lnSpc>
                <a:spcPct val="150000"/>
              </a:lnSpc>
            </a:pP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．如图，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分别为△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边的中点，将此三角形沿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折叠，使点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落在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边上的点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处．若∠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48°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APD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等于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42°                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48°             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52°       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58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° 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357646" y="826362"/>
            <a:ext cx="33855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248400" y="2951878"/>
            <a:ext cx="533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B                      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48657" y="1238687"/>
            <a:ext cx="714286" cy="933333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94433" y="3257550"/>
            <a:ext cx="1149585" cy="9906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72187" y="819150"/>
            <a:ext cx="84670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．如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图，在△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90°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的中位线，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延长线上，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，则线段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的长为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     )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                  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                 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          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文本框 7"/>
          <p:cNvSpPr txBox="1"/>
          <p:nvPr/>
        </p:nvSpPr>
        <p:spPr>
          <a:xfrm>
            <a:off x="5486400" y="1275478"/>
            <a:ext cx="533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B             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00600" y="2315150"/>
            <a:ext cx="1752600" cy="142930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3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4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274420" y="634563"/>
            <a:ext cx="879338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如图所示，在四边形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分别为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的中点，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交于点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分别交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求证：∠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ONM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OMN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证明：取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的中点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，连接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EP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FP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EP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为△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的中位线．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EP∥BD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EP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BD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，∴∠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PEF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ONM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同理可知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PF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为△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的中位线，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FP∥AC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FP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  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PFE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OMN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，∴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PE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PF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PEF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PFE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ONM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OMN.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53200" y="2347080"/>
            <a:ext cx="2133600" cy="1689101"/>
          </a:xfrm>
          <a:prstGeom prst="rect">
            <a:avLst/>
          </a:prstGeom>
        </p:spPr>
      </p:pic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2514600" y="2715433"/>
          <a:ext cx="196850" cy="501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Equation" r:id="rId9" imgW="3352800" imgH="8534400" progId="Equation.DSMT4">
                  <p:embed/>
                </p:oleObj>
              </mc:Choice>
              <mc:Fallback>
                <p:oleObj name="Equation" r:id="rId9" imgW="3352800" imgH="8534400" progId="Equation.DSMT4">
                  <p:embed/>
                  <p:pic>
                    <p:nvPicPr>
                      <p:cNvPr id="0" name="图片 1638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14600" y="2715433"/>
                        <a:ext cx="196850" cy="5010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2514600" y="1885952"/>
          <a:ext cx="196850" cy="501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" name="Equation" r:id="rId11" imgW="3352800" imgH="8534400" progId="Equation.DSMT4">
                  <p:embed/>
                </p:oleObj>
              </mc:Choice>
              <mc:Fallback>
                <p:oleObj name="Equation" r:id="rId11" imgW="3352800" imgH="8534400" progId="Equation.DSMT4">
                  <p:embed/>
                  <p:pic>
                    <p:nvPicPr>
                      <p:cNvPr id="0" name="图片 1638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14600" y="1885952"/>
                        <a:ext cx="196850" cy="5010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3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课堂小结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4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381000" y="1111070"/>
            <a:ext cx="80010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中位线：连结三角形两边中点的线段叫三角形的中位线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三角形中位线定理：三角形的中位线平行于第三边，并等于它的一半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几何语言：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分别是∆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的中点，  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DE∥BC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DE=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2667000" y="2779822"/>
          <a:ext cx="196850" cy="501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Equation" r:id="rId8" imgW="3352800" imgH="8534400" progId="Equation.DSMT4">
                  <p:embed/>
                </p:oleObj>
              </mc:Choice>
              <mc:Fallback>
                <p:oleObj name="Equation" r:id="rId8" imgW="3352800" imgH="8534400" progId="Equation.DSMT4">
                  <p:embed/>
                  <p:pic>
                    <p:nvPicPr>
                      <p:cNvPr id="0" name="图片 17410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667000" y="2779822"/>
                        <a:ext cx="196850" cy="5010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5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5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5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743200" y="1428750"/>
            <a:ext cx="350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dirty="0" smtClean="0">
                <a:solidFill>
                  <a:srgbClr val="292929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再见</a:t>
            </a:r>
            <a:endParaRPr lang="zh-CN" altLang="en-US" sz="8800" b="1" dirty="0">
              <a:solidFill>
                <a:srgbClr val="292929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_文本框 5"/>
          <p:cNvSpPr txBox="1"/>
          <p:nvPr>
            <p:custDataLst>
              <p:tags r:id="rId2"/>
            </p:custDataLst>
          </p:nvPr>
        </p:nvSpPr>
        <p:spPr>
          <a:xfrm>
            <a:off x="491359" y="1092739"/>
            <a:ext cx="804304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中位线：连结三角形两边中点的线段叫三角形的中位线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中位线定理：三角形的中位线平行于第三边，并等于它的一半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几何语言：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分别是∆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的中点，  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DE∥BC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DE=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</p:txBody>
      </p:sp>
      <p:grpSp>
        <p:nvGrpSpPr>
          <p:cNvPr id="4" name="PA_组合 5"/>
          <p:cNvGrpSpPr/>
          <p:nvPr>
            <p:custDataLst>
              <p:tags r:id="rId3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5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预习思考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6" name="直接连接符 5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7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2743200" y="2761491"/>
          <a:ext cx="196850" cy="501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6" imgW="3352800" imgH="8534400" progId="Equation.DSMT4">
                  <p:embed/>
                </p:oleObj>
              </mc:Choice>
              <mc:Fallback>
                <p:oleObj name="Equation" r:id="rId6" imgW="3352800" imgH="8534400" progId="Equation.DSMT4">
                  <p:embed/>
                  <p:pic>
                    <p:nvPicPr>
                      <p:cNvPr id="0" name="图片 614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743200" y="2761491"/>
                        <a:ext cx="196850" cy="5010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57200" y="713931"/>
            <a:ext cx="80772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一个三角形的周长是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36cm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，则以这个三角形各边中点为顶点的三角形的周长是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6cm      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12cm      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18cm      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36cm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．如图，在△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分别是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的中点，连接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)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                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               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                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</a:p>
        </p:txBody>
      </p:sp>
      <p:grpSp>
        <p:nvGrpSpPr>
          <p:cNvPr id="5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6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预习检测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7" name="直接连接符 6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8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矩形 8"/>
          <p:cNvSpPr/>
          <p:nvPr/>
        </p:nvSpPr>
        <p:spPr>
          <a:xfrm>
            <a:off x="1264880" y="1153511"/>
            <a:ext cx="755650" cy="507831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219200" y="2368721"/>
            <a:ext cx="755650" cy="507831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0" y="2611336"/>
            <a:ext cx="1630014" cy="119944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04800" y="908030"/>
            <a:ext cx="845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．如图，等边△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分别为边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的中点，则∠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的度数为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)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30°             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60°            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120°   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150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° 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．如图，在△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分别是边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的中点．若△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DBE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的周长是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的周长是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)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                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               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       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14</a:t>
            </a:r>
          </a:p>
        </p:txBody>
      </p:sp>
      <p:grpSp>
        <p:nvGrpSpPr>
          <p:cNvPr id="4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5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预习检测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6" name="直接连接符 5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7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矩形 7"/>
          <p:cNvSpPr/>
          <p:nvPr/>
        </p:nvSpPr>
        <p:spPr>
          <a:xfrm>
            <a:off x="463550" y="1320125"/>
            <a:ext cx="755650" cy="507831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972766" y="2970884"/>
            <a:ext cx="755650" cy="507831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4" y="1631762"/>
            <a:ext cx="1012507" cy="1012507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9200" y="3367997"/>
            <a:ext cx="2154578" cy="88814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-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-文本框 2"/>
            <p:cNvSpPr txBox="1"/>
            <p:nvPr>
              <p:custDataLst>
                <p:tags r:id="rId3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-直接连接符 9"/>
            <p:cNvCxnSpPr>
              <a:cxnSpLocks noChangeShapeType="1"/>
            </p:cNvCxnSpPr>
            <p:nvPr>
              <p:custDataLst>
                <p:tags r:id="rId4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-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PA-文本框 7"/>
          <p:cNvSpPr txBox="1"/>
          <p:nvPr>
            <p:custDataLst>
              <p:tags r:id="rId2"/>
            </p:custDataLst>
          </p:nvPr>
        </p:nvSpPr>
        <p:spPr>
          <a:xfrm>
            <a:off x="30055" y="748429"/>
            <a:ext cx="90377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探究点一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：怎样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将一张三角形纸片剪成两部分，使分成的两部分能拼成一个平行四边形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操作：（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）剪一个三角形，记为△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）分别取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AB,AC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中点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D,E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，连接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 沿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将△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剪成两部分，并将△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绕点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旋转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180°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，得到四边形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BCFD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四边形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BCFD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平行四边形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53004" y="3257552"/>
            <a:ext cx="2352381" cy="164761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5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5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5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5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-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-文本框 2"/>
            <p:cNvSpPr txBox="1"/>
            <p:nvPr>
              <p:custDataLst>
                <p:tags r:id="rId1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-直接连接符 9"/>
            <p:cNvCxnSpPr>
              <a:cxnSpLocks noChangeShapeType="1"/>
            </p:cNvCxnSpPr>
            <p:nvPr>
              <p:custDataLst>
                <p:tags r:id="rId1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-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14"/>
              </p:custDataLst>
            </p:nvPr>
          </p:nvPicPr>
          <p:blipFill>
            <a:blip r:embed="rId1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PA-文本框 7"/>
          <p:cNvSpPr txBox="1"/>
          <p:nvPr>
            <p:custDataLst>
              <p:tags r:id="rId2"/>
            </p:custDataLst>
          </p:nvPr>
        </p:nvSpPr>
        <p:spPr>
          <a:xfrm>
            <a:off x="304804" y="634561"/>
            <a:ext cx="8812433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探究点一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：怎样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将一张三角形纸片剪成两部分，使分成的两部分能拼成一个平行四边形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8" name="PA-图片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7"/>
          <a:stretch>
            <a:fillRect/>
          </a:stretch>
        </p:blipFill>
        <p:spPr>
          <a:xfrm>
            <a:off x="2400758" y="2164369"/>
            <a:ext cx="2857500" cy="1733550"/>
          </a:xfrm>
          <a:prstGeom prst="rect">
            <a:avLst/>
          </a:prstGeom>
        </p:spPr>
      </p:pic>
      <p:grpSp>
        <p:nvGrpSpPr>
          <p:cNvPr id="9" name="PA-组合 24"/>
          <p:cNvGrpSpPr/>
          <p:nvPr>
            <p:custDataLst>
              <p:tags r:id="rId4"/>
            </p:custDataLst>
          </p:nvPr>
        </p:nvGrpSpPr>
        <p:grpSpPr>
          <a:xfrm>
            <a:off x="2375358" y="2151670"/>
            <a:ext cx="3490978" cy="1806578"/>
            <a:chOff x="2375358" y="2151668"/>
            <a:chExt cx="3490978" cy="1806578"/>
          </a:xfrm>
        </p:grpSpPr>
        <p:grpSp>
          <p:nvGrpSpPr>
            <p:cNvPr id="10" name="PA-组合 17"/>
            <p:cNvGrpSpPr/>
            <p:nvPr>
              <p:custDataLst>
                <p:tags r:id="rId6"/>
              </p:custDataLst>
            </p:nvPr>
          </p:nvGrpSpPr>
          <p:grpSpPr>
            <a:xfrm>
              <a:off x="2400758" y="2151668"/>
              <a:ext cx="3465578" cy="1793877"/>
              <a:chOff x="2400758" y="2151668"/>
              <a:chExt cx="3465578" cy="1793877"/>
            </a:xfrm>
          </p:grpSpPr>
          <p:grpSp>
            <p:nvGrpSpPr>
              <p:cNvPr id="12" name="PA-组合 12"/>
              <p:cNvGrpSpPr/>
              <p:nvPr>
                <p:custDataLst>
                  <p:tags r:id="rId8"/>
                </p:custDataLst>
              </p:nvPr>
            </p:nvGrpSpPr>
            <p:grpSpPr>
              <a:xfrm>
                <a:off x="2400758" y="2164369"/>
                <a:ext cx="3441701" cy="1781176"/>
                <a:chOff x="2400758" y="2164369"/>
                <a:chExt cx="3441701" cy="1781176"/>
              </a:xfrm>
            </p:grpSpPr>
            <p:pic>
              <p:nvPicPr>
                <p:cNvPr id="14" name="PA-图片 6"/>
                <p:cNvPicPr>
                  <a:picLocks noChangeAspect="1"/>
                </p:cNvPicPr>
                <p:nvPr>
                  <p:custDataLst>
                    <p:tags r:id="rId10"/>
                  </p:custDataLst>
                </p:nvPr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400758" y="2164369"/>
                  <a:ext cx="2857500" cy="1743075"/>
                </a:xfrm>
                <a:prstGeom prst="rect">
                  <a:avLst/>
                </a:prstGeom>
              </p:spPr>
            </p:pic>
            <p:sp>
              <p:nvSpPr>
                <p:cNvPr id="15" name="PA-任意多边形 10"/>
                <p:cNvSpPr/>
                <p:nvPr>
                  <p:custDataLst>
                    <p:tags r:id="rId11"/>
                  </p:custDataLst>
                </p:nvPr>
              </p:nvSpPr>
              <p:spPr>
                <a:xfrm>
                  <a:off x="2400758" y="2164369"/>
                  <a:ext cx="3441701" cy="178117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441701" h="1781176">
                      <a:moveTo>
                        <a:pt x="0" y="0"/>
                      </a:moveTo>
                      <a:lnTo>
                        <a:pt x="3441700" y="0"/>
                      </a:lnTo>
                      <a:lnTo>
                        <a:pt x="3441700" y="1781175"/>
                      </a:lnTo>
                      <a:lnTo>
                        <a:pt x="0" y="1781175"/>
                      </a:lnTo>
                      <a:close/>
                    </a:path>
                  </a:pathLst>
                </a:custGeom>
              </p:spPr>
              <p:txBody>
                <a:bodyPr rtlCol="0" anchor="ctr">
                  <a:spAutoFit/>
                </a:bodyPr>
                <a:lstStyle/>
                <a:p>
                  <a:pPr algn="ctr">
                    <a:lnSpc>
                      <a:spcPct val="150000"/>
                    </a:lnSpc>
                  </a:pPr>
                  <a:endParaRPr lang="zh-CN" altLang="en-US" dirty="0"/>
                </a:p>
              </p:txBody>
            </p:sp>
          </p:grpSp>
          <p:sp>
            <p:nvSpPr>
              <p:cNvPr id="13" name="PA-任意多边形 13"/>
              <p:cNvSpPr/>
              <p:nvPr>
                <p:custDataLst>
                  <p:tags r:id="rId9"/>
                </p:custDataLst>
              </p:nvPr>
            </p:nvSpPr>
            <p:spPr>
              <a:xfrm>
                <a:off x="2400758" y="2151668"/>
                <a:ext cx="3465578" cy="1793877"/>
              </a:xfrm>
              <a:custGeom>
                <a:avLst/>
                <a:gdLst/>
                <a:ahLst/>
                <a:cxnLst/>
                <a:rect l="0" t="0" r="0" b="0"/>
                <a:pathLst>
                  <a:path w="3465578" h="1793877">
                    <a:moveTo>
                      <a:pt x="0" y="0"/>
                    </a:moveTo>
                    <a:lnTo>
                      <a:pt x="3465577" y="0"/>
                    </a:lnTo>
                    <a:lnTo>
                      <a:pt x="3465577" y="1793876"/>
                    </a:lnTo>
                    <a:lnTo>
                      <a:pt x="0" y="1793876"/>
                    </a:lnTo>
                    <a:close/>
                  </a:path>
                </a:pathLst>
              </a:custGeom>
            </p:spPr>
            <p:txBody>
              <a:bodyPr rtlCol="0" anchor="ctr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endParaRPr lang="zh-CN" altLang="en-US" dirty="0"/>
              </a:p>
            </p:txBody>
          </p:sp>
        </p:grpSp>
        <p:sp>
          <p:nvSpPr>
            <p:cNvPr id="11" name="PA-任意多边形 18"/>
            <p:cNvSpPr/>
            <p:nvPr>
              <p:custDataLst>
                <p:tags r:id="rId7"/>
              </p:custDataLst>
            </p:nvPr>
          </p:nvSpPr>
          <p:spPr>
            <a:xfrm>
              <a:off x="2375358" y="2151668"/>
              <a:ext cx="3490978" cy="1806578"/>
            </a:xfrm>
            <a:custGeom>
              <a:avLst/>
              <a:gdLst/>
              <a:ahLst/>
              <a:cxnLst/>
              <a:rect l="0" t="0" r="0" b="0"/>
              <a:pathLst>
                <a:path w="3490978" h="1806578">
                  <a:moveTo>
                    <a:pt x="0" y="0"/>
                  </a:moveTo>
                  <a:lnTo>
                    <a:pt x="3490977" y="0"/>
                  </a:lnTo>
                  <a:lnTo>
                    <a:pt x="3490977" y="1806577"/>
                  </a:lnTo>
                  <a:lnTo>
                    <a:pt x="0" y="1806577"/>
                  </a:lnTo>
                  <a:close/>
                </a:path>
              </a:pathLst>
            </a:custGeom>
          </p:spPr>
          <p:txBody>
            <a:bodyPr rtlCol="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endParaRPr lang="zh-CN" altLang="en-US" dirty="0"/>
            </a:p>
          </p:txBody>
        </p:sp>
      </p:grpSp>
      <p:cxnSp>
        <p:nvCxnSpPr>
          <p:cNvPr id="16" name="PA-直接连接符 26"/>
          <p:cNvCxnSpPr/>
          <p:nvPr>
            <p:custDataLst>
              <p:tags r:id="rId5"/>
            </p:custDataLst>
          </p:nvPr>
        </p:nvCxnSpPr>
        <p:spPr>
          <a:xfrm>
            <a:off x="934819" y="4476750"/>
            <a:ext cx="20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5638800" y="3041735"/>
            <a:ext cx="762000" cy="507831"/>
          </a:xfrm>
          <a:prstGeom prst="rect">
            <a:avLst/>
          </a:prstGeom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</a:rPr>
              <a:t>演示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from="(0.45)" to="(0.45)" calcmode="lin" valueType="num">
                                      <p:cBhvr>
                                        <p:cTn id="13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88)" to="(0.588)" calcmode="lin" valueType="num">
                                      <p:cBhvr>
                                        <p:cTn id="1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Rot by="21600000" from="0" to="10800000">
                                      <p:cBhvr>
                                        <p:cTn id="1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 to="" calcmode="lin" valueType="num">
                                      <p:cBhvr>
                                        <p:cTn id="1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01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0.0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-文本框 1"/>
          <p:cNvSpPr txBox="1"/>
          <p:nvPr>
            <p:custDataLst>
              <p:tags r:id="rId2"/>
            </p:custDataLst>
          </p:nvPr>
        </p:nvSpPr>
        <p:spPr>
          <a:xfrm>
            <a:off x="491358" y="881798"/>
            <a:ext cx="850024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：什么是三角形的中位线？ 它与三角形的中线的区别？三角形的中位线有什么特征？请你说明理由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三角形的中位线：连接三角形两边中点的线段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三角形的中线：连接一个顶点和它所对边的中点的线段叫做三角形的中线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三角形中位线定理：三角形的中位线平行于第三边，并且等于它的一半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几何语言：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分别是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的中点  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DE∥BC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  BC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PA-PA_组合 5"/>
          <p:cNvGrpSpPr/>
          <p:nvPr>
            <p:custDataLst>
              <p:tags r:id="rId3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-文本框 2"/>
            <p:cNvSpPr txBox="1"/>
            <p:nvPr>
              <p:custDataLst>
                <p:tags r:id="rId4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-直接连接符 9"/>
            <p:cNvCxnSpPr>
              <a:cxnSpLocks noChangeShapeType="1"/>
            </p:cNvCxnSpPr>
            <p:nvPr>
              <p:custDataLst>
                <p:tags r:id="rId5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-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6"/>
              </p:custDataLst>
            </p:nvPr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9" cstate="email"/>
          <a:srcRect r="68224"/>
          <a:stretch>
            <a:fillRect/>
          </a:stretch>
        </p:blipFill>
        <p:spPr>
          <a:xfrm>
            <a:off x="5791204" y="3435217"/>
            <a:ext cx="1676399" cy="992088"/>
          </a:xfrm>
          <a:prstGeom prst="rect">
            <a:avLst/>
          </a:prstGeom>
        </p:spPr>
      </p:pic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2743203" y="3763618"/>
          <a:ext cx="196851" cy="501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10" imgW="3352800" imgH="8534400" progId="Equation.DSMT4">
                  <p:embed/>
                </p:oleObj>
              </mc:Choice>
              <mc:Fallback>
                <p:oleObj name="Equation" r:id="rId10" imgW="3352800" imgH="8534400" progId="Equation.DSMT4">
                  <p:embed/>
                  <p:pic>
                    <p:nvPicPr>
                      <p:cNvPr id="0" name="图片 7170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743203" y="3763618"/>
                        <a:ext cx="196851" cy="5010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-文本框 1"/>
          <p:cNvSpPr txBox="1"/>
          <p:nvPr>
            <p:custDataLst>
              <p:tags r:id="rId2"/>
            </p:custDataLst>
          </p:nvPr>
        </p:nvSpPr>
        <p:spPr>
          <a:xfrm>
            <a:off x="304804" y="686635"/>
            <a:ext cx="868427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：如图（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的中位线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DE∥</a:t>
            </a:r>
            <a:r>
              <a:rPr lang="en-US" altLang="zh-CN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BC,DE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BC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证明方法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1: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(2),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延长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到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F,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使</a:t>
            </a:r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EF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=DE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连接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CF.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在△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ADE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和△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CFE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AE=CE,∠1=∠2,DE=FE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∴△ADE≌△CFE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∴∠A=∠</a:t>
            </a:r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ECF,AD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=CF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CF∥AB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BD=AD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BD=CF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四边形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DBCF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是平行四边形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DF∥BC,DF=BC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∴DE∥BC,DE= 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BC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PA-PA_组合 5"/>
          <p:cNvGrpSpPr/>
          <p:nvPr>
            <p:custDataLst>
              <p:tags r:id="rId3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-文本框 2"/>
            <p:cNvSpPr txBox="1"/>
            <p:nvPr>
              <p:custDataLst>
                <p:tags r:id="rId4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-直接连接符 9"/>
            <p:cNvCxnSpPr>
              <a:cxnSpLocks noChangeShapeType="1"/>
            </p:cNvCxnSpPr>
            <p:nvPr>
              <p:custDataLst>
                <p:tags r:id="rId5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-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6"/>
              </p:custDataLst>
            </p:nvPr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43604" y="2266951"/>
            <a:ext cx="2923809" cy="1028571"/>
          </a:xfrm>
          <a:prstGeom prst="rect">
            <a:avLst/>
          </a:prstGeom>
        </p:spPr>
      </p:pic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6781800" y="686635"/>
          <a:ext cx="196850" cy="501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10" imgW="3352800" imgH="8534400" progId="Equation.DSMT4">
                  <p:embed/>
                </p:oleObj>
              </mc:Choice>
              <mc:Fallback>
                <p:oleObj name="Equation" r:id="rId10" imgW="3352800" imgH="8534400" progId="Equation.DSMT4">
                  <p:embed/>
                  <p:pic>
                    <p:nvPicPr>
                      <p:cNvPr id="0" name="图片 8195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781800" y="686635"/>
                        <a:ext cx="196850" cy="5010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2428001" y="4408078"/>
          <a:ext cx="196850" cy="501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12" imgW="3352800" imgH="8534400" progId="Equation.DSMT4">
                  <p:embed/>
                </p:oleObj>
              </mc:Choice>
              <mc:Fallback>
                <p:oleObj name="Equation" r:id="rId12" imgW="3352800" imgH="8534400" progId="Equation.DSMT4">
                  <p:embed/>
                  <p:pic>
                    <p:nvPicPr>
                      <p:cNvPr id="0" name="图片 819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428001" y="4408078"/>
                        <a:ext cx="196850" cy="5010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2171</Words>
  <Application>Microsoft Office PowerPoint</Application>
  <PresentationFormat>全屏显示(16:9)</PresentationFormat>
  <Paragraphs>209</Paragraphs>
  <Slides>28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6" baseType="lpstr">
      <vt:lpstr>华文行楷</vt:lpstr>
      <vt:lpstr>宋体</vt:lpstr>
      <vt:lpstr>微软雅黑</vt:lpstr>
      <vt:lpstr>Arial</vt:lpstr>
      <vt:lpstr>Calibri</vt:lpstr>
      <vt:lpstr>Times New Roman</vt:lpstr>
      <vt:lpstr>WWW.2PPT.COM
</vt:lpstr>
      <vt:lpstr>Equation</vt:lpstr>
      <vt:lpstr>八年级下册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2018-01-25T02:31:00Z</dcterms:created>
  <dcterms:modified xsi:type="dcterms:W3CDTF">2023-01-17T01:39:18Z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4893AE2324C54DF8B32A3C7B69071F59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