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369" r:id="rId2"/>
    <p:sldId id="393" r:id="rId3"/>
    <p:sldId id="275" r:id="rId4"/>
    <p:sldId id="342" r:id="rId5"/>
    <p:sldId id="419" r:id="rId6"/>
    <p:sldId id="441" r:id="rId7"/>
    <p:sldId id="438" r:id="rId8"/>
    <p:sldId id="440" r:id="rId9"/>
    <p:sldId id="451" r:id="rId10"/>
    <p:sldId id="442" r:id="rId11"/>
    <p:sldId id="387" r:id="rId12"/>
    <p:sldId id="434" r:id="rId13"/>
    <p:sldId id="449" r:id="rId14"/>
    <p:sldId id="450" r:id="rId15"/>
    <p:sldId id="359" r:id="rId1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5">
          <p15:clr>
            <a:srgbClr val="A4A3A4"/>
          </p15:clr>
        </p15:guide>
        <p15:guide id="2" pos="2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C35574"/>
    <a:srgbClr val="CC0066"/>
    <a:srgbClr val="CC0000"/>
    <a:srgbClr val="CC00CC"/>
    <a:srgbClr val="0080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5515" autoAdjust="0"/>
  </p:normalViewPr>
  <p:slideViewPr>
    <p:cSldViewPr>
      <p:cViewPr>
        <p:scale>
          <a:sx n="100" d="100"/>
          <a:sy n="100" d="100"/>
        </p:scale>
        <p:origin x="-282" y="-804"/>
      </p:cViewPr>
      <p:guideLst>
        <p:guide orient="horz" pos="1605"/>
        <p:guide pos="28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409575" y="754063"/>
            <a:ext cx="58547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l"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l"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D69BC72-7CF2-42D8-8953-76E4F60DF123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614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147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1AB6B85-E8EA-4447-8BA7-FF0E7D2DABD3}" type="slidenum">
              <a:rPr lang="zh-CN" altLang="en-US" sz="1200">
                <a:solidFill>
                  <a:schemeClr val="tx1"/>
                </a:solidFill>
              </a:rPr>
              <a:t>3</a:t>
            </a:fld>
            <a:endParaRPr lang="zh-CN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819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sp>
        <p:nvSpPr>
          <p:cNvPr id="8195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1BA0036A-85B1-4342-A082-1804E3682556}" type="slidenum">
              <a:rPr lang="zh-CN" altLang="en-US" sz="1200">
                <a:solidFill>
                  <a:schemeClr val="tx1"/>
                </a:solidFill>
              </a:rPr>
              <a:t>4</a:t>
            </a:fld>
            <a:endParaRPr lang="zh-CN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FE89E-9A41-4A88-B981-1BC9755954B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7643F-8F00-4051-A4B6-5526344FA70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7BD01-B47A-46F9-9632-C2551B9B4D5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0166A-EEF3-438B-9C13-115CC7DDE18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6F59F-0C3E-45A5-884D-3B30F369DCD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C7AEA-8D45-46EA-824A-FAF950FFECD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3351A-7900-43C5-9CC4-1562BB8F3F6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B1601-329F-4EAB-97E3-49CB6D9EB6E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6453B-6327-449A-B137-C5599EA3511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079D6-4278-4C82-AE36-372A4E49C74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3100D-4B0F-4A7D-9720-3A3A383CBD6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287ACE59-FE03-4D80-BF1B-68E1912044CD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2"/>
          <p:cNvSpPr>
            <a:spLocks noChangeArrowheads="1"/>
          </p:cNvSpPr>
          <p:nvPr/>
        </p:nvSpPr>
        <p:spPr bwMode="auto">
          <a:xfrm>
            <a:off x="0" y="1"/>
            <a:ext cx="9144000" cy="1221581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2314119" y="1995686"/>
            <a:ext cx="44935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48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元一次方程组</a:t>
            </a:r>
            <a:endParaRPr lang="en-US" altLang="zh-CN" sz="4800" b="1" dirty="0">
              <a:solidFill>
                <a:srgbClr val="CC00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134761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b="1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第五章  二元一次方程组</a:t>
            </a:r>
            <a:endParaRPr lang="en-US" altLang="zh-CN" b="1" dirty="0">
              <a:solidFill>
                <a:srgbClr val="07070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8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080" name="MH_Text_1"/>
          <p:cNvSpPr>
            <a:spLocks noChangeArrowheads="1"/>
          </p:cNvSpPr>
          <p:nvPr/>
        </p:nvSpPr>
        <p:spPr bwMode="auto">
          <a:xfrm>
            <a:off x="723900" y="3293020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2" name="MH_SubTitle_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2314" y="349661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3081" name="MH_Other_1"/>
          <p:cNvSpPr>
            <a:spLocks noChangeArrowheads="1"/>
          </p:cNvSpPr>
          <p:nvPr/>
        </p:nvSpPr>
        <p:spPr bwMode="auto">
          <a:xfrm>
            <a:off x="2149476" y="362520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3" name="MH_Text_2"/>
          <p:cNvSpPr>
            <a:spLocks noChangeArrowheads="1"/>
          </p:cNvSpPr>
          <p:nvPr/>
        </p:nvSpPr>
        <p:spPr bwMode="auto">
          <a:xfrm>
            <a:off x="2711450" y="329183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" name="MH_SubTitle_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711450" y="3496617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3084" name="MH_Other_2"/>
          <p:cNvSpPr>
            <a:spLocks noChangeArrowheads="1"/>
          </p:cNvSpPr>
          <p:nvPr/>
        </p:nvSpPr>
        <p:spPr bwMode="auto">
          <a:xfrm>
            <a:off x="2746376" y="362282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5" name="MH_Other_3"/>
          <p:cNvSpPr>
            <a:spLocks noChangeArrowheads="1"/>
          </p:cNvSpPr>
          <p:nvPr/>
        </p:nvSpPr>
        <p:spPr bwMode="auto">
          <a:xfrm>
            <a:off x="4179889" y="362520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7" name="MH_Text_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19639" y="3291830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MH_SubTitle_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19639" y="349661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3088" name="MH_Other_4"/>
          <p:cNvSpPr>
            <a:spLocks noChangeArrowheads="1"/>
          </p:cNvSpPr>
          <p:nvPr/>
        </p:nvSpPr>
        <p:spPr bwMode="auto">
          <a:xfrm>
            <a:off x="4776788" y="3622823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9" name="MH_Other_5"/>
          <p:cNvSpPr>
            <a:spLocks noChangeArrowheads="1"/>
          </p:cNvSpPr>
          <p:nvPr/>
        </p:nvSpPr>
        <p:spPr bwMode="auto">
          <a:xfrm>
            <a:off x="6178551" y="362520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91" name="MH_Text_4"/>
          <p:cNvSpPr>
            <a:spLocks noChangeArrowheads="1"/>
          </p:cNvSpPr>
          <p:nvPr/>
        </p:nvSpPr>
        <p:spPr bwMode="auto">
          <a:xfrm>
            <a:off x="6727825" y="329183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MH_SubTitle_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727826" y="3496617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3092" name="MH_Other_6"/>
          <p:cNvSpPr>
            <a:spLocks noChangeArrowheads="1"/>
          </p:cNvSpPr>
          <p:nvPr/>
        </p:nvSpPr>
        <p:spPr bwMode="auto">
          <a:xfrm>
            <a:off x="6777039" y="362282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093" name="MH_Other_7"/>
          <p:cNvGrpSpPr/>
          <p:nvPr/>
        </p:nvGrpSpPr>
        <p:grpSpPr bwMode="auto">
          <a:xfrm>
            <a:off x="2085975" y="3589486"/>
            <a:ext cx="890588" cy="200025"/>
            <a:chOff x="0" y="0"/>
            <a:chExt cx="561" cy="169"/>
          </a:xfrm>
        </p:grpSpPr>
        <p:pic>
          <p:nvPicPr>
            <p:cNvPr id="3094" name="MH_Other_7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5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097" name="MH_Other_8"/>
          <p:cNvSpPr>
            <a:spLocks noChangeArrowheads="1"/>
          </p:cNvSpPr>
          <p:nvPr/>
        </p:nvSpPr>
        <p:spPr bwMode="auto">
          <a:xfrm>
            <a:off x="2184401" y="365616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6" name="MH_Other_9"/>
          <p:cNvGrpSpPr/>
          <p:nvPr/>
        </p:nvGrpSpPr>
        <p:grpSpPr bwMode="auto">
          <a:xfrm>
            <a:off x="4116388" y="3589486"/>
            <a:ext cx="889000" cy="200025"/>
            <a:chOff x="0" y="0"/>
            <a:chExt cx="560" cy="169"/>
          </a:xfrm>
        </p:grpSpPr>
        <p:pic>
          <p:nvPicPr>
            <p:cNvPr id="3098" name="MH_Other_9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9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101" name="MH_Other_10"/>
          <p:cNvSpPr>
            <a:spLocks noChangeArrowheads="1"/>
          </p:cNvSpPr>
          <p:nvPr/>
        </p:nvSpPr>
        <p:spPr bwMode="auto">
          <a:xfrm>
            <a:off x="4214814" y="365616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7" name="MH_Other_11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050" y="3589486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2" name="Text Box 31"/>
          <p:cNvSpPr txBox="1">
            <a:spLocks noChangeArrowheads="1"/>
          </p:cNvSpPr>
          <p:nvPr/>
        </p:nvSpPr>
        <p:spPr bwMode="auto">
          <a:xfrm>
            <a:off x="6226176" y="3665686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04" name="MH_Other_12"/>
          <p:cNvSpPr>
            <a:spLocks noChangeArrowheads="1"/>
          </p:cNvSpPr>
          <p:nvPr/>
        </p:nvSpPr>
        <p:spPr bwMode="auto">
          <a:xfrm>
            <a:off x="6213476" y="365616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5385099" y="339502"/>
            <a:ext cx="35655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八</a:t>
            </a:r>
            <a:r>
              <a:rPr lang="zh-CN" altLang="en-US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年级数学上（</a:t>
            </a:r>
            <a:r>
              <a:rPr lang="en-US" altLang="zh-CN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BS</a:t>
            </a:r>
            <a:r>
              <a:rPr lang="zh-CN" altLang="en-US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）</a:t>
            </a:r>
          </a:p>
          <a:p>
            <a:r>
              <a:rPr lang="zh-CN" altLang="en-US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        教学课件</a:t>
            </a:r>
          </a:p>
        </p:txBody>
      </p:sp>
      <p:sp>
        <p:nvSpPr>
          <p:cNvPr id="34" name="矩形 33"/>
          <p:cNvSpPr/>
          <p:nvPr/>
        </p:nvSpPr>
        <p:spPr>
          <a:xfrm>
            <a:off x="-9311" y="4299942"/>
            <a:ext cx="915331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534989" y="573881"/>
            <a:ext cx="78898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在等式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y=ax</a:t>
            </a:r>
            <a:r>
              <a:rPr lang="en-US" altLang="zh-CN" i="1" baseline="30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1800">
                <a:solidFill>
                  <a:schemeClr val="tx1"/>
                </a:solidFill>
                <a:latin typeface="宋体" panose="02010600030101010101" pitchFamily="2" charset="-122"/>
              </a:rPr>
              <a:t>－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=0;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=3;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=5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=60. 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的值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622301" y="1569244"/>
            <a:ext cx="6143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  <a:r>
              <a:rPr lang="en-US" altLang="en-US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根据题意，得三元一次方程组</a:t>
            </a:r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1201738" y="1941910"/>
            <a:ext cx="3657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= 0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，     ①</a:t>
            </a:r>
          </a:p>
          <a:p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=3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，    ②</a:t>
            </a:r>
          </a:p>
          <a:p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25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=60.   ③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581025" y="2855119"/>
            <a:ext cx="3900488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②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－①， 得 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=1   ④</a:t>
            </a:r>
          </a:p>
        </p:txBody>
      </p:sp>
      <p:sp>
        <p:nvSpPr>
          <p:cNvPr id="128008" name="Text Box 8"/>
          <p:cNvSpPr txBox="1">
            <a:spLocks noChangeArrowheads="1"/>
          </p:cNvSpPr>
          <p:nvPr/>
        </p:nvSpPr>
        <p:spPr bwMode="auto">
          <a:xfrm>
            <a:off x="582613" y="3244454"/>
            <a:ext cx="35125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③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－①，得 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=10  ⑤</a:t>
            </a:r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620713" y="3659982"/>
            <a:ext cx="3877985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④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与⑤组成二元一次方程组</a:t>
            </a:r>
          </a:p>
        </p:txBody>
      </p:sp>
      <p:sp>
        <p:nvSpPr>
          <p:cNvPr id="128010" name="Text Box 10"/>
          <p:cNvSpPr txBox="1">
            <a:spLocks noChangeArrowheads="1"/>
          </p:cNvSpPr>
          <p:nvPr/>
        </p:nvSpPr>
        <p:spPr bwMode="auto">
          <a:xfrm>
            <a:off x="1838326" y="3977879"/>
            <a:ext cx="1827213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=1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=10.</a:t>
            </a:r>
          </a:p>
        </p:txBody>
      </p:sp>
      <p:sp>
        <p:nvSpPr>
          <p:cNvPr id="128012" name="Text Box 12"/>
          <p:cNvSpPr txBox="1">
            <a:spLocks noChangeArrowheads="1"/>
          </p:cNvSpPr>
          <p:nvPr/>
        </p:nvSpPr>
        <p:spPr bwMode="auto">
          <a:xfrm>
            <a:off x="7661275" y="1894285"/>
            <a:ext cx="134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=3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=-2.</a:t>
            </a:r>
          </a:p>
        </p:txBody>
      </p:sp>
      <p:sp>
        <p:nvSpPr>
          <p:cNvPr id="128013" name="Text Box 13"/>
          <p:cNvSpPr txBox="1">
            <a:spLocks noChangeArrowheads="1"/>
          </p:cNvSpPr>
          <p:nvPr/>
        </p:nvSpPr>
        <p:spPr bwMode="auto">
          <a:xfrm>
            <a:off x="4945063" y="2065735"/>
            <a:ext cx="2646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解这个方程组，得</a:t>
            </a:r>
          </a:p>
        </p:txBody>
      </p:sp>
      <p:sp>
        <p:nvSpPr>
          <p:cNvPr id="128016" name="Text Box 16"/>
          <p:cNvSpPr txBox="1">
            <a:spLocks noChangeArrowheads="1"/>
          </p:cNvSpPr>
          <p:nvPr/>
        </p:nvSpPr>
        <p:spPr bwMode="auto">
          <a:xfrm>
            <a:off x="4908550" y="2722960"/>
            <a:ext cx="3930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把             代入①，得</a:t>
            </a:r>
          </a:p>
        </p:txBody>
      </p:sp>
      <p:sp>
        <p:nvSpPr>
          <p:cNvPr id="128017" name="Text Box 17"/>
          <p:cNvSpPr txBox="1">
            <a:spLocks noChangeArrowheads="1"/>
          </p:cNvSpPr>
          <p:nvPr/>
        </p:nvSpPr>
        <p:spPr bwMode="auto">
          <a:xfrm>
            <a:off x="5465764" y="2521744"/>
            <a:ext cx="16906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=3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=-2</a:t>
            </a:r>
          </a:p>
        </p:txBody>
      </p:sp>
      <p:sp>
        <p:nvSpPr>
          <p:cNvPr id="128019" name="Text Box 19"/>
          <p:cNvSpPr txBox="1">
            <a:spLocks noChangeArrowheads="1"/>
          </p:cNvSpPr>
          <p:nvPr/>
        </p:nvSpPr>
        <p:spPr bwMode="auto">
          <a:xfrm>
            <a:off x="7893050" y="2718197"/>
            <a:ext cx="1214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=-5,</a:t>
            </a:r>
          </a:p>
        </p:txBody>
      </p:sp>
      <p:sp>
        <p:nvSpPr>
          <p:cNvPr id="128020" name="Text Box 20"/>
          <p:cNvSpPr txBox="1">
            <a:spLocks noChangeArrowheads="1"/>
          </p:cNvSpPr>
          <p:nvPr/>
        </p:nvSpPr>
        <p:spPr bwMode="auto">
          <a:xfrm>
            <a:off x="6221414" y="3111103"/>
            <a:ext cx="20351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=3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=-2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=-5.</a:t>
            </a:r>
          </a:p>
        </p:txBody>
      </p:sp>
      <p:sp>
        <p:nvSpPr>
          <p:cNvPr id="128022" name="Text Box 22"/>
          <p:cNvSpPr txBox="1">
            <a:spLocks noChangeArrowheads="1"/>
          </p:cNvSpPr>
          <p:nvPr/>
        </p:nvSpPr>
        <p:spPr bwMode="auto">
          <a:xfrm>
            <a:off x="5233988" y="3384947"/>
            <a:ext cx="898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因此</a:t>
            </a:r>
          </a:p>
        </p:txBody>
      </p:sp>
      <p:sp>
        <p:nvSpPr>
          <p:cNvPr id="101421" name="AutoShape 24"/>
          <p:cNvSpPr/>
          <p:nvPr/>
        </p:nvSpPr>
        <p:spPr bwMode="auto">
          <a:xfrm>
            <a:off x="933451" y="2054246"/>
            <a:ext cx="212725" cy="742117"/>
          </a:xfrm>
          <a:prstGeom prst="leftBrace">
            <a:avLst>
              <a:gd name="adj1" fmla="val 29735"/>
              <a:gd name="adj2" fmla="val 50000"/>
            </a:avLst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</a:pPr>
            <a:endParaRPr lang="zh-CN" altLang="en-US" sz="40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8026" name="AutoShape 26"/>
          <p:cNvSpPr/>
          <p:nvPr/>
        </p:nvSpPr>
        <p:spPr bwMode="auto">
          <a:xfrm>
            <a:off x="7608889" y="1990428"/>
            <a:ext cx="96837" cy="483989"/>
          </a:xfrm>
          <a:prstGeom prst="leftBrace">
            <a:avLst>
              <a:gd name="adj1" fmla="val 43274"/>
              <a:gd name="adj2" fmla="val 50273"/>
            </a:avLst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</a:pPr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AutoShape 26"/>
          <p:cNvSpPr/>
          <p:nvPr/>
        </p:nvSpPr>
        <p:spPr bwMode="auto">
          <a:xfrm>
            <a:off x="5397500" y="2635747"/>
            <a:ext cx="96838" cy="483989"/>
          </a:xfrm>
          <a:prstGeom prst="leftBrace">
            <a:avLst>
              <a:gd name="adj1" fmla="val 43273"/>
              <a:gd name="adj2" fmla="val 50273"/>
            </a:avLst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</a:pPr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AutoShape 26"/>
          <p:cNvSpPr/>
          <p:nvPr/>
        </p:nvSpPr>
        <p:spPr bwMode="auto">
          <a:xfrm>
            <a:off x="6043614" y="3370363"/>
            <a:ext cx="212725" cy="483989"/>
          </a:xfrm>
          <a:prstGeom prst="leftBrace">
            <a:avLst>
              <a:gd name="adj1" fmla="val 19699"/>
              <a:gd name="adj2" fmla="val 50273"/>
            </a:avLst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</a:pPr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AutoShape 26"/>
          <p:cNvSpPr/>
          <p:nvPr/>
        </p:nvSpPr>
        <p:spPr bwMode="auto">
          <a:xfrm>
            <a:off x="1765300" y="4108550"/>
            <a:ext cx="96838" cy="483989"/>
          </a:xfrm>
          <a:prstGeom prst="leftBrace">
            <a:avLst>
              <a:gd name="adj1" fmla="val 43273"/>
              <a:gd name="adj2" fmla="val 50273"/>
            </a:avLst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</a:pPr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/>
      <p:bldP spid="128005" grpId="0"/>
      <p:bldP spid="128007" grpId="0"/>
      <p:bldP spid="128008" grpId="0"/>
      <p:bldP spid="128009" grpId="0"/>
      <p:bldP spid="128010" grpId="0"/>
      <p:bldP spid="128012" grpId="0"/>
      <p:bldP spid="128013" grpId="0"/>
      <p:bldP spid="128016" grpId="0"/>
      <p:bldP spid="128017" grpId="0"/>
      <p:bldP spid="128019" grpId="0"/>
      <p:bldP spid="128022" grpId="0"/>
      <p:bldP spid="101421" grpId="0" animBg="1"/>
      <p:bldP spid="128026" grpId="0" bldLvl="0" animBg="1"/>
      <p:bldP spid="2" grpId="0" bldLvl="0" animBg="1"/>
      <p:bldP spid="3" grpId="0" bldLvl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80"/>
          <p:cNvSpPr>
            <a:spLocks noChangeArrowheads="1"/>
          </p:cNvSpPr>
          <p:nvPr/>
        </p:nvSpPr>
        <p:spPr bwMode="auto">
          <a:xfrm>
            <a:off x="34925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1800" dirty="0">
              <a:solidFill>
                <a:srgbClr val="228B8B"/>
              </a:solidFill>
            </a:endParaRPr>
          </a:p>
        </p:txBody>
      </p:sp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990600" y="1028701"/>
            <a:ext cx="7239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解方程组                                          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则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spcBef>
                <a:spcPct val="50000"/>
              </a:spcBef>
            </a:pP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_______.</a:t>
            </a:r>
          </a:p>
        </p:txBody>
      </p:sp>
      <p:sp>
        <p:nvSpPr>
          <p:cNvPr id="15363" name="AutoShape 5"/>
          <p:cNvSpPr/>
          <p:nvPr/>
        </p:nvSpPr>
        <p:spPr bwMode="auto">
          <a:xfrm>
            <a:off x="2832100" y="789385"/>
            <a:ext cx="84138" cy="731044"/>
          </a:xfrm>
          <a:prstGeom prst="leftBrace">
            <a:avLst>
              <a:gd name="adj1" fmla="val 96165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3027364" y="670323"/>
            <a:ext cx="2211387" cy="372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11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3040063" y="966788"/>
            <a:ext cx="2290762" cy="37028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zh-CN" altLang="en-US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3052764" y="1290638"/>
            <a:ext cx="2605087" cy="25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</a:p>
        </p:txBody>
      </p:sp>
      <p:sp>
        <p:nvSpPr>
          <p:cNvPr id="15367" name="Rectangle 10"/>
          <p:cNvSpPr>
            <a:spLocks noChangeArrowheads="1"/>
          </p:cNvSpPr>
          <p:nvPr/>
        </p:nvSpPr>
        <p:spPr bwMode="auto">
          <a:xfrm>
            <a:off x="5156200" y="733425"/>
            <a:ext cx="6985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①</a:t>
            </a:r>
          </a:p>
          <a:p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②</a:t>
            </a:r>
          </a:p>
          <a:p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③</a:t>
            </a:r>
          </a:p>
        </p:txBody>
      </p:sp>
      <p:sp>
        <p:nvSpPr>
          <p:cNvPr id="137229" name="Text Box 13"/>
          <p:cNvSpPr txBox="1">
            <a:spLocks noChangeArrowheads="1"/>
          </p:cNvSpPr>
          <p:nvPr/>
        </p:nvSpPr>
        <p:spPr bwMode="auto">
          <a:xfrm>
            <a:off x="1195389" y="2437210"/>
            <a:ext cx="6472237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解析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通过观察未知数的系数，可采取①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+②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求出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， ②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+ ③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求出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，最后再将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的值代入任何一个方程求出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即可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850063" y="1050131"/>
            <a:ext cx="601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/>
              <a:t>6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763713" y="1869281"/>
            <a:ext cx="601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/>
              <a:t>8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419475" y="1869281"/>
            <a:ext cx="603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9" grpId="0"/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827088" y="789385"/>
            <a:ext cx="74295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15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的值为（       ）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A.2         B.3          C.4         D.5</a:t>
            </a: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773114" y="2309813"/>
            <a:ext cx="7826375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解析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通过观察未知数的系数，可采取两个方程相加得，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+5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+5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=25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，所以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=5.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522414" y="1269206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D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99"/>
          <p:cNvSpPr txBox="1">
            <a:spLocks noChangeArrowheads="1"/>
          </p:cNvSpPr>
          <p:nvPr/>
        </p:nvSpPr>
        <p:spPr bwMode="auto">
          <a:xfrm>
            <a:off x="179389" y="857250"/>
            <a:ext cx="81676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|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1|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8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|2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|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，求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c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的值．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06425" y="2116931"/>
            <a:ext cx="7797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解：因为三个非负数的和等于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，所以每个非负数都为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0.</a:t>
            </a:r>
          </a:p>
          <a:p>
            <a:pPr>
              <a:lnSpc>
                <a:spcPct val="20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可得方程组                     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解得</a:t>
            </a:r>
            <a:endParaRPr lang="zh-CN" altLang="en-US"/>
          </a:p>
        </p:txBody>
      </p:sp>
      <p:graphicFrame>
        <p:nvGraphicFramePr>
          <p:cNvPr id="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506663" y="2697956"/>
          <a:ext cx="13271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r:id="rId3" imgW="952500" imgH="711200" progId="Equation.KSEE3">
                  <p:embed/>
                </p:oleObj>
              </mc:Choice>
              <mc:Fallback>
                <p:oleObj r:id="rId3" imgW="952500" imgH="7112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6663" y="2697956"/>
                        <a:ext cx="132715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837113" y="2697956"/>
          <a:ext cx="760412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r:id="rId5" imgW="545465" imgH="711200" progId="Equation.KSEE3">
                  <p:embed/>
                </p:oleObj>
              </mc:Choice>
              <mc:Fallback>
                <p:oleObj r:id="rId5" imgW="545465" imgH="7112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7113" y="2697956"/>
                        <a:ext cx="760412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4"/>
          <p:cNvSpPr txBox="1">
            <a:spLocks noChangeArrowheads="1"/>
          </p:cNvSpPr>
          <p:nvPr/>
        </p:nvSpPr>
        <p:spPr bwMode="auto">
          <a:xfrm>
            <a:off x="152400" y="470297"/>
            <a:ext cx="8788400" cy="1379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一个三位数，十位上的数字是个位上的数字的    ，百位上的数字与十位上的数字之和比个位上的数字大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将百位与个位上的数字对调后得到的新三位数比原三位数大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495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，求原三位数．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52400" y="1806178"/>
            <a:ext cx="8593138" cy="345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1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解：设原三位数百位、十位、个位上的数字分别为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、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、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z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  <a:p>
            <a:pPr>
              <a:lnSpc>
                <a:spcPct val="21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由题意，得</a:t>
            </a: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ct val="210000"/>
              </a:lnSpc>
            </a:pP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ct val="21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解得</a:t>
            </a:r>
          </a:p>
          <a:p>
            <a:pPr>
              <a:lnSpc>
                <a:spcPct val="21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答：原三位数是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368.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8435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899401" y="470297"/>
          <a:ext cx="2508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9401" y="470297"/>
                        <a:ext cx="2508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900238" y="2319337"/>
          <a:ext cx="4044950" cy="1291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r:id="rId5" imgW="2400300" imgH="1066800" progId="Equation.KSEE3">
                  <p:embed/>
                </p:oleObj>
              </mc:Choice>
              <mc:Fallback>
                <p:oleObj r:id="rId5" imgW="2400300" imgH="10668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238" y="2319337"/>
                        <a:ext cx="4044950" cy="12918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884238" y="3611167"/>
          <a:ext cx="728662" cy="792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r:id="rId7" imgW="469900" imgH="711200" progId="Equation.KSEE3">
                  <p:embed/>
                </p:oleObj>
              </mc:Choice>
              <mc:Fallback>
                <p:oleObj r:id="rId7" imgW="469900" imgH="7112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3611167"/>
                        <a:ext cx="728662" cy="7929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16"/>
          <p:cNvSpPr txBox="1">
            <a:spLocks noChangeArrowheads="1"/>
          </p:cNvSpPr>
          <p:nvPr/>
        </p:nvSpPr>
        <p:spPr bwMode="auto">
          <a:xfrm>
            <a:off x="1531938" y="2193131"/>
            <a:ext cx="2392362" cy="461665"/>
          </a:xfrm>
          <a:prstGeom prst="rect">
            <a:avLst/>
          </a:prstGeom>
          <a:solidFill>
            <a:srgbClr val="FFFFFF"/>
          </a:solidFill>
          <a:ln w="25400">
            <a:solidFill>
              <a:srgbClr val="CC0066"/>
            </a:solidFill>
            <a:miter lim="800000"/>
          </a:ln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三元一次方程组</a:t>
            </a:r>
          </a:p>
        </p:txBody>
      </p:sp>
      <p:sp>
        <p:nvSpPr>
          <p:cNvPr id="18" name="左大括号 17"/>
          <p:cNvSpPr/>
          <p:nvPr/>
        </p:nvSpPr>
        <p:spPr bwMode="auto">
          <a:xfrm>
            <a:off x="4140201" y="1545432"/>
            <a:ext cx="144463" cy="1727597"/>
          </a:xfrm>
          <a:prstGeom prst="leftBrace">
            <a:avLst>
              <a:gd name="adj1" fmla="val 12697"/>
              <a:gd name="adj2" fmla="val 50000"/>
            </a:avLst>
          </a:prstGeom>
          <a:solidFill>
            <a:schemeClr val="accent1"/>
          </a:solidFill>
          <a:ln w="25400">
            <a:solidFill>
              <a:srgbClr val="CC0066"/>
            </a:solidFill>
            <a:round/>
          </a:ln>
        </p:spPr>
        <p:txBody>
          <a:bodyPr/>
          <a:lstStyle/>
          <a:p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2295" name="Text Box 18"/>
          <p:cNvSpPr txBox="1">
            <a:spLocks noChangeArrowheads="1"/>
          </p:cNvSpPr>
          <p:nvPr/>
        </p:nvSpPr>
        <p:spPr bwMode="auto">
          <a:xfrm>
            <a:off x="4500563" y="1545432"/>
            <a:ext cx="2474912" cy="830997"/>
          </a:xfrm>
          <a:prstGeom prst="rect">
            <a:avLst/>
          </a:prstGeom>
          <a:solidFill>
            <a:srgbClr val="FFFFFF"/>
          </a:solidFill>
          <a:ln w="25400">
            <a:solidFill>
              <a:srgbClr val="CC0066"/>
            </a:solidFill>
            <a:miter lim="800000"/>
          </a:ln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三元一次方程组的概念</a:t>
            </a:r>
            <a:endParaRPr lang="zh-CN" altLang="en-US" i="1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460" name="矩形 80"/>
          <p:cNvSpPr>
            <a:spLocks noChangeArrowheads="1"/>
          </p:cNvSpPr>
          <p:nvPr/>
        </p:nvSpPr>
        <p:spPr bwMode="auto">
          <a:xfrm>
            <a:off x="-36513" y="28576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sp>
        <p:nvSpPr>
          <p:cNvPr id="12301" name="Text Box 18"/>
          <p:cNvSpPr txBox="1">
            <a:spLocks noChangeArrowheads="1"/>
          </p:cNvSpPr>
          <p:nvPr/>
        </p:nvSpPr>
        <p:spPr bwMode="auto">
          <a:xfrm>
            <a:off x="4500564" y="2680098"/>
            <a:ext cx="2447925" cy="830997"/>
          </a:xfrm>
          <a:prstGeom prst="rect">
            <a:avLst/>
          </a:prstGeom>
          <a:solidFill>
            <a:srgbClr val="FFFFFF"/>
          </a:solidFill>
          <a:ln w="25400">
            <a:solidFill>
              <a:srgbClr val="CC0066"/>
            </a:solidFill>
            <a:miter lim="800000"/>
          </a:ln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三元一次方程组的解法</a:t>
            </a:r>
            <a:endParaRPr lang="en-US" altLang="zh-CN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ldLvl="0" animBg="1"/>
      <p:bldP spid="18" grpId="0" animBg="1"/>
      <p:bldP spid="12295" grpId="0" bldLvl="0" animBg="1"/>
      <p:bldP spid="12301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MH_Other_10"/>
          <p:cNvSpPr>
            <a:spLocks noChangeArrowheads="1"/>
          </p:cNvSpPr>
          <p:nvPr/>
        </p:nvSpPr>
        <p:spPr bwMode="auto">
          <a:xfrm>
            <a:off x="2033588" y="1262062"/>
            <a:ext cx="88900" cy="66675"/>
          </a:xfrm>
          <a:custGeom>
            <a:avLst/>
            <a:gdLst>
              <a:gd name="T0" fmla="*/ 39 w 43"/>
              <a:gd name="T1" fmla="*/ 18 h 44"/>
              <a:gd name="T2" fmla="*/ 25 w 43"/>
              <a:gd name="T3" fmla="*/ 18 h 44"/>
              <a:gd name="T4" fmla="*/ 25 w 43"/>
              <a:gd name="T5" fmla="*/ 4 h 44"/>
              <a:gd name="T6" fmla="*/ 21 w 43"/>
              <a:gd name="T7" fmla="*/ 0 h 44"/>
              <a:gd name="T8" fmla="*/ 18 w 43"/>
              <a:gd name="T9" fmla="*/ 4 h 44"/>
              <a:gd name="T10" fmla="*/ 18 w 43"/>
              <a:gd name="T11" fmla="*/ 18 h 44"/>
              <a:gd name="T12" fmla="*/ 3 w 43"/>
              <a:gd name="T13" fmla="*/ 18 h 44"/>
              <a:gd name="T14" fmla="*/ 0 w 43"/>
              <a:gd name="T15" fmla="*/ 22 h 44"/>
              <a:gd name="T16" fmla="*/ 3 w 43"/>
              <a:gd name="T17" fmla="*/ 26 h 44"/>
              <a:gd name="T18" fmla="*/ 18 w 43"/>
              <a:gd name="T19" fmla="*/ 26 h 44"/>
              <a:gd name="T20" fmla="*/ 18 w 43"/>
              <a:gd name="T21" fmla="*/ 40 h 44"/>
              <a:gd name="T22" fmla="*/ 21 w 43"/>
              <a:gd name="T23" fmla="*/ 44 h 44"/>
              <a:gd name="T24" fmla="*/ 25 w 43"/>
              <a:gd name="T25" fmla="*/ 40 h 44"/>
              <a:gd name="T26" fmla="*/ 25 w 43"/>
              <a:gd name="T27" fmla="*/ 26 h 44"/>
              <a:gd name="T28" fmla="*/ 39 w 43"/>
              <a:gd name="T29" fmla="*/ 26 h 44"/>
              <a:gd name="T30" fmla="*/ 43 w 43"/>
              <a:gd name="T31" fmla="*/ 22 h 44"/>
              <a:gd name="T32" fmla="*/ 39 w 43"/>
              <a:gd name="T33" fmla="*/ 1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3" h="44">
                <a:moveTo>
                  <a:pt x="39" y="18"/>
                </a:moveTo>
                <a:cubicBezTo>
                  <a:pt x="25" y="18"/>
                  <a:pt x="25" y="18"/>
                  <a:pt x="25" y="18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2"/>
                  <a:pt x="23" y="0"/>
                  <a:pt x="21" y="0"/>
                </a:cubicBezTo>
                <a:cubicBezTo>
                  <a:pt x="19" y="0"/>
                  <a:pt x="18" y="2"/>
                  <a:pt x="18" y="4"/>
                </a:cubicBezTo>
                <a:cubicBezTo>
                  <a:pt x="18" y="18"/>
                  <a:pt x="18" y="18"/>
                  <a:pt x="18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1" y="18"/>
                  <a:pt x="0" y="20"/>
                  <a:pt x="0" y="22"/>
                </a:cubicBezTo>
                <a:cubicBezTo>
                  <a:pt x="0" y="24"/>
                  <a:pt x="1" y="26"/>
                  <a:pt x="3" y="26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40"/>
                  <a:pt x="18" y="40"/>
                  <a:pt x="18" y="40"/>
                </a:cubicBezTo>
                <a:cubicBezTo>
                  <a:pt x="18" y="42"/>
                  <a:pt x="19" y="44"/>
                  <a:pt x="21" y="44"/>
                </a:cubicBezTo>
                <a:cubicBezTo>
                  <a:pt x="23" y="44"/>
                  <a:pt x="25" y="42"/>
                  <a:pt x="25" y="40"/>
                </a:cubicBezTo>
                <a:cubicBezTo>
                  <a:pt x="25" y="26"/>
                  <a:pt x="25" y="26"/>
                  <a:pt x="25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41" y="26"/>
                  <a:pt x="43" y="24"/>
                  <a:pt x="43" y="22"/>
                </a:cubicBezTo>
                <a:cubicBezTo>
                  <a:pt x="43" y="20"/>
                  <a:pt x="41" y="18"/>
                  <a:pt x="39" y="18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098" name="Group 10"/>
          <p:cNvGrpSpPr/>
          <p:nvPr/>
        </p:nvGrpSpPr>
        <p:grpSpPr bwMode="auto">
          <a:xfrm>
            <a:off x="714375" y="803672"/>
            <a:ext cx="222250" cy="161925"/>
            <a:chOff x="348" y="329"/>
            <a:chExt cx="349" cy="340"/>
          </a:xfrm>
        </p:grpSpPr>
        <p:sp>
          <p:nvSpPr>
            <p:cNvPr id="4099" name="MH_Other_9"/>
            <p:cNvSpPr>
              <a:spLocks noEditPoints="1" noChangeArrowheads="1"/>
            </p:cNvSpPr>
            <p:nvPr/>
          </p:nvSpPr>
          <p:spPr bwMode="auto">
            <a:xfrm>
              <a:off x="348" y="329"/>
              <a:ext cx="349" cy="340"/>
            </a:xfrm>
            <a:custGeom>
              <a:avLst/>
              <a:gdLst>
                <a:gd name="T0" fmla="*/ 105 w 108"/>
                <a:gd name="T1" fmla="*/ 95 h 107"/>
                <a:gd name="T2" fmla="*/ 76 w 108"/>
                <a:gd name="T3" fmla="*/ 66 h 107"/>
                <a:gd name="T4" fmla="*/ 83 w 108"/>
                <a:gd name="T5" fmla="*/ 42 h 107"/>
                <a:gd name="T6" fmla="*/ 42 w 108"/>
                <a:gd name="T7" fmla="*/ 0 h 107"/>
                <a:gd name="T8" fmla="*/ 0 w 108"/>
                <a:gd name="T9" fmla="*/ 42 h 107"/>
                <a:gd name="T10" fmla="*/ 42 w 108"/>
                <a:gd name="T11" fmla="*/ 83 h 107"/>
                <a:gd name="T12" fmla="*/ 66 w 108"/>
                <a:gd name="T13" fmla="*/ 76 h 107"/>
                <a:gd name="T14" fmla="*/ 95 w 108"/>
                <a:gd name="T15" fmla="*/ 105 h 107"/>
                <a:gd name="T16" fmla="*/ 100 w 108"/>
                <a:gd name="T17" fmla="*/ 107 h 107"/>
                <a:gd name="T18" fmla="*/ 105 w 108"/>
                <a:gd name="T19" fmla="*/ 105 h 107"/>
                <a:gd name="T20" fmla="*/ 105 w 108"/>
                <a:gd name="T21" fmla="*/ 95 h 107"/>
                <a:gd name="T22" fmla="*/ 7 w 108"/>
                <a:gd name="T23" fmla="*/ 42 h 107"/>
                <a:gd name="T24" fmla="*/ 42 w 108"/>
                <a:gd name="T25" fmla="*/ 7 h 107"/>
                <a:gd name="T26" fmla="*/ 76 w 108"/>
                <a:gd name="T27" fmla="*/ 42 h 107"/>
                <a:gd name="T28" fmla="*/ 42 w 108"/>
                <a:gd name="T29" fmla="*/ 76 h 107"/>
                <a:gd name="T30" fmla="*/ 7 w 108"/>
                <a:gd name="T31" fmla="*/ 4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8" h="107">
                  <a:moveTo>
                    <a:pt x="105" y="95"/>
                  </a:moveTo>
                  <a:cubicBezTo>
                    <a:pt x="76" y="66"/>
                    <a:pt x="76" y="66"/>
                    <a:pt x="76" y="66"/>
                  </a:cubicBezTo>
                  <a:cubicBezTo>
                    <a:pt x="81" y="59"/>
                    <a:pt x="83" y="51"/>
                    <a:pt x="83" y="42"/>
                  </a:cubicBezTo>
                  <a:cubicBezTo>
                    <a:pt x="83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5"/>
                    <a:pt x="19" y="83"/>
                    <a:pt x="42" y="83"/>
                  </a:cubicBezTo>
                  <a:cubicBezTo>
                    <a:pt x="51" y="83"/>
                    <a:pt x="59" y="81"/>
                    <a:pt x="66" y="76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6" y="106"/>
                    <a:pt x="98" y="107"/>
                    <a:pt x="100" y="107"/>
                  </a:cubicBezTo>
                  <a:cubicBezTo>
                    <a:pt x="101" y="107"/>
                    <a:pt x="103" y="106"/>
                    <a:pt x="105" y="105"/>
                  </a:cubicBezTo>
                  <a:cubicBezTo>
                    <a:pt x="108" y="102"/>
                    <a:pt x="108" y="97"/>
                    <a:pt x="105" y="95"/>
                  </a:cubicBezTo>
                  <a:moveTo>
                    <a:pt x="7" y="42"/>
                  </a:moveTo>
                  <a:cubicBezTo>
                    <a:pt x="7" y="23"/>
                    <a:pt x="23" y="7"/>
                    <a:pt x="42" y="7"/>
                  </a:cubicBezTo>
                  <a:cubicBezTo>
                    <a:pt x="61" y="7"/>
                    <a:pt x="76" y="23"/>
                    <a:pt x="76" y="42"/>
                  </a:cubicBezTo>
                  <a:cubicBezTo>
                    <a:pt x="76" y="61"/>
                    <a:pt x="61" y="76"/>
                    <a:pt x="42" y="76"/>
                  </a:cubicBezTo>
                  <a:cubicBezTo>
                    <a:pt x="23" y="76"/>
                    <a:pt x="7" y="61"/>
                    <a:pt x="7" y="4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0" name="MH_Other_10"/>
            <p:cNvSpPr>
              <a:spLocks noChangeArrowheads="1"/>
            </p:cNvSpPr>
            <p:nvPr/>
          </p:nvSpPr>
          <p:spPr bwMode="auto">
            <a:xfrm>
              <a:off x="428" y="404"/>
              <a:ext cx="140" cy="140"/>
            </a:xfrm>
            <a:custGeom>
              <a:avLst/>
              <a:gdLst>
                <a:gd name="T0" fmla="*/ 39 w 43"/>
                <a:gd name="T1" fmla="*/ 18 h 44"/>
                <a:gd name="T2" fmla="*/ 25 w 43"/>
                <a:gd name="T3" fmla="*/ 18 h 44"/>
                <a:gd name="T4" fmla="*/ 25 w 43"/>
                <a:gd name="T5" fmla="*/ 4 h 44"/>
                <a:gd name="T6" fmla="*/ 21 w 43"/>
                <a:gd name="T7" fmla="*/ 0 h 44"/>
                <a:gd name="T8" fmla="*/ 18 w 43"/>
                <a:gd name="T9" fmla="*/ 4 h 44"/>
                <a:gd name="T10" fmla="*/ 18 w 43"/>
                <a:gd name="T11" fmla="*/ 18 h 44"/>
                <a:gd name="T12" fmla="*/ 3 w 43"/>
                <a:gd name="T13" fmla="*/ 18 h 44"/>
                <a:gd name="T14" fmla="*/ 0 w 43"/>
                <a:gd name="T15" fmla="*/ 22 h 44"/>
                <a:gd name="T16" fmla="*/ 3 w 43"/>
                <a:gd name="T17" fmla="*/ 26 h 44"/>
                <a:gd name="T18" fmla="*/ 18 w 43"/>
                <a:gd name="T19" fmla="*/ 26 h 44"/>
                <a:gd name="T20" fmla="*/ 18 w 43"/>
                <a:gd name="T21" fmla="*/ 40 h 44"/>
                <a:gd name="T22" fmla="*/ 21 w 43"/>
                <a:gd name="T23" fmla="*/ 44 h 44"/>
                <a:gd name="T24" fmla="*/ 25 w 43"/>
                <a:gd name="T25" fmla="*/ 40 h 44"/>
                <a:gd name="T26" fmla="*/ 25 w 43"/>
                <a:gd name="T27" fmla="*/ 26 h 44"/>
                <a:gd name="T28" fmla="*/ 39 w 43"/>
                <a:gd name="T29" fmla="*/ 26 h 44"/>
                <a:gd name="T30" fmla="*/ 43 w 43"/>
                <a:gd name="T31" fmla="*/ 22 h 44"/>
                <a:gd name="T32" fmla="*/ 39 w 43"/>
                <a:gd name="T33" fmla="*/ 1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44">
                  <a:moveTo>
                    <a:pt x="39" y="18"/>
                  </a:moveTo>
                  <a:cubicBezTo>
                    <a:pt x="25" y="18"/>
                    <a:pt x="25" y="18"/>
                    <a:pt x="25" y="18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2"/>
                    <a:pt x="23" y="0"/>
                    <a:pt x="21" y="0"/>
                  </a:cubicBezTo>
                  <a:cubicBezTo>
                    <a:pt x="19" y="0"/>
                    <a:pt x="18" y="2"/>
                    <a:pt x="18" y="4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1" y="18"/>
                    <a:pt x="0" y="20"/>
                    <a:pt x="0" y="22"/>
                  </a:cubicBezTo>
                  <a:cubicBezTo>
                    <a:pt x="0" y="24"/>
                    <a:pt x="1" y="26"/>
                    <a:pt x="3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42"/>
                    <a:pt x="19" y="44"/>
                    <a:pt x="21" y="44"/>
                  </a:cubicBezTo>
                  <a:cubicBezTo>
                    <a:pt x="23" y="44"/>
                    <a:pt x="25" y="42"/>
                    <a:pt x="25" y="40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41" y="26"/>
                    <a:pt x="43" y="24"/>
                    <a:pt x="43" y="22"/>
                  </a:cubicBezTo>
                  <a:cubicBezTo>
                    <a:pt x="43" y="20"/>
                    <a:pt x="41" y="18"/>
                    <a:pt x="39" y="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01" name="MH_SubTitle_4"/>
          <p:cNvSpPr txBox="1">
            <a:spLocks noChangeArrowheads="1"/>
          </p:cNvSpPr>
          <p:nvPr/>
        </p:nvSpPr>
        <p:spPr bwMode="auto">
          <a:xfrm>
            <a:off x="2909889" y="965597"/>
            <a:ext cx="2179637" cy="47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28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4348" name="文本框 14347"/>
          <p:cNvSpPr txBox="1">
            <a:spLocks noChangeArrowheads="1"/>
          </p:cNvSpPr>
          <p:nvPr/>
        </p:nvSpPr>
        <p:spPr bwMode="auto">
          <a:xfrm>
            <a:off x="1162051" y="1815704"/>
            <a:ext cx="56737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理解三元一次方程组的概念．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能解简单的三元一次方程组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endParaRPr lang="zh-CN" altLang="en-US" sz="28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矩形 80"/>
          <p:cNvSpPr>
            <a:spLocks noChangeArrowheads="1"/>
          </p:cNvSpPr>
          <p:nvPr/>
        </p:nvSpPr>
        <p:spPr bwMode="auto">
          <a:xfrm>
            <a:off x="1111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b="1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1800">
              <a:solidFill>
                <a:srgbClr val="228B8B"/>
              </a:solidFill>
            </a:endParaRPr>
          </a:p>
        </p:txBody>
      </p:sp>
      <p:sp>
        <p:nvSpPr>
          <p:cNvPr id="5122" name="圆角矩形 31"/>
          <p:cNvSpPr>
            <a:spLocks noChangeArrowheads="1"/>
          </p:cNvSpPr>
          <p:nvPr/>
        </p:nvSpPr>
        <p:spPr bwMode="auto">
          <a:xfrm>
            <a:off x="468313" y="573882"/>
            <a:ext cx="14287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1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回顾与思考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116013" y="984648"/>
            <a:ext cx="6119812" cy="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解二元一次方程组有哪几种方法？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1117601" y="2247901"/>
            <a:ext cx="6827510" cy="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解二元一次方程组的基本思路是什么？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476375" y="3156347"/>
            <a:ext cx="350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二元一次方程组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3913188" y="3112294"/>
            <a:ext cx="1389062" cy="469106"/>
          </a:xfrm>
          <a:prstGeom prst="rightArrow">
            <a:avLst>
              <a:gd name="adj1" fmla="val 50000"/>
              <a:gd name="adj2" fmla="val 554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984625" y="2895600"/>
            <a:ext cx="1296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代入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981451" y="3537347"/>
            <a:ext cx="100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加减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175125" y="3181350"/>
            <a:ext cx="111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消元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353050" y="3165872"/>
            <a:ext cx="2819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一元一次方程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2268538" y="4137423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化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未知</a:t>
            </a: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284788" y="4114801"/>
            <a:ext cx="2159000" cy="364331"/>
          </a:xfrm>
          <a:prstGeom prst="rect">
            <a:avLst/>
          </a:prstGeom>
          <a:gradFill rotWithShape="0">
            <a:gsLst>
              <a:gs pos="0">
                <a:srgbClr val="FEE7F2"/>
              </a:gs>
              <a:gs pos="17999">
                <a:srgbClr val="FBD49C"/>
              </a:gs>
              <a:gs pos="39000">
                <a:srgbClr val="FBA97D"/>
              </a:gs>
              <a:gs pos="64000">
                <a:srgbClr val="FAC77D"/>
              </a:gs>
              <a:gs pos="82001">
                <a:srgbClr val="FEE7F2"/>
              </a:gs>
              <a:gs pos="100000">
                <a:srgbClr val="FBEAC7"/>
              </a:gs>
            </a:gsLst>
            <a:lin ang="5400000" scaled="1"/>
          </a:gradFill>
          <a:ln w="38100">
            <a:solidFill>
              <a:srgbClr val="FF0000"/>
            </a:solidFill>
            <a:miter lim="800000"/>
          </a:ln>
        </p:spPr>
        <p:txBody>
          <a:bodyPr/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>
                <a:solidFill>
                  <a:srgbClr val="0C00F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化归转化思想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641476" y="1715691"/>
            <a:ext cx="41344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代入消元法和加减消元法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156325" y="1688306"/>
            <a:ext cx="1219200" cy="342900"/>
          </a:xfrm>
          <a:prstGeom prst="rect">
            <a:avLst/>
          </a:prstGeom>
          <a:gradFill rotWithShape="0">
            <a:gsLst>
              <a:gs pos="0">
                <a:srgbClr val="FEE7F2"/>
              </a:gs>
              <a:gs pos="17999">
                <a:srgbClr val="FBD49C"/>
              </a:gs>
              <a:gs pos="39000">
                <a:srgbClr val="FBA97D"/>
              </a:gs>
              <a:gs pos="64000">
                <a:srgbClr val="FAC77D"/>
              </a:gs>
              <a:gs pos="82001">
                <a:srgbClr val="FEE7F2"/>
              </a:gs>
              <a:gs pos="100000">
                <a:srgbClr val="FBEAC7"/>
              </a:gs>
            </a:gsLst>
            <a:lin ang="5400000" scaled="1"/>
          </a:gradFill>
          <a:ln w="38100">
            <a:solidFill>
              <a:srgbClr val="FF0000"/>
            </a:solidFill>
            <a:miter lim="800000"/>
          </a:ln>
        </p:spPr>
        <p:txBody>
          <a:bodyPr/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>
                <a:solidFill>
                  <a:srgbClr val="0C00F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消元法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4" grpId="1"/>
      <p:bldP spid="7175" grpId="0" animBg="1"/>
      <p:bldP spid="7176" grpId="0"/>
      <p:bldP spid="7177" grpId="0"/>
      <p:bldP spid="7178" grpId="0"/>
      <p:bldP spid="7179" grpId="0"/>
      <p:bldP spid="7180" grpId="0"/>
      <p:bldP spid="7181" grpId="0" animBg="1"/>
      <p:bldP spid="7182" grpId="0"/>
      <p:bldP spid="718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80"/>
          <p:cNvSpPr>
            <a:spLocks noChangeArrowheads="1"/>
          </p:cNvSpPr>
          <p:nvPr/>
        </p:nvSpPr>
        <p:spPr bwMode="auto">
          <a:xfrm>
            <a:off x="1111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1800" dirty="0">
              <a:solidFill>
                <a:srgbClr val="228B8B"/>
              </a:solidFill>
            </a:endParaRPr>
          </a:p>
        </p:txBody>
      </p:sp>
      <p:grpSp>
        <p:nvGrpSpPr>
          <p:cNvPr id="7170" name="组合 6147"/>
          <p:cNvGrpSpPr/>
          <p:nvPr/>
        </p:nvGrpSpPr>
        <p:grpSpPr bwMode="auto">
          <a:xfrm>
            <a:off x="323851" y="303610"/>
            <a:ext cx="4332915" cy="739246"/>
            <a:chOff x="0" y="0"/>
            <a:chExt cx="6825" cy="1551"/>
          </a:xfrm>
        </p:grpSpPr>
        <p:sp>
          <p:nvSpPr>
            <p:cNvPr id="7171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2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3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174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5947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三元一次方程组的概念</a:t>
              </a:r>
            </a:p>
          </p:txBody>
        </p:sp>
        <p:sp>
          <p:nvSpPr>
            <p:cNvPr id="7175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7176" name="内容占位符 2"/>
          <p:cNvSpPr/>
          <p:nvPr/>
        </p:nvSpPr>
        <p:spPr>
          <a:xfrm>
            <a:off x="323851" y="908448"/>
            <a:ext cx="8609013" cy="1035844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zh-CN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问题：</a:t>
            </a:r>
            <a:r>
              <a:rPr lang="zh-CN" altLang="zh-CN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已知甲、乙、丙三数的和是</a:t>
            </a:r>
            <a:r>
              <a:rPr lang="en-US" altLang="zh-CN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23</a:t>
            </a:r>
            <a:r>
              <a:rPr lang="zh-CN" altLang="zh-CN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，甲数比乙数大</a:t>
            </a:r>
            <a:r>
              <a:rPr lang="en-US" altLang="zh-CN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</a:t>
            </a:r>
            <a:r>
              <a:rPr lang="zh-CN" altLang="zh-CN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，甲数的两倍与乙数的和比丙数大</a:t>
            </a:r>
            <a:r>
              <a:rPr lang="en-US" altLang="zh-CN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20</a:t>
            </a:r>
            <a:r>
              <a:rPr lang="zh-CN" altLang="zh-CN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，求这三个数</a:t>
            </a:r>
            <a:r>
              <a:rPr lang="en-US" altLang="zh-CN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</a:t>
            </a:r>
            <a:endParaRPr lang="zh-CN" altLang="en-US" noProof="1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76" name="内容占位符 2"/>
          <p:cNvSpPr txBox="1">
            <a:spLocks noChangeArrowheads="1"/>
          </p:cNvSpPr>
          <p:nvPr/>
        </p:nvSpPr>
        <p:spPr bwMode="auto">
          <a:xfrm>
            <a:off x="323850" y="2041923"/>
            <a:ext cx="7848600" cy="105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上述问题中，设甲数为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，乙数为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，丙数为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，由题意可得到方程组：</a:t>
            </a:r>
          </a:p>
        </p:txBody>
      </p:sp>
      <p:graphicFrame>
        <p:nvGraphicFramePr>
          <p:cNvPr id="4498" name="对象 5"/>
          <p:cNvGraphicFramePr>
            <a:graphicFrameLocks noChangeAspect="1"/>
          </p:cNvGraphicFramePr>
          <p:nvPr/>
        </p:nvGraphicFramePr>
        <p:xfrm>
          <a:off x="2439988" y="3240881"/>
          <a:ext cx="3319462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r:id="rId4" imgW="1055370" imgH="711835" progId="Equation.DSMT4">
                  <p:embed/>
                </p:oleObj>
              </mc:Choice>
              <mc:Fallback>
                <p:oleObj r:id="rId4" imgW="1055370" imgH="711835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8" y="3240881"/>
                        <a:ext cx="3319462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云形标注 7"/>
          <p:cNvSpPr/>
          <p:nvPr/>
        </p:nvSpPr>
        <p:spPr>
          <a:xfrm>
            <a:off x="3941764" y="1944291"/>
            <a:ext cx="5076825" cy="2375297"/>
          </a:xfrm>
          <a:prstGeom prst="cloudCallout">
            <a:avLst>
              <a:gd name="adj1" fmla="val -53206"/>
              <a:gd name="adj2" fmla="val 267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sz="2800" noProof="1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这个方程组和前面学过的二元一次方程组有什么区别和联系？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8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折角形 72840"/>
          <p:cNvSpPr>
            <a:spLocks noChangeArrowheads="1"/>
          </p:cNvSpPr>
          <p:nvPr/>
        </p:nvSpPr>
        <p:spPr bwMode="auto">
          <a:xfrm>
            <a:off x="754064" y="1098947"/>
            <a:ext cx="7489825" cy="1584722"/>
          </a:xfrm>
          <a:prstGeom prst="foldedCorner">
            <a:avLst>
              <a:gd name="adj" fmla="val 12500"/>
            </a:avLst>
          </a:prstGeom>
          <a:solidFill>
            <a:srgbClr val="CCFFCC">
              <a:alpha val="39999"/>
            </a:srgbClr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9218" name="矩形 2"/>
          <p:cNvSpPr>
            <a:spLocks noChangeArrowheads="1"/>
          </p:cNvSpPr>
          <p:nvPr/>
        </p:nvSpPr>
        <p:spPr bwMode="auto">
          <a:xfrm>
            <a:off x="754064" y="1098947"/>
            <a:ext cx="7272337" cy="1418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在这个方程组中，</a:t>
            </a:r>
            <a:r>
              <a:rPr lang="en-US" altLang="zh-CN" sz="2000" i="1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x+y+z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23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x+y-z=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20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都含有三个未知数，并且所含未知数的项的次数都是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，这样的方程叫做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三元一次方程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19" name="圆角矩形 31"/>
          <p:cNvSpPr>
            <a:spLocks noChangeArrowheads="1"/>
          </p:cNvSpPr>
          <p:nvPr/>
        </p:nvSpPr>
        <p:spPr bwMode="auto">
          <a:xfrm>
            <a:off x="468313" y="573882"/>
            <a:ext cx="1223962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总结归纳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  <p:sp>
        <p:nvSpPr>
          <p:cNvPr id="10244" name="文本框 1"/>
          <p:cNvSpPr txBox="1">
            <a:spLocks noChangeArrowheads="1"/>
          </p:cNvSpPr>
          <p:nvPr/>
        </p:nvSpPr>
        <p:spPr bwMode="auto">
          <a:xfrm>
            <a:off x="714376" y="2959894"/>
            <a:ext cx="7529513" cy="95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zh-CN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像这样，共含有三个未知数的三个一次方程所组成的一组方程，叫做</a:t>
            </a: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三元一次方程组</a:t>
            </a:r>
            <a:r>
              <a:rPr lang="en-US" altLang="zh-CN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组合 6147"/>
          <p:cNvGrpSpPr/>
          <p:nvPr/>
        </p:nvGrpSpPr>
        <p:grpSpPr bwMode="auto">
          <a:xfrm>
            <a:off x="323851" y="303610"/>
            <a:ext cx="3973505" cy="739246"/>
            <a:chOff x="0" y="0"/>
            <a:chExt cx="6259" cy="1551"/>
          </a:xfrm>
        </p:grpSpPr>
        <p:sp>
          <p:nvSpPr>
            <p:cNvPr id="10242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3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4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0245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5381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三元一次方程组的解</a:t>
              </a:r>
            </a:p>
          </p:txBody>
        </p:sp>
        <p:sp>
          <p:nvSpPr>
            <p:cNvPr id="10246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511176" y="1022747"/>
            <a:ext cx="7896225" cy="120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三元一次方程组中各个方程的公共解，叫做这个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三元一次方程组的解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0372" name="矩形标注 100371"/>
          <p:cNvSpPr>
            <a:spLocks noChangeArrowheads="1"/>
          </p:cNvSpPr>
          <p:nvPr/>
        </p:nvSpPr>
        <p:spPr bwMode="auto">
          <a:xfrm>
            <a:off x="2051050" y="2301478"/>
            <a:ext cx="4895850" cy="432197"/>
          </a:xfrm>
          <a:prstGeom prst="wedgeRectCallout">
            <a:avLst>
              <a:gd name="adj1" fmla="val -42250"/>
              <a:gd name="adj2" fmla="val 1199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pPr algn="ctr"/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怎样解三元一次方程组呢？</a:t>
            </a:r>
          </a:p>
        </p:txBody>
      </p:sp>
      <p:sp>
        <p:nvSpPr>
          <p:cNvPr id="100374" name="云形标注 10"/>
          <p:cNvSpPr>
            <a:spLocks noChangeArrowheads="1"/>
          </p:cNvSpPr>
          <p:nvPr/>
        </p:nvSpPr>
        <p:spPr bwMode="auto">
          <a:xfrm>
            <a:off x="5003800" y="2842022"/>
            <a:ext cx="3960813" cy="1890713"/>
          </a:xfrm>
          <a:prstGeom prst="cloudCallout">
            <a:avLst>
              <a:gd name="adj1" fmla="val -61926"/>
              <a:gd name="adj2" fmla="val 21824"/>
            </a:avLst>
          </a:prstGeom>
          <a:solidFill>
            <a:schemeClr val="accent1"/>
          </a:solidFill>
          <a:ln w="25400">
            <a:solidFill>
              <a:srgbClr val="385D8A"/>
            </a:solidFill>
            <a:round/>
          </a:ln>
        </p:spPr>
        <p:txBody>
          <a:bodyPr anchor="ctr"/>
          <a:lstStyle/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能不能像以前一样“消元”，把“三元”化成“二元”呢？</a:t>
            </a: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827089" y="3274218"/>
            <a:ext cx="3590925" cy="1274705"/>
            <a:chOff x="1303" y="6875"/>
            <a:chExt cx="6134" cy="2845"/>
          </a:xfrm>
        </p:grpSpPr>
        <p:graphicFrame>
          <p:nvGraphicFramePr>
            <p:cNvPr id="10251" name="对象 5"/>
            <p:cNvGraphicFramePr>
              <a:graphicFrameLocks noChangeAspect="1"/>
            </p:cNvGraphicFramePr>
            <p:nvPr/>
          </p:nvGraphicFramePr>
          <p:xfrm>
            <a:off x="1303" y="6875"/>
            <a:ext cx="5227" cy="26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0" r:id="rId3" imgW="1055370" imgH="711835" progId="Equation.DSMT4">
                    <p:embed/>
                  </p:oleObj>
                </mc:Choice>
                <mc:Fallback>
                  <p:oleObj r:id="rId3" imgW="1055370" imgH="711835" progId="Equation.DSMT4">
                    <p:embed/>
                    <p:pic>
                      <p:nvPicPr>
                        <p:cNvPr id="0" name="对象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3" y="6875"/>
                          <a:ext cx="5227" cy="26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文本框 2"/>
            <p:cNvSpPr txBox="1"/>
            <p:nvPr/>
          </p:nvSpPr>
          <p:spPr>
            <a:xfrm>
              <a:off x="6293" y="6989"/>
              <a:ext cx="1144" cy="10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zh-CN" altLang="en-US" noProof="1">
                  <a:solidFill>
                    <a:schemeClr val="accent4"/>
                  </a:solidFill>
                  <a:cs typeface="+mn-ea"/>
                  <a:sym typeface="Wingdings" panose="05000000000000000000" charset="0"/>
                </a:rPr>
                <a:t></a:t>
              </a:r>
              <a:endParaRPr lang="zh-CN" altLang="en-US" noProof="1">
                <a:solidFill>
                  <a:schemeClr val="accent4"/>
                </a:solidFill>
                <a:sym typeface="Wingdings" panose="05000000000000000000" charset="0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6293" y="7781"/>
              <a:ext cx="716" cy="10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zh-CN" altLang="en-US" noProof="1">
                  <a:solidFill>
                    <a:schemeClr val="accent4"/>
                  </a:solidFill>
                  <a:cs typeface="+mn-ea"/>
                  <a:sym typeface="Wingdings" panose="05000000000000000000" charset="0"/>
                </a:rPr>
                <a:t></a:t>
              </a:r>
              <a:endParaRPr lang="zh-CN" altLang="en-US" noProof="1">
                <a:solidFill>
                  <a:schemeClr val="accent4"/>
                </a:solidFill>
                <a:sym typeface="Wingdings" panose="05000000000000000000" charset="0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6293" y="8690"/>
              <a:ext cx="716" cy="10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zh-CN" altLang="en-US" noProof="1">
                  <a:solidFill>
                    <a:schemeClr val="accent4"/>
                  </a:solidFill>
                  <a:cs typeface="+mn-ea"/>
                  <a:sym typeface="Wingdings" panose="05000000000000000000" charset="0"/>
                </a:rPr>
                <a:t></a:t>
              </a:r>
              <a:endParaRPr lang="zh-CN" altLang="en-US" noProof="1">
                <a:solidFill>
                  <a:schemeClr val="accent4"/>
                </a:solidFill>
                <a:sym typeface="Wingdings" panose="05000000000000000000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0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0372" grpId="0" animBg="1"/>
      <p:bldP spid="100374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圆角矩形 31"/>
          <p:cNvSpPr>
            <a:spLocks noChangeArrowheads="1"/>
          </p:cNvSpPr>
          <p:nvPr/>
        </p:nvSpPr>
        <p:spPr bwMode="auto">
          <a:xfrm>
            <a:off x="539751" y="465535"/>
            <a:ext cx="1223963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1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典例精析</a:t>
            </a:r>
          </a:p>
        </p:txBody>
      </p:sp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792163" y="954882"/>
            <a:ext cx="7092950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en-US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例</a:t>
            </a:r>
            <a:r>
              <a:rPr lang="en-US" altLang="zh-CN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解方程组</a:t>
            </a:r>
          </a:p>
        </p:txBody>
      </p:sp>
      <p:sp>
        <p:nvSpPr>
          <p:cNvPr id="97299" name="文本框 97298"/>
          <p:cNvSpPr txBox="1">
            <a:spLocks noChangeArrowheads="1"/>
          </p:cNvSpPr>
          <p:nvPr/>
        </p:nvSpPr>
        <p:spPr bwMode="auto">
          <a:xfrm>
            <a:off x="1403351" y="1706166"/>
            <a:ext cx="5724644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解：由方程②得     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+1            ④</a:t>
            </a:r>
          </a:p>
          <a:p>
            <a:pPr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把④分别代入①③得    </a:t>
            </a:r>
          </a:p>
          <a:p>
            <a:pPr>
              <a:lnSpc>
                <a:spcPct val="13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=22         ⑤</a:t>
            </a:r>
          </a:p>
          <a:p>
            <a:pPr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3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=18          ⑥</a:t>
            </a:r>
          </a:p>
          <a:p>
            <a:pPr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解由⑤⑥组成的二元一次方程组，得</a:t>
            </a:r>
          </a:p>
          <a:p>
            <a:pPr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=8,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=6</a:t>
            </a:r>
          </a:p>
          <a:p>
            <a:pPr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把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=8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代入④，得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=9</a:t>
            </a:r>
          </a:p>
          <a:p>
            <a:pPr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        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所以原方程的解是</a:t>
            </a:r>
          </a:p>
        </p:txBody>
      </p:sp>
      <p:sp>
        <p:nvSpPr>
          <p:cNvPr id="97300" name="左大括号 97299"/>
          <p:cNvSpPr/>
          <p:nvPr/>
        </p:nvSpPr>
        <p:spPr bwMode="auto">
          <a:xfrm>
            <a:off x="5075238" y="3868341"/>
            <a:ext cx="144462" cy="917972"/>
          </a:xfrm>
          <a:prstGeom prst="leftBrace">
            <a:avLst>
              <a:gd name="adj1" fmla="val 70330"/>
              <a:gd name="adj2" fmla="val 50000"/>
            </a:avLst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97301" name="文本框 97300"/>
          <p:cNvSpPr txBox="1">
            <a:spLocks noChangeArrowheads="1"/>
          </p:cNvSpPr>
          <p:nvPr/>
        </p:nvSpPr>
        <p:spPr bwMode="auto">
          <a:xfrm>
            <a:off x="5298166" y="3706416"/>
            <a:ext cx="647934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=9</a:t>
            </a:r>
          </a:p>
          <a:p>
            <a:pPr algn="ctr">
              <a:lnSpc>
                <a:spcPct val="130000"/>
              </a:lnSpc>
            </a:pP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=8</a:t>
            </a:r>
          </a:p>
          <a:p>
            <a:pPr algn="ctr">
              <a:lnSpc>
                <a:spcPct val="130000"/>
              </a:lnSpc>
            </a:pP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=6</a:t>
            </a:r>
          </a:p>
        </p:txBody>
      </p:sp>
      <p:grpSp>
        <p:nvGrpSpPr>
          <p:cNvPr id="11270" name="组合 5"/>
          <p:cNvGrpSpPr/>
          <p:nvPr/>
        </p:nvGrpSpPr>
        <p:grpSpPr bwMode="auto">
          <a:xfrm>
            <a:off x="3203576" y="573882"/>
            <a:ext cx="2963863" cy="1273432"/>
            <a:chOff x="1303" y="6875"/>
            <a:chExt cx="6134" cy="2845"/>
          </a:xfrm>
        </p:grpSpPr>
        <p:graphicFrame>
          <p:nvGraphicFramePr>
            <p:cNvPr id="11271" name="对象 5"/>
            <p:cNvGraphicFramePr>
              <a:graphicFrameLocks noChangeAspect="1"/>
            </p:cNvGraphicFramePr>
            <p:nvPr/>
          </p:nvGraphicFramePr>
          <p:xfrm>
            <a:off x="1303" y="6875"/>
            <a:ext cx="5227" cy="26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0" r:id="rId3" imgW="1055370" imgH="711835" progId="Equation.DSMT4">
                    <p:embed/>
                  </p:oleObj>
                </mc:Choice>
                <mc:Fallback>
                  <p:oleObj r:id="rId3" imgW="1055370" imgH="711835" progId="Equation.DSMT4">
                    <p:embed/>
                    <p:pic>
                      <p:nvPicPr>
                        <p:cNvPr id="0" name="对象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3" y="6875"/>
                          <a:ext cx="5227" cy="26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文本框 2"/>
            <p:cNvSpPr txBox="1"/>
            <p:nvPr/>
          </p:nvSpPr>
          <p:spPr>
            <a:xfrm>
              <a:off x="6294" y="6987"/>
              <a:ext cx="1143" cy="10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zh-CN" altLang="en-US" noProof="1">
                  <a:solidFill>
                    <a:schemeClr val="accent4"/>
                  </a:solidFill>
                  <a:cs typeface="+mn-ea"/>
                  <a:sym typeface="Wingdings" panose="05000000000000000000" charset="0"/>
                </a:rPr>
                <a:t></a:t>
              </a:r>
              <a:endParaRPr lang="zh-CN" altLang="en-US" noProof="1">
                <a:solidFill>
                  <a:schemeClr val="accent4"/>
                </a:solidFill>
                <a:sym typeface="Wingdings" panose="05000000000000000000" charset="0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6294" y="7782"/>
              <a:ext cx="716" cy="10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zh-CN" altLang="en-US" noProof="1">
                  <a:solidFill>
                    <a:schemeClr val="accent4"/>
                  </a:solidFill>
                  <a:cs typeface="+mn-ea"/>
                  <a:sym typeface="Wingdings" panose="05000000000000000000" charset="0"/>
                </a:rPr>
                <a:t></a:t>
              </a:r>
              <a:endParaRPr lang="zh-CN" altLang="en-US" noProof="1">
                <a:solidFill>
                  <a:schemeClr val="accent4"/>
                </a:solidFill>
                <a:sym typeface="Wingdings" panose="05000000000000000000" charset="0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6294" y="8689"/>
              <a:ext cx="716" cy="10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zh-CN" altLang="en-US" noProof="1">
                  <a:solidFill>
                    <a:schemeClr val="accent4"/>
                  </a:solidFill>
                  <a:cs typeface="+mn-ea"/>
                  <a:sym typeface="Wingdings" panose="05000000000000000000" charset="0"/>
                </a:rPr>
                <a:t></a:t>
              </a:r>
              <a:endParaRPr lang="zh-CN" altLang="en-US" noProof="1">
                <a:solidFill>
                  <a:schemeClr val="accent4"/>
                </a:solidFill>
                <a:sym typeface="Wingdings" panose="05000000000000000000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7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7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7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7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9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7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7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9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圆角矩形 31"/>
          <p:cNvSpPr>
            <a:spLocks noChangeArrowheads="1"/>
          </p:cNvSpPr>
          <p:nvPr/>
        </p:nvSpPr>
        <p:spPr bwMode="auto">
          <a:xfrm>
            <a:off x="468313" y="573882"/>
            <a:ext cx="1223962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1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总结归纳</a:t>
            </a:r>
            <a:endParaRPr lang="zh-CN" altLang="en-US" sz="1800" b="1">
              <a:solidFill>
                <a:schemeClr val="tx1"/>
              </a:solidFill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74650" y="573882"/>
            <a:ext cx="8229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lnSpc>
                <a:spcPct val="150000"/>
              </a:lnSpc>
              <a:spcBef>
                <a:spcPct val="20000"/>
              </a:spcBef>
            </a:pP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解三元一次方程组的基本思路是：通过“代入”或“加减”进行 </a:t>
            </a:r>
            <a:r>
              <a:rPr lang="zh-CN" altLang="en-US" u="sng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，把</a:t>
            </a:r>
            <a:r>
              <a:rPr lang="zh-CN" altLang="en-US" u="sng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转化为</a:t>
            </a:r>
            <a:r>
              <a:rPr lang="zh-CN" altLang="en-US" u="sng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，使解三元一次方程组转化为解</a:t>
            </a:r>
            <a:r>
              <a:rPr lang="zh-CN" altLang="en-US" u="sng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，进而再转化为解</a:t>
            </a:r>
            <a:r>
              <a:rPr lang="zh-CN" altLang="en-US" u="sng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99351" name="Group 3"/>
          <p:cNvGrpSpPr/>
          <p:nvPr/>
        </p:nvGrpSpPr>
        <p:grpSpPr bwMode="auto">
          <a:xfrm>
            <a:off x="277813" y="3505200"/>
            <a:ext cx="8686800" cy="686991"/>
            <a:chOff x="0" y="0"/>
            <a:chExt cx="8640" cy="624"/>
          </a:xfrm>
        </p:grpSpPr>
        <p:sp>
          <p:nvSpPr>
            <p:cNvPr id="12292" name="Text Box 4"/>
            <p:cNvSpPr txBox="1">
              <a:spLocks noChangeArrowheads="1"/>
            </p:cNvSpPr>
            <p:nvPr/>
          </p:nvSpPr>
          <p:spPr bwMode="auto">
            <a:xfrm>
              <a:off x="0" y="1"/>
              <a:ext cx="1980" cy="623"/>
            </a:xfrm>
            <a:prstGeom prst="rect">
              <a:avLst/>
            </a:prstGeom>
            <a:solidFill>
              <a:srgbClr val="CCFFCC">
                <a:alpha val="30000"/>
              </a:srgbClr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三元一次方程组</a:t>
              </a:r>
              <a:endParaRPr lang="zh-CN" altLang="en-US">
                <a:solidFill>
                  <a:srgbClr val="0000FF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3420" y="0"/>
              <a:ext cx="1980" cy="624"/>
            </a:xfrm>
            <a:prstGeom prst="rect">
              <a:avLst/>
            </a:prstGeom>
            <a:solidFill>
              <a:srgbClr val="CCFFCC">
                <a:alpha val="30000"/>
              </a:srgbClr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二元一次方程组</a:t>
              </a:r>
              <a:endParaRPr lang="zh-CN" altLang="en-US">
                <a:solidFill>
                  <a:srgbClr val="0000FF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6660" y="0"/>
              <a:ext cx="1980" cy="624"/>
            </a:xfrm>
            <a:prstGeom prst="rect">
              <a:avLst/>
            </a:prstGeom>
            <a:solidFill>
              <a:srgbClr val="CCFFCC">
                <a:alpha val="30000"/>
              </a:srgbClr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>
              <a:lvl1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一元一次方程</a:t>
              </a:r>
              <a:endParaRPr lang="zh-CN" altLang="en-US">
                <a:solidFill>
                  <a:srgbClr val="0000FF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>
              <a:off x="1980" y="312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>
              <a:off x="5400" y="312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579688" y="3333750"/>
            <a:ext cx="930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ea typeface="黑体" panose="02010609060101010101" pitchFamily="49" charset="-122"/>
              </a:rPr>
              <a:t>消元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932489" y="3333750"/>
            <a:ext cx="949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ea typeface="黑体" panose="02010609060101010101" pitchFamily="49" charset="-122"/>
              </a:rPr>
              <a:t>消元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700338" y="1491853"/>
            <a:ext cx="8002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消元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995739" y="1491853"/>
            <a:ext cx="14157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“三元”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6156326" y="1545432"/>
            <a:ext cx="14157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“二元”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241960" y="2136816"/>
            <a:ext cx="233910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二元一次方程组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835696" y="2679412"/>
            <a:ext cx="2031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一元一次方程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/>
      <p:bldP spid="15370" grpId="0"/>
      <p:bldP spid="15371" grpId="0"/>
      <p:bldP spid="15372" grpId="0"/>
      <p:bldP spid="15374" grpId="0"/>
      <p:bldP spid="153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ChangeArrowheads="1"/>
          </p:cNvSpPr>
          <p:nvPr/>
        </p:nvSpPr>
        <p:spPr bwMode="auto">
          <a:xfrm>
            <a:off x="792163" y="954882"/>
            <a:ext cx="7092950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en-US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解方程组</a:t>
            </a:r>
          </a:p>
        </p:txBody>
      </p:sp>
      <p:sp>
        <p:nvSpPr>
          <p:cNvPr id="97299" name="文本框 97298"/>
          <p:cNvSpPr txBox="1">
            <a:spLocks noChangeArrowheads="1"/>
          </p:cNvSpPr>
          <p:nvPr/>
        </p:nvSpPr>
        <p:spPr bwMode="auto">
          <a:xfrm>
            <a:off x="1403351" y="1706166"/>
            <a:ext cx="5724644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解：将③分别代入①②③得    </a:t>
            </a:r>
          </a:p>
          <a:p>
            <a:pPr>
              <a:lnSpc>
                <a:spcPct val="13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=22         ④</a:t>
            </a:r>
          </a:p>
          <a:p>
            <a:pPr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3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=18          ⑤</a:t>
            </a:r>
          </a:p>
          <a:p>
            <a:pPr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解由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④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⑤组成的二元一次方程组，得</a:t>
            </a:r>
          </a:p>
          <a:p>
            <a:pPr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=3, 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</a:p>
          <a:p>
            <a:pPr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把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=3, 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代入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③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，得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=5.</a:t>
            </a:r>
          </a:p>
          <a:p>
            <a:pPr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         </a:t>
            </a:r>
          </a:p>
          <a:p>
            <a:pPr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      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所以原方程的解是</a:t>
            </a:r>
          </a:p>
        </p:txBody>
      </p:sp>
      <p:sp>
        <p:nvSpPr>
          <p:cNvPr id="97300" name="左大括号 97299"/>
          <p:cNvSpPr/>
          <p:nvPr/>
        </p:nvSpPr>
        <p:spPr bwMode="auto">
          <a:xfrm>
            <a:off x="5075238" y="3868341"/>
            <a:ext cx="144462" cy="917972"/>
          </a:xfrm>
          <a:prstGeom prst="leftBrace">
            <a:avLst>
              <a:gd name="adj1" fmla="val 70291"/>
              <a:gd name="adj2" fmla="val 50000"/>
            </a:avLst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97301" name="文本框 97300"/>
          <p:cNvSpPr txBox="1">
            <a:spLocks noChangeArrowheads="1"/>
          </p:cNvSpPr>
          <p:nvPr/>
        </p:nvSpPr>
        <p:spPr bwMode="auto">
          <a:xfrm>
            <a:off x="5105805" y="3706416"/>
            <a:ext cx="1032655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 x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=5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algn="ctr">
              <a:lnSpc>
                <a:spcPct val="130000"/>
              </a:lnSpc>
            </a:pP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 y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=3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algn="ctr">
              <a:lnSpc>
                <a:spcPct val="130000"/>
              </a:lnSpc>
            </a:pP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=2.</a:t>
            </a:r>
          </a:p>
        </p:txBody>
      </p:sp>
      <p:graphicFrame>
        <p:nvGraphicFramePr>
          <p:cNvPr id="13317" name="Object 2"/>
          <p:cNvGraphicFramePr/>
          <p:nvPr/>
        </p:nvGraphicFramePr>
        <p:xfrm>
          <a:off x="3209926" y="654844"/>
          <a:ext cx="2543175" cy="1137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r:id="rId3" imgW="1524000" imgH="736600" progId="Equation.DSMT4">
                  <p:embed/>
                </p:oleObj>
              </mc:Choice>
              <mc:Fallback>
                <p:oleObj r:id="rId3" imgW="1524000" imgH="736600" progId="Equation.DSMT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6" y="654844"/>
                        <a:ext cx="2543175" cy="1137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圆角矩形 31"/>
          <p:cNvSpPr>
            <a:spLocks noChangeArrowheads="1"/>
          </p:cNvSpPr>
          <p:nvPr/>
        </p:nvSpPr>
        <p:spPr bwMode="auto">
          <a:xfrm>
            <a:off x="466725" y="465535"/>
            <a:ext cx="12255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1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7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7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7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9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7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7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9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1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980</Words>
  <Application>Microsoft Office PowerPoint</Application>
  <PresentationFormat>全屏显示(16:9)</PresentationFormat>
  <Paragraphs>139</Paragraphs>
  <Slides>15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方正姚体</vt:lpstr>
      <vt:lpstr>黑体</vt:lpstr>
      <vt:lpstr>华文细黑</vt:lpstr>
      <vt:lpstr>宋体</vt:lpstr>
      <vt:lpstr>微软雅黑</vt:lpstr>
      <vt:lpstr>Arial</vt:lpstr>
      <vt:lpstr>Times New Roman</vt:lpstr>
      <vt:lpstr>Wingdings</vt:lpstr>
      <vt:lpstr>WWW.2PPT.COM
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2023-01-17T01:39:24Z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1F02556D35A44D7398EE5F73287D8E2E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