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5" r:id="rId3"/>
    <p:sldId id="320" r:id="rId4"/>
    <p:sldId id="339" r:id="rId5"/>
    <p:sldId id="335" r:id="rId6"/>
    <p:sldId id="342" r:id="rId7"/>
    <p:sldId id="306" r:id="rId8"/>
    <p:sldId id="287" r:id="rId9"/>
    <p:sldId id="292" r:id="rId10"/>
    <p:sldId id="294" r:id="rId11"/>
    <p:sldId id="338" r:id="rId12"/>
    <p:sldId id="337" r:id="rId13"/>
    <p:sldId id="341" r:id="rId14"/>
    <p:sldId id="340" r:id="rId15"/>
    <p:sldId id="260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C4F"/>
    <a:srgbClr val="FFFF99"/>
    <a:srgbClr val="FFCC66"/>
    <a:srgbClr val="E38C01"/>
    <a:srgbClr val="A7D559"/>
    <a:srgbClr val="CC3300"/>
    <a:srgbClr val="19884E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331" autoAdjust="0"/>
  </p:normalViewPr>
  <p:slideViewPr>
    <p:cSldViewPr>
      <p:cViewPr>
        <p:scale>
          <a:sx n="100" d="100"/>
          <a:sy n="100" d="100"/>
        </p:scale>
        <p:origin x="-126" y="-264"/>
      </p:cViewPr>
      <p:guideLst>
        <p:guide orient="horz" pos="2160"/>
        <p:guide pos="29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201C1-8B94-4CEE-9BD5-FF4FFE80FFB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34048-125A-4214-A3A9-021E7862BF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277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1D37BF7-3D1F-4B1A-A50D-B65E158459E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</a:endParaRPr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DCA0740-1B2D-4EF5-B5F5-4A3F09B02D7E}" type="slidenum">
              <a:rPr lang="en-US" altLang="zh-CN" smtClean="0"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FC23E53-8000-4297-8EE8-79EF59C8FADA}" type="slidenum">
              <a:rPr lang="en-US" altLang="zh-CN" smtClean="0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3E754EA-14FC-43E1-ACB1-C2728CCC4D46}" type="slidenum">
              <a:rPr lang="en-US" altLang="zh-CN" smtClean="0"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A2745CF-97DF-4193-8AC6-86217C868A98}" type="slidenum">
              <a:rPr lang="en-US" altLang="zh-CN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5694F45-FC28-4A0A-98F9-271E06D74643}" type="slidenum">
              <a:rPr lang="en-US" altLang="zh-CN" smtClean="0"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42875"/>
            <a:ext cx="2051050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42875"/>
            <a:ext cx="6003925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4023354" y="1600248"/>
            <a:ext cx="5105400" cy="2590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8534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038614" y="1447852"/>
            <a:ext cx="1828768" cy="381000"/>
          </a:xfrm>
        </p:spPr>
        <p:txBody>
          <a:bodyPr/>
          <a:lstStyle>
            <a:lvl1pPr marL="0" indent="0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quarter" idx="11"/>
          </p:nvPr>
        </p:nvSpPr>
        <p:spPr>
          <a:xfrm>
            <a:off x="1239551" y="2367356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74D0D-F286-4405-B76E-A871A1612AA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066800"/>
            <a:ext cx="3505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57400"/>
            <a:ext cx="74041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4516438"/>
            <a:ext cx="2590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内容占位符 12"/>
          <p:cNvSpPr>
            <a:spLocks noGrp="1"/>
          </p:cNvSpPr>
          <p:nvPr>
            <p:ph sz="quarter" idx="11"/>
          </p:nvPr>
        </p:nvSpPr>
        <p:spPr>
          <a:xfrm>
            <a:off x="1333321" y="2514624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41450"/>
            <a:ext cx="40274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0274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rgbClr val="B7D9FF"/>
              </a:gs>
              <a:gs pos="35001">
                <a:srgbClr val="CBE3FF"/>
              </a:gs>
              <a:gs pos="100000">
                <a:srgbClr val="E8F3F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lIns="92199" tIns="46099" rIns="92199" bIns="46099" anchor="ctr"/>
          <a:lstStyle/>
          <a:p>
            <a:pPr algn="ctr"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2875"/>
            <a:ext cx="8207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ctr" anchorCtr="0" compatLnSpc="1"/>
          <a:lstStyle/>
          <a:p>
            <a:pPr lvl="0"/>
            <a:r>
              <a:rPr lang="zh-CN" smtClean="0"/>
              <a:t>标题文本样式：微软雅黑</a:t>
            </a:r>
            <a:r>
              <a:rPr lang="zh-CN" altLang="zh-CN" smtClean="0"/>
              <a:t>/26</a:t>
            </a:r>
            <a:r>
              <a:rPr lang="zh-CN" smtClean="0"/>
              <a:t>号  </a:t>
            </a:r>
            <a:r>
              <a:rPr lang="zh-CN" altLang="zh-CN" smtClean="0"/>
              <a:t>Arial/26pt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1450"/>
            <a:ext cx="82073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t" anchorCtr="0" compatLnSpc="1"/>
          <a:lstStyle/>
          <a:p>
            <a:pPr lvl="0"/>
            <a:r>
              <a:rPr lang="zh-CN" smtClean="0"/>
              <a:t>第一级内容文本样式：微软雅黑</a:t>
            </a:r>
            <a:r>
              <a:rPr lang="zh-CN" altLang="zh-CN" smtClean="0"/>
              <a:t>/20</a:t>
            </a:r>
            <a:r>
              <a:rPr lang="zh-CN" smtClean="0"/>
              <a:t>号  </a:t>
            </a:r>
            <a:r>
              <a:rPr lang="zh-CN" altLang="zh-CN" smtClean="0"/>
              <a:t>Arial/20pt</a:t>
            </a:r>
          </a:p>
          <a:p>
            <a:pPr lvl="1"/>
            <a:r>
              <a:rPr lang="zh-CN" smtClean="0"/>
              <a:t>第二级内容文本样式：微软雅黑</a:t>
            </a:r>
            <a:r>
              <a:rPr lang="zh-CN" altLang="zh-CN" smtClean="0"/>
              <a:t>/18</a:t>
            </a:r>
            <a:r>
              <a:rPr lang="zh-CN" smtClean="0"/>
              <a:t>号  </a:t>
            </a:r>
            <a:r>
              <a:rPr lang="zh-CN" altLang="zh-CN" smtClean="0"/>
              <a:t>Arial/18pt</a:t>
            </a:r>
          </a:p>
          <a:p>
            <a:pPr lvl="2"/>
            <a:r>
              <a:rPr lang="zh-CN" smtClean="0"/>
              <a:t>第三级内容文本样式：微软雅黑</a:t>
            </a:r>
            <a:r>
              <a:rPr lang="zh-CN" altLang="zh-CN" smtClean="0"/>
              <a:t>/16</a:t>
            </a:r>
            <a:r>
              <a:rPr lang="zh-CN" smtClean="0"/>
              <a:t>号  </a:t>
            </a:r>
            <a:r>
              <a:rPr lang="zh-CN" altLang="zh-CN" smtClean="0"/>
              <a:t>Arial/16pt</a:t>
            </a:r>
          </a:p>
          <a:p>
            <a:pPr lvl="3"/>
            <a:r>
              <a:rPr lang="zh-CN" smtClean="0"/>
              <a:t>第四级内容文本样式：微软雅黑</a:t>
            </a:r>
            <a:r>
              <a:rPr lang="zh-CN" altLang="zh-CN" smtClean="0"/>
              <a:t>/14</a:t>
            </a:r>
            <a:r>
              <a:rPr lang="zh-CN" smtClean="0"/>
              <a:t>号  </a:t>
            </a:r>
            <a:r>
              <a:rPr lang="zh-CN" altLang="zh-CN" smtClean="0"/>
              <a:t>Arial/14pt</a:t>
            </a:r>
          </a:p>
          <a:p>
            <a:pPr lvl="4"/>
            <a:r>
              <a:rPr lang="zh-CN" smtClean="0"/>
              <a:t>第五级内容文本样式：微软雅黑</a:t>
            </a:r>
            <a:r>
              <a:rPr lang="zh-CN" altLang="zh-CN" smtClean="0"/>
              <a:t>/12</a:t>
            </a:r>
            <a:r>
              <a:rPr lang="zh-CN" smtClean="0"/>
              <a:t>号  </a:t>
            </a:r>
            <a:r>
              <a:rPr lang="zh-CN" altLang="zh-CN" smtClean="0"/>
              <a:t>Arial/12pt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>
    <p:fade/>
  </p:transition>
  <p:txStyles>
    <p:titleStyle>
      <a:lvl1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+mj-lt"/>
          <a:ea typeface="+mj-ea"/>
          <a:cs typeface="+mj-cs"/>
        </a:defRPr>
      </a:lvl1pPr>
      <a:lvl2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288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903605" indent="-17653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266825" indent="-18415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6319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20891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5463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30035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4607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file:///C:\Documents%20and%20Settings\Administrator\&#26700;&#38754;\&#20864;&#25945;&#29256;\Lesson51%20&#20248;&#25945;&#31934;&#21697;&#35838;&#20214;\51-2.mp3" TargetMode="External"/><Relationship Id="rId1" Type="http://schemas.microsoft.com/office/2007/relationships/media" Target="file:///C:\Documents%20and%20Settings\Administrator\&#26700;&#38754;\&#20864;&#25945;&#29256;\Lesson51%20&#20248;&#25945;&#31934;&#21697;&#35838;&#20214;\51-2.mp3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01.swf" TargetMode="Externa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1"/>
          <p:cNvSpPr txBox="1"/>
          <p:nvPr/>
        </p:nvSpPr>
        <p:spPr bwMode="auto">
          <a:xfrm>
            <a:off x="533506" y="2895614"/>
            <a:ext cx="8000894" cy="76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 algn="ctr">
              <a:buFontTx/>
              <a:buNone/>
              <a:defRPr/>
            </a:pPr>
            <a:r>
              <a:rPr lang="en-US" altLang="zh-CN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What Could Be Wrong?</a:t>
            </a:r>
          </a:p>
        </p:txBody>
      </p:sp>
      <p:sp>
        <p:nvSpPr>
          <p:cNvPr id="9" name="文本占位符 1"/>
          <p:cNvSpPr txBox="1"/>
          <p:nvPr/>
        </p:nvSpPr>
        <p:spPr bwMode="auto">
          <a:xfrm>
            <a:off x="-38047" y="1905040"/>
            <a:ext cx="9144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altLang="zh-CN" kern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Unit8 Culture Shapes Us</a:t>
            </a:r>
            <a:endParaRPr lang="zh-CN" altLang="en-US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文本占位符 1"/>
          <p:cNvSpPr txBox="1"/>
          <p:nvPr/>
        </p:nvSpPr>
        <p:spPr bwMode="auto">
          <a:xfrm>
            <a:off x="2235122" y="953634"/>
            <a:ext cx="4572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zh-CN" altLang="en-US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初中</a:t>
            </a:r>
            <a:r>
              <a:rPr lang="zh-CN" altLang="en-US" kern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英语冀教版九年级</a:t>
            </a:r>
            <a:endParaRPr lang="zh-CN" altLang="en-US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86708" y="556254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1524000" y="2540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zh-CN" altLang="en-US" sz="3600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2" name="矩形 4"/>
          <p:cNvSpPr>
            <a:spLocks noChangeArrowheads="1"/>
          </p:cNvSpPr>
          <p:nvPr/>
        </p:nvSpPr>
        <p:spPr bwMode="auto">
          <a:xfrm>
            <a:off x="838200" y="2438400"/>
            <a:ext cx="7772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answers: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(1)Say sorry if you hurt your friend.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(2)Give your friend some time to cool down.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(3)Write to your friend and ask what’s wrong.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(4)Talk to your friend directly as soon as possible.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8" name="对角圆角矩形 7"/>
          <p:cNvSpPr/>
          <p:nvPr/>
        </p:nvSpPr>
        <p:spPr bwMode="auto">
          <a:xfrm>
            <a:off x="914400" y="1371600"/>
            <a:ext cx="6934200" cy="914400"/>
          </a:xfrm>
          <a:prstGeom prst="round2DiagRect">
            <a:avLst/>
          </a:prstGeom>
          <a:solidFill>
            <a:srgbClr val="9ACC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 you were Sue, what are your suggestions to </a:t>
            </a:r>
          </a:p>
          <a:p>
            <a:pPr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lost girl?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1524000" y="2540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Guessing</a:t>
            </a:r>
            <a:endParaRPr lang="zh-CN" altLang="en-US" sz="3600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1" name="矩形 4"/>
          <p:cNvSpPr>
            <a:spLocks noChangeArrowheads="1"/>
          </p:cNvSpPr>
          <p:nvPr/>
        </p:nvSpPr>
        <p:spPr bwMode="auto">
          <a:xfrm>
            <a:off x="914400" y="1712913"/>
            <a:ext cx="7467600" cy="954087"/>
          </a:xfrm>
          <a:prstGeom prst="rect">
            <a:avLst/>
          </a:prstGeom>
          <a:solidFill>
            <a:srgbClr val="9ACC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eaLnBrk="1" hangingPunct="1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After receiving Sue’s e-mail, what would the lost </a:t>
            </a:r>
          </a:p>
          <a:p>
            <a:pPr marL="514350" indent="-514350" eaLnBrk="1" hangingPunct="1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girl do?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3505200"/>
            <a:ext cx="4204359" cy="24431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1524000" y="2540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Listening </a:t>
            </a:r>
          </a:p>
          <a:p>
            <a:pPr marL="0" indent="0">
              <a:buFontTx/>
              <a:buNone/>
              <a:defRPr/>
            </a:pPr>
            <a:endParaRPr lang="zh-CN" altLang="en-US" sz="3600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5" name="矩形 4"/>
          <p:cNvSpPr>
            <a:spLocks noChangeArrowheads="1"/>
          </p:cNvSpPr>
          <p:nvPr/>
        </p:nvSpPr>
        <p:spPr bwMode="auto">
          <a:xfrm>
            <a:off x="1066800" y="1371600"/>
            <a:ext cx="7086600" cy="1055688"/>
          </a:xfrm>
          <a:prstGeom prst="roundRect">
            <a:avLst>
              <a:gd name="adj" fmla="val 16667"/>
            </a:avLst>
          </a:prstGeom>
          <a:solidFill>
            <a:srgbClr val="9ACC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eaLnBrk="1" hangingPunct="1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to the reply from the Lost Girl and fill in </a:t>
            </a:r>
          </a:p>
          <a:p>
            <a:pPr marL="514350" indent="-514350" eaLnBrk="1" hangingPunct="1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blanks.</a:t>
            </a:r>
          </a:p>
        </p:txBody>
      </p:sp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838200" y="2468563"/>
            <a:ext cx="77724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Sue,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advice. I wrote her a letter and told her I wouldn’t want to lose her as a friend. I asked her what was wrong. She wrote back to me after she _____________.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5191125"/>
            <a:ext cx="2590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 cooled down</a:t>
            </a:r>
          </a:p>
        </p:txBody>
      </p:sp>
      <p:pic>
        <p:nvPicPr>
          <p:cNvPr id="7" name="51-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1524000" y="2540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</a:p>
          <a:p>
            <a:pPr marL="0" indent="0">
              <a:buFontTx/>
              <a:buNone/>
              <a:defRPr/>
            </a:pPr>
            <a:endParaRPr lang="zh-CN" altLang="en-US" sz="3600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99" name="矩形 4"/>
          <p:cNvSpPr>
            <a:spLocks noChangeArrowheads="1"/>
          </p:cNvSpPr>
          <p:nvPr/>
        </p:nvSpPr>
        <p:spPr bwMode="auto">
          <a:xfrm>
            <a:off x="990600" y="1371600"/>
            <a:ext cx="769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a ________________. She was hurt because I didn’t go back home with her on Wednesday as we had planned. She ________ me, but I didn’t answer her. I had forgotten that! After I ___________ it was all my fault, I went to her and said sorry. We are now friends again. I’m very happy.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990664"/>
            <a:ext cx="30479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  misunderstanding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2828925"/>
            <a:ext cx="1295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 called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4114800"/>
            <a:ext cx="2057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 figured out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1524000" y="2540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endParaRPr lang="zh-CN" altLang="en-US" sz="3600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组合 5"/>
          <p:cNvGrpSpPr/>
          <p:nvPr/>
        </p:nvGrpSpPr>
        <p:grpSpPr bwMode="auto">
          <a:xfrm>
            <a:off x="1066800" y="1447800"/>
            <a:ext cx="6400800" cy="1066800"/>
            <a:chOff x="990600" y="1577340"/>
            <a:chExt cx="7439025" cy="1009497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圆角矩形标注 6"/>
            <p:cNvSpPr>
              <a:spLocks noChangeArrowheads="1"/>
            </p:cNvSpPr>
            <p:nvPr/>
          </p:nvSpPr>
          <p:spPr bwMode="auto">
            <a:xfrm>
              <a:off x="990600" y="1577340"/>
              <a:ext cx="7439025" cy="10094976"/>
            </a:xfrm>
            <a:prstGeom prst="wedgeRoundRectCallout">
              <a:avLst>
                <a:gd name="adj1" fmla="val 32371"/>
                <a:gd name="adj2" fmla="val 76205"/>
                <a:gd name="adj3" fmla="val 16667"/>
              </a:avLst>
            </a:prstGeom>
            <a:grpFill/>
            <a:ln w="31750" algn="ctr">
              <a:solidFill>
                <a:schemeClr val="accent3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02" name="矩形 4"/>
            <p:cNvSpPr>
              <a:spLocks noChangeArrowheads="1"/>
            </p:cNvSpPr>
            <p:nvPr/>
          </p:nvSpPr>
          <p:spPr bwMode="auto">
            <a:xfrm>
              <a:off x="1218325" y="2298418"/>
              <a:ext cx="7134225" cy="902857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CN" sz="28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Work in groups. Write about a problem between two friends on a piece of paper. </a:t>
              </a:r>
            </a:p>
          </p:txBody>
        </p:sp>
      </p:grpSp>
      <p:grpSp>
        <p:nvGrpSpPr>
          <p:cNvPr id="4" name="组合 5"/>
          <p:cNvGrpSpPr/>
          <p:nvPr/>
        </p:nvGrpSpPr>
        <p:grpSpPr bwMode="auto">
          <a:xfrm>
            <a:off x="1066800" y="2743200"/>
            <a:ext cx="6400800" cy="609600"/>
            <a:chOff x="990600" y="1577340"/>
            <a:chExt cx="7439025" cy="1009497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" name="圆角矩形标注 8"/>
            <p:cNvSpPr>
              <a:spLocks noChangeArrowheads="1"/>
            </p:cNvSpPr>
            <p:nvPr/>
          </p:nvSpPr>
          <p:spPr bwMode="auto">
            <a:xfrm>
              <a:off x="990600" y="1577340"/>
              <a:ext cx="7439025" cy="10094976"/>
            </a:xfrm>
            <a:prstGeom prst="wedgeRoundRectCallout">
              <a:avLst>
                <a:gd name="adj1" fmla="val 32371"/>
                <a:gd name="adj2" fmla="val 76205"/>
                <a:gd name="adj3" fmla="val 16667"/>
              </a:avLst>
            </a:prstGeom>
            <a:grpFill/>
            <a:ln w="31750" algn="ctr">
              <a:solidFill>
                <a:schemeClr val="accent3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矩形 4"/>
            <p:cNvSpPr>
              <a:spLocks noChangeArrowheads="1"/>
            </p:cNvSpPr>
            <p:nvPr/>
          </p:nvSpPr>
          <p:spPr bwMode="auto">
            <a:xfrm>
              <a:off x="1218325" y="2298419"/>
              <a:ext cx="7134225" cy="495115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CN" sz="28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Collect all the papers in the class.</a:t>
              </a:r>
            </a:p>
          </p:txBody>
        </p:sp>
      </p:grpSp>
      <p:grpSp>
        <p:nvGrpSpPr>
          <p:cNvPr id="5" name="组合 5"/>
          <p:cNvGrpSpPr/>
          <p:nvPr/>
        </p:nvGrpSpPr>
        <p:grpSpPr bwMode="auto">
          <a:xfrm>
            <a:off x="1066800" y="3505200"/>
            <a:ext cx="6400800" cy="609600"/>
            <a:chOff x="990600" y="1577340"/>
            <a:chExt cx="7439025" cy="1009497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" name="圆角矩形标注 11"/>
            <p:cNvSpPr>
              <a:spLocks noChangeArrowheads="1"/>
            </p:cNvSpPr>
            <p:nvPr/>
          </p:nvSpPr>
          <p:spPr bwMode="auto">
            <a:xfrm>
              <a:off x="990600" y="1577340"/>
              <a:ext cx="7439025" cy="10094976"/>
            </a:xfrm>
            <a:prstGeom prst="wedgeRoundRectCallout">
              <a:avLst>
                <a:gd name="adj1" fmla="val 32371"/>
                <a:gd name="adj2" fmla="val 76205"/>
                <a:gd name="adj3" fmla="val 16667"/>
              </a:avLst>
            </a:prstGeom>
            <a:grpFill/>
            <a:ln w="31750" algn="ctr">
              <a:solidFill>
                <a:schemeClr val="accent3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4"/>
            <p:cNvSpPr>
              <a:spLocks noChangeArrowheads="1"/>
            </p:cNvSpPr>
            <p:nvPr/>
          </p:nvSpPr>
          <p:spPr bwMode="auto">
            <a:xfrm>
              <a:off x="1218325" y="2298412"/>
              <a:ext cx="7134225" cy="866452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CN" sz="28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Shuffle the papers.</a:t>
              </a: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1066800" y="4267200"/>
            <a:ext cx="6400800" cy="609600"/>
            <a:chOff x="990600" y="1577340"/>
            <a:chExt cx="7439025" cy="1009497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圆角矩形标注 14"/>
            <p:cNvSpPr>
              <a:spLocks noChangeArrowheads="1"/>
            </p:cNvSpPr>
            <p:nvPr/>
          </p:nvSpPr>
          <p:spPr bwMode="auto">
            <a:xfrm>
              <a:off x="990600" y="1577340"/>
              <a:ext cx="7439025" cy="10094976"/>
            </a:xfrm>
            <a:prstGeom prst="wedgeRoundRectCallout">
              <a:avLst>
                <a:gd name="adj1" fmla="val 32371"/>
                <a:gd name="adj2" fmla="val 76205"/>
                <a:gd name="adj3" fmla="val 16667"/>
              </a:avLst>
            </a:prstGeom>
            <a:grpFill/>
            <a:ln w="31750" algn="ctr">
              <a:solidFill>
                <a:schemeClr val="accent3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矩形 4"/>
            <p:cNvSpPr>
              <a:spLocks noChangeArrowheads="1"/>
            </p:cNvSpPr>
            <p:nvPr/>
          </p:nvSpPr>
          <p:spPr bwMode="auto">
            <a:xfrm>
              <a:off x="1218325" y="2298412"/>
              <a:ext cx="7134225" cy="866452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CN" sz="28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Each group draws a piece of paper.</a:t>
              </a:r>
            </a:p>
          </p:txBody>
        </p:sp>
      </p:grpSp>
      <p:grpSp>
        <p:nvGrpSpPr>
          <p:cNvPr id="8" name="组合 5"/>
          <p:cNvGrpSpPr/>
          <p:nvPr/>
        </p:nvGrpSpPr>
        <p:grpSpPr bwMode="auto">
          <a:xfrm>
            <a:off x="1066800" y="5029200"/>
            <a:ext cx="6334482" cy="1066800"/>
            <a:chOff x="990600" y="1577340"/>
            <a:chExt cx="7361950" cy="176662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" name="圆角矩形标注 17"/>
            <p:cNvSpPr>
              <a:spLocks noChangeArrowheads="1"/>
            </p:cNvSpPr>
            <p:nvPr/>
          </p:nvSpPr>
          <p:spPr bwMode="auto">
            <a:xfrm>
              <a:off x="990600" y="1577340"/>
              <a:ext cx="7350465" cy="17666208"/>
            </a:xfrm>
            <a:prstGeom prst="wedgeRoundRectCallout">
              <a:avLst>
                <a:gd name="adj1" fmla="val 29177"/>
                <a:gd name="adj2" fmla="val 74257"/>
                <a:gd name="adj3" fmla="val 16667"/>
              </a:avLst>
            </a:prstGeom>
            <a:grpFill/>
            <a:ln w="31750" algn="ctr">
              <a:solidFill>
                <a:schemeClr val="accent3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矩形 4"/>
            <p:cNvSpPr>
              <a:spLocks noChangeArrowheads="1"/>
            </p:cNvSpPr>
            <p:nvPr/>
          </p:nvSpPr>
          <p:spPr bwMode="auto">
            <a:xfrm>
              <a:off x="1218325" y="2298412"/>
              <a:ext cx="7134225" cy="158000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CN" sz="28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Read the problem in your group and write some advice to that person</a:t>
              </a:r>
              <a:r>
                <a:rPr lang="en-US" altLang="zh-CN" sz="28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 </a:t>
              </a:r>
              <a:endPara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21790" y="1447852"/>
            <a:ext cx="9045891" cy="76198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altLang="zh-CN" sz="4400" b="1" kern="0" dirty="0" smtClean="0">
                <a:solidFill>
                  <a:schemeClr val="accent1">
                    <a:lumMod val="50000"/>
                  </a:schemeClr>
                </a:solidFill>
                <a:ea typeface="黑体" panose="02010609060101010101" pitchFamily="49" charset="-122"/>
              </a:rPr>
              <a:t>Homework</a:t>
            </a:r>
            <a:endParaRPr lang="zh-CN" altLang="en-US" sz="4400" b="1" kern="0" dirty="0" smtClean="0">
              <a:solidFill>
                <a:schemeClr val="accent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95400" y="2819400"/>
            <a:ext cx="64770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Write an e-mail to the person who has something wrong with his/her friend to give him/her some good suggestions.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 txBox="1"/>
          <p:nvPr/>
        </p:nvSpPr>
        <p:spPr bwMode="auto">
          <a:xfrm>
            <a:off x="3759045" y="1184563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zh-CN" altLang="en-US" sz="28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01545" y="2209832"/>
            <a:ext cx="73914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To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learn words and expressions about giving suggestions.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To learn about how to solve the problems between friends.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To realize the importance of friendship and the ways of solving the problems between friends.</a:t>
            </a:r>
          </a:p>
        </p:txBody>
      </p:sp>
      <p:pic>
        <p:nvPicPr>
          <p:cNvPr id="18436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43800" y="5181600"/>
            <a:ext cx="12477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"/>
          <p:cNvSpPr txBox="1"/>
          <p:nvPr/>
        </p:nvSpPr>
        <p:spPr bwMode="auto">
          <a:xfrm>
            <a:off x="1447800" y="152400"/>
            <a:ext cx="32004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Warming up</a:t>
            </a:r>
            <a:endParaRPr lang="zh-CN" altLang="en-US" sz="4400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3" name="圆角矩形 5"/>
          <p:cNvSpPr>
            <a:spLocks noChangeArrowheads="1"/>
          </p:cNvSpPr>
          <p:nvPr/>
        </p:nvSpPr>
        <p:spPr bwMode="auto">
          <a:xfrm>
            <a:off x="952552" y="1600248"/>
            <a:ext cx="7391296" cy="838200"/>
          </a:xfrm>
          <a:prstGeom prst="roundRect">
            <a:avLst>
              <a:gd name="adj" fmla="val 16667"/>
            </a:avLst>
          </a:prstGeom>
          <a:solidFill>
            <a:srgbClr val="A7D559"/>
          </a:solidFill>
          <a:ln w="9525" algn="ctr">
            <a:noFill/>
            <a:rou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Do you have any problems between you and </a:t>
            </a:r>
          </a:p>
          <a:p>
            <a:pPr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your friends?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3124200"/>
            <a:ext cx="2819400" cy="2057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3124200"/>
            <a:ext cx="2590800" cy="20839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72200" y="3124200"/>
            <a:ext cx="2818086" cy="2057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"/>
          <p:cNvSpPr txBox="1"/>
          <p:nvPr/>
        </p:nvSpPr>
        <p:spPr bwMode="auto">
          <a:xfrm>
            <a:off x="1447800" y="152400"/>
            <a:ext cx="32004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Warming up</a:t>
            </a:r>
            <a:endParaRPr lang="zh-CN" altLang="en-US" sz="4400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3" name="圆角矩形 5"/>
          <p:cNvSpPr>
            <a:spLocks noChangeArrowheads="1"/>
          </p:cNvSpPr>
          <p:nvPr/>
        </p:nvSpPr>
        <p:spPr bwMode="auto">
          <a:xfrm>
            <a:off x="1219200" y="4419600"/>
            <a:ext cx="6781800" cy="838200"/>
          </a:xfrm>
          <a:prstGeom prst="roundRect">
            <a:avLst>
              <a:gd name="adj" fmla="val 16667"/>
            </a:avLst>
          </a:prstGeom>
          <a:solidFill>
            <a:srgbClr val="A7D559"/>
          </a:solidFill>
          <a:ln w="9525" algn="ctr">
            <a:noFill/>
            <a:rou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If you have a problem with a friend, what </a:t>
            </a:r>
          </a:p>
          <a:p>
            <a:pPr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do you usually do?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1828800"/>
            <a:ext cx="2906001" cy="2133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4400" y="1828800"/>
            <a:ext cx="2819400" cy="217208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1447800" y="15240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Fast-reading</a:t>
            </a:r>
            <a:endParaRPr lang="zh-CN" altLang="en-US" sz="4400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圆角矩形 5"/>
          <p:cNvSpPr>
            <a:spLocks noChangeArrowheads="1"/>
          </p:cNvSpPr>
          <p:nvPr/>
        </p:nvSpPr>
        <p:spPr bwMode="auto">
          <a:xfrm>
            <a:off x="914400" y="1447800"/>
            <a:ext cx="7543800" cy="533400"/>
          </a:xfrm>
          <a:prstGeom prst="roundRect">
            <a:avLst>
              <a:gd name="adj" fmla="val 16667"/>
            </a:avLst>
          </a:prstGeom>
          <a:solidFill>
            <a:srgbClr val="A7D5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tips for good interpersonal communication.</a:t>
            </a:r>
          </a:p>
        </p:txBody>
      </p:sp>
      <p:sp>
        <p:nvSpPr>
          <p:cNvPr id="4" name="矩形 3"/>
          <p:cNvSpPr/>
          <p:nvPr/>
        </p:nvSpPr>
        <p:spPr>
          <a:xfrm>
            <a:off x="914400" y="2209800"/>
            <a:ext cx="72390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(1). What has happened to the Lost Girl?</a:t>
            </a:r>
          </a:p>
          <a:p>
            <a:pPr marL="514350" indent="-514350">
              <a:lnSpc>
                <a:spcPct val="150000"/>
              </a:lnSpc>
              <a:defRPr/>
            </a:pPr>
            <a:endParaRPr lang="en-US" altLang="zh-CN" sz="2800" dirty="0">
              <a:latin typeface="+mn-lt"/>
              <a:ea typeface="黑体" panose="02010609060101010101" pitchFamily="49" charset="-122"/>
            </a:endParaRP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(2). What are Sue’s suggestions if a friend wants to end the friendship?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2743200"/>
            <a:ext cx="7391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Her good friend hasn’t spoke to her for a few days, and she can’t figure out what the problem is.</a:t>
            </a:r>
            <a:endParaRPr lang="zh-CN" altLang="en-US" sz="2800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800600"/>
            <a:ext cx="7391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There is nothing you can do, but still say hi to her when you pass her at school.</a:t>
            </a:r>
            <a:endParaRPr lang="zh-CN" altLang="en-US" sz="2800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1447800" y="15240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Fast-reading</a:t>
            </a:r>
            <a:endParaRPr lang="zh-CN" altLang="en-US" sz="4400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531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1600200"/>
            <a:ext cx="701040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1447800" y="15240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Scanning</a:t>
            </a:r>
            <a:endParaRPr lang="zh-CN" altLang="en-US" sz="4400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2" name="圆角矩形 5"/>
          <p:cNvSpPr>
            <a:spLocks noChangeArrowheads="1"/>
          </p:cNvSpPr>
          <p:nvPr/>
        </p:nvSpPr>
        <p:spPr bwMode="auto">
          <a:xfrm>
            <a:off x="990600" y="1295400"/>
            <a:ext cx="7010400" cy="838200"/>
          </a:xfrm>
          <a:prstGeom prst="roundRect">
            <a:avLst>
              <a:gd name="adj" fmla="val 16667"/>
            </a:avLst>
          </a:prstGeom>
          <a:solidFill>
            <a:srgbClr val="A7D559"/>
          </a:solidFill>
          <a:ln w="9525" algn="ctr">
            <a:noFill/>
            <a:rou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dirty="0">
                <a:latin typeface="+mn-lt"/>
                <a:ea typeface="宋体" panose="02010600030101010101" pitchFamily="2" charset="-122"/>
              </a:rPr>
              <a:t>Read the lesson again and tick the advice Sue </a:t>
            </a:r>
          </a:p>
          <a:p>
            <a:pPr eaLnBrk="1" hangingPunct="1">
              <a:defRPr/>
            </a:pPr>
            <a:r>
              <a:rPr lang="en-US" sz="2800" dirty="0">
                <a:latin typeface="+mn-lt"/>
                <a:ea typeface="宋体" panose="02010600030101010101" pitchFamily="2" charset="-122"/>
              </a:rPr>
              <a:t>gave to the Lost Girl. </a:t>
            </a:r>
            <a:endParaRPr lang="en-US" altLang="zh-CN" sz="2800" dirty="0">
              <a:solidFill>
                <a:srgbClr val="000000"/>
              </a:solidFill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838200" y="2362200"/>
            <a:ext cx="8305800" cy="4093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 (1) Say sorry if you hurt your friend.</a:t>
            </a:r>
          </a:p>
          <a:p>
            <a:pPr>
              <a:lnSpc>
                <a:spcPts val="39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 (2) Give your friend some time to cool down.</a:t>
            </a:r>
          </a:p>
          <a:p>
            <a:pPr>
              <a:lnSpc>
                <a:spcPts val="39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 (3) Clearly express how you feel.</a:t>
            </a:r>
          </a:p>
          <a:p>
            <a:pPr>
              <a:lnSpc>
                <a:spcPts val="39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 (4) Write to your friend and ask what’s wrong.</a:t>
            </a:r>
          </a:p>
          <a:p>
            <a:pPr>
              <a:lnSpc>
                <a:spcPts val="39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 (5) Talk to your friend directly as soon as possible.</a:t>
            </a:r>
          </a:p>
          <a:p>
            <a:pPr>
              <a:lnSpc>
                <a:spcPts val="39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 (6) You can still be friendly even if you are not friends. </a:t>
            </a:r>
          </a:p>
          <a:p>
            <a:pPr>
              <a:lnSpc>
                <a:spcPts val="39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(7) Be aware of your body language.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57200" y="236220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57200" y="2873375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57200" y="381000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57200" y="4854575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"/>
          <p:cNvSpPr txBox="1"/>
          <p:nvPr/>
        </p:nvSpPr>
        <p:spPr bwMode="auto">
          <a:xfrm>
            <a:off x="1524000" y="152400"/>
            <a:ext cx="5948363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 points</a:t>
            </a:r>
            <a:endParaRPr lang="zh-CN" altLang="en-US" sz="3600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3" name="矩形 7"/>
          <p:cNvSpPr>
            <a:spLocks noChangeArrowheads="1"/>
          </p:cNvSpPr>
          <p:nvPr/>
        </p:nvSpPr>
        <p:spPr bwMode="auto">
          <a:xfrm>
            <a:off x="990600" y="1408113"/>
            <a:ext cx="7620000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1. We used to study and play together all the time, but ever since last Friday.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我们过去曾经一起学习过、玩过，但从上个星期五就不一样了。</a:t>
            </a: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838200" y="3276604"/>
            <a:ext cx="7315200" cy="2492375"/>
            <a:chOff x="838200" y="3433916"/>
            <a:chExt cx="7315200" cy="2332152"/>
          </a:xfrm>
        </p:grpSpPr>
        <p:sp>
          <p:nvSpPr>
            <p:cNvPr id="10" name="对角圆角矩形 9"/>
            <p:cNvSpPr/>
            <p:nvPr/>
          </p:nvSpPr>
          <p:spPr bwMode="auto">
            <a:xfrm>
              <a:off x="990600" y="3505217"/>
              <a:ext cx="7162800" cy="2210345"/>
            </a:xfrm>
            <a:prstGeom prst="round2DiagRect">
              <a:avLst/>
            </a:prstGeom>
            <a:solidFill>
              <a:srgbClr val="FFFF99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838200" y="3433916"/>
              <a:ext cx="7010400" cy="23321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514350">
                <a:lnSpc>
                  <a:spcPct val="150000"/>
                </a:lnSpc>
                <a:defRPr/>
              </a:pPr>
              <a:r>
                <a:rPr lang="en-US" altLang="zh-CN" sz="2600" dirty="0">
                  <a:latin typeface="+mn-lt"/>
                  <a:ea typeface="黑体" panose="02010609060101010101" pitchFamily="49" charset="-122"/>
                </a:rPr>
                <a:t>used to “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过去经常”，后加动词原形。</a:t>
              </a:r>
              <a:endParaRPr lang="en-US" altLang="zh-CN" sz="2600" dirty="0">
                <a:latin typeface="+mn-lt"/>
                <a:ea typeface="黑体" panose="02010609060101010101" pitchFamily="49" charset="-122"/>
              </a:endParaRPr>
            </a:p>
            <a:p>
              <a:pPr marL="514350">
                <a:lnSpc>
                  <a:spcPct val="150000"/>
                </a:lnSpc>
                <a:defRPr/>
              </a:pP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否定句式有两种变化形式：</a:t>
              </a:r>
            </a:p>
            <a:p>
              <a:pPr marL="514350">
                <a:lnSpc>
                  <a:spcPct val="150000"/>
                </a:lnSpc>
                <a:defRPr/>
              </a:pPr>
              <a:r>
                <a:rPr lang="en-US" altLang="zh-CN" sz="2600" dirty="0">
                  <a:latin typeface="+mn-lt"/>
                  <a:ea typeface="黑体" panose="02010609060101010101" pitchFamily="49" charset="-122"/>
                </a:rPr>
                <a:t>used not to + 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动词原形</a:t>
              </a:r>
            </a:p>
            <a:p>
              <a:pPr marL="514350">
                <a:lnSpc>
                  <a:spcPct val="150000"/>
                </a:lnSpc>
                <a:defRPr/>
              </a:pPr>
              <a:r>
                <a:rPr lang="en-US" altLang="zh-CN" sz="2600" dirty="0">
                  <a:latin typeface="+mn-lt"/>
                  <a:ea typeface="黑体" panose="02010609060101010101" pitchFamily="49" charset="-122"/>
                </a:rPr>
                <a:t>didn’t use to + 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动词原形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"/>
          <p:cNvSpPr txBox="1"/>
          <p:nvPr/>
        </p:nvSpPr>
        <p:spPr bwMode="auto">
          <a:xfrm>
            <a:off x="1524000" y="152400"/>
            <a:ext cx="5948363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 points</a:t>
            </a:r>
            <a:endParaRPr lang="zh-CN" altLang="en-US" sz="3600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914400" y="1447800"/>
            <a:ext cx="7467600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2.  Say hi to her when you pass her in the hallway at school.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当你在学校的走廊里从她面前走过时，要和她打声招呼。</a:t>
            </a: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685800" y="3144838"/>
            <a:ext cx="7315200" cy="2417762"/>
            <a:chOff x="838200" y="3911066"/>
            <a:chExt cx="7315200" cy="2260895"/>
          </a:xfrm>
        </p:grpSpPr>
        <p:sp>
          <p:nvSpPr>
            <p:cNvPr id="10" name="对角圆角矩形 9"/>
            <p:cNvSpPr/>
            <p:nvPr/>
          </p:nvSpPr>
          <p:spPr bwMode="auto">
            <a:xfrm>
              <a:off x="990600" y="3963023"/>
              <a:ext cx="7162800" cy="2208938"/>
            </a:xfrm>
            <a:prstGeom prst="round2DiagRect">
              <a:avLst/>
            </a:prstGeom>
            <a:solidFill>
              <a:srgbClr val="FFFF99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838200" y="3911066"/>
              <a:ext cx="7010400" cy="11371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514350">
                <a:lnSpc>
                  <a:spcPct val="150000"/>
                </a:lnSpc>
                <a:defRPr/>
              </a:pPr>
              <a:r>
                <a:rPr lang="en-US" altLang="zh-CN" sz="2600" dirty="0">
                  <a:latin typeface="+mn-lt"/>
                  <a:ea typeface="黑体" panose="02010609060101010101" pitchFamily="49" charset="-122"/>
                </a:rPr>
                <a:t>say hi to…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意为“和</a:t>
              </a:r>
              <a:r>
                <a:rPr lang="en-US" altLang="zh-CN" sz="2600" dirty="0">
                  <a:latin typeface="+mn-lt"/>
                  <a:ea typeface="黑体" panose="02010609060101010101" pitchFamily="49" charset="-122"/>
                </a:rPr>
                <a:t>……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打招呼”，其中</a:t>
              </a:r>
              <a:r>
                <a:rPr lang="en-US" altLang="zh-CN" sz="2600" dirty="0">
                  <a:latin typeface="+mn-lt"/>
                  <a:ea typeface="黑体" panose="02010609060101010101" pitchFamily="49" charset="-122"/>
                </a:rPr>
                <a:t>hi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可用</a:t>
              </a:r>
              <a:r>
                <a:rPr lang="en-US" altLang="zh-CN" sz="2600" dirty="0">
                  <a:latin typeface="+mn-lt"/>
                  <a:ea typeface="黑体" panose="02010609060101010101" pitchFamily="49" charset="-122"/>
                </a:rPr>
                <a:t>hello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替换。</a:t>
              </a:r>
            </a:p>
          </p:txBody>
        </p:sp>
      </p:grp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1143000" y="4343400"/>
            <a:ext cx="6781800" cy="1292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6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类似句式还有：</a:t>
            </a:r>
            <a:r>
              <a:rPr lang="en-US" altLang="zh-CN" sz="26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say goodbye to… </a:t>
            </a:r>
            <a:r>
              <a:rPr lang="zh-CN" altLang="en-US" sz="26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向</a:t>
            </a:r>
            <a:r>
              <a:rPr lang="en-US" altLang="zh-CN" sz="26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6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告别；</a:t>
            </a:r>
            <a:r>
              <a:rPr lang="en-US" altLang="zh-CN" sz="26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say sorry to… </a:t>
            </a:r>
            <a:r>
              <a:rPr lang="zh-CN" altLang="en-US" sz="26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向</a:t>
            </a:r>
            <a:r>
              <a:rPr lang="en-US" altLang="zh-CN" sz="26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6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表示道歉</a:t>
            </a:r>
            <a:endParaRPr lang="en-US" altLang="zh-CN" sz="2600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9967b48c52e53afdd56191ae97a0ac9b514d23"/>
</p:tagLst>
</file>

<file path=ppt/theme/theme1.xml><?xml version="1.0" encoding="utf-8"?>
<a:theme xmlns:a="http://schemas.openxmlformats.org/drawingml/2006/main" name="WWW.2PPT.COM&#10;">
  <a:themeElements>
    <a:clrScheme name="让PPT飞起来丨pptshare.qzone.qq.com 4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99FF"/>
      </a:accent1>
      <a:accent2>
        <a:srgbClr val="0875F8"/>
      </a:accent2>
      <a:accent3>
        <a:srgbClr val="FFFFFF"/>
      </a:accent3>
      <a:accent4>
        <a:srgbClr val="000000"/>
      </a:accent4>
      <a:accent5>
        <a:srgbClr val="ADCAFF"/>
      </a:accent5>
      <a:accent6>
        <a:srgbClr val="0669E1"/>
      </a:accent6>
      <a:hlink>
        <a:srgbClr val="0E58C4"/>
      </a:hlink>
      <a:folHlink>
        <a:srgbClr val="B2B2B2"/>
      </a:folHlink>
    </a:clrScheme>
    <a:fontScheme name="让PPT飞起来丨pptshare.qzone.qq.co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让PPT飞起来丨pptshare.qzone.qq.com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0E58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696</Words>
  <Application>Microsoft Office PowerPoint</Application>
  <PresentationFormat>全屏显示(4:3)</PresentationFormat>
  <Paragraphs>82</Paragraphs>
  <Slides>15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黑体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2022-02-11T01:29:14Z</dcterms:created>
  <dcterms:modified xsi:type="dcterms:W3CDTF">2023-01-17T01:39:37Z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F806CC29B3CF4E53BBAC8F9E3DCA87A4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