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17" r:id="rId2"/>
    <p:sldId id="318" r:id="rId3"/>
    <p:sldId id="299" r:id="rId4"/>
    <p:sldId id="267" r:id="rId5"/>
    <p:sldId id="288" r:id="rId6"/>
    <p:sldId id="309" r:id="rId7"/>
    <p:sldId id="336" r:id="rId8"/>
    <p:sldId id="306" r:id="rId9"/>
    <p:sldId id="289" r:id="rId10"/>
    <p:sldId id="313" r:id="rId11"/>
    <p:sldId id="310" r:id="rId12"/>
    <p:sldId id="290" r:id="rId13"/>
    <p:sldId id="315" r:id="rId14"/>
    <p:sldId id="291" r:id="rId15"/>
    <p:sldId id="321" r:id="rId16"/>
    <p:sldId id="322" r:id="rId17"/>
  </p:sldIdLst>
  <p:sldSz cx="12192000" cy="6858000"/>
  <p:notesSz cx="7104063" cy="10234613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楷体" panose="02010609060101010101" pitchFamily="49" charset="-122"/>
      <p:regular r:id="rId24"/>
    </p:embeddedFont>
    <p:embeddedFont>
      <p:font typeface="微软雅黑" panose="020B0503020204020204" pitchFamily="34" charset="-122"/>
      <p:regular r:id="rId25"/>
      <p:bold r:id="rId26"/>
    </p:embeddedFont>
    <p:embeddedFont>
      <p:font typeface="等线" panose="02010600030101010101" pitchFamily="2" charset="-122"/>
      <p:regular r:id="rId27"/>
      <p:bold r:id="rId2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2">
          <p15:clr>
            <a:srgbClr val="A4A3A4"/>
          </p15:clr>
        </p15:guide>
        <p15:guide id="2" pos="38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DCC7E0"/>
    <a:srgbClr val="E04236"/>
    <a:srgbClr val="74C153"/>
    <a:srgbClr val="C5DE90"/>
    <a:srgbClr val="9F5F86"/>
    <a:srgbClr val="BA8CA8"/>
    <a:srgbClr val="AEC80C"/>
    <a:srgbClr val="CCDD5F"/>
    <a:srgbClr val="77C4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10" d="100"/>
          <a:sy n="110" d="100"/>
        </p:scale>
        <p:origin x="-540" y="-210"/>
      </p:cViewPr>
      <p:guideLst>
        <p:guide orient="horz" pos="2122"/>
        <p:guide pos="38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-3966" y="-96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DDF4D5-C1EE-42F7-B8D8-F6E74CEF970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46A6D-E9F4-4DDC-ACFA-934E1A2061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FC3F9-28A6-4FF6-B963-3FF64A77512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60502-0EB3-4345-9ED5-5689A24193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0" y="2049895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>
                <a:solidFill>
                  <a:srgbClr val="FF0000"/>
                </a:solidFill>
              </a:rPr>
              <a:t>比</a:t>
            </a:r>
            <a:r>
              <a:rPr lang="zh-CN" altLang="en-US" sz="6600" b="1" dirty="0" smtClean="0">
                <a:solidFill>
                  <a:srgbClr val="FF0000"/>
                </a:solidFill>
              </a:rPr>
              <a:t>较大</a:t>
            </a:r>
            <a:r>
              <a:rPr lang="zh-CN" altLang="en-US" sz="6600" b="1" dirty="0">
                <a:solidFill>
                  <a:srgbClr val="FF0000"/>
                </a:solidFill>
              </a:rPr>
              <a:t>小</a:t>
            </a:r>
          </a:p>
        </p:txBody>
      </p:sp>
      <p:sp>
        <p:nvSpPr>
          <p:cNvPr id="12" name="矩形 11"/>
          <p:cNvSpPr/>
          <p:nvPr/>
        </p:nvSpPr>
        <p:spPr>
          <a:xfrm>
            <a:off x="4799812" y="4522889"/>
            <a:ext cx="25923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>
                <a:solidFill>
                  <a:srgbClr val="FF0000"/>
                </a:solidFill>
              </a:rPr>
              <a:t>苏教版  数学  二年级  下册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3210043" y="3507309"/>
            <a:ext cx="5477692" cy="0"/>
          </a:xfrm>
          <a:prstGeom prst="line">
            <a:avLst/>
          </a:prstGeom>
          <a:ln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0" y="5868645"/>
            <a:ext cx="12192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615434"/>
            <a:ext cx="12191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四 认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识万以内的数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108211" y="73806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2</a:t>
            </a:r>
            <a:endParaRPr lang="zh-CN" altLang="en-US" sz="2800" b="1" dirty="0"/>
          </a:p>
        </p:txBody>
      </p:sp>
      <p:sp>
        <p:nvSpPr>
          <p:cNvPr id="5" name="文本框 10245"/>
          <p:cNvSpPr txBox="1">
            <a:spLocks noChangeArrowheads="1"/>
          </p:cNvSpPr>
          <p:nvPr/>
        </p:nvSpPr>
        <p:spPr bwMode="auto">
          <a:xfrm>
            <a:off x="8818190" y="3375341"/>
            <a:ext cx="576064" cy="5625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＜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462752" y="3429000"/>
            <a:ext cx="3360373" cy="566117"/>
            <a:chOff x="5580112" y="2501101"/>
            <a:chExt cx="2520280" cy="424588"/>
          </a:xfrm>
        </p:grpSpPr>
        <p:sp>
          <p:nvSpPr>
            <p:cNvPr id="7" name="文本框 10245"/>
            <p:cNvSpPr txBox="1">
              <a:spLocks noChangeArrowheads="1"/>
            </p:cNvSpPr>
            <p:nvPr/>
          </p:nvSpPr>
          <p:spPr bwMode="auto">
            <a:xfrm>
              <a:off x="5580112" y="2501101"/>
              <a:ext cx="2520280" cy="4245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altLang="zh-CN" sz="2800" dirty="0">
                  <a:latin typeface="+mn-ea"/>
                  <a:cs typeface="Arial" panose="020B0604020202020204" pitchFamily="34" charset="0"/>
                </a:rPr>
                <a:t>1001      1010</a:t>
              </a:r>
              <a:endParaRPr lang="zh-CN" altLang="en-US" sz="2800" dirty="0">
                <a:solidFill>
                  <a:srgbClr val="0000FF"/>
                </a:solidFill>
                <a:latin typeface="+mn-ea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6698372" y="2573109"/>
              <a:ext cx="306000" cy="306000"/>
            </a:xfrm>
            <a:prstGeom prst="ellipse">
              <a:avLst/>
            </a:prstGeom>
            <a:noFill/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 dirty="0">
                <a:noFill/>
                <a:latin typeface="+mn-ea"/>
              </a:endParaRPr>
            </a:p>
          </p:txBody>
        </p:sp>
      </p:grpSp>
      <p:sp>
        <p:nvSpPr>
          <p:cNvPr id="10" name="文本框 10245"/>
          <p:cNvSpPr txBox="1">
            <a:spLocks noChangeArrowheads="1"/>
          </p:cNvSpPr>
          <p:nvPr/>
        </p:nvSpPr>
        <p:spPr bwMode="auto">
          <a:xfrm>
            <a:off x="815507" y="737593"/>
            <a:ext cx="5952661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在      里填</a:t>
            </a:r>
            <a:r>
              <a:rPr lang="en-US" altLang="zh-CN" sz="3200" b="1" dirty="0">
                <a:latin typeface="+mn-ea"/>
                <a:sym typeface="宋体" panose="02010600030101010101" pitchFamily="2" charset="-122"/>
              </a:rPr>
              <a:t>“＞”</a:t>
            </a:r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或</a:t>
            </a:r>
            <a:r>
              <a:rPr lang="en-US" altLang="zh-CN" sz="3200" b="1" dirty="0">
                <a:latin typeface="+mn-ea"/>
                <a:sym typeface="宋体" panose="02010600030101010101" pitchFamily="2" charset="-122"/>
              </a:rPr>
              <a:t>“＜”。</a:t>
            </a:r>
            <a:r>
              <a:rPr lang="en-US" altLang="zh-CN" sz="3200" b="1" dirty="0">
                <a:solidFill>
                  <a:srgbClr val="0000FF"/>
                </a:solidFill>
                <a:latin typeface="+mn-ea"/>
                <a:sym typeface="宋体" panose="02010600030101010101" pitchFamily="2" charset="-122"/>
              </a:rPr>
              <a:t> </a:t>
            </a:r>
            <a:endParaRPr lang="zh-CN" altLang="en-US" sz="3200" b="1" dirty="0">
              <a:solidFill>
                <a:srgbClr val="0000FF"/>
              </a:solidFill>
              <a:latin typeface="+mn-ea"/>
            </a:endParaRPr>
          </a:p>
        </p:txBody>
      </p:sp>
      <p:grpSp>
        <p:nvGrpSpPr>
          <p:cNvPr id="11" name="组合 27"/>
          <p:cNvGrpSpPr/>
          <p:nvPr/>
        </p:nvGrpSpPr>
        <p:grpSpPr>
          <a:xfrm>
            <a:off x="742005" y="2650662"/>
            <a:ext cx="3360373" cy="566118"/>
            <a:chOff x="3309724" y="3723878"/>
            <a:chExt cx="2520280" cy="424588"/>
          </a:xfrm>
        </p:grpSpPr>
        <p:sp>
          <p:nvSpPr>
            <p:cNvPr id="12" name="文本框 10245"/>
            <p:cNvSpPr txBox="1">
              <a:spLocks noChangeArrowheads="1"/>
            </p:cNvSpPr>
            <p:nvPr/>
          </p:nvSpPr>
          <p:spPr bwMode="auto">
            <a:xfrm>
              <a:off x="3309724" y="3723878"/>
              <a:ext cx="2520280" cy="4245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altLang="zh-CN" sz="2800" dirty="0">
                  <a:latin typeface="+mn-ea"/>
                  <a:cs typeface="Arial" panose="020B0604020202020204" pitchFamily="34" charset="0"/>
                </a:rPr>
                <a:t>989      898</a:t>
              </a:r>
              <a:endParaRPr lang="zh-CN" altLang="en-US" sz="2800" dirty="0">
                <a:solidFill>
                  <a:srgbClr val="0000FF"/>
                </a:solidFill>
                <a:latin typeface="+mn-ea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4427984" y="3795886"/>
              <a:ext cx="306000" cy="306000"/>
            </a:xfrm>
            <a:prstGeom prst="ellipse">
              <a:avLst/>
            </a:prstGeom>
            <a:noFill/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 dirty="0">
                <a:noFill/>
                <a:latin typeface="+mn-ea"/>
              </a:endParaRPr>
            </a:p>
          </p:txBody>
        </p:sp>
      </p:grpSp>
      <p:sp>
        <p:nvSpPr>
          <p:cNvPr id="14" name="文本框 10245"/>
          <p:cNvSpPr txBox="1">
            <a:spLocks noChangeArrowheads="1"/>
          </p:cNvSpPr>
          <p:nvPr/>
        </p:nvSpPr>
        <p:spPr bwMode="auto">
          <a:xfrm>
            <a:off x="2170875" y="2600586"/>
            <a:ext cx="576064" cy="5625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＞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grpSp>
        <p:nvGrpSpPr>
          <p:cNvPr id="15" name="组合 27"/>
          <p:cNvGrpSpPr/>
          <p:nvPr/>
        </p:nvGrpSpPr>
        <p:grpSpPr>
          <a:xfrm>
            <a:off x="742005" y="3429008"/>
            <a:ext cx="3360373" cy="566118"/>
            <a:chOff x="3309724" y="3723878"/>
            <a:chExt cx="2520280" cy="424588"/>
          </a:xfrm>
        </p:grpSpPr>
        <p:sp>
          <p:nvSpPr>
            <p:cNvPr id="16" name="文本框 10245"/>
            <p:cNvSpPr txBox="1">
              <a:spLocks noChangeArrowheads="1"/>
            </p:cNvSpPr>
            <p:nvPr/>
          </p:nvSpPr>
          <p:spPr bwMode="auto">
            <a:xfrm>
              <a:off x="3309724" y="3723878"/>
              <a:ext cx="2520280" cy="4245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altLang="zh-CN" sz="2800" dirty="0">
                  <a:latin typeface="+mn-ea"/>
                  <a:cs typeface="Arial" panose="020B0604020202020204" pitchFamily="34" charset="0"/>
                </a:rPr>
                <a:t>887      878</a:t>
              </a:r>
              <a:endParaRPr lang="zh-CN" altLang="en-US" sz="2800" dirty="0">
                <a:solidFill>
                  <a:srgbClr val="0000FF"/>
                </a:solidFill>
                <a:latin typeface="+mn-ea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4427984" y="3795886"/>
              <a:ext cx="306000" cy="306000"/>
            </a:xfrm>
            <a:prstGeom prst="ellipse">
              <a:avLst/>
            </a:prstGeom>
            <a:noFill/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 dirty="0">
                <a:noFill/>
                <a:latin typeface="+mn-ea"/>
              </a:endParaRPr>
            </a:p>
          </p:txBody>
        </p:sp>
      </p:grpSp>
      <p:sp>
        <p:nvSpPr>
          <p:cNvPr id="18" name="文本框 10245"/>
          <p:cNvSpPr txBox="1">
            <a:spLocks noChangeArrowheads="1"/>
          </p:cNvSpPr>
          <p:nvPr/>
        </p:nvSpPr>
        <p:spPr bwMode="auto">
          <a:xfrm>
            <a:off x="2170875" y="3378932"/>
            <a:ext cx="576064" cy="5625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＞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grpSp>
        <p:nvGrpSpPr>
          <p:cNvPr id="19" name="组合 27"/>
          <p:cNvGrpSpPr/>
          <p:nvPr/>
        </p:nvGrpSpPr>
        <p:grpSpPr>
          <a:xfrm>
            <a:off x="4006368" y="2602402"/>
            <a:ext cx="3360373" cy="566118"/>
            <a:chOff x="3237716" y="3723878"/>
            <a:chExt cx="2520280" cy="424588"/>
          </a:xfrm>
        </p:grpSpPr>
        <p:sp>
          <p:nvSpPr>
            <p:cNvPr id="20" name="文本框 10245"/>
            <p:cNvSpPr txBox="1">
              <a:spLocks noChangeArrowheads="1"/>
            </p:cNvSpPr>
            <p:nvPr/>
          </p:nvSpPr>
          <p:spPr bwMode="auto">
            <a:xfrm>
              <a:off x="3237716" y="3723878"/>
              <a:ext cx="2520280" cy="4245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altLang="zh-CN" sz="2800" dirty="0">
                  <a:latin typeface="+mn-ea"/>
                  <a:cs typeface="Arial" panose="020B0604020202020204" pitchFamily="34" charset="0"/>
                </a:rPr>
                <a:t>1089     999</a:t>
              </a:r>
              <a:endParaRPr lang="zh-CN" altLang="en-US" sz="2800" dirty="0">
                <a:solidFill>
                  <a:srgbClr val="0000FF"/>
                </a:solidFill>
                <a:latin typeface="+mn-ea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4427984" y="3795886"/>
              <a:ext cx="306000" cy="306000"/>
            </a:xfrm>
            <a:prstGeom prst="ellipse">
              <a:avLst/>
            </a:prstGeom>
            <a:noFill/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 dirty="0">
                <a:noFill/>
                <a:latin typeface="+mn-ea"/>
              </a:endParaRPr>
            </a:p>
          </p:txBody>
        </p:sp>
      </p:grpSp>
      <p:sp>
        <p:nvSpPr>
          <p:cNvPr id="22" name="文本框 10245"/>
          <p:cNvSpPr txBox="1">
            <a:spLocks noChangeArrowheads="1"/>
          </p:cNvSpPr>
          <p:nvPr/>
        </p:nvSpPr>
        <p:spPr bwMode="auto">
          <a:xfrm>
            <a:off x="5531249" y="2564391"/>
            <a:ext cx="576064" cy="5625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＞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grpSp>
        <p:nvGrpSpPr>
          <p:cNvPr id="23" name="组合 27"/>
          <p:cNvGrpSpPr/>
          <p:nvPr/>
        </p:nvGrpSpPr>
        <p:grpSpPr>
          <a:xfrm>
            <a:off x="4102378" y="3380739"/>
            <a:ext cx="3360373" cy="566117"/>
            <a:chOff x="3309724" y="3723878"/>
            <a:chExt cx="2520280" cy="424588"/>
          </a:xfrm>
        </p:grpSpPr>
        <p:sp>
          <p:nvSpPr>
            <p:cNvPr id="24" name="文本框 10245"/>
            <p:cNvSpPr txBox="1">
              <a:spLocks noChangeArrowheads="1"/>
            </p:cNvSpPr>
            <p:nvPr/>
          </p:nvSpPr>
          <p:spPr bwMode="auto">
            <a:xfrm>
              <a:off x="3309724" y="3723878"/>
              <a:ext cx="2520280" cy="4245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altLang="zh-CN" sz="2800" dirty="0">
                  <a:latin typeface="+mn-ea"/>
                  <a:cs typeface="Arial" panose="020B0604020202020204" pitchFamily="34" charset="0"/>
                </a:rPr>
                <a:t>7890      8790</a:t>
              </a:r>
              <a:endParaRPr lang="zh-CN" altLang="en-US" sz="2800" dirty="0">
                <a:solidFill>
                  <a:srgbClr val="0000FF"/>
                </a:solidFill>
                <a:latin typeface="+mn-ea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4427984" y="3795886"/>
              <a:ext cx="306000" cy="306000"/>
            </a:xfrm>
            <a:prstGeom prst="ellipse">
              <a:avLst/>
            </a:prstGeom>
            <a:noFill/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 dirty="0">
                <a:noFill/>
                <a:latin typeface="+mn-ea"/>
              </a:endParaRPr>
            </a:p>
          </p:txBody>
        </p:sp>
      </p:grpSp>
      <p:sp>
        <p:nvSpPr>
          <p:cNvPr id="26" name="文本框 10245"/>
          <p:cNvSpPr txBox="1">
            <a:spLocks noChangeArrowheads="1"/>
          </p:cNvSpPr>
          <p:nvPr/>
        </p:nvSpPr>
        <p:spPr bwMode="auto">
          <a:xfrm>
            <a:off x="5498932" y="3342737"/>
            <a:ext cx="576064" cy="5625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＜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grpSp>
        <p:nvGrpSpPr>
          <p:cNvPr id="27" name="组合 27"/>
          <p:cNvGrpSpPr/>
          <p:nvPr/>
        </p:nvGrpSpPr>
        <p:grpSpPr>
          <a:xfrm>
            <a:off x="7462752" y="2650654"/>
            <a:ext cx="3360373" cy="566117"/>
            <a:chOff x="3309724" y="3723878"/>
            <a:chExt cx="2520280" cy="424588"/>
          </a:xfrm>
        </p:grpSpPr>
        <p:sp>
          <p:nvSpPr>
            <p:cNvPr id="28" name="文本框 10245"/>
            <p:cNvSpPr txBox="1">
              <a:spLocks noChangeArrowheads="1"/>
            </p:cNvSpPr>
            <p:nvPr/>
          </p:nvSpPr>
          <p:spPr bwMode="auto">
            <a:xfrm>
              <a:off x="3309724" y="3723878"/>
              <a:ext cx="2520280" cy="4245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altLang="zh-CN" sz="2800" dirty="0">
                  <a:latin typeface="+mn-ea"/>
                  <a:cs typeface="Arial" panose="020B0604020202020204" pitchFamily="34" charset="0"/>
                </a:rPr>
                <a:t>5680      5860</a:t>
              </a:r>
              <a:endParaRPr lang="zh-CN" altLang="en-US" sz="2800" dirty="0">
                <a:solidFill>
                  <a:srgbClr val="0000FF"/>
                </a:solidFill>
                <a:latin typeface="+mn-ea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4427984" y="3795886"/>
              <a:ext cx="306000" cy="306000"/>
            </a:xfrm>
            <a:prstGeom prst="ellipse">
              <a:avLst/>
            </a:prstGeom>
            <a:noFill/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 dirty="0">
                <a:noFill/>
                <a:latin typeface="+mn-ea"/>
              </a:endParaRPr>
            </a:p>
          </p:txBody>
        </p:sp>
      </p:grpSp>
      <p:sp>
        <p:nvSpPr>
          <p:cNvPr id="30" name="文本框 10245"/>
          <p:cNvSpPr txBox="1">
            <a:spLocks noChangeArrowheads="1"/>
          </p:cNvSpPr>
          <p:nvPr/>
        </p:nvSpPr>
        <p:spPr bwMode="auto">
          <a:xfrm>
            <a:off x="8859305" y="2612651"/>
            <a:ext cx="576064" cy="5625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＜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1470626" y="837410"/>
            <a:ext cx="408000" cy="408000"/>
          </a:xfrm>
          <a:prstGeom prst="ellipse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 dirty="0">
              <a:noFill/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8" grpId="0"/>
      <p:bldP spid="22" grpId="0"/>
      <p:bldP spid="26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108211" y="73806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3</a:t>
            </a:r>
            <a:endParaRPr lang="zh-CN" altLang="en-US" sz="2800" b="1" dirty="0"/>
          </a:p>
        </p:txBody>
      </p:sp>
      <p:pic>
        <p:nvPicPr>
          <p:cNvPr id="6" name="图片 5" descr="44－第3题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4393" y="1221283"/>
            <a:ext cx="7246561" cy="2844444"/>
          </a:xfrm>
          <a:prstGeom prst="rect">
            <a:avLst/>
          </a:prstGeom>
        </p:spPr>
      </p:pic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1823034" y="949181"/>
            <a:ext cx="1931503" cy="912000"/>
          </a:xfrm>
          <a:prstGeom prst="wedgeRoundRectCallout">
            <a:avLst>
              <a:gd name="adj1" fmla="val 61228"/>
              <a:gd name="adj2" fmla="val 37547"/>
              <a:gd name="adj3" fmla="val 16667"/>
            </a:avLst>
          </a:prstGeom>
          <a:solidFill>
            <a:srgbClr val="FFFFCC"/>
          </a:solidFill>
          <a:ln w="9525">
            <a:solidFill>
              <a:srgbClr val="FF6600"/>
            </a:solidFill>
            <a:miter lim="800000"/>
          </a:ln>
          <a:effectLst/>
        </p:spPr>
        <p:txBody>
          <a:bodyPr/>
          <a:lstStyle/>
          <a:p>
            <a:pPr algn="ctr">
              <a:defRPr/>
            </a:pPr>
            <a:endParaRPr lang="zh-CN" altLang="en-US" sz="2800">
              <a:latin typeface="+mn-ea"/>
            </a:endParaRPr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 flipH="1">
            <a:off x="7527274" y="1551490"/>
            <a:ext cx="2083913" cy="912000"/>
          </a:xfrm>
          <a:prstGeom prst="wedgeRoundRectCallout">
            <a:avLst>
              <a:gd name="adj1" fmla="val 46930"/>
              <a:gd name="adj2" fmla="val 78395"/>
              <a:gd name="adj3" fmla="val 16667"/>
            </a:avLst>
          </a:prstGeom>
          <a:solidFill>
            <a:srgbClr val="C3EAB8"/>
          </a:solidFill>
          <a:ln w="9525">
            <a:solidFill>
              <a:srgbClr val="68A828"/>
            </a:solidFill>
            <a:miter lim="800000"/>
          </a:ln>
          <a:effectLst/>
        </p:spPr>
        <p:txBody>
          <a:bodyPr/>
          <a:lstStyle/>
          <a:p>
            <a:pPr algn="ctr">
              <a:defRPr/>
            </a:pPr>
            <a:endParaRPr lang="zh-CN" altLang="en-US" sz="2800">
              <a:latin typeface="+mn-ea"/>
            </a:endParaRPr>
          </a:p>
        </p:txBody>
      </p:sp>
      <p:sp>
        <p:nvSpPr>
          <p:cNvPr id="10" name="文本框 10245"/>
          <p:cNvSpPr txBox="1">
            <a:spLocks noChangeArrowheads="1"/>
          </p:cNvSpPr>
          <p:nvPr/>
        </p:nvSpPr>
        <p:spPr bwMode="auto">
          <a:xfrm>
            <a:off x="1801323" y="951508"/>
            <a:ext cx="2304256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每秒能飞行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3100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米。</a:t>
            </a:r>
            <a:r>
              <a:rPr lang="en-US" altLang="zh-CN" sz="2800" dirty="0">
                <a:solidFill>
                  <a:srgbClr val="0000FF"/>
                </a:solidFill>
                <a:latin typeface="+mn-ea"/>
                <a:sym typeface="宋体" panose="02010600030101010101" pitchFamily="2" charset="-122"/>
              </a:rPr>
              <a:t> 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11" name="文本框 10245"/>
          <p:cNvSpPr txBox="1">
            <a:spLocks noChangeArrowheads="1"/>
          </p:cNvSpPr>
          <p:nvPr/>
        </p:nvSpPr>
        <p:spPr bwMode="auto">
          <a:xfrm>
            <a:off x="7586093" y="1551702"/>
            <a:ext cx="2304256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每秒能飞行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9000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米。</a:t>
            </a:r>
            <a:r>
              <a:rPr lang="en-US" altLang="zh-CN" sz="2800" dirty="0">
                <a:solidFill>
                  <a:srgbClr val="0000FF"/>
                </a:solidFill>
                <a:latin typeface="+mn-ea"/>
                <a:sym typeface="宋体" panose="02010600030101010101" pitchFamily="2" charset="-122"/>
              </a:rPr>
              <a:t> 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1956435" y="4377690"/>
            <a:ext cx="2496185" cy="530860"/>
          </a:xfrm>
          <a:prstGeom prst="wedgeRoundRectCallout">
            <a:avLst>
              <a:gd name="adj1" fmla="val -47939"/>
              <a:gd name="adj2" fmla="val 9354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zh-CN" altLang="en-US" sz="2800">
              <a:latin typeface="+mn-ea"/>
            </a:endParaRPr>
          </a:p>
        </p:txBody>
      </p:sp>
      <p:sp>
        <p:nvSpPr>
          <p:cNvPr id="14" name="文本框 10245"/>
          <p:cNvSpPr txBox="1">
            <a:spLocks noChangeArrowheads="1"/>
          </p:cNvSpPr>
          <p:nvPr/>
        </p:nvSpPr>
        <p:spPr bwMode="auto">
          <a:xfrm>
            <a:off x="1932834" y="4366730"/>
            <a:ext cx="2592288" cy="543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哪个飞行得快？</a:t>
            </a:r>
            <a:r>
              <a:rPr lang="en-US" altLang="zh-CN" sz="2800" dirty="0">
                <a:solidFill>
                  <a:srgbClr val="0000FF"/>
                </a:solidFill>
                <a:latin typeface="+mn-ea"/>
                <a:sym typeface="宋体" panose="02010600030101010101" pitchFamily="2" charset="-122"/>
              </a:rPr>
              <a:t> 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381564" y="4784421"/>
            <a:ext cx="3360373" cy="566117"/>
            <a:chOff x="3309724" y="3723878"/>
            <a:chExt cx="2520280" cy="424588"/>
          </a:xfrm>
        </p:grpSpPr>
        <p:sp>
          <p:nvSpPr>
            <p:cNvPr id="16" name="文本框 10245"/>
            <p:cNvSpPr txBox="1">
              <a:spLocks noChangeArrowheads="1"/>
            </p:cNvSpPr>
            <p:nvPr/>
          </p:nvSpPr>
          <p:spPr bwMode="auto">
            <a:xfrm>
              <a:off x="3309724" y="3723878"/>
              <a:ext cx="2520280" cy="4245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altLang="zh-CN" sz="2800" dirty="0">
                  <a:latin typeface="+mn-ea"/>
                  <a:cs typeface="Arial" panose="020B0604020202020204" pitchFamily="34" charset="0"/>
                </a:rPr>
                <a:t>9000      3100</a:t>
              </a:r>
              <a:endParaRPr lang="zh-CN" altLang="en-US" sz="2800" dirty="0">
                <a:solidFill>
                  <a:srgbClr val="0000FF"/>
                </a:solidFill>
                <a:latin typeface="+mn-ea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4427984" y="3795886"/>
              <a:ext cx="306000" cy="306000"/>
            </a:xfrm>
            <a:prstGeom prst="ellipse">
              <a:avLst/>
            </a:prstGeom>
            <a:noFill/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 dirty="0">
                <a:noFill/>
                <a:latin typeface="+mn-ea"/>
              </a:endParaRPr>
            </a:p>
          </p:txBody>
        </p:sp>
      </p:grpSp>
      <p:sp>
        <p:nvSpPr>
          <p:cNvPr id="18" name="文本框 10245"/>
          <p:cNvSpPr txBox="1">
            <a:spLocks noChangeArrowheads="1"/>
          </p:cNvSpPr>
          <p:nvPr/>
        </p:nvSpPr>
        <p:spPr bwMode="auto">
          <a:xfrm>
            <a:off x="5809659" y="4746419"/>
            <a:ext cx="576064" cy="5625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＞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9" name="文本框 10245"/>
          <p:cNvSpPr txBox="1">
            <a:spLocks noChangeArrowheads="1"/>
          </p:cNvSpPr>
          <p:nvPr/>
        </p:nvSpPr>
        <p:spPr bwMode="auto">
          <a:xfrm>
            <a:off x="4524836" y="5524612"/>
            <a:ext cx="3456384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答：火箭飞行得快。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386429" y="1871537"/>
            <a:ext cx="9332997" cy="3637087"/>
          </a:xfrm>
          <a:prstGeom prst="roundRect">
            <a:avLst>
              <a:gd name="adj" fmla="val 8426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</a:rPr>
              <a:t>数位不同时，数位多的数比数位少的数大。</a:t>
            </a:r>
            <a:endParaRPr lang="en-US" altLang="zh-CN" sz="28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</a:rPr>
              <a:t>数位相同时，先比较最高位上的数，最高位上的数大的那个数就大。如果最高位上的数相同，就比较下一位上的数，下一位上的数大的那个数就大；如果下一位也相同，就比较再下一位上的数。</a:t>
            </a:r>
            <a:endParaRPr lang="en-US" altLang="zh-CN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0245"/>
          <p:cNvSpPr txBox="1">
            <a:spLocks noChangeArrowheads="1"/>
          </p:cNvSpPr>
          <p:nvPr/>
        </p:nvSpPr>
        <p:spPr bwMode="auto">
          <a:xfrm>
            <a:off x="506267" y="730019"/>
            <a:ext cx="660075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r>
              <a:rPr lang="en-US" altLang="zh-CN" sz="3200" b="1" dirty="0">
                <a:latin typeface="+mn-ea"/>
                <a:sym typeface="宋体" panose="02010600030101010101" pitchFamily="2" charset="-122"/>
              </a:rPr>
              <a:t>.</a:t>
            </a:r>
            <a:r>
              <a:rPr lang="en-US" altLang="zh-CN" sz="3200" b="1" dirty="0">
                <a:solidFill>
                  <a:srgbClr val="0000FF"/>
                </a:solidFill>
                <a:latin typeface="+mn-ea"/>
                <a:sym typeface="宋体" panose="02010600030101010101" pitchFamily="2" charset="-122"/>
              </a:rPr>
              <a:t> </a:t>
            </a:r>
            <a:endParaRPr lang="zh-CN" altLang="en-US" sz="3200" b="1" dirty="0">
              <a:solidFill>
                <a:srgbClr val="0000FF"/>
              </a:solidFill>
              <a:latin typeface="+mn-ea"/>
            </a:endParaRPr>
          </a:p>
        </p:txBody>
      </p:sp>
      <p:pic>
        <p:nvPicPr>
          <p:cNvPr id="3" name="图片 2" descr="44－第4题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91477" y="1972271"/>
            <a:ext cx="4608512" cy="3555807"/>
          </a:xfrm>
          <a:prstGeom prst="rect">
            <a:avLst/>
          </a:prstGeom>
        </p:spPr>
      </p:pic>
      <p:sp>
        <p:nvSpPr>
          <p:cNvPr id="4" name="文本框 10245"/>
          <p:cNvSpPr txBox="1">
            <a:spLocks noChangeArrowheads="1"/>
          </p:cNvSpPr>
          <p:nvPr/>
        </p:nvSpPr>
        <p:spPr bwMode="auto">
          <a:xfrm>
            <a:off x="7491730" y="2008505"/>
            <a:ext cx="382841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+mn-ea"/>
              </a:rPr>
              <a:t>小红的书可能有多少页？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7491998" y="3229441"/>
          <a:ext cx="3744000" cy="113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89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  <a:sym typeface="宋体" panose="02010600030101010101" pitchFamily="2" charset="-122"/>
                        </a:rPr>
                        <a:t>350</a:t>
                      </a:r>
                      <a:r>
                        <a:rPr lang="zh-CN" altLang="en-US" sz="2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  <a:sym typeface="宋体" panose="02010600030101010101" pitchFamily="2" charset="-122"/>
                        </a:rPr>
                        <a:t>页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  <a:sym typeface="宋体" panose="02010600030101010101" pitchFamily="2" charset="-122"/>
                        </a:rPr>
                        <a:t>125</a:t>
                      </a:r>
                      <a:r>
                        <a:rPr lang="zh-CN" altLang="en-US" sz="2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  <a:sym typeface="宋体" panose="02010600030101010101" pitchFamily="2" charset="-122"/>
                        </a:rPr>
                        <a:t>页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  <a:sym typeface="宋体" panose="02010600030101010101" pitchFamily="2" charset="-122"/>
                        </a:rPr>
                        <a:t>300</a:t>
                      </a:r>
                      <a:r>
                        <a:rPr lang="zh-CN" altLang="en-US" sz="2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  <a:sym typeface="宋体" panose="02010600030101010101" pitchFamily="2" charset="-122"/>
                        </a:rPr>
                        <a:t>页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960">
                <a:tc>
                  <a:txBody>
                    <a:bodyPr/>
                    <a:lstStyle/>
                    <a:p>
                      <a:pPr algn="ctr"/>
                      <a:endParaRPr lang="zh-CN" altLang="en-US" sz="2800" b="0">
                        <a:latin typeface="+mn-ea"/>
                        <a:ea typeface="+mn-ea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0" dirty="0">
                        <a:latin typeface="+mn-ea"/>
                        <a:ea typeface="+mn-ea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0" dirty="0">
                        <a:latin typeface="+mn-ea"/>
                        <a:ea typeface="+mn-ea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1532645" y="2350304"/>
            <a:ext cx="1971067" cy="912000"/>
          </a:xfrm>
          <a:prstGeom prst="wedgeRoundRectCallout">
            <a:avLst>
              <a:gd name="adj1" fmla="val -1831"/>
              <a:gd name="adj2" fmla="val 7715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zh-CN" altLang="en-US" sz="2800">
              <a:latin typeface="+mn-ea"/>
            </a:endParaRPr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 flipH="1">
            <a:off x="4751851" y="2265583"/>
            <a:ext cx="2304256" cy="912000"/>
          </a:xfrm>
          <a:prstGeom prst="wedgeRoundRectCallout">
            <a:avLst>
              <a:gd name="adj1" fmla="val 40179"/>
              <a:gd name="adj2" fmla="val 7344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zh-CN" altLang="en-US" sz="2800">
              <a:latin typeface="+mn-ea"/>
            </a:endParaRPr>
          </a:p>
        </p:txBody>
      </p:sp>
      <p:sp>
        <p:nvSpPr>
          <p:cNvPr id="8" name="文本框 10245"/>
          <p:cNvSpPr txBox="1">
            <a:spLocks noChangeArrowheads="1"/>
          </p:cNvSpPr>
          <p:nvPr/>
        </p:nvSpPr>
        <p:spPr bwMode="auto">
          <a:xfrm>
            <a:off x="1535748" y="2337197"/>
            <a:ext cx="2304256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我这本书有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303</a:t>
            </a:r>
            <a:r>
              <a:rPr lang="zh-CN" altLang="en-US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页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。</a:t>
            </a:r>
            <a:r>
              <a:rPr lang="en-US" altLang="zh-CN" sz="2800" dirty="0">
                <a:solidFill>
                  <a:srgbClr val="0000FF"/>
                </a:solidFill>
                <a:latin typeface="+mn-ea"/>
                <a:sym typeface="宋体" panose="02010600030101010101" pitchFamily="2" charset="-122"/>
              </a:rPr>
              <a:t> 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9" name="文本框 10245"/>
          <p:cNvSpPr txBox="1">
            <a:spLocks noChangeArrowheads="1"/>
          </p:cNvSpPr>
          <p:nvPr/>
        </p:nvSpPr>
        <p:spPr bwMode="auto">
          <a:xfrm>
            <a:off x="4752360" y="2253252"/>
            <a:ext cx="2496277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我的书比你的少很多页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。</a:t>
            </a:r>
            <a:r>
              <a:rPr lang="en-US" altLang="zh-CN" sz="2800" dirty="0">
                <a:solidFill>
                  <a:srgbClr val="0000FF"/>
                </a:solidFill>
                <a:latin typeface="+mn-ea"/>
                <a:sym typeface="宋体" panose="02010600030101010101" pitchFamily="2" charset="-122"/>
              </a:rPr>
              <a:t> 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10" name="文本框 10245"/>
          <p:cNvSpPr txBox="1">
            <a:spLocks noChangeArrowheads="1"/>
          </p:cNvSpPr>
          <p:nvPr/>
        </p:nvSpPr>
        <p:spPr bwMode="auto">
          <a:xfrm>
            <a:off x="1679509" y="3813043"/>
            <a:ext cx="960107" cy="51443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3520"/>
              </a:lnSpc>
            </a:pPr>
            <a:r>
              <a:rPr lang="zh-CN" altLang="en-US" sz="2800">
                <a:latin typeface="+mn-ea"/>
              </a:rPr>
              <a:t>小勇</a:t>
            </a:r>
            <a:endParaRPr lang="zh-CN" altLang="en-US" sz="2800" dirty="0">
              <a:latin typeface="+mn-ea"/>
            </a:endParaRPr>
          </a:p>
        </p:txBody>
      </p:sp>
      <p:sp>
        <p:nvSpPr>
          <p:cNvPr id="11" name="文本框 10245"/>
          <p:cNvSpPr txBox="1">
            <a:spLocks noChangeArrowheads="1"/>
          </p:cNvSpPr>
          <p:nvPr/>
        </p:nvSpPr>
        <p:spPr bwMode="auto">
          <a:xfrm>
            <a:off x="4972147" y="3813043"/>
            <a:ext cx="960107" cy="51443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3520"/>
              </a:lnSpc>
            </a:pPr>
            <a:r>
              <a:rPr lang="zh-CN" altLang="en-US" sz="2800">
                <a:latin typeface="+mn-ea"/>
              </a:rPr>
              <a:t>小红</a:t>
            </a:r>
            <a:endParaRPr lang="zh-CN" altLang="en-US" sz="2800" dirty="0">
              <a:latin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160510" y="3833495"/>
            <a:ext cx="4584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4231" y="1369757"/>
            <a:ext cx="8256917" cy="2989151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535137" y="2162271"/>
            <a:ext cx="1738875" cy="1438855"/>
            <a:chOff x="1749456" y="1605806"/>
            <a:chExt cx="1304156" cy="1079141"/>
          </a:xfrm>
        </p:grpSpPr>
        <p:sp>
          <p:nvSpPr>
            <p:cNvPr id="5" name="AutoShape 12"/>
            <p:cNvSpPr>
              <a:spLocks noChangeArrowheads="1"/>
            </p:cNvSpPr>
            <p:nvPr/>
          </p:nvSpPr>
          <p:spPr bwMode="auto">
            <a:xfrm>
              <a:off x="1772154" y="1644344"/>
              <a:ext cx="1215669" cy="1008112"/>
            </a:xfrm>
            <a:prstGeom prst="wedgeRoundRectCallout">
              <a:avLst>
                <a:gd name="adj1" fmla="val 60259"/>
                <a:gd name="adj2" fmla="val 1563"/>
                <a:gd name="adj3" fmla="val 16667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6" name="文本框 10245"/>
            <p:cNvSpPr txBox="1">
              <a:spLocks noChangeArrowheads="1"/>
            </p:cNvSpPr>
            <p:nvPr/>
          </p:nvSpPr>
          <p:spPr bwMode="auto">
            <a:xfrm>
              <a:off x="1749456" y="1605806"/>
              <a:ext cx="1304156" cy="107914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lnSpc>
                  <a:spcPts val="3520"/>
                </a:lnSpc>
              </a:pPr>
              <a:r>
                <a:rPr lang="zh-CN" altLang="en-US" sz="2800" dirty="0">
                  <a:latin typeface="+mn-ea"/>
                  <a:sym typeface="宋体" panose="02010600030101010101" pitchFamily="2" charset="-122"/>
                </a:rPr>
                <a:t>我家的书比兰兰家的多得多。</a:t>
              </a:r>
              <a:r>
                <a:rPr lang="en-US" altLang="zh-CN" sz="2800" dirty="0">
                  <a:solidFill>
                    <a:srgbClr val="0000FF"/>
                  </a:solidFill>
                  <a:latin typeface="+mn-ea"/>
                  <a:sym typeface="宋体" panose="02010600030101010101" pitchFamily="2" charset="-122"/>
                </a:rPr>
                <a:t> </a:t>
              </a:r>
              <a:endParaRPr lang="zh-CN" altLang="en-US" sz="2800" dirty="0">
                <a:solidFill>
                  <a:srgbClr val="0000FF"/>
                </a:solidFill>
                <a:latin typeface="+mn-ea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805189" y="1935691"/>
            <a:ext cx="2215350" cy="1438856"/>
            <a:chOff x="6435741" y="2025422"/>
            <a:chExt cx="1661513" cy="901001"/>
          </a:xfrm>
        </p:grpSpPr>
        <p:sp>
          <p:nvSpPr>
            <p:cNvPr id="8" name="AutoShape 12"/>
            <p:cNvSpPr>
              <a:spLocks noChangeArrowheads="1"/>
            </p:cNvSpPr>
            <p:nvPr/>
          </p:nvSpPr>
          <p:spPr bwMode="auto">
            <a:xfrm flipH="1">
              <a:off x="6435741" y="2038021"/>
              <a:ext cx="1440160" cy="799362"/>
            </a:xfrm>
            <a:prstGeom prst="wedgeRoundRectCallout">
              <a:avLst>
                <a:gd name="adj1" fmla="val 60070"/>
                <a:gd name="adj2" fmla="val -423"/>
                <a:gd name="adj3" fmla="val 16667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9" name="文本框 10245"/>
            <p:cNvSpPr txBox="1">
              <a:spLocks noChangeArrowheads="1"/>
            </p:cNvSpPr>
            <p:nvPr/>
          </p:nvSpPr>
          <p:spPr bwMode="auto">
            <a:xfrm>
              <a:off x="6441070" y="2025422"/>
              <a:ext cx="1656184" cy="90100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ts val="3520"/>
                </a:lnSpc>
              </a:pPr>
              <a:r>
                <a:rPr lang="zh-CN" altLang="en-US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我家的书比兰兰家的多一些。</a:t>
              </a:r>
              <a:r>
                <a:rPr lang="en-US" altLang="zh-CN" sz="2800" dirty="0">
                  <a:solidFill>
                    <a:srgbClr val="0000FF"/>
                  </a:solidFill>
                  <a:latin typeface="+mn-ea"/>
                  <a:sym typeface="宋体" panose="02010600030101010101" pitchFamily="2" charset="-122"/>
                </a:rPr>
                <a:t> </a:t>
              </a:r>
              <a:endParaRPr lang="zh-CN" altLang="en-US" sz="2800" dirty="0">
                <a:solidFill>
                  <a:srgbClr val="0000FF"/>
                </a:solidFill>
                <a:latin typeface="+mn-ea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327964" y="1037442"/>
            <a:ext cx="2910048" cy="990014"/>
            <a:chOff x="3035348" y="843558"/>
            <a:chExt cx="1521162" cy="742511"/>
          </a:xfrm>
        </p:grpSpPr>
        <p:sp>
          <p:nvSpPr>
            <p:cNvPr id="11" name="AutoShape 12"/>
            <p:cNvSpPr>
              <a:spLocks noChangeArrowheads="1"/>
            </p:cNvSpPr>
            <p:nvPr/>
          </p:nvSpPr>
          <p:spPr bwMode="auto">
            <a:xfrm>
              <a:off x="3035348" y="885893"/>
              <a:ext cx="1440160" cy="684000"/>
            </a:xfrm>
            <a:prstGeom prst="wedgeRoundRectCallout">
              <a:avLst>
                <a:gd name="adj1" fmla="val 711"/>
                <a:gd name="adj2" fmla="val 74682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12" name="文本框 10245"/>
            <p:cNvSpPr txBox="1">
              <a:spLocks noChangeArrowheads="1"/>
            </p:cNvSpPr>
            <p:nvPr/>
          </p:nvSpPr>
          <p:spPr bwMode="auto">
            <a:xfrm>
              <a:off x="3050887" y="843558"/>
              <a:ext cx="1505623" cy="74251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ts val="3520"/>
                </a:lnSpc>
              </a:pPr>
              <a:r>
                <a:rPr lang="zh-CN" altLang="en-US" sz="2800" dirty="0">
                  <a:latin typeface="+mn-ea"/>
                  <a:sym typeface="宋体" panose="02010600030101010101" pitchFamily="2" charset="-122"/>
                </a:rPr>
                <a:t>我家的书比兰兰家的少一些。</a:t>
              </a:r>
              <a:r>
                <a:rPr lang="en-US" altLang="zh-CN" sz="2800" dirty="0">
                  <a:solidFill>
                    <a:srgbClr val="0000FF"/>
                  </a:solidFill>
                  <a:latin typeface="+mn-ea"/>
                  <a:sym typeface="宋体" panose="02010600030101010101" pitchFamily="2" charset="-122"/>
                </a:rPr>
                <a:t> </a:t>
              </a:r>
              <a:endParaRPr lang="zh-CN" altLang="en-US" sz="2800" dirty="0">
                <a:solidFill>
                  <a:srgbClr val="0000FF"/>
                </a:solidFill>
                <a:latin typeface="+mn-ea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325869" y="941705"/>
            <a:ext cx="2131693" cy="993775"/>
            <a:chOff x="5364088" y="771550"/>
            <a:chExt cx="1639862" cy="745369"/>
          </a:xfrm>
        </p:grpSpPr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 flipH="1">
              <a:off x="5364088" y="794197"/>
              <a:ext cx="1512168" cy="684000"/>
            </a:xfrm>
            <a:prstGeom prst="wedgeRoundRectCallout">
              <a:avLst>
                <a:gd name="adj1" fmla="val 45379"/>
                <a:gd name="adj2" fmla="val 87060"/>
                <a:gd name="adj3" fmla="val 16667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zh-CN" altLang="en-US" sz="2800" dirty="0">
                <a:latin typeface="+mn-ea"/>
              </a:endParaRPr>
            </a:p>
          </p:txBody>
        </p:sp>
        <p:sp>
          <p:nvSpPr>
            <p:cNvPr id="15" name="文本框 10245"/>
            <p:cNvSpPr txBox="1">
              <a:spLocks noChangeArrowheads="1"/>
            </p:cNvSpPr>
            <p:nvPr/>
          </p:nvSpPr>
          <p:spPr bwMode="auto">
            <a:xfrm>
              <a:off x="5394373" y="771550"/>
              <a:ext cx="1609577" cy="74536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ts val="3520"/>
                </a:lnSpc>
              </a:pPr>
              <a:r>
                <a:rPr lang="zh-CN" altLang="en-US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我家有</a:t>
              </a:r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352</a:t>
              </a:r>
              <a:r>
                <a:rPr lang="zh-CN" altLang="en-US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册书。</a:t>
              </a:r>
              <a:endParaRPr lang="zh-CN" altLang="en-US" sz="2800" dirty="0">
                <a:solidFill>
                  <a:srgbClr val="0000FF"/>
                </a:solidFill>
                <a:latin typeface="+mn-ea"/>
              </a:endParaRPr>
            </a:p>
          </p:txBody>
        </p:sp>
      </p:grpSp>
      <p:sp>
        <p:nvSpPr>
          <p:cNvPr id="16" name="文本框 10245"/>
          <p:cNvSpPr txBox="1">
            <a:spLocks noChangeArrowheads="1"/>
          </p:cNvSpPr>
          <p:nvPr/>
        </p:nvSpPr>
        <p:spPr bwMode="auto">
          <a:xfrm>
            <a:off x="5163458" y="2274292"/>
            <a:ext cx="960107" cy="51443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3520"/>
              </a:lnSpc>
            </a:pP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兰兰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17" name="文本框 10245"/>
          <p:cNvSpPr txBox="1">
            <a:spLocks noChangeArrowheads="1"/>
          </p:cNvSpPr>
          <p:nvPr/>
        </p:nvSpPr>
        <p:spPr bwMode="auto">
          <a:xfrm>
            <a:off x="6965082" y="3618441"/>
            <a:ext cx="960107" cy="51443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3520"/>
              </a:lnSpc>
            </a:pPr>
            <a:r>
              <a:rPr lang="zh-CN" altLang="en-US" sz="2800" dirty="0">
                <a:latin typeface="+mn-ea"/>
              </a:rPr>
              <a:t>丁丁</a:t>
            </a:r>
          </a:p>
        </p:txBody>
      </p:sp>
      <p:sp>
        <p:nvSpPr>
          <p:cNvPr id="18" name="文本框 10245"/>
          <p:cNvSpPr txBox="1">
            <a:spLocks noChangeArrowheads="1"/>
          </p:cNvSpPr>
          <p:nvPr/>
        </p:nvSpPr>
        <p:spPr bwMode="auto">
          <a:xfrm>
            <a:off x="3966070" y="3499852"/>
            <a:ext cx="960107" cy="51443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3520"/>
              </a:lnSpc>
            </a:pPr>
            <a:r>
              <a:rPr lang="zh-CN" altLang="en-US" sz="2800" dirty="0">
                <a:latin typeface="+mn-ea"/>
              </a:rPr>
              <a:t>芳芳</a:t>
            </a:r>
          </a:p>
        </p:txBody>
      </p:sp>
      <p:sp>
        <p:nvSpPr>
          <p:cNvPr id="19" name="文本框 10245"/>
          <p:cNvSpPr txBox="1">
            <a:spLocks noChangeArrowheads="1"/>
          </p:cNvSpPr>
          <p:nvPr/>
        </p:nvSpPr>
        <p:spPr bwMode="auto">
          <a:xfrm>
            <a:off x="2932634" y="3725741"/>
            <a:ext cx="960107" cy="51443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3520"/>
              </a:lnSpc>
            </a:pPr>
            <a:r>
              <a:rPr lang="zh-CN" altLang="en-US" sz="2800" dirty="0">
                <a:latin typeface="+mn-ea"/>
              </a:rPr>
              <a:t>冬冬</a:t>
            </a:r>
          </a:p>
        </p:txBody>
      </p:sp>
      <p:sp>
        <p:nvSpPr>
          <p:cNvPr id="22" name="文本框 10245"/>
          <p:cNvSpPr txBox="1">
            <a:spLocks noChangeArrowheads="1"/>
          </p:cNvSpPr>
          <p:nvPr/>
        </p:nvSpPr>
        <p:spPr bwMode="auto">
          <a:xfrm>
            <a:off x="709295" y="4550410"/>
            <a:ext cx="1040066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（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）</a:t>
            </a:r>
            <a:r>
              <a:rPr lang="zh-CN" altLang="en-US" sz="2800" dirty="0">
                <a:latin typeface="+mn-ea"/>
              </a:rPr>
              <a:t>四个人中，谁家的书最多？谁家的书第二多？</a:t>
            </a:r>
            <a:r>
              <a:rPr lang="zh-CN" altLang="zh-CN" sz="2800" dirty="0">
                <a:latin typeface="+mn-ea"/>
              </a:rPr>
              <a:t>谁家的书最</a:t>
            </a:r>
            <a:r>
              <a:rPr lang="zh-CN" altLang="en-US" sz="2800" dirty="0">
                <a:latin typeface="+mn-ea"/>
              </a:rPr>
              <a:t>少？</a:t>
            </a:r>
          </a:p>
        </p:txBody>
      </p:sp>
      <p:sp>
        <p:nvSpPr>
          <p:cNvPr id="26" name="圆角矩形 26"/>
          <p:cNvSpPr/>
          <p:nvPr/>
        </p:nvSpPr>
        <p:spPr>
          <a:xfrm>
            <a:off x="1492474" y="2093560"/>
            <a:ext cx="1824203" cy="1536171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+mn-ea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1764231" y="3629729"/>
            <a:ext cx="1072393" cy="510969"/>
            <a:chOff x="7596336" y="3867894"/>
            <a:chExt cx="648072" cy="722458"/>
          </a:xfrm>
        </p:grpSpPr>
        <p:sp>
          <p:nvSpPr>
            <p:cNvPr id="28" name="矩形 27"/>
            <p:cNvSpPr/>
            <p:nvPr/>
          </p:nvSpPr>
          <p:spPr>
            <a:xfrm>
              <a:off x="7596336" y="3893295"/>
              <a:ext cx="612000" cy="36004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latin typeface="+mn-ea"/>
              </a:endParaRPr>
            </a:p>
          </p:txBody>
        </p:sp>
        <p:sp>
          <p:nvSpPr>
            <p:cNvPr id="29" name="文本框 10245"/>
            <p:cNvSpPr txBox="1">
              <a:spLocks noChangeArrowheads="1"/>
            </p:cNvSpPr>
            <p:nvPr/>
          </p:nvSpPr>
          <p:spPr bwMode="auto">
            <a:xfrm>
              <a:off x="7596336" y="3867894"/>
              <a:ext cx="648072" cy="72245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ts val="3520"/>
                </a:lnSpc>
              </a:pPr>
              <a:r>
                <a:rPr lang="zh-CN" altLang="en-US" sz="2800" dirty="0">
                  <a:latin typeface="+mn-ea"/>
                </a:rPr>
                <a:t>最多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998521" y="3437709"/>
            <a:ext cx="1414703" cy="514436"/>
            <a:chOff x="7570775" y="4346549"/>
            <a:chExt cx="1061027" cy="385827"/>
          </a:xfrm>
        </p:grpSpPr>
        <p:sp>
          <p:nvSpPr>
            <p:cNvPr id="31" name="矩形 30"/>
            <p:cNvSpPr/>
            <p:nvPr/>
          </p:nvSpPr>
          <p:spPr>
            <a:xfrm>
              <a:off x="7748736" y="4371950"/>
              <a:ext cx="864096" cy="36004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latin typeface="+mn-ea"/>
              </a:endParaRPr>
            </a:p>
          </p:txBody>
        </p:sp>
        <p:sp>
          <p:nvSpPr>
            <p:cNvPr id="32" name="文本框 10245"/>
            <p:cNvSpPr txBox="1">
              <a:spLocks noChangeArrowheads="1"/>
            </p:cNvSpPr>
            <p:nvPr/>
          </p:nvSpPr>
          <p:spPr bwMode="auto">
            <a:xfrm>
              <a:off x="7570775" y="4346549"/>
              <a:ext cx="1061027" cy="385827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ts val="3520"/>
                </a:lnSpc>
              </a:pPr>
              <a:r>
                <a:rPr lang="zh-CN" altLang="en-US" sz="2800" dirty="0">
                  <a:latin typeface="+mn-ea"/>
                </a:rPr>
                <a:t>第二多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081349" y="1325474"/>
            <a:ext cx="1139317" cy="481936"/>
            <a:chOff x="7596336" y="3867894"/>
            <a:chExt cx="648072" cy="722458"/>
          </a:xfrm>
        </p:grpSpPr>
        <p:sp>
          <p:nvSpPr>
            <p:cNvPr id="34" name="矩形 33"/>
            <p:cNvSpPr/>
            <p:nvPr/>
          </p:nvSpPr>
          <p:spPr>
            <a:xfrm>
              <a:off x="7596336" y="3893295"/>
              <a:ext cx="612000" cy="36004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latin typeface="+mn-ea"/>
              </a:endParaRPr>
            </a:p>
          </p:txBody>
        </p:sp>
        <p:sp>
          <p:nvSpPr>
            <p:cNvPr id="35" name="文本框 10245"/>
            <p:cNvSpPr txBox="1">
              <a:spLocks noChangeArrowheads="1"/>
            </p:cNvSpPr>
            <p:nvPr/>
          </p:nvSpPr>
          <p:spPr bwMode="auto">
            <a:xfrm>
              <a:off x="7596336" y="3867894"/>
              <a:ext cx="648072" cy="72245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ts val="3520"/>
                </a:lnSpc>
              </a:pPr>
              <a:r>
                <a:rPr lang="zh-CN" altLang="en-US" sz="2800" dirty="0">
                  <a:latin typeface="+mn-ea"/>
                </a:rPr>
                <a:t>最少</a:t>
              </a:r>
            </a:p>
          </p:txBody>
        </p:sp>
      </p:grpSp>
      <p:sp>
        <p:nvSpPr>
          <p:cNvPr id="36" name="圆角矩形 36"/>
          <p:cNvSpPr/>
          <p:nvPr/>
        </p:nvSpPr>
        <p:spPr>
          <a:xfrm>
            <a:off x="7637157" y="1901538"/>
            <a:ext cx="2208245" cy="1468435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+mn-ea"/>
            </a:endParaRPr>
          </a:p>
        </p:txBody>
      </p:sp>
      <p:sp>
        <p:nvSpPr>
          <p:cNvPr id="37" name="圆角矩形 37"/>
          <p:cNvSpPr/>
          <p:nvPr/>
        </p:nvSpPr>
        <p:spPr>
          <a:xfrm>
            <a:off x="3227772" y="949375"/>
            <a:ext cx="2976331" cy="1248139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+mn-ea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166495" y="5520690"/>
            <a:ext cx="98685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答：冬冬家的书最多，丁丁家的书第二多，芳芳家的书最少。</a:t>
            </a:r>
          </a:p>
        </p:txBody>
      </p:sp>
      <p:sp>
        <p:nvSpPr>
          <p:cNvPr id="23" name="文本框 10245"/>
          <p:cNvSpPr txBox="1">
            <a:spLocks noChangeArrowheads="1"/>
          </p:cNvSpPr>
          <p:nvPr/>
        </p:nvSpPr>
        <p:spPr bwMode="auto">
          <a:xfrm>
            <a:off x="506267" y="730019"/>
            <a:ext cx="66007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r>
              <a:rPr lang="en-US" altLang="zh-CN" sz="3200" b="1" dirty="0">
                <a:latin typeface="+mn-ea"/>
                <a:sym typeface="宋体" panose="02010600030101010101" pitchFamily="2" charset="-122"/>
              </a:rPr>
              <a:t>.</a:t>
            </a:r>
            <a:r>
              <a:rPr lang="en-US" altLang="zh-CN" sz="3200" b="1" dirty="0">
                <a:solidFill>
                  <a:srgbClr val="0000FF"/>
                </a:solidFill>
                <a:latin typeface="+mn-ea"/>
                <a:sym typeface="宋体" panose="02010600030101010101" pitchFamily="2" charset="-122"/>
              </a:rPr>
              <a:t> </a:t>
            </a:r>
            <a:endParaRPr lang="zh-CN" altLang="en-US" sz="3200" b="1" dirty="0">
              <a:solidFill>
                <a:srgbClr val="0000FF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6" grpId="0" animBg="1"/>
      <p:bldP spid="37" grpId="0" animBg="1"/>
      <p:bldP spid="39" grpId="0"/>
      <p:bldP spid="3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2761068" y="5245062"/>
            <a:ext cx="69056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兰兰家的书比芳芳家的书多一些。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2776934" y="5911285"/>
            <a:ext cx="69056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兰兰家的书比冬冬家的书少得多。</a:t>
            </a:r>
          </a:p>
        </p:txBody>
      </p:sp>
      <p:sp>
        <p:nvSpPr>
          <p:cNvPr id="22" name="文本框 10245"/>
          <p:cNvSpPr txBox="1">
            <a:spLocks noChangeArrowheads="1"/>
          </p:cNvSpPr>
          <p:nvPr/>
        </p:nvSpPr>
        <p:spPr bwMode="auto">
          <a:xfrm>
            <a:off x="709295" y="4550410"/>
            <a:ext cx="1040066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（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）</a:t>
            </a:r>
            <a:r>
              <a:rPr lang="zh-CN" sz="2800" dirty="0">
                <a:latin typeface="+mn-ea"/>
              </a:rPr>
              <a:t>兰兰家的书与芳芳家、冬冬家的书相比，可以怎样说？</a:t>
            </a:r>
          </a:p>
        </p:txBody>
      </p:sp>
      <p:sp>
        <p:nvSpPr>
          <p:cNvPr id="21" name="文本框 10245"/>
          <p:cNvSpPr txBox="1">
            <a:spLocks noChangeArrowheads="1"/>
          </p:cNvSpPr>
          <p:nvPr/>
        </p:nvSpPr>
        <p:spPr bwMode="auto">
          <a:xfrm>
            <a:off x="506267" y="730019"/>
            <a:ext cx="66007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r>
              <a:rPr lang="en-US" altLang="zh-CN" sz="3200" b="1" dirty="0">
                <a:latin typeface="+mn-ea"/>
                <a:sym typeface="宋体" panose="02010600030101010101" pitchFamily="2" charset="-122"/>
              </a:rPr>
              <a:t>.</a:t>
            </a:r>
            <a:r>
              <a:rPr lang="en-US" altLang="zh-CN" sz="3200" b="1" dirty="0">
                <a:solidFill>
                  <a:srgbClr val="0000FF"/>
                </a:solidFill>
                <a:latin typeface="+mn-ea"/>
                <a:sym typeface="宋体" panose="02010600030101010101" pitchFamily="2" charset="-122"/>
              </a:rPr>
              <a:t> </a:t>
            </a:r>
            <a:endParaRPr lang="zh-CN" altLang="en-US" sz="3200" b="1" dirty="0">
              <a:solidFill>
                <a:srgbClr val="0000FF"/>
              </a:solidFill>
              <a:latin typeface="+mn-ea"/>
            </a:endParaRPr>
          </a:p>
        </p:txBody>
      </p:sp>
      <p:pic>
        <p:nvPicPr>
          <p:cNvPr id="3" name="图片 2" descr="2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4231" y="1369757"/>
            <a:ext cx="8256917" cy="2989151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535137" y="2162271"/>
            <a:ext cx="1738875" cy="1438855"/>
            <a:chOff x="1749456" y="1605806"/>
            <a:chExt cx="1304156" cy="1079141"/>
          </a:xfrm>
        </p:grpSpPr>
        <p:sp>
          <p:nvSpPr>
            <p:cNvPr id="24" name="AutoShape 12"/>
            <p:cNvSpPr>
              <a:spLocks noChangeArrowheads="1"/>
            </p:cNvSpPr>
            <p:nvPr/>
          </p:nvSpPr>
          <p:spPr bwMode="auto">
            <a:xfrm>
              <a:off x="1772154" y="1644344"/>
              <a:ext cx="1215669" cy="1008112"/>
            </a:xfrm>
            <a:prstGeom prst="wedgeRoundRectCallout">
              <a:avLst>
                <a:gd name="adj1" fmla="val 60259"/>
                <a:gd name="adj2" fmla="val 1563"/>
                <a:gd name="adj3" fmla="val 16667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25" name="文本框 10245"/>
            <p:cNvSpPr txBox="1">
              <a:spLocks noChangeArrowheads="1"/>
            </p:cNvSpPr>
            <p:nvPr/>
          </p:nvSpPr>
          <p:spPr bwMode="auto">
            <a:xfrm>
              <a:off x="1749456" y="1605806"/>
              <a:ext cx="1304156" cy="107914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lnSpc>
                  <a:spcPts val="3520"/>
                </a:lnSpc>
              </a:pPr>
              <a:r>
                <a:rPr lang="zh-CN" altLang="en-US" sz="2800" dirty="0">
                  <a:latin typeface="+mn-ea"/>
                  <a:sym typeface="宋体" panose="02010600030101010101" pitchFamily="2" charset="-122"/>
                </a:rPr>
                <a:t>我家的书比兰兰家的多得多。</a:t>
              </a:r>
              <a:r>
                <a:rPr lang="en-US" altLang="zh-CN" sz="2800" dirty="0">
                  <a:solidFill>
                    <a:srgbClr val="0000FF"/>
                  </a:solidFill>
                  <a:latin typeface="+mn-ea"/>
                  <a:sym typeface="宋体" panose="02010600030101010101" pitchFamily="2" charset="-122"/>
                </a:rPr>
                <a:t> </a:t>
              </a:r>
              <a:endParaRPr lang="zh-CN" altLang="en-US" sz="2800" dirty="0">
                <a:solidFill>
                  <a:srgbClr val="0000FF"/>
                </a:solidFill>
                <a:latin typeface="+mn-ea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805189" y="1935691"/>
            <a:ext cx="2215350" cy="1438856"/>
            <a:chOff x="6435741" y="2025422"/>
            <a:chExt cx="1661513" cy="901001"/>
          </a:xfrm>
        </p:grpSpPr>
        <p:sp>
          <p:nvSpPr>
            <p:cNvPr id="41" name="AutoShape 12"/>
            <p:cNvSpPr>
              <a:spLocks noChangeArrowheads="1"/>
            </p:cNvSpPr>
            <p:nvPr/>
          </p:nvSpPr>
          <p:spPr bwMode="auto">
            <a:xfrm flipH="1">
              <a:off x="6435741" y="2038021"/>
              <a:ext cx="1440160" cy="799362"/>
            </a:xfrm>
            <a:prstGeom prst="wedgeRoundRectCallout">
              <a:avLst>
                <a:gd name="adj1" fmla="val 60070"/>
                <a:gd name="adj2" fmla="val -423"/>
                <a:gd name="adj3" fmla="val 16667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42" name="文本框 10245"/>
            <p:cNvSpPr txBox="1">
              <a:spLocks noChangeArrowheads="1"/>
            </p:cNvSpPr>
            <p:nvPr/>
          </p:nvSpPr>
          <p:spPr bwMode="auto">
            <a:xfrm>
              <a:off x="6441070" y="2025422"/>
              <a:ext cx="1656184" cy="90100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ts val="3520"/>
                </a:lnSpc>
              </a:pPr>
              <a:r>
                <a:rPr lang="zh-CN" altLang="en-US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我家的书比兰兰家的多一些。</a:t>
              </a:r>
              <a:r>
                <a:rPr lang="en-US" altLang="zh-CN" sz="2800" dirty="0">
                  <a:solidFill>
                    <a:srgbClr val="0000FF"/>
                  </a:solidFill>
                  <a:latin typeface="+mn-ea"/>
                  <a:sym typeface="宋体" panose="02010600030101010101" pitchFamily="2" charset="-122"/>
                </a:rPr>
                <a:t> </a:t>
              </a:r>
              <a:endParaRPr lang="zh-CN" altLang="en-US" sz="2800" dirty="0">
                <a:solidFill>
                  <a:srgbClr val="0000FF"/>
                </a:solidFill>
                <a:latin typeface="+mn-ea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327964" y="1037442"/>
            <a:ext cx="2910048" cy="990014"/>
            <a:chOff x="3035348" y="843558"/>
            <a:chExt cx="1521162" cy="742511"/>
          </a:xfrm>
        </p:grpSpPr>
        <p:sp>
          <p:nvSpPr>
            <p:cNvPr id="44" name="AutoShape 12"/>
            <p:cNvSpPr>
              <a:spLocks noChangeArrowheads="1"/>
            </p:cNvSpPr>
            <p:nvPr/>
          </p:nvSpPr>
          <p:spPr bwMode="auto">
            <a:xfrm>
              <a:off x="3035348" y="885893"/>
              <a:ext cx="1440160" cy="684000"/>
            </a:xfrm>
            <a:prstGeom prst="wedgeRoundRectCallout">
              <a:avLst>
                <a:gd name="adj1" fmla="val 711"/>
                <a:gd name="adj2" fmla="val 74682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45" name="文本框 10245"/>
            <p:cNvSpPr txBox="1">
              <a:spLocks noChangeArrowheads="1"/>
            </p:cNvSpPr>
            <p:nvPr/>
          </p:nvSpPr>
          <p:spPr bwMode="auto">
            <a:xfrm>
              <a:off x="3050887" y="843558"/>
              <a:ext cx="1505623" cy="74251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ts val="3520"/>
                </a:lnSpc>
              </a:pPr>
              <a:r>
                <a:rPr lang="zh-CN" altLang="en-US" sz="2800" dirty="0">
                  <a:latin typeface="+mn-ea"/>
                  <a:sym typeface="宋体" panose="02010600030101010101" pitchFamily="2" charset="-122"/>
                </a:rPr>
                <a:t>我家的书比兰兰家的少一些。</a:t>
              </a:r>
              <a:r>
                <a:rPr lang="en-US" altLang="zh-CN" sz="2800" dirty="0">
                  <a:solidFill>
                    <a:srgbClr val="0000FF"/>
                  </a:solidFill>
                  <a:latin typeface="+mn-ea"/>
                  <a:sym typeface="宋体" panose="02010600030101010101" pitchFamily="2" charset="-122"/>
                </a:rPr>
                <a:t> </a:t>
              </a:r>
              <a:endParaRPr lang="zh-CN" altLang="en-US" sz="2800" dirty="0">
                <a:solidFill>
                  <a:srgbClr val="0000FF"/>
                </a:solidFill>
                <a:latin typeface="+mn-ea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325869" y="941705"/>
            <a:ext cx="2131693" cy="993775"/>
            <a:chOff x="5364088" y="771550"/>
            <a:chExt cx="1639862" cy="745369"/>
          </a:xfrm>
        </p:grpSpPr>
        <p:sp>
          <p:nvSpPr>
            <p:cNvPr id="47" name="AutoShape 12"/>
            <p:cNvSpPr>
              <a:spLocks noChangeArrowheads="1"/>
            </p:cNvSpPr>
            <p:nvPr/>
          </p:nvSpPr>
          <p:spPr bwMode="auto">
            <a:xfrm flipH="1">
              <a:off x="5364088" y="794197"/>
              <a:ext cx="1512168" cy="684000"/>
            </a:xfrm>
            <a:prstGeom prst="wedgeRoundRectCallout">
              <a:avLst>
                <a:gd name="adj1" fmla="val 45379"/>
                <a:gd name="adj2" fmla="val 87060"/>
                <a:gd name="adj3" fmla="val 16667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zh-CN" altLang="en-US" sz="2800" dirty="0">
                <a:latin typeface="+mn-ea"/>
              </a:endParaRPr>
            </a:p>
          </p:txBody>
        </p:sp>
        <p:sp>
          <p:nvSpPr>
            <p:cNvPr id="48" name="文本框 10245"/>
            <p:cNvSpPr txBox="1">
              <a:spLocks noChangeArrowheads="1"/>
            </p:cNvSpPr>
            <p:nvPr/>
          </p:nvSpPr>
          <p:spPr bwMode="auto">
            <a:xfrm>
              <a:off x="5394373" y="771550"/>
              <a:ext cx="1609577" cy="74536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ts val="3520"/>
                </a:lnSpc>
              </a:pPr>
              <a:r>
                <a:rPr lang="zh-CN" altLang="en-US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我家有</a:t>
              </a:r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352</a:t>
              </a:r>
              <a:r>
                <a:rPr lang="zh-CN" altLang="en-US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册书。</a:t>
              </a:r>
              <a:endParaRPr lang="zh-CN" altLang="en-US" sz="2800" dirty="0">
                <a:solidFill>
                  <a:srgbClr val="0000FF"/>
                </a:solidFill>
                <a:latin typeface="+mn-ea"/>
              </a:endParaRPr>
            </a:p>
          </p:txBody>
        </p:sp>
      </p:grpSp>
      <p:sp>
        <p:nvSpPr>
          <p:cNvPr id="49" name="文本框 10245"/>
          <p:cNvSpPr txBox="1">
            <a:spLocks noChangeArrowheads="1"/>
          </p:cNvSpPr>
          <p:nvPr/>
        </p:nvSpPr>
        <p:spPr bwMode="auto">
          <a:xfrm>
            <a:off x="5163458" y="2274292"/>
            <a:ext cx="960107" cy="51443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3520"/>
              </a:lnSpc>
            </a:pP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兰兰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50" name="文本框 10245"/>
          <p:cNvSpPr txBox="1">
            <a:spLocks noChangeArrowheads="1"/>
          </p:cNvSpPr>
          <p:nvPr/>
        </p:nvSpPr>
        <p:spPr bwMode="auto">
          <a:xfrm>
            <a:off x="6965082" y="3618441"/>
            <a:ext cx="960107" cy="51443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3520"/>
              </a:lnSpc>
            </a:pPr>
            <a:r>
              <a:rPr lang="zh-CN" altLang="en-US" sz="2800" dirty="0">
                <a:latin typeface="+mn-ea"/>
              </a:rPr>
              <a:t>丁丁</a:t>
            </a:r>
          </a:p>
        </p:txBody>
      </p:sp>
      <p:sp>
        <p:nvSpPr>
          <p:cNvPr id="51" name="文本框 10245"/>
          <p:cNvSpPr txBox="1">
            <a:spLocks noChangeArrowheads="1"/>
          </p:cNvSpPr>
          <p:nvPr/>
        </p:nvSpPr>
        <p:spPr bwMode="auto">
          <a:xfrm>
            <a:off x="3966070" y="3499852"/>
            <a:ext cx="960107" cy="51443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3520"/>
              </a:lnSpc>
            </a:pPr>
            <a:r>
              <a:rPr lang="zh-CN" altLang="en-US" sz="2800" dirty="0">
                <a:latin typeface="+mn-ea"/>
              </a:rPr>
              <a:t>芳芳</a:t>
            </a:r>
          </a:p>
        </p:txBody>
      </p:sp>
      <p:sp>
        <p:nvSpPr>
          <p:cNvPr id="52" name="文本框 10245"/>
          <p:cNvSpPr txBox="1">
            <a:spLocks noChangeArrowheads="1"/>
          </p:cNvSpPr>
          <p:nvPr/>
        </p:nvSpPr>
        <p:spPr bwMode="auto">
          <a:xfrm>
            <a:off x="2932634" y="3725741"/>
            <a:ext cx="960107" cy="51443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3520"/>
              </a:lnSpc>
            </a:pPr>
            <a:r>
              <a:rPr lang="zh-CN" altLang="en-US" sz="2800" dirty="0">
                <a:latin typeface="+mn-ea"/>
              </a:rPr>
              <a:t>冬冬</a:t>
            </a:r>
          </a:p>
        </p:txBody>
      </p:sp>
      <p:sp>
        <p:nvSpPr>
          <p:cNvPr id="53" name="圆角矩形 26"/>
          <p:cNvSpPr/>
          <p:nvPr/>
        </p:nvSpPr>
        <p:spPr>
          <a:xfrm>
            <a:off x="1492474" y="2093560"/>
            <a:ext cx="1824203" cy="1536171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+mn-ea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1764231" y="3629729"/>
            <a:ext cx="1072393" cy="510969"/>
            <a:chOff x="7596336" y="3867894"/>
            <a:chExt cx="648072" cy="722458"/>
          </a:xfrm>
        </p:grpSpPr>
        <p:sp>
          <p:nvSpPr>
            <p:cNvPr id="55" name="矩形 54"/>
            <p:cNvSpPr/>
            <p:nvPr/>
          </p:nvSpPr>
          <p:spPr>
            <a:xfrm>
              <a:off x="7596336" y="3893295"/>
              <a:ext cx="612000" cy="36004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latin typeface="+mn-ea"/>
              </a:endParaRPr>
            </a:p>
          </p:txBody>
        </p:sp>
        <p:sp>
          <p:nvSpPr>
            <p:cNvPr id="56" name="文本框 10245"/>
            <p:cNvSpPr txBox="1">
              <a:spLocks noChangeArrowheads="1"/>
            </p:cNvSpPr>
            <p:nvPr/>
          </p:nvSpPr>
          <p:spPr bwMode="auto">
            <a:xfrm>
              <a:off x="7596336" y="3867894"/>
              <a:ext cx="648072" cy="72245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ts val="3520"/>
                </a:lnSpc>
              </a:pPr>
              <a:r>
                <a:rPr lang="zh-CN" altLang="en-US" sz="2800" dirty="0">
                  <a:latin typeface="+mn-ea"/>
                </a:rPr>
                <a:t>最多</a:t>
              </a: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7998521" y="3437709"/>
            <a:ext cx="1414703" cy="514436"/>
            <a:chOff x="7570775" y="4346549"/>
            <a:chExt cx="1061027" cy="385827"/>
          </a:xfrm>
        </p:grpSpPr>
        <p:sp>
          <p:nvSpPr>
            <p:cNvPr id="58" name="矩形 57"/>
            <p:cNvSpPr/>
            <p:nvPr/>
          </p:nvSpPr>
          <p:spPr>
            <a:xfrm>
              <a:off x="7748736" y="4371950"/>
              <a:ext cx="864096" cy="36004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latin typeface="+mn-ea"/>
              </a:endParaRPr>
            </a:p>
          </p:txBody>
        </p:sp>
        <p:sp>
          <p:nvSpPr>
            <p:cNvPr id="59" name="文本框 10245"/>
            <p:cNvSpPr txBox="1">
              <a:spLocks noChangeArrowheads="1"/>
            </p:cNvSpPr>
            <p:nvPr/>
          </p:nvSpPr>
          <p:spPr bwMode="auto">
            <a:xfrm>
              <a:off x="7570775" y="4346549"/>
              <a:ext cx="1061027" cy="385827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ts val="3520"/>
                </a:lnSpc>
              </a:pPr>
              <a:r>
                <a:rPr lang="zh-CN" altLang="en-US" sz="2800" dirty="0">
                  <a:latin typeface="+mn-ea"/>
                </a:rPr>
                <a:t>第二多</a:t>
              </a: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2081349" y="1325474"/>
            <a:ext cx="1139317" cy="481936"/>
            <a:chOff x="7596336" y="3867894"/>
            <a:chExt cx="648072" cy="722458"/>
          </a:xfrm>
        </p:grpSpPr>
        <p:sp>
          <p:nvSpPr>
            <p:cNvPr id="61" name="矩形 60"/>
            <p:cNvSpPr/>
            <p:nvPr/>
          </p:nvSpPr>
          <p:spPr>
            <a:xfrm>
              <a:off x="7596336" y="3893295"/>
              <a:ext cx="612000" cy="36004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latin typeface="+mn-ea"/>
              </a:endParaRPr>
            </a:p>
          </p:txBody>
        </p:sp>
        <p:sp>
          <p:nvSpPr>
            <p:cNvPr id="62" name="文本框 10245"/>
            <p:cNvSpPr txBox="1">
              <a:spLocks noChangeArrowheads="1"/>
            </p:cNvSpPr>
            <p:nvPr/>
          </p:nvSpPr>
          <p:spPr bwMode="auto">
            <a:xfrm>
              <a:off x="7596336" y="3867894"/>
              <a:ext cx="648072" cy="72245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ts val="3520"/>
                </a:lnSpc>
              </a:pPr>
              <a:r>
                <a:rPr lang="zh-CN" altLang="en-US" sz="2800" dirty="0">
                  <a:latin typeface="+mn-ea"/>
                </a:rPr>
                <a:t>最少</a:t>
              </a:r>
            </a:p>
          </p:txBody>
        </p:sp>
      </p:grpSp>
      <p:sp>
        <p:nvSpPr>
          <p:cNvPr id="63" name="圆角矩形 36"/>
          <p:cNvSpPr/>
          <p:nvPr/>
        </p:nvSpPr>
        <p:spPr>
          <a:xfrm>
            <a:off x="7637157" y="1901538"/>
            <a:ext cx="2208245" cy="1468435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+mn-ea"/>
            </a:endParaRPr>
          </a:p>
        </p:txBody>
      </p:sp>
      <p:sp>
        <p:nvSpPr>
          <p:cNvPr id="64" name="圆角矩形 37"/>
          <p:cNvSpPr/>
          <p:nvPr/>
        </p:nvSpPr>
        <p:spPr>
          <a:xfrm>
            <a:off x="3227772" y="949375"/>
            <a:ext cx="2976331" cy="1248139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9" grpId="1"/>
      <p:bldP spid="40" grpId="0"/>
      <p:bldP spid="4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5"/>
          <p:cNvGrpSpPr/>
          <p:nvPr/>
        </p:nvGrpSpPr>
        <p:grpSpPr bwMode="auto">
          <a:xfrm>
            <a:off x="577883" y="1427357"/>
            <a:ext cx="10839410" cy="4851400"/>
            <a:chOff x="-27" y="553"/>
            <a:chExt cx="6483" cy="3056"/>
          </a:xfrm>
        </p:grpSpPr>
        <p:sp>
          <p:nvSpPr>
            <p:cNvPr id="12" name="AutoShape 27"/>
            <p:cNvSpPr>
              <a:spLocks noChangeArrowheads="1"/>
            </p:cNvSpPr>
            <p:nvPr/>
          </p:nvSpPr>
          <p:spPr bwMode="auto">
            <a:xfrm>
              <a:off x="3561" y="553"/>
              <a:ext cx="2895" cy="1352"/>
            </a:xfrm>
            <a:prstGeom prst="wedgeRoundRectCallout">
              <a:avLst>
                <a:gd name="adj1" fmla="val 12764"/>
                <a:gd name="adj2" fmla="val 60037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2800" b="0" dirty="0">
                  <a:latin typeface="+mn-ea"/>
                  <a:ea typeface="+mn-ea"/>
                </a:rPr>
                <a:t>我翻出的卡片是</a:t>
              </a:r>
              <a:r>
                <a:rPr lang="en-US" altLang="zh-CN" sz="2800" b="0" dirty="0">
                  <a:latin typeface="+mn-ea"/>
                  <a:ea typeface="+mn-ea"/>
                </a:rPr>
                <a:t>1</a:t>
              </a:r>
              <a:r>
                <a:rPr lang="zh-CN" altLang="en-US" sz="2800" b="0" dirty="0">
                  <a:latin typeface="+mn-ea"/>
                  <a:ea typeface="+mn-ea"/>
                </a:rPr>
                <a:t>、</a:t>
              </a:r>
              <a:r>
                <a:rPr lang="en-US" altLang="zh-CN" sz="2800" b="0" dirty="0">
                  <a:latin typeface="+mn-ea"/>
                  <a:ea typeface="+mn-ea"/>
                </a:rPr>
                <a:t>2</a:t>
              </a:r>
              <a:r>
                <a:rPr lang="zh-CN" altLang="en-US" sz="2800" b="0" dirty="0">
                  <a:latin typeface="+mn-ea"/>
                  <a:ea typeface="+mn-ea"/>
                </a:rPr>
                <a:t>、</a:t>
              </a:r>
              <a:r>
                <a:rPr lang="en-US" altLang="zh-CN" sz="2800" b="0" dirty="0">
                  <a:latin typeface="+mn-ea"/>
                  <a:ea typeface="+mn-ea"/>
                </a:rPr>
                <a:t>4</a:t>
              </a:r>
              <a:r>
                <a:rPr lang="zh-CN" altLang="en-US" sz="2800" b="0" dirty="0">
                  <a:latin typeface="+mn-ea"/>
                  <a:ea typeface="+mn-ea"/>
                </a:rPr>
                <a:t>、</a:t>
              </a:r>
              <a:r>
                <a:rPr lang="en-US" altLang="zh-CN" sz="2800" b="0" dirty="0">
                  <a:latin typeface="+mn-ea"/>
                  <a:ea typeface="+mn-ea"/>
                </a:rPr>
                <a:t>7</a:t>
              </a:r>
              <a:r>
                <a:rPr lang="zh-CN" altLang="en-US" sz="2800" b="0" dirty="0">
                  <a:latin typeface="+mn-ea"/>
                  <a:ea typeface="+mn-ea"/>
                </a:rPr>
                <a:t>，组成的最大四位数是（       ），比你的大。</a:t>
              </a:r>
            </a:p>
          </p:txBody>
        </p:sp>
        <p:pic>
          <p:nvPicPr>
            <p:cNvPr id="11" name="Picture 26" descr="u7jx09-0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954" y="1857"/>
              <a:ext cx="2540" cy="1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AutoShape 27"/>
            <p:cNvSpPr>
              <a:spLocks noChangeArrowheads="1"/>
            </p:cNvSpPr>
            <p:nvPr/>
          </p:nvSpPr>
          <p:spPr bwMode="auto">
            <a:xfrm>
              <a:off x="-27" y="1904"/>
              <a:ext cx="2981" cy="923"/>
            </a:xfrm>
            <a:prstGeom prst="wedgeRoundRectCallout">
              <a:avLst>
                <a:gd name="adj1" fmla="val 55847"/>
                <a:gd name="adj2" fmla="val -36898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2800" b="0" dirty="0">
                  <a:latin typeface="+mn-ea"/>
                  <a:ea typeface="+mn-ea"/>
                </a:rPr>
                <a:t>我翻出的卡片是</a:t>
              </a:r>
              <a:r>
                <a:rPr lang="en-US" altLang="zh-CN" sz="2800" b="0" dirty="0">
                  <a:latin typeface="+mn-ea"/>
                  <a:ea typeface="+mn-ea"/>
                </a:rPr>
                <a:t>0</a:t>
              </a:r>
              <a:r>
                <a:rPr lang="zh-CN" altLang="en-US" sz="2800" b="0" dirty="0">
                  <a:latin typeface="+mn-ea"/>
                  <a:ea typeface="+mn-ea"/>
                </a:rPr>
                <a:t>、</a:t>
              </a:r>
              <a:r>
                <a:rPr lang="en-US" altLang="zh-CN" sz="2800" b="0" dirty="0">
                  <a:latin typeface="+mn-ea"/>
                  <a:ea typeface="+mn-ea"/>
                </a:rPr>
                <a:t>6</a:t>
              </a:r>
              <a:r>
                <a:rPr lang="zh-CN" altLang="en-US" sz="2800" b="0" dirty="0">
                  <a:latin typeface="+mn-ea"/>
                  <a:ea typeface="+mn-ea"/>
                </a:rPr>
                <a:t>、</a:t>
              </a:r>
              <a:r>
                <a:rPr lang="en-US" altLang="zh-CN" sz="2800" b="0" dirty="0">
                  <a:latin typeface="+mn-ea"/>
                  <a:ea typeface="+mn-ea"/>
                </a:rPr>
                <a:t>3</a:t>
              </a:r>
              <a:r>
                <a:rPr lang="zh-CN" altLang="en-US" sz="2800" b="0" dirty="0">
                  <a:latin typeface="+mn-ea"/>
                  <a:ea typeface="+mn-ea"/>
                </a:rPr>
                <a:t>、</a:t>
              </a:r>
              <a:r>
                <a:rPr lang="en-US" altLang="zh-CN" sz="2800" b="0" dirty="0">
                  <a:latin typeface="+mn-ea"/>
                  <a:ea typeface="+mn-ea"/>
                </a:rPr>
                <a:t>5</a:t>
              </a:r>
              <a:r>
                <a:rPr lang="zh-CN" altLang="en-US" sz="2800" b="0" dirty="0">
                  <a:latin typeface="+mn-ea"/>
                  <a:ea typeface="+mn-ea"/>
                </a:rPr>
                <a:t>，组成的最大四位数是（       ）。</a:t>
              </a:r>
            </a:p>
          </p:txBody>
        </p:sp>
      </p:grp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4026238" y="4301118"/>
            <a:ext cx="1255534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2800" b="0" dirty="0">
                <a:solidFill>
                  <a:srgbClr val="FF0000"/>
                </a:solidFill>
                <a:latin typeface="+mn-ea"/>
                <a:ea typeface="+mn-ea"/>
              </a:rPr>
              <a:t>6530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6975429" y="2832997"/>
            <a:ext cx="1099406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2800" b="0" dirty="0">
                <a:solidFill>
                  <a:srgbClr val="FF0000"/>
                </a:solidFill>
                <a:latin typeface="+mn-ea"/>
                <a:ea typeface="+mn-ea"/>
              </a:rPr>
              <a:t>7421</a:t>
            </a:r>
          </a:p>
        </p:txBody>
      </p:sp>
      <p:sp>
        <p:nvSpPr>
          <p:cNvPr id="23" name="文本框 10245"/>
          <p:cNvSpPr txBox="1">
            <a:spLocks noChangeArrowheads="1"/>
          </p:cNvSpPr>
          <p:nvPr/>
        </p:nvSpPr>
        <p:spPr bwMode="auto">
          <a:xfrm>
            <a:off x="506095" y="525145"/>
            <a:ext cx="11166475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r>
              <a:rPr lang="en-US" altLang="zh-CN" sz="3200" b="1" dirty="0">
                <a:latin typeface="+mn-ea"/>
                <a:sym typeface="宋体" panose="02010600030101010101" pitchFamily="2" charset="-122"/>
              </a:rPr>
              <a:t>.</a:t>
            </a:r>
            <a:r>
              <a:rPr lang="en-US" altLang="zh-CN" sz="3200" b="1" dirty="0">
                <a:solidFill>
                  <a:srgbClr val="0000FF"/>
                </a:solidFill>
                <a:latin typeface="+mn-ea"/>
                <a:sym typeface="宋体" panose="02010600030101010101" pitchFamily="2" charset="-122"/>
              </a:rPr>
              <a:t> </a:t>
            </a:r>
            <a:r>
              <a:rPr lang="en-US" altLang="zh-CN" sz="3200" b="1" dirty="0">
                <a:solidFill>
                  <a:schemeClr val="tx1"/>
                </a:solidFill>
                <a:latin typeface="+mn-ea"/>
                <a:sym typeface="宋体" panose="02010600030101010101" pitchFamily="2" charset="-122"/>
              </a:rPr>
              <a:t>从0～9这10张卡片中，每人翻4张，比一比谁组成的四位数大。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4"/>
          <p:cNvSpPr/>
          <p:nvPr/>
        </p:nvSpPr>
        <p:spPr>
          <a:xfrm>
            <a:off x="332105" y="4847590"/>
            <a:ext cx="11550015" cy="1738630"/>
          </a:xfrm>
          <a:prstGeom prst="roundRect">
            <a:avLst>
              <a:gd name="adj" fmla="val 8426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endParaRPr lang="zh-CN" altLang="en-US" sz="2800" dirty="0"/>
          </a:p>
        </p:txBody>
      </p:sp>
      <p:sp>
        <p:nvSpPr>
          <p:cNvPr id="3" name="矩形 2"/>
          <p:cNvSpPr/>
          <p:nvPr/>
        </p:nvSpPr>
        <p:spPr>
          <a:xfrm>
            <a:off x="383894" y="4924478"/>
            <a:ext cx="10895887" cy="662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bg1"/>
                </a:solidFill>
              </a:rPr>
              <a:t>【</a:t>
            </a:r>
            <a:r>
              <a:rPr lang="zh-CN" altLang="en-US" sz="2800" dirty="0">
                <a:solidFill>
                  <a:schemeClr val="bg1"/>
                </a:solidFill>
              </a:rPr>
              <a:t>重点</a:t>
            </a:r>
            <a:r>
              <a:rPr lang="en-US" altLang="zh-CN" sz="2800" dirty="0">
                <a:solidFill>
                  <a:schemeClr val="bg1"/>
                </a:solidFill>
              </a:rPr>
              <a:t>】</a:t>
            </a:r>
            <a:r>
              <a:rPr lang="zh-CN" altLang="en-US" sz="2800" dirty="0"/>
              <a:t>会比较万以内数的大小。</a:t>
            </a:r>
          </a:p>
        </p:txBody>
      </p:sp>
      <p:sp>
        <p:nvSpPr>
          <p:cNvPr id="4" name="矩形 3"/>
          <p:cNvSpPr/>
          <p:nvPr/>
        </p:nvSpPr>
        <p:spPr>
          <a:xfrm>
            <a:off x="395959" y="5641046"/>
            <a:ext cx="10895887" cy="73723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bg1"/>
                </a:solidFill>
              </a:rPr>
              <a:t>【</a:t>
            </a:r>
            <a:r>
              <a:rPr lang="zh-CN" altLang="en-US" sz="2800" dirty="0">
                <a:solidFill>
                  <a:schemeClr val="bg1"/>
                </a:solidFill>
              </a:rPr>
              <a:t>难点</a:t>
            </a:r>
            <a:r>
              <a:rPr lang="en-US" altLang="zh-CN" sz="2800" dirty="0">
                <a:solidFill>
                  <a:schemeClr val="bg1"/>
                </a:solidFill>
              </a:rPr>
              <a:t>】</a:t>
            </a:r>
            <a:r>
              <a:rPr lang="zh-CN" altLang="en-US" sz="2800" dirty="0"/>
              <a:t>位数相同，最高位上的数也相同的两个数的大小比较的方法。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28955" y="346710"/>
            <a:ext cx="1135316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使学生更清楚地了解万以内数的大小，并掌握比较数的大小的方法。   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通过与生活实际相联系的开放性教学，增强数学应用意识，提高解决实际问题的能力。   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3.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在动手操作、自主探索、合作交流的学习过程中培养良好的数学学习习惯。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709613" y="3499715"/>
            <a:ext cx="10045700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0" dirty="0">
                <a:latin typeface="+mn-ea"/>
                <a:ea typeface="+mn-ea"/>
              </a:rPr>
              <a:t>（</a:t>
            </a:r>
            <a:r>
              <a:rPr lang="en-US" altLang="zh-CN" sz="2800" b="0" dirty="0">
                <a:latin typeface="+mn-ea"/>
                <a:ea typeface="+mn-ea"/>
              </a:rPr>
              <a:t>2</a:t>
            </a:r>
            <a:r>
              <a:rPr lang="zh-CN" altLang="en-US" sz="2800" b="0" dirty="0">
                <a:latin typeface="+mn-ea"/>
                <a:ea typeface="+mn-ea"/>
              </a:rPr>
              <a:t>）一千七百六十九写作（         ），它的百位上是（     ）。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45282" y="695731"/>
            <a:ext cx="551497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 sz="3200" dirty="0">
                <a:latin typeface="+mn-ea"/>
                <a:ea typeface="+mn-ea"/>
              </a:rPr>
              <a:t>1. </a:t>
            </a:r>
            <a:r>
              <a:rPr lang="zh-CN" altLang="en-US" sz="3200" dirty="0">
                <a:latin typeface="+mn-ea"/>
                <a:ea typeface="+mn-ea"/>
              </a:rPr>
              <a:t>填一填。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09613" y="1657190"/>
            <a:ext cx="10150536" cy="193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533400" indent="-5334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zh-CN" altLang="en-US" sz="2800" b="0" dirty="0">
                <a:latin typeface="+mn-ea"/>
                <a:ea typeface="+mn-ea"/>
              </a:rPr>
              <a:t>（</a:t>
            </a:r>
            <a:r>
              <a:rPr lang="en-US" altLang="zh-CN" sz="2800" b="0" dirty="0">
                <a:latin typeface="+mn-ea"/>
                <a:ea typeface="+mn-ea"/>
              </a:rPr>
              <a:t>1</a:t>
            </a:r>
            <a:r>
              <a:rPr lang="zh-CN" altLang="en-US" sz="2800" b="0" dirty="0">
                <a:latin typeface="+mn-ea"/>
                <a:ea typeface="+mn-ea"/>
              </a:rPr>
              <a:t>）</a:t>
            </a:r>
            <a:r>
              <a:rPr lang="en-US" altLang="zh-CN" sz="2800" b="0" dirty="0">
                <a:latin typeface="+mn-ea"/>
                <a:ea typeface="+mn-ea"/>
              </a:rPr>
              <a:t>4398</a:t>
            </a:r>
            <a:r>
              <a:rPr lang="zh-CN" altLang="en-US" sz="2800" b="0" dirty="0">
                <a:latin typeface="+mn-ea"/>
                <a:ea typeface="+mn-ea"/>
              </a:rPr>
              <a:t>是（     ）位数，它的最高位是（     ）位，“</a:t>
            </a:r>
            <a:r>
              <a:rPr lang="en-US" altLang="zh-CN" sz="2800" b="0" dirty="0">
                <a:latin typeface="+mn-ea"/>
                <a:ea typeface="+mn-ea"/>
              </a:rPr>
              <a:t>4</a:t>
            </a:r>
            <a:r>
              <a:rPr lang="zh-CN" altLang="en-US" sz="2800" b="0" dirty="0">
                <a:latin typeface="+mn-ea"/>
                <a:ea typeface="+mn-ea"/>
              </a:rPr>
              <a:t>”在（      ）  位上，表示（     ）个（      ）；“</a:t>
            </a:r>
            <a:r>
              <a:rPr lang="en-US" altLang="zh-CN" sz="2800" b="0" dirty="0">
                <a:latin typeface="+mn-ea"/>
                <a:ea typeface="+mn-ea"/>
              </a:rPr>
              <a:t>9”</a:t>
            </a:r>
            <a:r>
              <a:rPr lang="zh-CN" altLang="en-US" sz="2800" b="0" dirty="0">
                <a:latin typeface="+mn-ea"/>
                <a:ea typeface="+mn-ea"/>
              </a:rPr>
              <a:t>在（      ）位上，表示（   ）个（   ）。</a:t>
            </a: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709613" y="4282901"/>
            <a:ext cx="10694670" cy="138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dirty="0">
                <a:solidFill>
                  <a:schemeClr val="tx1"/>
                </a:solidFill>
                <a:latin typeface="+mn-ea"/>
                <a:ea typeface="+mn-ea"/>
              </a:rPr>
              <a:t>（</a:t>
            </a:r>
            <a:r>
              <a:rPr lang="en-US" altLang="zh-CN" dirty="0">
                <a:solidFill>
                  <a:schemeClr val="tx1"/>
                </a:solidFill>
                <a:latin typeface="+mn-ea"/>
                <a:ea typeface="+mn-ea"/>
              </a:rPr>
              <a:t>3</a:t>
            </a:r>
            <a:r>
              <a:rPr lang="zh-CN" altLang="en-US" dirty="0">
                <a:solidFill>
                  <a:schemeClr val="tx1"/>
                </a:solidFill>
                <a:latin typeface="+mn-ea"/>
                <a:ea typeface="+mn-ea"/>
              </a:rPr>
              <a:t>）</a:t>
            </a:r>
            <a:r>
              <a:rPr lang="en-US" altLang="zh-CN" dirty="0">
                <a:solidFill>
                  <a:schemeClr val="tx1"/>
                </a:solidFill>
                <a:latin typeface="+mn-ea"/>
                <a:ea typeface="+mn-ea"/>
              </a:rPr>
              <a:t>9999</a:t>
            </a:r>
            <a:r>
              <a:rPr lang="zh-CN" altLang="en-US" dirty="0">
                <a:solidFill>
                  <a:schemeClr val="tx1"/>
                </a:solidFill>
                <a:latin typeface="+mn-ea"/>
                <a:ea typeface="+mn-ea"/>
              </a:rPr>
              <a:t>是由（      ）个千、（      ）个百、（   ）个十和 （   ）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dirty="0">
                <a:solidFill>
                  <a:schemeClr val="tx1"/>
                </a:solidFill>
                <a:latin typeface="+mn-ea"/>
                <a:ea typeface="+mn-ea"/>
              </a:rPr>
              <a:t>     个一组成的，再添</a:t>
            </a:r>
            <a:r>
              <a:rPr lang="en-US" altLang="zh-CN" dirty="0">
                <a:solidFill>
                  <a:schemeClr val="tx1"/>
                </a:solidFill>
                <a:latin typeface="+mn-ea"/>
                <a:ea typeface="+mn-ea"/>
              </a:rPr>
              <a:t>1</a:t>
            </a:r>
            <a:r>
              <a:rPr lang="zh-CN" altLang="en-US" dirty="0">
                <a:solidFill>
                  <a:schemeClr val="tx1"/>
                </a:solidFill>
                <a:latin typeface="+mn-ea"/>
                <a:ea typeface="+mn-ea"/>
              </a:rPr>
              <a:t>是（         ）。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3169797" y="1615360"/>
            <a:ext cx="538480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2800" b="0" dirty="0">
                <a:solidFill>
                  <a:srgbClr val="FF0000"/>
                </a:solidFill>
                <a:latin typeface="+mn-ea"/>
                <a:ea typeface="+mn-ea"/>
              </a:rPr>
              <a:t>四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7606735" y="1623961"/>
            <a:ext cx="538480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2800" b="0" dirty="0">
                <a:solidFill>
                  <a:srgbClr val="FF0000"/>
                </a:solidFill>
                <a:latin typeface="+mn-ea"/>
                <a:ea typeface="+mn-ea"/>
              </a:rPr>
              <a:t>千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641705" y="2250509"/>
            <a:ext cx="538480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2800" b="0" dirty="0">
                <a:solidFill>
                  <a:srgbClr val="FF0000"/>
                </a:solidFill>
                <a:latin typeface="+mn-ea"/>
                <a:ea typeface="+mn-ea"/>
              </a:rPr>
              <a:t>千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4994091" y="2270962"/>
            <a:ext cx="391160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2800" b="0" dirty="0">
                <a:solidFill>
                  <a:srgbClr val="FF0000"/>
                </a:solidFill>
                <a:latin typeface="+mn-ea"/>
                <a:ea typeface="+mn-ea"/>
              </a:rPr>
              <a:t>4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627179" y="2256348"/>
            <a:ext cx="442912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2800" b="0" dirty="0">
                <a:solidFill>
                  <a:srgbClr val="FF0000"/>
                </a:solidFill>
                <a:latin typeface="+mn-ea"/>
                <a:ea typeface="+mn-ea"/>
              </a:rPr>
              <a:t>千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9592100" y="2262674"/>
            <a:ext cx="442912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2800" b="0" dirty="0">
                <a:solidFill>
                  <a:srgbClr val="FF0000"/>
                </a:solidFill>
                <a:latin typeface="+mn-ea"/>
                <a:ea typeface="+mn-ea"/>
              </a:rPr>
              <a:t>十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2965745" y="2905226"/>
            <a:ext cx="442912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2800" b="0" dirty="0">
                <a:solidFill>
                  <a:srgbClr val="FF0000"/>
                </a:solidFill>
                <a:latin typeface="+mn-ea"/>
                <a:ea typeface="+mn-ea"/>
              </a:rPr>
              <a:t>9</a:t>
            </a: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4342754" y="2899989"/>
            <a:ext cx="442912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2800" b="0" dirty="0">
                <a:solidFill>
                  <a:srgbClr val="FF0000"/>
                </a:solidFill>
                <a:latin typeface="+mn-ea"/>
                <a:ea typeface="+mn-ea"/>
              </a:rPr>
              <a:t>十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5149690" y="3523861"/>
            <a:ext cx="1190431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2800" b="0" dirty="0">
                <a:solidFill>
                  <a:srgbClr val="FF0000"/>
                </a:solidFill>
                <a:latin typeface="+mn-ea"/>
                <a:ea typeface="+mn-ea"/>
              </a:rPr>
              <a:t>1769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9476410" y="3523845"/>
            <a:ext cx="442912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2800" b="0" dirty="0">
                <a:solidFill>
                  <a:srgbClr val="FF0000"/>
                </a:solidFill>
                <a:latin typeface="+mn-ea"/>
                <a:ea typeface="+mn-ea"/>
              </a:rPr>
              <a:t>7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3738642" y="4294966"/>
            <a:ext cx="442912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2800" b="0" dirty="0">
                <a:solidFill>
                  <a:srgbClr val="FF0000"/>
                </a:solidFill>
                <a:latin typeface="+mn-ea"/>
                <a:ea typeface="+mn-ea"/>
              </a:rPr>
              <a:t>9</a:t>
            </a: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6133149" y="4299692"/>
            <a:ext cx="442913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2800" b="0" dirty="0">
                <a:solidFill>
                  <a:srgbClr val="FF0000"/>
                </a:solidFill>
                <a:latin typeface="+mn-ea"/>
                <a:ea typeface="+mn-ea"/>
              </a:rPr>
              <a:t>9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8388749" y="4299692"/>
            <a:ext cx="442913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2800" b="0" dirty="0">
                <a:solidFill>
                  <a:srgbClr val="FF0000"/>
                </a:solidFill>
                <a:latin typeface="+mn-ea"/>
                <a:ea typeface="+mn-ea"/>
              </a:rPr>
              <a:t>9</a:t>
            </a: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10590432" y="4304800"/>
            <a:ext cx="442913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2800" b="0" dirty="0">
                <a:solidFill>
                  <a:srgbClr val="FF0000"/>
                </a:solidFill>
                <a:latin typeface="+mn-ea"/>
                <a:ea typeface="+mn-ea"/>
              </a:rPr>
              <a:t>9</a:t>
            </a: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4743121" y="4945455"/>
            <a:ext cx="1645773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2800" b="0" dirty="0">
                <a:solidFill>
                  <a:srgbClr val="FF0000"/>
                </a:solidFill>
                <a:latin typeface="+mn-ea"/>
                <a:ea typeface="+mn-ea"/>
              </a:rPr>
              <a:t>10000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8"/>
          <p:cNvGrpSpPr/>
          <p:nvPr/>
        </p:nvGrpSpPr>
        <p:grpSpPr bwMode="auto">
          <a:xfrm>
            <a:off x="1620203" y="2625340"/>
            <a:ext cx="7663637" cy="2224087"/>
            <a:chOff x="612" y="3403"/>
            <a:chExt cx="3843" cy="1401"/>
          </a:xfrm>
        </p:grpSpPr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612" y="3403"/>
              <a:ext cx="1350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2800" dirty="0">
                  <a:latin typeface="+mn-ea"/>
                  <a:ea typeface="+mn-ea"/>
                </a:rPr>
                <a:t> 100      99</a:t>
              </a:r>
            </a:p>
          </p:txBody>
        </p:sp>
        <p:sp>
          <p:nvSpPr>
            <p:cNvPr id="5" name="Oval 3"/>
            <p:cNvSpPr>
              <a:spLocks noChangeArrowheads="1"/>
            </p:cNvSpPr>
            <p:nvPr/>
          </p:nvSpPr>
          <p:spPr bwMode="auto">
            <a:xfrm>
              <a:off x="1084" y="3512"/>
              <a:ext cx="239" cy="3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pPr>
                <a:lnSpc>
                  <a:spcPct val="150000"/>
                </a:lnSpc>
                <a:spcBef>
                  <a:spcPct val="0"/>
                </a:spcBef>
                <a:defRPr/>
              </a:pPr>
              <a:endParaRPr lang="en-US" altLang="zh-CN" sz="2800" dirty="0">
                <a:latin typeface="+mn-ea"/>
              </a:endParaRPr>
            </a:p>
          </p:txBody>
        </p:sp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612" y="3980"/>
              <a:ext cx="1350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2800" dirty="0">
                  <a:latin typeface="+mn-ea"/>
                  <a:ea typeface="+mn-ea"/>
                </a:rPr>
                <a:t> 315      1000</a:t>
              </a:r>
            </a:p>
          </p:txBody>
        </p:sp>
        <p:sp>
          <p:nvSpPr>
            <p:cNvPr id="7" name="Oval 3"/>
            <p:cNvSpPr>
              <a:spLocks noChangeArrowheads="1"/>
            </p:cNvSpPr>
            <p:nvPr/>
          </p:nvSpPr>
          <p:spPr bwMode="auto">
            <a:xfrm>
              <a:off x="1084" y="4073"/>
              <a:ext cx="239" cy="31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pPr>
                <a:lnSpc>
                  <a:spcPct val="150000"/>
                </a:lnSpc>
                <a:spcBef>
                  <a:spcPct val="0"/>
                </a:spcBef>
                <a:defRPr/>
              </a:pPr>
              <a:endParaRPr lang="en-US" altLang="zh-CN" sz="2800" dirty="0">
                <a:latin typeface="+mn-ea"/>
              </a:endParaRPr>
            </a:p>
          </p:txBody>
        </p:sp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1837" y="3411"/>
              <a:ext cx="1350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2800" dirty="0">
                  <a:latin typeface="+mn-ea"/>
                  <a:ea typeface="+mn-ea"/>
                </a:rPr>
                <a:t> 510       965</a:t>
              </a:r>
            </a:p>
          </p:txBody>
        </p:sp>
        <p:sp>
          <p:nvSpPr>
            <p:cNvPr id="9" name="Oval 3"/>
            <p:cNvSpPr>
              <a:spLocks noChangeArrowheads="1"/>
            </p:cNvSpPr>
            <p:nvPr/>
          </p:nvSpPr>
          <p:spPr bwMode="auto">
            <a:xfrm>
              <a:off x="2316" y="3542"/>
              <a:ext cx="217" cy="30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pPr>
                <a:lnSpc>
                  <a:spcPct val="150000"/>
                </a:lnSpc>
                <a:spcBef>
                  <a:spcPct val="0"/>
                </a:spcBef>
                <a:defRPr/>
              </a:pPr>
              <a:endParaRPr lang="en-US" altLang="zh-CN" sz="2800" dirty="0">
                <a:latin typeface="+mn-ea"/>
              </a:endParaRPr>
            </a:p>
          </p:txBody>
        </p:sp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1837" y="3980"/>
              <a:ext cx="1350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2800" dirty="0">
                  <a:latin typeface="+mn-ea"/>
                  <a:ea typeface="+mn-ea"/>
                </a:rPr>
                <a:t> 769       369</a:t>
              </a:r>
            </a:p>
          </p:txBody>
        </p:sp>
        <p:sp>
          <p:nvSpPr>
            <p:cNvPr id="11" name="Oval 3"/>
            <p:cNvSpPr>
              <a:spLocks noChangeArrowheads="1"/>
            </p:cNvSpPr>
            <p:nvPr/>
          </p:nvSpPr>
          <p:spPr bwMode="auto">
            <a:xfrm>
              <a:off x="2334" y="4116"/>
              <a:ext cx="217" cy="30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pPr>
                <a:lnSpc>
                  <a:spcPct val="150000"/>
                </a:lnSpc>
                <a:spcBef>
                  <a:spcPct val="0"/>
                </a:spcBef>
                <a:defRPr/>
              </a:pPr>
              <a:endParaRPr lang="en-US" altLang="zh-CN" sz="2800" dirty="0">
                <a:latin typeface="+mn-ea"/>
              </a:endParaRPr>
            </a:p>
          </p:txBody>
        </p:sp>
        <p:sp>
          <p:nvSpPr>
            <p:cNvPr id="12" name="Text Box 2"/>
            <p:cNvSpPr txBox="1">
              <a:spLocks noChangeArrowheads="1"/>
            </p:cNvSpPr>
            <p:nvPr/>
          </p:nvSpPr>
          <p:spPr bwMode="auto">
            <a:xfrm>
              <a:off x="3105" y="3411"/>
              <a:ext cx="1350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2800" dirty="0">
                  <a:latin typeface="+mn-ea"/>
                  <a:ea typeface="+mn-ea"/>
                </a:rPr>
                <a:t> 826       845</a:t>
              </a:r>
            </a:p>
          </p:txBody>
        </p:sp>
        <p:sp>
          <p:nvSpPr>
            <p:cNvPr id="13" name="Oval 3"/>
            <p:cNvSpPr>
              <a:spLocks noChangeArrowheads="1"/>
            </p:cNvSpPr>
            <p:nvPr/>
          </p:nvSpPr>
          <p:spPr bwMode="auto">
            <a:xfrm>
              <a:off x="3592" y="3513"/>
              <a:ext cx="217" cy="31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pPr>
                <a:lnSpc>
                  <a:spcPct val="150000"/>
                </a:lnSpc>
                <a:spcBef>
                  <a:spcPct val="0"/>
                </a:spcBef>
                <a:defRPr/>
              </a:pPr>
              <a:endParaRPr lang="en-US" altLang="zh-CN" sz="2800" dirty="0">
                <a:latin typeface="+mn-ea"/>
              </a:endParaRPr>
            </a:p>
          </p:txBody>
        </p:sp>
        <p:sp>
          <p:nvSpPr>
            <p:cNvPr id="14" name="Text Box 2"/>
            <p:cNvSpPr txBox="1">
              <a:spLocks noChangeArrowheads="1"/>
            </p:cNvSpPr>
            <p:nvPr/>
          </p:nvSpPr>
          <p:spPr bwMode="auto">
            <a:xfrm>
              <a:off x="3105" y="3980"/>
              <a:ext cx="1350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2800" dirty="0">
                  <a:latin typeface="+mn-ea"/>
                  <a:ea typeface="+mn-ea"/>
                </a:rPr>
                <a:t> 496       469</a:t>
              </a:r>
            </a:p>
          </p:txBody>
        </p:sp>
        <p:sp>
          <p:nvSpPr>
            <p:cNvPr id="15" name="Oval 3"/>
            <p:cNvSpPr>
              <a:spLocks noChangeArrowheads="1"/>
            </p:cNvSpPr>
            <p:nvPr/>
          </p:nvSpPr>
          <p:spPr bwMode="auto">
            <a:xfrm>
              <a:off x="3598" y="4094"/>
              <a:ext cx="217" cy="31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pPr>
                <a:lnSpc>
                  <a:spcPct val="150000"/>
                </a:lnSpc>
                <a:spcBef>
                  <a:spcPct val="0"/>
                </a:spcBef>
                <a:defRPr/>
              </a:pPr>
              <a:endParaRPr lang="en-US" altLang="zh-CN" sz="2800" dirty="0">
                <a:latin typeface="+mn-ea"/>
              </a:endParaRPr>
            </a:p>
          </p:txBody>
        </p:sp>
      </p:grp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2509520" y="2598738"/>
            <a:ext cx="628168" cy="66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+mn-ea"/>
                <a:ea typeface="+mn-ea"/>
              </a:rPr>
              <a:t>＞</a:t>
            </a: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2486025" y="3488055"/>
            <a:ext cx="628168" cy="66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+mn-ea"/>
                <a:ea typeface="+mn-ea"/>
              </a:rPr>
              <a:t>＜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4903457" y="2622868"/>
            <a:ext cx="630161" cy="66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+mn-ea"/>
                <a:ea typeface="+mn-ea"/>
              </a:rPr>
              <a:t>＜</a:t>
            </a: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4968362" y="3547110"/>
            <a:ext cx="630161" cy="66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+mn-ea"/>
                <a:ea typeface="+mn-ea"/>
              </a:rPr>
              <a:t>＞</a:t>
            </a: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7441651" y="2596199"/>
            <a:ext cx="628168" cy="66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+mn-ea"/>
                <a:ea typeface="+mn-ea"/>
              </a:rPr>
              <a:t>＜</a:t>
            </a: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7486818" y="3521007"/>
            <a:ext cx="628168" cy="66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+mn-ea"/>
                <a:ea typeface="+mn-ea"/>
              </a:rPr>
              <a:t>＞</a:t>
            </a: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345282" y="695731"/>
            <a:ext cx="551497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 sz="3200" dirty="0">
                <a:latin typeface="+mn-ea"/>
                <a:ea typeface="+mn-ea"/>
                <a:sym typeface="+mn-ea"/>
              </a:rPr>
              <a:t>2. </a:t>
            </a:r>
            <a:r>
              <a:rPr lang="zh-CN" altLang="en-US" sz="3200" dirty="0">
                <a:latin typeface="+mn-ea"/>
                <a:ea typeface="+mn-ea"/>
                <a:sym typeface="+mn-ea"/>
              </a:rPr>
              <a:t>比一比。</a:t>
            </a:r>
            <a:endParaRPr lang="zh-CN" altLang="en-US" sz="3200" dirty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3-例8-1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67541" y="1124745"/>
            <a:ext cx="1200000" cy="888889"/>
          </a:xfrm>
          <a:prstGeom prst="rect">
            <a:avLst/>
          </a:prstGeom>
        </p:spPr>
      </p:pic>
      <p:pic>
        <p:nvPicPr>
          <p:cNvPr id="3" name="图片 2" descr="43-例8-2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39536" y="932723"/>
            <a:ext cx="700953" cy="1089524"/>
          </a:xfrm>
          <a:prstGeom prst="rect">
            <a:avLst/>
          </a:prstGeom>
        </p:spPr>
      </p:pic>
      <p:pic>
        <p:nvPicPr>
          <p:cNvPr id="4" name="图片 3" descr="43-例8-3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84034" y="644691"/>
            <a:ext cx="784127" cy="1386667"/>
          </a:xfrm>
          <a:prstGeom prst="rect">
            <a:avLst/>
          </a:prstGeom>
        </p:spPr>
      </p:pic>
      <p:pic>
        <p:nvPicPr>
          <p:cNvPr id="5" name="图片 4" descr="43-例8-4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96269" y="1316766"/>
            <a:ext cx="1295239" cy="533333"/>
          </a:xfrm>
          <a:prstGeom prst="rect">
            <a:avLst/>
          </a:prstGeom>
        </p:spPr>
      </p:pic>
      <p:sp>
        <p:nvSpPr>
          <p:cNvPr id="6" name="文本框 10245"/>
          <p:cNvSpPr txBox="1">
            <a:spLocks noChangeArrowheads="1"/>
          </p:cNvSpPr>
          <p:nvPr/>
        </p:nvSpPr>
        <p:spPr bwMode="auto">
          <a:xfrm>
            <a:off x="1775520" y="1926697"/>
            <a:ext cx="1728192" cy="5586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800" dirty="0">
                <a:latin typeface="+mn-ea"/>
                <a:cs typeface="Arial" panose="020B0604020202020204" pitchFamily="34" charset="0"/>
              </a:rPr>
              <a:t>2530</a:t>
            </a:r>
            <a:r>
              <a:rPr lang="zh-CN" altLang="en-US" sz="2800" dirty="0">
                <a:latin typeface="+mn-ea"/>
                <a:cs typeface="Arial" panose="020B0604020202020204" pitchFamily="34" charset="0"/>
              </a:rPr>
              <a:t>元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7" name="文本框 10245"/>
          <p:cNvSpPr txBox="1">
            <a:spLocks noChangeArrowheads="1"/>
          </p:cNvSpPr>
          <p:nvPr/>
        </p:nvSpPr>
        <p:spPr bwMode="auto">
          <a:xfrm>
            <a:off x="3951761" y="1926698"/>
            <a:ext cx="1728192" cy="5586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800" dirty="0">
                <a:latin typeface="+mn-ea"/>
                <a:cs typeface="Arial" panose="020B0604020202020204" pitchFamily="34" charset="0"/>
              </a:rPr>
              <a:t>980</a:t>
            </a:r>
            <a:r>
              <a:rPr lang="zh-CN" altLang="en-US" sz="2800" dirty="0">
                <a:latin typeface="+mn-ea"/>
                <a:cs typeface="Arial" panose="020B0604020202020204" pitchFamily="34" charset="0"/>
              </a:rPr>
              <a:t>元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8" name="文本框 10245"/>
          <p:cNvSpPr txBox="1">
            <a:spLocks noChangeArrowheads="1"/>
          </p:cNvSpPr>
          <p:nvPr/>
        </p:nvSpPr>
        <p:spPr bwMode="auto">
          <a:xfrm>
            <a:off x="6128003" y="1926697"/>
            <a:ext cx="1728192" cy="5586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800" dirty="0">
                <a:latin typeface="+mn-ea"/>
                <a:cs typeface="Arial" panose="020B0604020202020204" pitchFamily="34" charset="0"/>
              </a:rPr>
              <a:t>2350</a:t>
            </a:r>
            <a:r>
              <a:rPr lang="zh-CN" altLang="en-US" sz="2800" dirty="0">
                <a:latin typeface="+mn-ea"/>
                <a:cs typeface="Arial" panose="020B0604020202020204" pitchFamily="34" charset="0"/>
              </a:rPr>
              <a:t>元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9" name="文本框 10245"/>
          <p:cNvSpPr txBox="1">
            <a:spLocks noChangeArrowheads="1"/>
          </p:cNvSpPr>
          <p:nvPr/>
        </p:nvSpPr>
        <p:spPr bwMode="auto">
          <a:xfrm>
            <a:off x="8304245" y="1926697"/>
            <a:ext cx="1728192" cy="5586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800" dirty="0">
                <a:latin typeface="+mn-ea"/>
                <a:cs typeface="Arial" panose="020B0604020202020204" pitchFamily="34" charset="0"/>
              </a:rPr>
              <a:t>3180</a:t>
            </a:r>
            <a:r>
              <a:rPr lang="zh-CN" altLang="en-US" sz="2800" dirty="0">
                <a:latin typeface="+mn-ea"/>
                <a:cs typeface="Arial" panose="020B0604020202020204" pitchFamily="34" charset="0"/>
              </a:rPr>
              <a:t>元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10" name="文本框 10245"/>
          <p:cNvSpPr txBox="1">
            <a:spLocks noChangeArrowheads="1"/>
          </p:cNvSpPr>
          <p:nvPr/>
        </p:nvSpPr>
        <p:spPr bwMode="auto">
          <a:xfrm>
            <a:off x="911424" y="2756126"/>
            <a:ext cx="844893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（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）电视机和空调比，哪个价格低一些？</a:t>
            </a:r>
            <a:r>
              <a:rPr lang="en-US" altLang="zh-CN" sz="2800" dirty="0">
                <a:solidFill>
                  <a:srgbClr val="0000FF"/>
                </a:solidFill>
                <a:latin typeface="+mn-ea"/>
                <a:sym typeface="宋体" panose="02010600030101010101" pitchFamily="2" charset="-122"/>
              </a:rPr>
              <a:t> 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grpSp>
        <p:nvGrpSpPr>
          <p:cNvPr id="22" name="组合 27"/>
          <p:cNvGrpSpPr/>
          <p:nvPr/>
        </p:nvGrpSpPr>
        <p:grpSpPr>
          <a:xfrm>
            <a:off x="4340576" y="5510946"/>
            <a:ext cx="3360373" cy="566117"/>
            <a:chOff x="3309724" y="3723878"/>
            <a:chExt cx="2520280" cy="424588"/>
          </a:xfrm>
        </p:grpSpPr>
        <p:sp>
          <p:nvSpPr>
            <p:cNvPr id="23" name="文本框 10245"/>
            <p:cNvSpPr txBox="1">
              <a:spLocks noChangeArrowheads="1"/>
            </p:cNvSpPr>
            <p:nvPr/>
          </p:nvSpPr>
          <p:spPr bwMode="auto">
            <a:xfrm>
              <a:off x="3309724" y="3723878"/>
              <a:ext cx="2520280" cy="4245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altLang="zh-CN" sz="2800" dirty="0">
                  <a:latin typeface="+mn-ea"/>
                  <a:cs typeface="Arial" panose="020B0604020202020204" pitchFamily="34" charset="0"/>
                </a:rPr>
                <a:t>2530      3180</a:t>
              </a:r>
              <a:endParaRPr lang="zh-CN" altLang="en-US" sz="2800" dirty="0">
                <a:solidFill>
                  <a:srgbClr val="0000FF"/>
                </a:solidFill>
                <a:latin typeface="+mn-ea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4427984" y="3795886"/>
              <a:ext cx="306000" cy="306000"/>
            </a:xfrm>
            <a:prstGeom prst="ellipse">
              <a:avLst/>
            </a:prstGeom>
            <a:noFill/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 dirty="0">
                <a:noFill/>
                <a:latin typeface="+mn-ea"/>
              </a:endParaRPr>
            </a:p>
          </p:txBody>
        </p:sp>
      </p:grpSp>
      <p:sp>
        <p:nvSpPr>
          <p:cNvPr id="25" name="文本框 10245"/>
          <p:cNvSpPr txBox="1">
            <a:spLocks noChangeArrowheads="1"/>
          </p:cNvSpPr>
          <p:nvPr/>
        </p:nvSpPr>
        <p:spPr bwMode="auto">
          <a:xfrm>
            <a:off x="5725064" y="5460878"/>
            <a:ext cx="576064" cy="5625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＜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grpSp>
        <p:nvGrpSpPr>
          <p:cNvPr id="16" name="组合 23"/>
          <p:cNvGrpSpPr/>
          <p:nvPr/>
        </p:nvGrpSpPr>
        <p:grpSpPr>
          <a:xfrm>
            <a:off x="2834005" y="3576955"/>
            <a:ext cx="3072130" cy="1424305"/>
            <a:chOff x="2267744" y="2517840"/>
            <a:chExt cx="2304256" cy="1068229"/>
          </a:xfrm>
        </p:grpSpPr>
        <p:sp>
          <p:nvSpPr>
            <p:cNvPr id="17" name="AutoShape 12"/>
            <p:cNvSpPr>
              <a:spLocks noChangeArrowheads="1"/>
            </p:cNvSpPr>
            <p:nvPr/>
          </p:nvSpPr>
          <p:spPr bwMode="auto">
            <a:xfrm flipH="1">
              <a:off x="2267744" y="2563283"/>
              <a:ext cx="2160240" cy="975784"/>
            </a:xfrm>
            <a:prstGeom prst="wedgeRoundRectCallout">
              <a:avLst>
                <a:gd name="adj1" fmla="val 58306"/>
                <a:gd name="adj2" fmla="val 6602"/>
                <a:gd name="adj3" fmla="val 16667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18" name="文本框 10245"/>
            <p:cNvSpPr txBox="1">
              <a:spLocks noChangeArrowheads="1"/>
            </p:cNvSpPr>
            <p:nvPr/>
          </p:nvSpPr>
          <p:spPr bwMode="auto">
            <a:xfrm>
              <a:off x="2339752" y="2517840"/>
              <a:ext cx="2232248" cy="10682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ts val="3465"/>
                </a:lnSpc>
              </a:pPr>
              <a:r>
                <a:rPr lang="en-US" altLang="zh-CN" sz="2800" dirty="0">
                  <a:latin typeface="+mn-ea"/>
                  <a:cs typeface="Arial" panose="020B0604020202020204" pitchFamily="34" charset="0"/>
                </a:rPr>
                <a:t>2530</a:t>
              </a:r>
              <a:r>
                <a:rPr lang="zh-CN" altLang="en-US" sz="2800" dirty="0">
                  <a:latin typeface="+mn-ea"/>
                  <a:cs typeface="Arial" panose="020B0604020202020204" pitchFamily="34" charset="0"/>
                </a:rPr>
                <a:t>不到</a:t>
              </a:r>
              <a:r>
                <a:rPr lang="en-US" altLang="zh-CN" sz="2800" dirty="0">
                  <a:latin typeface="+mn-ea"/>
                  <a:cs typeface="Arial" panose="020B0604020202020204" pitchFamily="34" charset="0"/>
                </a:rPr>
                <a:t>3000 </a:t>
              </a:r>
              <a:r>
                <a:rPr lang="zh-CN" altLang="en-US" sz="2800" dirty="0">
                  <a:latin typeface="+mn-ea"/>
                  <a:cs typeface="Arial" panose="020B0604020202020204" pitchFamily="34" charset="0"/>
                </a:rPr>
                <a:t>，</a:t>
              </a:r>
              <a:r>
                <a:rPr lang="en-US" altLang="zh-CN" sz="2800" dirty="0">
                  <a:latin typeface="+mn-ea"/>
                  <a:cs typeface="Arial" panose="020B0604020202020204" pitchFamily="34" charset="0"/>
                </a:rPr>
                <a:t> 3180</a:t>
              </a:r>
              <a:r>
                <a:rPr lang="zh-CN" altLang="en-US" sz="2800" dirty="0">
                  <a:latin typeface="+mn-ea"/>
                  <a:cs typeface="Arial" panose="020B0604020202020204" pitchFamily="34" charset="0"/>
                </a:rPr>
                <a:t>超过</a:t>
              </a:r>
              <a:r>
                <a:rPr lang="en-US" altLang="zh-CN" sz="2800" dirty="0">
                  <a:latin typeface="+mn-ea"/>
                  <a:cs typeface="Arial" panose="020B0604020202020204" pitchFamily="34" charset="0"/>
                </a:rPr>
                <a:t>3000 </a:t>
              </a:r>
              <a:r>
                <a:rPr lang="zh-CN" altLang="en-US" sz="2800" dirty="0">
                  <a:latin typeface="+mn-ea"/>
                  <a:cs typeface="Arial" panose="020B0604020202020204" pitchFamily="34" charset="0"/>
                </a:rPr>
                <a:t>，</a:t>
              </a:r>
              <a:endParaRPr lang="en-US" altLang="zh-CN" sz="2800" dirty="0">
                <a:latin typeface="+mn-ea"/>
                <a:cs typeface="Arial" panose="020B0604020202020204" pitchFamily="34" charset="0"/>
              </a:endParaRPr>
            </a:p>
            <a:p>
              <a:pPr algn="ctr">
                <a:lnSpc>
                  <a:spcPts val="3465"/>
                </a:lnSpc>
              </a:pPr>
              <a:r>
                <a:rPr lang="en-US" altLang="zh-CN" sz="2800" dirty="0">
                  <a:latin typeface="+mn-ea"/>
                  <a:cs typeface="Arial" panose="020B0604020202020204" pitchFamily="34" charset="0"/>
                </a:rPr>
                <a:t>2530</a:t>
              </a:r>
              <a:r>
                <a:rPr lang="zh-CN" altLang="en-US" sz="2800" dirty="0">
                  <a:latin typeface="+mn-ea"/>
                  <a:cs typeface="Arial" panose="020B0604020202020204" pitchFamily="34" charset="0"/>
                </a:rPr>
                <a:t>比</a:t>
              </a:r>
              <a:r>
                <a:rPr lang="en-US" altLang="zh-CN" sz="2800" dirty="0">
                  <a:latin typeface="+mn-ea"/>
                  <a:cs typeface="Arial" panose="020B0604020202020204" pitchFamily="34" charset="0"/>
                </a:rPr>
                <a:t>3180</a:t>
              </a:r>
              <a:r>
                <a:rPr lang="zh-CN" altLang="en-US" sz="2800" dirty="0">
                  <a:latin typeface="+mn-ea"/>
                  <a:cs typeface="Arial" panose="020B0604020202020204" pitchFamily="34" charset="0"/>
                </a:rPr>
                <a:t>小。</a:t>
              </a:r>
              <a:endParaRPr lang="zh-CN" altLang="en-US" sz="2800" dirty="0">
                <a:solidFill>
                  <a:srgbClr val="0000FF"/>
                </a:solidFill>
                <a:latin typeface="+mn-ea"/>
              </a:endParaRPr>
            </a:p>
          </p:txBody>
        </p:sp>
      </p:grpSp>
      <p:grpSp>
        <p:nvGrpSpPr>
          <p:cNvPr id="19" name="组合 24"/>
          <p:cNvGrpSpPr/>
          <p:nvPr/>
        </p:nvGrpSpPr>
        <p:grpSpPr>
          <a:xfrm>
            <a:off x="6792595" y="3598545"/>
            <a:ext cx="2304415" cy="1440180"/>
            <a:chOff x="5004048" y="2499742"/>
            <a:chExt cx="1728192" cy="1080120"/>
          </a:xfrm>
        </p:grpSpPr>
        <p:sp>
          <p:nvSpPr>
            <p:cNvPr id="20" name="AutoShape 12"/>
            <p:cNvSpPr>
              <a:spLocks noChangeArrowheads="1"/>
            </p:cNvSpPr>
            <p:nvPr/>
          </p:nvSpPr>
          <p:spPr bwMode="auto">
            <a:xfrm>
              <a:off x="5076056" y="2499742"/>
              <a:ext cx="1584176" cy="1080120"/>
            </a:xfrm>
            <a:prstGeom prst="wedgeRoundRectCallout">
              <a:avLst>
                <a:gd name="adj1" fmla="val 81187"/>
                <a:gd name="adj2" fmla="val 15273"/>
                <a:gd name="adj3" fmla="val 16667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21" name="文本框 10245"/>
            <p:cNvSpPr txBox="1">
              <a:spLocks noChangeArrowheads="1"/>
            </p:cNvSpPr>
            <p:nvPr/>
          </p:nvSpPr>
          <p:spPr bwMode="auto">
            <a:xfrm>
              <a:off x="5004048" y="2499742"/>
              <a:ext cx="1728192" cy="10682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ts val="3465"/>
                </a:lnSpc>
              </a:pPr>
              <a:r>
                <a:rPr lang="zh-CN" altLang="en-US" sz="2800" dirty="0">
                  <a:latin typeface="+mn-ea"/>
                  <a:cs typeface="Arial" panose="020B0604020202020204" pitchFamily="34" charset="0"/>
                </a:rPr>
                <a:t>千位上</a:t>
              </a:r>
              <a:r>
                <a:rPr lang="en-US" altLang="zh-CN" sz="2800" dirty="0">
                  <a:latin typeface="+mn-ea"/>
                  <a:cs typeface="Arial" panose="020B0604020202020204" pitchFamily="34" charset="0"/>
                </a:rPr>
                <a:t>2</a:t>
              </a:r>
              <a:r>
                <a:rPr lang="zh-CN" altLang="en-US" sz="2800" dirty="0">
                  <a:latin typeface="+mn-ea"/>
                  <a:cs typeface="Arial" panose="020B0604020202020204" pitchFamily="34" charset="0"/>
                </a:rPr>
                <a:t>比</a:t>
              </a:r>
              <a:r>
                <a:rPr lang="en-US" altLang="zh-CN" sz="2800" dirty="0">
                  <a:latin typeface="+mn-ea"/>
                  <a:cs typeface="Arial" panose="020B0604020202020204" pitchFamily="34" charset="0"/>
                </a:rPr>
                <a:t>3 </a:t>
              </a:r>
              <a:r>
                <a:rPr lang="zh-CN" altLang="en-US" sz="2800" dirty="0">
                  <a:latin typeface="+mn-ea"/>
                  <a:cs typeface="Arial" panose="020B0604020202020204" pitchFamily="34" charset="0"/>
                </a:rPr>
                <a:t>小，</a:t>
              </a:r>
              <a:r>
                <a:rPr lang="en-US" altLang="zh-CN" sz="2800" dirty="0">
                  <a:latin typeface="+mn-ea"/>
                  <a:cs typeface="Arial" panose="020B0604020202020204" pitchFamily="34" charset="0"/>
                </a:rPr>
                <a:t> 2530</a:t>
              </a:r>
              <a:r>
                <a:rPr lang="zh-CN" altLang="en-US" sz="2800" dirty="0">
                  <a:latin typeface="+mn-ea"/>
                  <a:cs typeface="Arial" panose="020B0604020202020204" pitchFamily="34" charset="0"/>
                </a:rPr>
                <a:t>比</a:t>
              </a:r>
              <a:r>
                <a:rPr lang="en-US" altLang="zh-CN" sz="2800" dirty="0">
                  <a:latin typeface="+mn-ea"/>
                  <a:cs typeface="Arial" panose="020B0604020202020204" pitchFamily="34" charset="0"/>
                </a:rPr>
                <a:t>3180</a:t>
              </a:r>
              <a:r>
                <a:rPr lang="zh-CN" altLang="en-US" sz="2800" dirty="0">
                  <a:latin typeface="+mn-ea"/>
                  <a:cs typeface="Arial" panose="020B0604020202020204" pitchFamily="34" charset="0"/>
                </a:rPr>
                <a:t>小。</a:t>
              </a:r>
              <a:endParaRPr lang="zh-CN" altLang="en-US" sz="2800" dirty="0">
                <a:solidFill>
                  <a:srgbClr val="0000FF"/>
                </a:solidFill>
                <a:latin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5" grpId="0"/>
      <p:bldP spid="2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3-例8-1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67541" y="1124745"/>
            <a:ext cx="1200000" cy="888889"/>
          </a:xfrm>
          <a:prstGeom prst="rect">
            <a:avLst/>
          </a:prstGeom>
        </p:spPr>
      </p:pic>
      <p:pic>
        <p:nvPicPr>
          <p:cNvPr id="3" name="图片 2" descr="43-例8-2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39536" y="932723"/>
            <a:ext cx="700953" cy="1089524"/>
          </a:xfrm>
          <a:prstGeom prst="rect">
            <a:avLst/>
          </a:prstGeom>
        </p:spPr>
      </p:pic>
      <p:pic>
        <p:nvPicPr>
          <p:cNvPr id="4" name="图片 3" descr="43-例8-3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84034" y="644691"/>
            <a:ext cx="784127" cy="1386667"/>
          </a:xfrm>
          <a:prstGeom prst="rect">
            <a:avLst/>
          </a:prstGeom>
        </p:spPr>
      </p:pic>
      <p:pic>
        <p:nvPicPr>
          <p:cNvPr id="5" name="图片 4" descr="43-例8-4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96269" y="1316766"/>
            <a:ext cx="1295239" cy="533333"/>
          </a:xfrm>
          <a:prstGeom prst="rect">
            <a:avLst/>
          </a:prstGeom>
        </p:spPr>
      </p:pic>
      <p:sp>
        <p:nvSpPr>
          <p:cNvPr id="6" name="文本框 10245"/>
          <p:cNvSpPr txBox="1">
            <a:spLocks noChangeArrowheads="1"/>
          </p:cNvSpPr>
          <p:nvPr/>
        </p:nvSpPr>
        <p:spPr bwMode="auto">
          <a:xfrm>
            <a:off x="1775520" y="1926697"/>
            <a:ext cx="1728192" cy="5586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800" dirty="0">
                <a:latin typeface="+mn-ea"/>
                <a:cs typeface="Arial" panose="020B0604020202020204" pitchFamily="34" charset="0"/>
              </a:rPr>
              <a:t>2530</a:t>
            </a:r>
            <a:r>
              <a:rPr lang="zh-CN" altLang="en-US" sz="2800" dirty="0">
                <a:latin typeface="+mn-ea"/>
                <a:cs typeface="Arial" panose="020B0604020202020204" pitchFamily="34" charset="0"/>
              </a:rPr>
              <a:t>元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7" name="文本框 10245"/>
          <p:cNvSpPr txBox="1">
            <a:spLocks noChangeArrowheads="1"/>
          </p:cNvSpPr>
          <p:nvPr/>
        </p:nvSpPr>
        <p:spPr bwMode="auto">
          <a:xfrm>
            <a:off x="3951761" y="1926698"/>
            <a:ext cx="1728192" cy="5586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800" dirty="0">
                <a:latin typeface="+mn-ea"/>
                <a:cs typeface="Arial" panose="020B0604020202020204" pitchFamily="34" charset="0"/>
              </a:rPr>
              <a:t>980</a:t>
            </a:r>
            <a:r>
              <a:rPr lang="zh-CN" altLang="en-US" sz="2800" dirty="0">
                <a:latin typeface="+mn-ea"/>
                <a:cs typeface="Arial" panose="020B0604020202020204" pitchFamily="34" charset="0"/>
              </a:rPr>
              <a:t>元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8" name="文本框 10245"/>
          <p:cNvSpPr txBox="1">
            <a:spLocks noChangeArrowheads="1"/>
          </p:cNvSpPr>
          <p:nvPr/>
        </p:nvSpPr>
        <p:spPr bwMode="auto">
          <a:xfrm>
            <a:off x="6128003" y="1926697"/>
            <a:ext cx="1728192" cy="5586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800" dirty="0">
                <a:latin typeface="+mn-ea"/>
                <a:cs typeface="Arial" panose="020B0604020202020204" pitchFamily="34" charset="0"/>
              </a:rPr>
              <a:t>2350</a:t>
            </a:r>
            <a:r>
              <a:rPr lang="zh-CN" altLang="en-US" sz="2800" dirty="0">
                <a:latin typeface="+mn-ea"/>
                <a:cs typeface="Arial" panose="020B0604020202020204" pitchFamily="34" charset="0"/>
              </a:rPr>
              <a:t>元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9" name="文本框 10245"/>
          <p:cNvSpPr txBox="1">
            <a:spLocks noChangeArrowheads="1"/>
          </p:cNvSpPr>
          <p:nvPr/>
        </p:nvSpPr>
        <p:spPr bwMode="auto">
          <a:xfrm>
            <a:off x="8304245" y="1926697"/>
            <a:ext cx="1728192" cy="5586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800" dirty="0">
                <a:latin typeface="+mn-ea"/>
                <a:cs typeface="Arial" panose="020B0604020202020204" pitchFamily="34" charset="0"/>
              </a:rPr>
              <a:t>3180</a:t>
            </a:r>
            <a:r>
              <a:rPr lang="zh-CN" altLang="en-US" sz="2800" dirty="0">
                <a:latin typeface="+mn-ea"/>
                <a:cs typeface="Arial" panose="020B0604020202020204" pitchFamily="34" charset="0"/>
              </a:rPr>
              <a:t>元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10" name="文本框 10245"/>
          <p:cNvSpPr txBox="1">
            <a:spLocks noChangeArrowheads="1"/>
          </p:cNvSpPr>
          <p:nvPr/>
        </p:nvSpPr>
        <p:spPr bwMode="auto">
          <a:xfrm>
            <a:off x="911424" y="2756126"/>
            <a:ext cx="844893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（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）电视机和电冰箱比，哪个价格低一些？</a:t>
            </a:r>
            <a:r>
              <a:rPr lang="en-US" altLang="zh-CN" sz="2800" dirty="0">
                <a:solidFill>
                  <a:srgbClr val="0000FF"/>
                </a:solidFill>
                <a:latin typeface="+mn-ea"/>
                <a:sym typeface="宋体" panose="02010600030101010101" pitchFamily="2" charset="-122"/>
              </a:rPr>
              <a:t> 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27" name="圆角矩形 29"/>
          <p:cNvSpPr/>
          <p:nvPr/>
        </p:nvSpPr>
        <p:spPr>
          <a:xfrm>
            <a:off x="2339975" y="3942080"/>
            <a:ext cx="6620510" cy="785495"/>
          </a:xfrm>
          <a:prstGeom prst="roundRect">
            <a:avLst>
              <a:gd name="adj" fmla="val 50000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sz="2800" dirty="0">
                <a:solidFill>
                  <a:schemeClr val="bg1"/>
                </a:solidFill>
                <a:latin typeface="+mn-ea"/>
                <a:sym typeface="+mn-ea"/>
              </a:rPr>
              <a:t>百</a:t>
            </a:r>
            <a:r>
              <a:rPr sz="2800" dirty="0">
                <a:solidFill>
                  <a:schemeClr val="bg1"/>
                </a:solidFill>
                <a:latin typeface="+mn-ea"/>
                <a:sym typeface="+mn-ea"/>
              </a:rPr>
              <a:t>位上</a:t>
            </a:r>
            <a:r>
              <a:rPr lang="en-US" sz="2800" dirty="0">
                <a:solidFill>
                  <a:schemeClr val="bg1"/>
                </a:solidFill>
                <a:latin typeface="+mn-ea"/>
                <a:sym typeface="+mn-ea"/>
              </a:rPr>
              <a:t>5</a:t>
            </a:r>
            <a:r>
              <a:rPr sz="2800" dirty="0">
                <a:solidFill>
                  <a:schemeClr val="bg1"/>
                </a:solidFill>
                <a:latin typeface="+mn-ea"/>
                <a:sym typeface="+mn-ea"/>
              </a:rPr>
              <a:t>比3</a:t>
            </a:r>
            <a:r>
              <a:rPr lang="zh-CN" sz="2800" dirty="0">
                <a:solidFill>
                  <a:schemeClr val="bg1"/>
                </a:solidFill>
                <a:latin typeface="+mn-ea"/>
                <a:sym typeface="+mn-ea"/>
              </a:rPr>
              <a:t>大</a:t>
            </a:r>
            <a:r>
              <a:rPr sz="2800" dirty="0">
                <a:solidFill>
                  <a:schemeClr val="bg1"/>
                </a:solidFill>
                <a:latin typeface="+mn-ea"/>
                <a:sym typeface="+mn-ea"/>
              </a:rPr>
              <a:t>， 2530比</a:t>
            </a:r>
            <a:r>
              <a:rPr lang="en-US" sz="2800" dirty="0">
                <a:solidFill>
                  <a:schemeClr val="bg1"/>
                </a:solidFill>
                <a:latin typeface="+mn-ea"/>
                <a:sym typeface="+mn-ea"/>
              </a:rPr>
              <a:t>2350</a:t>
            </a:r>
            <a:r>
              <a:rPr lang="zh-CN" sz="2800" dirty="0">
                <a:solidFill>
                  <a:schemeClr val="bg1"/>
                </a:solidFill>
                <a:latin typeface="+mn-ea"/>
                <a:sym typeface="+mn-ea"/>
              </a:rPr>
              <a:t>大</a:t>
            </a:r>
            <a:r>
              <a:rPr sz="2800" dirty="0">
                <a:solidFill>
                  <a:schemeClr val="bg1"/>
                </a:solidFill>
                <a:latin typeface="+mn-ea"/>
                <a:sym typeface="+mn-ea"/>
              </a:rPr>
              <a:t>。</a:t>
            </a:r>
          </a:p>
        </p:txBody>
      </p:sp>
      <p:grpSp>
        <p:nvGrpSpPr>
          <p:cNvPr id="22" name="组合 27"/>
          <p:cNvGrpSpPr/>
          <p:nvPr/>
        </p:nvGrpSpPr>
        <p:grpSpPr>
          <a:xfrm>
            <a:off x="4340576" y="5354101"/>
            <a:ext cx="3360373" cy="603885"/>
            <a:chOff x="3309724" y="3723878"/>
            <a:chExt cx="2520280" cy="452914"/>
          </a:xfrm>
        </p:grpSpPr>
        <p:sp>
          <p:nvSpPr>
            <p:cNvPr id="23" name="文本框 10245"/>
            <p:cNvSpPr txBox="1">
              <a:spLocks noChangeArrowheads="1"/>
            </p:cNvSpPr>
            <p:nvPr/>
          </p:nvSpPr>
          <p:spPr bwMode="auto">
            <a:xfrm>
              <a:off x="3309724" y="3723878"/>
              <a:ext cx="2520280" cy="45291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altLang="zh-CN" sz="2800" dirty="0">
                  <a:latin typeface="+mn-ea"/>
                  <a:cs typeface="Arial" panose="020B0604020202020204" pitchFamily="34" charset="0"/>
                </a:rPr>
                <a:t>2</a:t>
              </a:r>
              <a:r>
                <a:rPr lang="en-US" altLang="zh-CN" sz="2800" dirty="0">
                  <a:solidFill>
                    <a:srgbClr val="FF0000"/>
                  </a:solidFill>
                  <a:latin typeface="+mn-ea"/>
                  <a:cs typeface="Arial" panose="020B0604020202020204" pitchFamily="34" charset="0"/>
                </a:rPr>
                <a:t>5</a:t>
              </a:r>
              <a:r>
                <a:rPr lang="en-US" altLang="zh-CN" sz="2800" dirty="0">
                  <a:latin typeface="+mn-ea"/>
                  <a:cs typeface="Arial" panose="020B0604020202020204" pitchFamily="34" charset="0"/>
                </a:rPr>
                <a:t>30      2</a:t>
              </a:r>
              <a:r>
                <a:rPr lang="en-US" altLang="zh-CN" sz="2800" dirty="0">
                  <a:solidFill>
                    <a:srgbClr val="FF0000"/>
                  </a:solidFill>
                  <a:latin typeface="+mn-ea"/>
                  <a:cs typeface="Arial" panose="020B0604020202020204" pitchFamily="34" charset="0"/>
                </a:rPr>
                <a:t>3</a:t>
              </a:r>
              <a:r>
                <a:rPr lang="en-US" altLang="zh-CN" sz="2800" dirty="0">
                  <a:latin typeface="+mn-ea"/>
                  <a:cs typeface="Arial" panose="020B0604020202020204" pitchFamily="34" charset="0"/>
                </a:rPr>
                <a:t>50</a:t>
              </a:r>
              <a:endParaRPr lang="zh-CN" altLang="en-US" sz="2800" dirty="0">
                <a:solidFill>
                  <a:srgbClr val="0000FF"/>
                </a:solidFill>
                <a:latin typeface="+mn-ea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4427984" y="3795886"/>
              <a:ext cx="306000" cy="306000"/>
            </a:xfrm>
            <a:prstGeom prst="ellipse">
              <a:avLst/>
            </a:prstGeom>
            <a:noFill/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 dirty="0">
                <a:noFill/>
                <a:latin typeface="+mn-ea"/>
              </a:endParaRPr>
            </a:p>
          </p:txBody>
        </p:sp>
      </p:grpSp>
      <p:sp>
        <p:nvSpPr>
          <p:cNvPr id="16" name="文本框 10245"/>
          <p:cNvSpPr txBox="1">
            <a:spLocks noChangeArrowheads="1"/>
          </p:cNvSpPr>
          <p:nvPr/>
        </p:nvSpPr>
        <p:spPr bwMode="auto">
          <a:xfrm>
            <a:off x="5773324" y="5304033"/>
            <a:ext cx="576064" cy="6038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+mn-ea"/>
              </a:rPr>
              <a:t>＞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3-例8-1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67541" y="1124745"/>
            <a:ext cx="1200000" cy="888889"/>
          </a:xfrm>
          <a:prstGeom prst="rect">
            <a:avLst/>
          </a:prstGeom>
        </p:spPr>
      </p:pic>
      <p:pic>
        <p:nvPicPr>
          <p:cNvPr id="3" name="图片 2" descr="43-例8-2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39536" y="932723"/>
            <a:ext cx="700953" cy="1089524"/>
          </a:xfrm>
          <a:prstGeom prst="rect">
            <a:avLst/>
          </a:prstGeom>
        </p:spPr>
      </p:pic>
      <p:pic>
        <p:nvPicPr>
          <p:cNvPr id="4" name="图片 3" descr="43-例8-3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84034" y="644691"/>
            <a:ext cx="784127" cy="1386667"/>
          </a:xfrm>
          <a:prstGeom prst="rect">
            <a:avLst/>
          </a:prstGeom>
        </p:spPr>
      </p:pic>
      <p:pic>
        <p:nvPicPr>
          <p:cNvPr id="5" name="图片 4" descr="43-例8-4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96269" y="1316766"/>
            <a:ext cx="1295239" cy="533333"/>
          </a:xfrm>
          <a:prstGeom prst="rect">
            <a:avLst/>
          </a:prstGeom>
        </p:spPr>
      </p:pic>
      <p:sp>
        <p:nvSpPr>
          <p:cNvPr id="6" name="文本框 10245"/>
          <p:cNvSpPr txBox="1">
            <a:spLocks noChangeArrowheads="1"/>
          </p:cNvSpPr>
          <p:nvPr/>
        </p:nvSpPr>
        <p:spPr bwMode="auto">
          <a:xfrm>
            <a:off x="1775520" y="1926697"/>
            <a:ext cx="1728192" cy="5586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800" dirty="0">
                <a:latin typeface="+mn-ea"/>
                <a:cs typeface="Arial" panose="020B0604020202020204" pitchFamily="34" charset="0"/>
              </a:rPr>
              <a:t>2530</a:t>
            </a:r>
            <a:r>
              <a:rPr lang="zh-CN" altLang="en-US" sz="2800" dirty="0">
                <a:latin typeface="+mn-ea"/>
                <a:cs typeface="Arial" panose="020B0604020202020204" pitchFamily="34" charset="0"/>
              </a:rPr>
              <a:t>元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7" name="文本框 10245"/>
          <p:cNvSpPr txBox="1">
            <a:spLocks noChangeArrowheads="1"/>
          </p:cNvSpPr>
          <p:nvPr/>
        </p:nvSpPr>
        <p:spPr bwMode="auto">
          <a:xfrm>
            <a:off x="3951761" y="1926698"/>
            <a:ext cx="1728192" cy="5586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800" dirty="0">
                <a:latin typeface="+mn-ea"/>
                <a:cs typeface="Arial" panose="020B0604020202020204" pitchFamily="34" charset="0"/>
              </a:rPr>
              <a:t>980</a:t>
            </a:r>
            <a:r>
              <a:rPr lang="zh-CN" altLang="en-US" sz="2800" dirty="0">
                <a:latin typeface="+mn-ea"/>
                <a:cs typeface="Arial" panose="020B0604020202020204" pitchFamily="34" charset="0"/>
              </a:rPr>
              <a:t>元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8" name="文本框 10245"/>
          <p:cNvSpPr txBox="1">
            <a:spLocks noChangeArrowheads="1"/>
          </p:cNvSpPr>
          <p:nvPr/>
        </p:nvSpPr>
        <p:spPr bwMode="auto">
          <a:xfrm>
            <a:off x="6128003" y="1926697"/>
            <a:ext cx="1728192" cy="5586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800" dirty="0">
                <a:latin typeface="+mn-ea"/>
                <a:cs typeface="Arial" panose="020B0604020202020204" pitchFamily="34" charset="0"/>
              </a:rPr>
              <a:t>2350</a:t>
            </a:r>
            <a:r>
              <a:rPr lang="zh-CN" altLang="en-US" sz="2800" dirty="0">
                <a:latin typeface="+mn-ea"/>
                <a:cs typeface="Arial" panose="020B0604020202020204" pitchFamily="34" charset="0"/>
              </a:rPr>
              <a:t>元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9" name="文本框 10245"/>
          <p:cNvSpPr txBox="1">
            <a:spLocks noChangeArrowheads="1"/>
          </p:cNvSpPr>
          <p:nvPr/>
        </p:nvSpPr>
        <p:spPr bwMode="auto">
          <a:xfrm>
            <a:off x="8304245" y="1926697"/>
            <a:ext cx="1728192" cy="5586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800" dirty="0">
                <a:latin typeface="+mn-ea"/>
                <a:cs typeface="Arial" panose="020B0604020202020204" pitchFamily="34" charset="0"/>
              </a:rPr>
              <a:t>3180</a:t>
            </a:r>
            <a:r>
              <a:rPr lang="zh-CN" altLang="en-US" sz="2800" dirty="0">
                <a:latin typeface="+mn-ea"/>
                <a:cs typeface="Arial" panose="020B0604020202020204" pitchFamily="34" charset="0"/>
              </a:rPr>
              <a:t>元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10" name="文本框 10245"/>
          <p:cNvSpPr txBox="1">
            <a:spLocks noChangeArrowheads="1"/>
          </p:cNvSpPr>
          <p:nvPr/>
        </p:nvSpPr>
        <p:spPr bwMode="auto">
          <a:xfrm>
            <a:off x="911424" y="2719931"/>
            <a:ext cx="8448939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sz="2800" dirty="0">
                <a:latin typeface="+mn-ea"/>
                <a:sym typeface="宋体" panose="02010600030101010101" pitchFamily="2" charset="-122"/>
              </a:rPr>
              <a:t>自己再选两种商品比比价格，说说是怎样比的。</a:t>
            </a:r>
          </a:p>
        </p:txBody>
      </p:sp>
      <p:grpSp>
        <p:nvGrpSpPr>
          <p:cNvPr id="22" name="组合 27"/>
          <p:cNvGrpSpPr/>
          <p:nvPr/>
        </p:nvGrpSpPr>
        <p:grpSpPr>
          <a:xfrm>
            <a:off x="4437099" y="5812571"/>
            <a:ext cx="3360373" cy="603885"/>
            <a:chOff x="3382116" y="3723878"/>
            <a:chExt cx="2520280" cy="452914"/>
          </a:xfrm>
        </p:grpSpPr>
        <p:sp>
          <p:nvSpPr>
            <p:cNvPr id="23" name="文本框 10245"/>
            <p:cNvSpPr txBox="1">
              <a:spLocks noChangeArrowheads="1"/>
            </p:cNvSpPr>
            <p:nvPr/>
          </p:nvSpPr>
          <p:spPr bwMode="auto">
            <a:xfrm>
              <a:off x="3382116" y="3723878"/>
              <a:ext cx="2520280" cy="45291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altLang="zh-CN" sz="2800" dirty="0">
                  <a:latin typeface="+mn-ea"/>
                  <a:cs typeface="Arial" panose="020B0604020202020204" pitchFamily="34" charset="0"/>
                </a:rPr>
                <a:t>980      </a:t>
              </a:r>
              <a:r>
                <a:rPr lang="en-US" sz="2800" dirty="0">
                  <a:latin typeface="+mn-ea"/>
                  <a:cs typeface="Arial" panose="020B0604020202020204" pitchFamily="34" charset="0"/>
                </a:rPr>
                <a:t>2350</a:t>
              </a:r>
              <a:endParaRPr lang="en-US" sz="2800" dirty="0">
                <a:solidFill>
                  <a:srgbClr val="0000FF"/>
                </a:solidFill>
                <a:latin typeface="+mn-ea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4427984" y="3795886"/>
              <a:ext cx="306000" cy="306000"/>
            </a:xfrm>
            <a:prstGeom prst="ellipse">
              <a:avLst/>
            </a:prstGeom>
            <a:noFill/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 dirty="0">
                <a:noFill/>
                <a:latin typeface="+mn-ea"/>
              </a:endParaRPr>
            </a:p>
          </p:txBody>
        </p:sp>
      </p:grpSp>
      <p:sp>
        <p:nvSpPr>
          <p:cNvPr id="25" name="文本框 10245"/>
          <p:cNvSpPr txBox="1">
            <a:spLocks noChangeArrowheads="1"/>
          </p:cNvSpPr>
          <p:nvPr/>
        </p:nvSpPr>
        <p:spPr bwMode="auto">
          <a:xfrm>
            <a:off x="5725064" y="5762503"/>
            <a:ext cx="576064" cy="5625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＜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grpSp>
        <p:nvGrpSpPr>
          <p:cNvPr id="16" name="组合 23"/>
          <p:cNvGrpSpPr/>
          <p:nvPr/>
        </p:nvGrpSpPr>
        <p:grpSpPr>
          <a:xfrm>
            <a:off x="2834005" y="4095750"/>
            <a:ext cx="3072130" cy="1424305"/>
            <a:chOff x="2267744" y="2517840"/>
            <a:chExt cx="2304256" cy="1068229"/>
          </a:xfrm>
        </p:grpSpPr>
        <p:sp>
          <p:nvSpPr>
            <p:cNvPr id="17" name="AutoShape 12"/>
            <p:cNvSpPr>
              <a:spLocks noChangeArrowheads="1"/>
            </p:cNvSpPr>
            <p:nvPr/>
          </p:nvSpPr>
          <p:spPr bwMode="auto">
            <a:xfrm flipH="1">
              <a:off x="2267744" y="2563283"/>
              <a:ext cx="2160240" cy="975784"/>
            </a:xfrm>
            <a:prstGeom prst="wedgeRoundRectCallout">
              <a:avLst>
                <a:gd name="adj1" fmla="val 58306"/>
                <a:gd name="adj2" fmla="val 6602"/>
                <a:gd name="adj3" fmla="val 16667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18" name="文本框 10245"/>
            <p:cNvSpPr txBox="1">
              <a:spLocks noChangeArrowheads="1"/>
            </p:cNvSpPr>
            <p:nvPr/>
          </p:nvSpPr>
          <p:spPr bwMode="auto">
            <a:xfrm>
              <a:off x="2339752" y="2517840"/>
              <a:ext cx="2232248" cy="10682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ts val="3465"/>
                </a:lnSpc>
              </a:pPr>
              <a:r>
                <a:rPr sz="2800" dirty="0">
                  <a:latin typeface="+mn-ea"/>
                  <a:cs typeface="Arial" panose="020B0604020202020204" pitchFamily="34" charset="0"/>
                </a:rPr>
                <a:t>980不到1000 ， 2350超过1000 ，</a:t>
              </a:r>
            </a:p>
            <a:p>
              <a:pPr algn="ctr">
                <a:lnSpc>
                  <a:spcPts val="3465"/>
                </a:lnSpc>
              </a:pPr>
              <a:r>
                <a:rPr sz="2800" dirty="0">
                  <a:latin typeface="+mn-ea"/>
                  <a:cs typeface="Arial" panose="020B0604020202020204" pitchFamily="34" charset="0"/>
                </a:rPr>
                <a:t>980比2350小。</a:t>
              </a:r>
            </a:p>
          </p:txBody>
        </p:sp>
      </p:grpSp>
      <p:grpSp>
        <p:nvGrpSpPr>
          <p:cNvPr id="19" name="组合 24"/>
          <p:cNvGrpSpPr/>
          <p:nvPr/>
        </p:nvGrpSpPr>
        <p:grpSpPr>
          <a:xfrm>
            <a:off x="6384290" y="4117340"/>
            <a:ext cx="2785110" cy="1440180"/>
            <a:chOff x="4697819" y="2499742"/>
            <a:chExt cx="2088834" cy="1080135"/>
          </a:xfrm>
        </p:grpSpPr>
        <p:sp>
          <p:nvSpPr>
            <p:cNvPr id="20" name="AutoShape 12"/>
            <p:cNvSpPr>
              <a:spLocks noChangeArrowheads="1"/>
            </p:cNvSpPr>
            <p:nvPr/>
          </p:nvSpPr>
          <p:spPr bwMode="auto">
            <a:xfrm>
              <a:off x="4697819" y="2499742"/>
              <a:ext cx="1962150" cy="1080135"/>
            </a:xfrm>
            <a:prstGeom prst="wedgeRoundRectCallout">
              <a:avLst>
                <a:gd name="adj1" fmla="val 81187"/>
                <a:gd name="adj2" fmla="val 15273"/>
                <a:gd name="adj3" fmla="val 16667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21" name="文本框 10245"/>
            <p:cNvSpPr txBox="1">
              <a:spLocks noChangeArrowheads="1"/>
            </p:cNvSpPr>
            <p:nvPr/>
          </p:nvSpPr>
          <p:spPr bwMode="auto">
            <a:xfrm>
              <a:off x="4752589" y="2499742"/>
              <a:ext cx="2034064" cy="10682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ts val="3465"/>
                </a:lnSpc>
              </a:pPr>
              <a:r>
                <a:rPr sz="2800" dirty="0">
                  <a:latin typeface="+mn-ea"/>
                  <a:cs typeface="Arial" panose="020B0604020202020204" pitchFamily="34" charset="0"/>
                </a:rPr>
                <a:t>980是3位数，2350是四位数，三位数小一些。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2797783" y="3344472"/>
            <a:ext cx="58724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洗衣机和冰箱比，哪个价格低一些？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5" grpId="0"/>
      <p:bldP spid="25" grpId="1"/>
      <p:bldP spid="11" grpId="0"/>
      <p:bldP spid="1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9"/>
          <p:cNvSpPr/>
          <p:nvPr/>
        </p:nvSpPr>
        <p:spPr>
          <a:xfrm>
            <a:off x="2632710" y="1158875"/>
            <a:ext cx="5843905" cy="785495"/>
          </a:xfrm>
          <a:prstGeom prst="roundRect">
            <a:avLst>
              <a:gd name="adj" fmla="val 50000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3200" dirty="0">
                <a:solidFill>
                  <a:schemeClr val="bg1"/>
                </a:solidFill>
                <a:latin typeface="+mn-ea"/>
                <a:sym typeface="+mn-ea"/>
              </a:rPr>
              <a:t>怎样比较两个数的大小？</a:t>
            </a:r>
          </a:p>
        </p:txBody>
      </p:sp>
      <p:sp>
        <p:nvSpPr>
          <p:cNvPr id="7" name="矩形 6"/>
          <p:cNvSpPr/>
          <p:nvPr/>
        </p:nvSpPr>
        <p:spPr>
          <a:xfrm>
            <a:off x="805815" y="2555875"/>
            <a:ext cx="846074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数位不同时，数位多的数比数位少的数大。</a:t>
            </a:r>
          </a:p>
        </p:txBody>
      </p:sp>
      <p:sp>
        <p:nvSpPr>
          <p:cNvPr id="10" name="矩形 9"/>
          <p:cNvSpPr/>
          <p:nvPr/>
        </p:nvSpPr>
        <p:spPr>
          <a:xfrm>
            <a:off x="805815" y="3312160"/>
            <a:ext cx="10669905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数位相同时，先比较最高位上的数，最高位上的数大的那个数就大。</a:t>
            </a:r>
          </a:p>
        </p:txBody>
      </p:sp>
      <p:sp>
        <p:nvSpPr>
          <p:cNvPr id="12" name="矩形 11"/>
          <p:cNvSpPr/>
          <p:nvPr/>
        </p:nvSpPr>
        <p:spPr>
          <a:xfrm>
            <a:off x="805815" y="4210685"/>
            <a:ext cx="10669905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如果最高位上的数相同，就比下一位上的数，下一位上的数大的那个数就大。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  <p:bldP spid="10" grpId="1"/>
      <p:bldP spid="12" grpId="0"/>
      <p:bldP spid="1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>
          <a:xfrm>
            <a:off x="108211" y="73806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1</a:t>
            </a:r>
            <a:endParaRPr lang="zh-CN" altLang="en-US" sz="2800" b="1" dirty="0"/>
          </a:p>
        </p:txBody>
      </p:sp>
      <p:pic>
        <p:nvPicPr>
          <p:cNvPr id="6" name="图片 5" descr="43-第1题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68262" y="1496772"/>
            <a:ext cx="9857777" cy="1893333"/>
          </a:xfrm>
          <a:prstGeom prst="rect">
            <a:avLst/>
          </a:prstGeom>
        </p:spPr>
      </p:pic>
      <p:sp>
        <p:nvSpPr>
          <p:cNvPr id="7" name="文本框 10245"/>
          <p:cNvSpPr txBox="1">
            <a:spLocks noChangeArrowheads="1"/>
          </p:cNvSpPr>
          <p:nvPr/>
        </p:nvSpPr>
        <p:spPr bwMode="auto">
          <a:xfrm>
            <a:off x="3283955" y="3744818"/>
            <a:ext cx="576064" cy="5625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＞</a:t>
            </a:r>
            <a:endParaRPr lang="zh-CN" altLang="en-US" sz="2800" b="1" dirty="0">
              <a:solidFill>
                <a:srgbClr val="FF0000"/>
              </a:solidFill>
              <a:latin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133188" y="3787116"/>
            <a:ext cx="4698929" cy="523220"/>
            <a:chOff x="950148" y="2767146"/>
            <a:chExt cx="3524197" cy="392415"/>
          </a:xfrm>
        </p:grpSpPr>
        <p:sp>
          <p:nvSpPr>
            <p:cNvPr id="9" name="文本框 10245"/>
            <p:cNvSpPr txBox="1">
              <a:spLocks noChangeArrowheads="1"/>
            </p:cNvSpPr>
            <p:nvPr/>
          </p:nvSpPr>
          <p:spPr bwMode="auto">
            <a:xfrm>
              <a:off x="950148" y="2767146"/>
              <a:ext cx="3524197" cy="39241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tx1"/>
                  </a:solidFill>
                  <a:latin typeface="+mn-ea"/>
                  <a:sym typeface="宋体" panose="02010600030101010101" pitchFamily="2" charset="-122"/>
                </a:rPr>
                <a:t>（             ）    （            ）  </a:t>
              </a:r>
            </a:p>
          </p:txBody>
        </p:sp>
        <p:sp>
          <p:nvSpPr>
            <p:cNvPr id="10" name="椭圆 9"/>
            <p:cNvSpPr/>
            <p:nvPr/>
          </p:nvSpPr>
          <p:spPr>
            <a:xfrm>
              <a:off x="2602383" y="2851315"/>
              <a:ext cx="306000" cy="306000"/>
            </a:xfrm>
            <a:prstGeom prst="ellipse">
              <a:avLst/>
            </a:prstGeom>
            <a:noFill/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 dirty="0">
                <a:noFill/>
                <a:latin typeface="+mn-ea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267341" y="3793595"/>
            <a:ext cx="4698929" cy="537879"/>
            <a:chOff x="992729" y="2753906"/>
            <a:chExt cx="3524197" cy="403409"/>
          </a:xfrm>
        </p:grpSpPr>
        <p:sp>
          <p:nvSpPr>
            <p:cNvPr id="13" name="文本框 10245"/>
            <p:cNvSpPr txBox="1">
              <a:spLocks noChangeArrowheads="1"/>
            </p:cNvSpPr>
            <p:nvPr/>
          </p:nvSpPr>
          <p:spPr bwMode="auto">
            <a:xfrm>
              <a:off x="992729" y="2753906"/>
              <a:ext cx="3524197" cy="39241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tx1"/>
                  </a:solidFill>
                  <a:latin typeface="+mn-ea"/>
                  <a:sym typeface="宋体" panose="02010600030101010101" pitchFamily="2" charset="-122"/>
                </a:rPr>
                <a:t>（            ）    （              ）  </a:t>
              </a:r>
            </a:p>
          </p:txBody>
        </p:sp>
        <p:sp>
          <p:nvSpPr>
            <p:cNvPr id="14" name="椭圆 13"/>
            <p:cNvSpPr/>
            <p:nvPr/>
          </p:nvSpPr>
          <p:spPr>
            <a:xfrm>
              <a:off x="2602383" y="2851315"/>
              <a:ext cx="306000" cy="306000"/>
            </a:xfrm>
            <a:prstGeom prst="ellipse">
              <a:avLst/>
            </a:prstGeom>
            <a:noFill/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 dirty="0">
                <a:noFill/>
                <a:latin typeface="+mn-ea"/>
              </a:endParaRPr>
            </a:p>
          </p:txBody>
        </p:sp>
      </p:grpSp>
      <p:sp>
        <p:nvSpPr>
          <p:cNvPr id="15" name="文本框 10245"/>
          <p:cNvSpPr txBox="1">
            <a:spLocks noChangeArrowheads="1"/>
          </p:cNvSpPr>
          <p:nvPr/>
        </p:nvSpPr>
        <p:spPr bwMode="auto">
          <a:xfrm>
            <a:off x="8307694" y="3767137"/>
            <a:ext cx="576064" cy="5625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＜</a:t>
            </a:r>
            <a:endParaRPr lang="zh-CN" altLang="en-US" sz="28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6" name="文本框 10245"/>
          <p:cNvSpPr txBox="1">
            <a:spLocks noChangeArrowheads="1"/>
          </p:cNvSpPr>
          <p:nvPr/>
        </p:nvSpPr>
        <p:spPr bwMode="auto">
          <a:xfrm>
            <a:off x="1497837" y="3743546"/>
            <a:ext cx="1536171" cy="5586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6 2 3 0</a:t>
            </a:r>
          </a:p>
        </p:txBody>
      </p:sp>
      <p:sp>
        <p:nvSpPr>
          <p:cNvPr id="17" name="文本框 10245"/>
          <p:cNvSpPr txBox="1">
            <a:spLocks noChangeArrowheads="1"/>
          </p:cNvSpPr>
          <p:nvPr/>
        </p:nvSpPr>
        <p:spPr bwMode="auto">
          <a:xfrm>
            <a:off x="4012906" y="3744818"/>
            <a:ext cx="1536171" cy="5586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6 2 0 3</a:t>
            </a:r>
          </a:p>
        </p:txBody>
      </p:sp>
      <p:sp>
        <p:nvSpPr>
          <p:cNvPr id="18" name="文本框 10245"/>
          <p:cNvSpPr txBox="1">
            <a:spLocks noChangeArrowheads="1"/>
          </p:cNvSpPr>
          <p:nvPr/>
        </p:nvSpPr>
        <p:spPr bwMode="auto">
          <a:xfrm>
            <a:off x="6548987" y="3745256"/>
            <a:ext cx="1536171" cy="5586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9 9 9 9</a:t>
            </a:r>
          </a:p>
        </p:txBody>
      </p:sp>
      <p:sp>
        <p:nvSpPr>
          <p:cNvPr id="19" name="文本框 10245"/>
          <p:cNvSpPr txBox="1">
            <a:spLocks noChangeArrowheads="1"/>
          </p:cNvSpPr>
          <p:nvPr/>
        </p:nvSpPr>
        <p:spPr bwMode="auto">
          <a:xfrm>
            <a:off x="8939463" y="3757321"/>
            <a:ext cx="1767653" cy="5586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1 0 0 0 0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6" grpId="0"/>
      <p:bldP spid="17" grpId="0"/>
      <p:bldP spid="18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b37eec71-a4b5-49e8-b116-636e65565bb4}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950</Words>
  <Application>Microsoft Office PowerPoint</Application>
  <PresentationFormat>宽屏</PresentationFormat>
  <Paragraphs>151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Calibri</vt:lpstr>
      <vt:lpstr>楷体</vt:lpstr>
      <vt:lpstr>Arial</vt:lpstr>
      <vt:lpstr>宋体</vt:lpstr>
      <vt:lpstr>微软雅黑</vt:lpstr>
      <vt:lpstr>等线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2017-08-03T09:01:00Z</dcterms:created>
  <dcterms:modified xsi:type="dcterms:W3CDTF">2023-01-17T01:39:51Z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FD880D24A2234F468E7E399979874654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