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653" r:id="rId2"/>
    <p:sldId id="770" r:id="rId3"/>
    <p:sldId id="771" r:id="rId4"/>
    <p:sldId id="772" r:id="rId5"/>
    <p:sldId id="728" r:id="rId6"/>
    <p:sldId id="748" r:id="rId7"/>
    <p:sldId id="729" r:id="rId8"/>
    <p:sldId id="730" r:id="rId9"/>
    <p:sldId id="731" r:id="rId10"/>
    <p:sldId id="734" r:id="rId11"/>
    <p:sldId id="743" r:id="rId12"/>
    <p:sldId id="751" r:id="rId13"/>
    <p:sldId id="760" r:id="rId14"/>
    <p:sldId id="752" r:id="rId15"/>
    <p:sldId id="750" r:id="rId16"/>
    <p:sldId id="732" r:id="rId17"/>
    <p:sldId id="744" r:id="rId18"/>
    <p:sldId id="701" r:id="rId19"/>
    <p:sldId id="688" r:id="rId20"/>
    <p:sldId id="745" r:id="rId21"/>
    <p:sldId id="761" r:id="rId22"/>
    <p:sldId id="762" r:id="rId23"/>
    <p:sldId id="763" r:id="rId24"/>
    <p:sldId id="764" r:id="rId25"/>
    <p:sldId id="765" r:id="rId26"/>
    <p:sldId id="766" r:id="rId27"/>
    <p:sldId id="767" r:id="rId28"/>
    <p:sldId id="768" r:id="rId29"/>
    <p:sldId id="769" r:id="rId30"/>
    <p:sldId id="632" r:id="rId31"/>
    <p:sldId id="754" r:id="rId32"/>
    <p:sldId id="753" r:id="rId33"/>
    <p:sldId id="755" r:id="rId34"/>
    <p:sldId id="691" r:id="rId35"/>
    <p:sldId id="644" r:id="rId36"/>
    <p:sldId id="773" r:id="rId37"/>
  </p:sldIdLst>
  <p:sldSz cx="9144000" cy="6858000" type="screen4x3"/>
  <p:notesSz cx="6858000" cy="9144000"/>
  <p:custDataLst>
    <p:tags r:id="rId40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800" b="1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800" b="1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800" b="1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800" b="1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FF00FF"/>
    <a:srgbClr val="009999"/>
    <a:srgbClr val="CC0099"/>
    <a:srgbClr val="FFFFFF"/>
    <a:srgbClr val="990000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6069" autoAdjust="0"/>
  </p:normalViewPr>
  <p:slideViewPr>
    <p:cSldViewPr>
      <p:cViewPr>
        <p:scale>
          <a:sx n="90" d="100"/>
          <a:sy n="90" d="100"/>
        </p:scale>
        <p:origin x="-2244" y="-5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 b="0">
                <a:latin typeface="Times New Roman" panose="0202060305040502030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 b="0">
                <a:latin typeface="Times New Roman" panose="0202060305040502030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</p:spPr>
      </p:sp>
      <p:sp>
        <p:nvSpPr>
          <p:cNvPr id="133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33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 b="0">
                <a:latin typeface="Times New Roman" panose="0202060305040502030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b="0"/>
            </a:lvl1pPr>
          </a:lstStyle>
          <a:p>
            <a:fld id="{594CF903-2996-4D37-A89C-42B52BE1D766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9699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latin typeface="Times New Roman" panose="02020603050405020304" charset="0"/>
            </a:endParaRPr>
          </a:p>
        </p:txBody>
      </p:sp>
      <p:sp>
        <p:nvSpPr>
          <p:cNvPr id="2970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A47642-CAEB-428F-B9BF-E401E0CD0F8E}" type="slidenum">
              <a:rPr lang="en-US" altLang="zh-CN"/>
              <a:t>12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C0D1B7-6BFE-4DA8-AFB9-4AF9FF1430D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2BA21-4CB5-4B3F-AFFB-1A2C78C05DA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2BA21-4CB5-4B3F-AFFB-1A2C78C05DA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B8865-B756-4882-A466-B745832B70FE}" type="datetime1">
              <a:rPr lang="zh-CN" altLang="en-US"/>
              <a:t>2023-01-17</a:t>
            </a:fld>
            <a:endParaRPr lang="zh-CN" altLang="en-US" sz="1800">
              <a:solidFill>
                <a:prstClr val="black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F303E-1315-4700-97C6-8FC5C9FE78D9}" type="slidenum">
              <a:rPr lang="zh-CN" altLang="en-US"/>
              <a:t>‹#›</a:t>
            </a:fld>
            <a:endParaRPr lang="zh-CN" altLang="en-US"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 b="0">
                <a:latin typeface="Times New Roman" panose="0202060305040502030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 b="0">
                <a:latin typeface="Times New Roman" panose="0202060305040502030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 b="0"/>
            </a:lvl1pPr>
          </a:lstStyle>
          <a:p>
            <a:fld id="{C779E18B-F801-4F06-8357-1F4C606BB062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Users\jsg\Desktop\&#19971;&#19979;Module2\&#35838;&#20214;\Unit2&#21442;&#32771;&#35838;&#20214;\Unit2&#35838;&#25991;&#24405;&#38899;activity2.mp3" TargetMode="External"/><Relationship Id="rId1" Type="http://schemas.microsoft.com/office/2007/relationships/media" Target="file:///C:\Users\jsg\Desktop\&#19971;&#19979;Module2\&#35838;&#20214;\Unit2&#21442;&#32771;&#35838;&#20214;\Unit2&#35838;&#25991;&#24405;&#38899;activity2.mp3" TargetMode="External"/><Relationship Id="rId6" Type="http://schemas.openxmlformats.org/officeDocument/2006/relationships/image" Target="../media/image24.png"/><Relationship Id="rId5" Type="http://schemas.openxmlformats.org/officeDocument/2006/relationships/image" Target="../media/image23.jpeg"/><Relationship Id="rId4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0.GIF"/><Relationship Id="rId7" Type="http://schemas.openxmlformats.org/officeDocument/2006/relationships/image" Target="../media/image4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GIF"/><Relationship Id="rId5" Type="http://schemas.openxmlformats.org/officeDocument/2006/relationships/image" Target="../media/image12.jpeg"/><Relationship Id="rId4" Type="http://schemas.openxmlformats.org/officeDocument/2006/relationships/image" Target="../media/image11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14519" y="1484784"/>
            <a:ext cx="9148545" cy="218521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3200" dirty="0"/>
              <a:t>Module2 What can you do?</a:t>
            </a:r>
          </a:p>
          <a:p>
            <a:pPr algn="ctr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4400" dirty="0">
                <a:solidFill>
                  <a:srgbClr val="FF0000"/>
                </a:solidFill>
              </a:rPr>
              <a:t>Unit2 </a:t>
            </a:r>
            <a:r>
              <a:rPr lang="en-US" altLang="zh-CN" sz="4400" dirty="0" smtClean="0">
                <a:solidFill>
                  <a:srgbClr val="FF0000"/>
                </a:solidFill>
              </a:rPr>
              <a:t> I </a:t>
            </a:r>
            <a:r>
              <a:rPr lang="en-US" altLang="zh-CN" sz="4400" dirty="0">
                <a:solidFill>
                  <a:srgbClr val="FF0000"/>
                </a:solidFill>
              </a:rPr>
              <a:t>can run really fast.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5625244"/>
            <a:ext cx="9163064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任意多边形 4"/>
          <p:cNvSpPr/>
          <p:nvPr/>
        </p:nvSpPr>
        <p:spPr>
          <a:xfrm flipV="1">
            <a:off x="0" y="6309320"/>
            <a:ext cx="9144000" cy="575970"/>
          </a:xfrm>
          <a:custGeom>
            <a:avLst/>
            <a:gdLst>
              <a:gd name="connsiteX0" fmla="*/ 0 w 9144000"/>
              <a:gd name="connsiteY0" fmla="*/ 0 h 1127737"/>
              <a:gd name="connsiteX1" fmla="*/ 9144000 w 9144000"/>
              <a:gd name="connsiteY1" fmla="*/ 0 h 1127737"/>
              <a:gd name="connsiteX2" fmla="*/ 9144000 w 9144000"/>
              <a:gd name="connsiteY2" fmla="*/ 1094933 h 1127737"/>
              <a:gd name="connsiteX3" fmla="*/ 9054025 w 9144000"/>
              <a:gd name="connsiteY3" fmla="*/ 1058615 h 1127737"/>
              <a:gd name="connsiteX4" fmla="*/ 4608003 w 9144000"/>
              <a:gd name="connsiteY4" fmla="*/ 548760 h 1127737"/>
              <a:gd name="connsiteX5" fmla="*/ 63205 w 9144000"/>
              <a:gd name="connsiteY5" fmla="*/ 1098485 h 1127737"/>
              <a:gd name="connsiteX6" fmla="*/ 0 w 9144000"/>
              <a:gd name="connsiteY6" fmla="*/ 1127737 h 1127737"/>
              <a:gd name="connsiteX7" fmla="*/ 0 w 9144000"/>
              <a:gd name="connsiteY7" fmla="*/ 0 h 1127737"/>
              <a:gd name="connsiteX0-1" fmla="*/ 0 w 9144000"/>
              <a:gd name="connsiteY0-2" fmla="*/ 0 h 1127737"/>
              <a:gd name="connsiteX1-3" fmla="*/ 9144000 w 9144000"/>
              <a:gd name="connsiteY1-4" fmla="*/ 0 h 1127737"/>
              <a:gd name="connsiteX2-5" fmla="*/ 9144000 w 9144000"/>
              <a:gd name="connsiteY2-6" fmla="*/ 1094933 h 1127737"/>
              <a:gd name="connsiteX3-7" fmla="*/ 9054025 w 9144000"/>
              <a:gd name="connsiteY3-8" fmla="*/ 1058615 h 1127737"/>
              <a:gd name="connsiteX4-9" fmla="*/ 4608003 w 9144000"/>
              <a:gd name="connsiteY4-10" fmla="*/ 548760 h 1127737"/>
              <a:gd name="connsiteX5-11" fmla="*/ 63205 w 9144000"/>
              <a:gd name="connsiteY5-12" fmla="*/ 1098485 h 1127737"/>
              <a:gd name="connsiteX6-13" fmla="*/ 0 w 9144000"/>
              <a:gd name="connsiteY6-14" fmla="*/ 1127737 h 1127737"/>
              <a:gd name="connsiteX7-15" fmla="*/ 0 w 9144000"/>
              <a:gd name="connsiteY7-16" fmla="*/ 0 h 1127737"/>
              <a:gd name="connsiteX0-17" fmla="*/ 0 w 9144000"/>
              <a:gd name="connsiteY0-18" fmla="*/ 0 h 1127737"/>
              <a:gd name="connsiteX1-19" fmla="*/ 9144000 w 9144000"/>
              <a:gd name="connsiteY1-20" fmla="*/ 0 h 1127737"/>
              <a:gd name="connsiteX2-21" fmla="*/ 9144000 w 9144000"/>
              <a:gd name="connsiteY2-22" fmla="*/ 1094933 h 1127737"/>
              <a:gd name="connsiteX3-23" fmla="*/ 9054025 w 9144000"/>
              <a:gd name="connsiteY3-24" fmla="*/ 1058615 h 1127737"/>
              <a:gd name="connsiteX4-25" fmla="*/ 4608003 w 9144000"/>
              <a:gd name="connsiteY4-26" fmla="*/ 548760 h 1127737"/>
              <a:gd name="connsiteX5-27" fmla="*/ 63205 w 9144000"/>
              <a:gd name="connsiteY5-28" fmla="*/ 1098485 h 1127737"/>
              <a:gd name="connsiteX6-29" fmla="*/ 0 w 9144000"/>
              <a:gd name="connsiteY6-30" fmla="*/ 1127737 h 1127737"/>
              <a:gd name="connsiteX7-31" fmla="*/ 0 w 9144000"/>
              <a:gd name="connsiteY7-32" fmla="*/ 0 h 1127737"/>
              <a:gd name="connsiteX0-33" fmla="*/ 0 w 9144000"/>
              <a:gd name="connsiteY0-34" fmla="*/ 0 h 1127737"/>
              <a:gd name="connsiteX1-35" fmla="*/ 9144000 w 9144000"/>
              <a:gd name="connsiteY1-36" fmla="*/ 0 h 1127737"/>
              <a:gd name="connsiteX2-37" fmla="*/ 9144000 w 9144000"/>
              <a:gd name="connsiteY2-38" fmla="*/ 1094933 h 1127737"/>
              <a:gd name="connsiteX3-39" fmla="*/ 9054025 w 9144000"/>
              <a:gd name="connsiteY3-40" fmla="*/ 1058615 h 1127737"/>
              <a:gd name="connsiteX4-41" fmla="*/ 4608003 w 9144000"/>
              <a:gd name="connsiteY4-42" fmla="*/ 548760 h 1127737"/>
              <a:gd name="connsiteX5-43" fmla="*/ 63205 w 9144000"/>
              <a:gd name="connsiteY5-44" fmla="*/ 1098485 h 1127737"/>
              <a:gd name="connsiteX6-45" fmla="*/ 0 w 9144000"/>
              <a:gd name="connsiteY6-46" fmla="*/ 1127737 h 1127737"/>
              <a:gd name="connsiteX7-47" fmla="*/ 0 w 9144000"/>
              <a:gd name="connsiteY7-48" fmla="*/ 0 h 1127737"/>
              <a:gd name="connsiteX0-49" fmla="*/ 0 w 9144000"/>
              <a:gd name="connsiteY0-50" fmla="*/ 0 h 1127737"/>
              <a:gd name="connsiteX1-51" fmla="*/ 9144000 w 9144000"/>
              <a:gd name="connsiteY1-52" fmla="*/ 0 h 1127737"/>
              <a:gd name="connsiteX2-53" fmla="*/ 9144000 w 9144000"/>
              <a:gd name="connsiteY2-54" fmla="*/ 1094933 h 1127737"/>
              <a:gd name="connsiteX3-55" fmla="*/ 9054025 w 9144000"/>
              <a:gd name="connsiteY3-56" fmla="*/ 1058615 h 1127737"/>
              <a:gd name="connsiteX4-57" fmla="*/ 4608003 w 9144000"/>
              <a:gd name="connsiteY4-58" fmla="*/ 548760 h 1127737"/>
              <a:gd name="connsiteX5-59" fmla="*/ 63205 w 9144000"/>
              <a:gd name="connsiteY5-60" fmla="*/ 1098485 h 1127737"/>
              <a:gd name="connsiteX6-61" fmla="*/ 0 w 9144000"/>
              <a:gd name="connsiteY6-62" fmla="*/ 1127737 h 1127737"/>
              <a:gd name="connsiteX7-63" fmla="*/ 0 w 9144000"/>
              <a:gd name="connsiteY7-64" fmla="*/ 0 h 1127737"/>
              <a:gd name="connsiteX0-65" fmla="*/ 0 w 9144000"/>
              <a:gd name="connsiteY0-66" fmla="*/ 0 h 1127737"/>
              <a:gd name="connsiteX1-67" fmla="*/ 9144000 w 9144000"/>
              <a:gd name="connsiteY1-68" fmla="*/ 0 h 1127737"/>
              <a:gd name="connsiteX2-69" fmla="*/ 9144000 w 9144000"/>
              <a:gd name="connsiteY2-70" fmla="*/ 1094933 h 1127737"/>
              <a:gd name="connsiteX3-71" fmla="*/ 9054025 w 9144000"/>
              <a:gd name="connsiteY3-72" fmla="*/ 1058615 h 1127737"/>
              <a:gd name="connsiteX4-73" fmla="*/ 4608003 w 9144000"/>
              <a:gd name="connsiteY4-74" fmla="*/ 548760 h 1127737"/>
              <a:gd name="connsiteX5-75" fmla="*/ 63205 w 9144000"/>
              <a:gd name="connsiteY5-76" fmla="*/ 1098485 h 1127737"/>
              <a:gd name="connsiteX6-77" fmla="*/ 0 w 9144000"/>
              <a:gd name="connsiteY6-78" fmla="*/ 1127737 h 1127737"/>
              <a:gd name="connsiteX7-79" fmla="*/ 0 w 9144000"/>
              <a:gd name="connsiteY7-80" fmla="*/ 0 h 1127737"/>
              <a:gd name="connsiteX0-81" fmla="*/ 0 w 9144000"/>
              <a:gd name="connsiteY0-82" fmla="*/ 0 h 1127737"/>
              <a:gd name="connsiteX1-83" fmla="*/ 9144000 w 9144000"/>
              <a:gd name="connsiteY1-84" fmla="*/ 0 h 1127737"/>
              <a:gd name="connsiteX2-85" fmla="*/ 9144000 w 9144000"/>
              <a:gd name="connsiteY2-86" fmla="*/ 1094933 h 1127737"/>
              <a:gd name="connsiteX3-87" fmla="*/ 9054025 w 9144000"/>
              <a:gd name="connsiteY3-88" fmla="*/ 1058615 h 1127737"/>
              <a:gd name="connsiteX4-89" fmla="*/ 4608003 w 9144000"/>
              <a:gd name="connsiteY4-90" fmla="*/ 548760 h 1127737"/>
              <a:gd name="connsiteX5-91" fmla="*/ 63205 w 9144000"/>
              <a:gd name="connsiteY5-92" fmla="*/ 1098485 h 1127737"/>
              <a:gd name="connsiteX6-93" fmla="*/ 0 w 9144000"/>
              <a:gd name="connsiteY6-94" fmla="*/ 1127737 h 1127737"/>
              <a:gd name="connsiteX7-95" fmla="*/ 0 w 9144000"/>
              <a:gd name="connsiteY7-96" fmla="*/ 0 h 1127737"/>
              <a:gd name="connsiteX0-97" fmla="*/ 0 w 9144000"/>
              <a:gd name="connsiteY0-98" fmla="*/ 0 h 1127737"/>
              <a:gd name="connsiteX1-99" fmla="*/ 9144000 w 9144000"/>
              <a:gd name="connsiteY1-100" fmla="*/ 0 h 1127737"/>
              <a:gd name="connsiteX2-101" fmla="*/ 9144000 w 9144000"/>
              <a:gd name="connsiteY2-102" fmla="*/ 1094933 h 1127737"/>
              <a:gd name="connsiteX3-103" fmla="*/ 9054025 w 9144000"/>
              <a:gd name="connsiteY3-104" fmla="*/ 1058615 h 1127737"/>
              <a:gd name="connsiteX4-105" fmla="*/ 4608003 w 9144000"/>
              <a:gd name="connsiteY4-106" fmla="*/ 548760 h 1127737"/>
              <a:gd name="connsiteX5-107" fmla="*/ 63205 w 9144000"/>
              <a:gd name="connsiteY5-108" fmla="*/ 1098485 h 1127737"/>
              <a:gd name="connsiteX6-109" fmla="*/ 0 w 9144000"/>
              <a:gd name="connsiteY6-110" fmla="*/ 1127737 h 1127737"/>
              <a:gd name="connsiteX7-111" fmla="*/ 0 w 9144000"/>
              <a:gd name="connsiteY7-112" fmla="*/ 0 h 112773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9144000" h="1127737">
                <a:moveTo>
                  <a:pt x="0" y="0"/>
                </a:moveTo>
                <a:lnTo>
                  <a:pt x="9144000" y="0"/>
                </a:lnTo>
                <a:lnTo>
                  <a:pt x="9144000" y="1094933"/>
                </a:lnTo>
                <a:lnTo>
                  <a:pt x="9054025" y="1058615"/>
                </a:lnTo>
                <a:cubicBezTo>
                  <a:pt x="8257438" y="756939"/>
                  <a:pt x="6620150" y="521032"/>
                  <a:pt x="4608003" y="548760"/>
                </a:cubicBezTo>
                <a:cubicBezTo>
                  <a:pt x="2496484" y="577857"/>
                  <a:pt x="811986" y="775435"/>
                  <a:pt x="63205" y="1098485"/>
                </a:cubicBezTo>
                <a:lnTo>
                  <a:pt x="0" y="112773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57000">
                <a:srgbClr val="AEDB16"/>
              </a:gs>
              <a:gs pos="20000">
                <a:srgbClr val="85C520"/>
              </a:gs>
              <a:gs pos="0">
                <a:srgbClr val="339933"/>
              </a:gs>
              <a:gs pos="86000">
                <a:srgbClr val="FAD022"/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6" name="任意多边形 5"/>
          <p:cNvSpPr/>
          <p:nvPr/>
        </p:nvSpPr>
        <p:spPr>
          <a:xfrm rot="10800000" flipV="1">
            <a:off x="-508" y="8621"/>
            <a:ext cx="9144000" cy="575970"/>
          </a:xfrm>
          <a:custGeom>
            <a:avLst/>
            <a:gdLst>
              <a:gd name="connsiteX0" fmla="*/ 0 w 9144000"/>
              <a:gd name="connsiteY0" fmla="*/ 0 h 1127737"/>
              <a:gd name="connsiteX1" fmla="*/ 9144000 w 9144000"/>
              <a:gd name="connsiteY1" fmla="*/ 0 h 1127737"/>
              <a:gd name="connsiteX2" fmla="*/ 9144000 w 9144000"/>
              <a:gd name="connsiteY2" fmla="*/ 1094933 h 1127737"/>
              <a:gd name="connsiteX3" fmla="*/ 9054025 w 9144000"/>
              <a:gd name="connsiteY3" fmla="*/ 1058615 h 1127737"/>
              <a:gd name="connsiteX4" fmla="*/ 4608003 w 9144000"/>
              <a:gd name="connsiteY4" fmla="*/ 548760 h 1127737"/>
              <a:gd name="connsiteX5" fmla="*/ 63205 w 9144000"/>
              <a:gd name="connsiteY5" fmla="*/ 1098485 h 1127737"/>
              <a:gd name="connsiteX6" fmla="*/ 0 w 9144000"/>
              <a:gd name="connsiteY6" fmla="*/ 1127737 h 1127737"/>
              <a:gd name="connsiteX7" fmla="*/ 0 w 9144000"/>
              <a:gd name="connsiteY7" fmla="*/ 0 h 1127737"/>
              <a:gd name="connsiteX0-1" fmla="*/ 0 w 9144000"/>
              <a:gd name="connsiteY0-2" fmla="*/ 0 h 1127737"/>
              <a:gd name="connsiteX1-3" fmla="*/ 9144000 w 9144000"/>
              <a:gd name="connsiteY1-4" fmla="*/ 0 h 1127737"/>
              <a:gd name="connsiteX2-5" fmla="*/ 9144000 w 9144000"/>
              <a:gd name="connsiteY2-6" fmla="*/ 1094933 h 1127737"/>
              <a:gd name="connsiteX3-7" fmla="*/ 9054025 w 9144000"/>
              <a:gd name="connsiteY3-8" fmla="*/ 1058615 h 1127737"/>
              <a:gd name="connsiteX4-9" fmla="*/ 4608003 w 9144000"/>
              <a:gd name="connsiteY4-10" fmla="*/ 548760 h 1127737"/>
              <a:gd name="connsiteX5-11" fmla="*/ 63205 w 9144000"/>
              <a:gd name="connsiteY5-12" fmla="*/ 1098485 h 1127737"/>
              <a:gd name="connsiteX6-13" fmla="*/ 0 w 9144000"/>
              <a:gd name="connsiteY6-14" fmla="*/ 1127737 h 1127737"/>
              <a:gd name="connsiteX7-15" fmla="*/ 0 w 9144000"/>
              <a:gd name="connsiteY7-16" fmla="*/ 0 h 1127737"/>
              <a:gd name="connsiteX0-17" fmla="*/ 0 w 9144000"/>
              <a:gd name="connsiteY0-18" fmla="*/ 0 h 1127737"/>
              <a:gd name="connsiteX1-19" fmla="*/ 9144000 w 9144000"/>
              <a:gd name="connsiteY1-20" fmla="*/ 0 h 1127737"/>
              <a:gd name="connsiteX2-21" fmla="*/ 9144000 w 9144000"/>
              <a:gd name="connsiteY2-22" fmla="*/ 1094933 h 1127737"/>
              <a:gd name="connsiteX3-23" fmla="*/ 9054025 w 9144000"/>
              <a:gd name="connsiteY3-24" fmla="*/ 1058615 h 1127737"/>
              <a:gd name="connsiteX4-25" fmla="*/ 4608003 w 9144000"/>
              <a:gd name="connsiteY4-26" fmla="*/ 548760 h 1127737"/>
              <a:gd name="connsiteX5-27" fmla="*/ 63205 w 9144000"/>
              <a:gd name="connsiteY5-28" fmla="*/ 1098485 h 1127737"/>
              <a:gd name="connsiteX6-29" fmla="*/ 0 w 9144000"/>
              <a:gd name="connsiteY6-30" fmla="*/ 1127737 h 1127737"/>
              <a:gd name="connsiteX7-31" fmla="*/ 0 w 9144000"/>
              <a:gd name="connsiteY7-32" fmla="*/ 0 h 1127737"/>
              <a:gd name="connsiteX0-33" fmla="*/ 0 w 9144000"/>
              <a:gd name="connsiteY0-34" fmla="*/ 0 h 1127737"/>
              <a:gd name="connsiteX1-35" fmla="*/ 9144000 w 9144000"/>
              <a:gd name="connsiteY1-36" fmla="*/ 0 h 1127737"/>
              <a:gd name="connsiteX2-37" fmla="*/ 9144000 w 9144000"/>
              <a:gd name="connsiteY2-38" fmla="*/ 1094933 h 1127737"/>
              <a:gd name="connsiteX3-39" fmla="*/ 9054025 w 9144000"/>
              <a:gd name="connsiteY3-40" fmla="*/ 1058615 h 1127737"/>
              <a:gd name="connsiteX4-41" fmla="*/ 4608003 w 9144000"/>
              <a:gd name="connsiteY4-42" fmla="*/ 548760 h 1127737"/>
              <a:gd name="connsiteX5-43" fmla="*/ 63205 w 9144000"/>
              <a:gd name="connsiteY5-44" fmla="*/ 1098485 h 1127737"/>
              <a:gd name="connsiteX6-45" fmla="*/ 0 w 9144000"/>
              <a:gd name="connsiteY6-46" fmla="*/ 1127737 h 1127737"/>
              <a:gd name="connsiteX7-47" fmla="*/ 0 w 9144000"/>
              <a:gd name="connsiteY7-48" fmla="*/ 0 h 1127737"/>
              <a:gd name="connsiteX0-49" fmla="*/ 0 w 9144000"/>
              <a:gd name="connsiteY0-50" fmla="*/ 0 h 1127737"/>
              <a:gd name="connsiteX1-51" fmla="*/ 9144000 w 9144000"/>
              <a:gd name="connsiteY1-52" fmla="*/ 0 h 1127737"/>
              <a:gd name="connsiteX2-53" fmla="*/ 9144000 w 9144000"/>
              <a:gd name="connsiteY2-54" fmla="*/ 1094933 h 1127737"/>
              <a:gd name="connsiteX3-55" fmla="*/ 9054025 w 9144000"/>
              <a:gd name="connsiteY3-56" fmla="*/ 1058615 h 1127737"/>
              <a:gd name="connsiteX4-57" fmla="*/ 4608003 w 9144000"/>
              <a:gd name="connsiteY4-58" fmla="*/ 548760 h 1127737"/>
              <a:gd name="connsiteX5-59" fmla="*/ 63205 w 9144000"/>
              <a:gd name="connsiteY5-60" fmla="*/ 1098485 h 1127737"/>
              <a:gd name="connsiteX6-61" fmla="*/ 0 w 9144000"/>
              <a:gd name="connsiteY6-62" fmla="*/ 1127737 h 1127737"/>
              <a:gd name="connsiteX7-63" fmla="*/ 0 w 9144000"/>
              <a:gd name="connsiteY7-64" fmla="*/ 0 h 1127737"/>
              <a:gd name="connsiteX0-65" fmla="*/ 0 w 9144000"/>
              <a:gd name="connsiteY0-66" fmla="*/ 0 h 1127737"/>
              <a:gd name="connsiteX1-67" fmla="*/ 9144000 w 9144000"/>
              <a:gd name="connsiteY1-68" fmla="*/ 0 h 1127737"/>
              <a:gd name="connsiteX2-69" fmla="*/ 9144000 w 9144000"/>
              <a:gd name="connsiteY2-70" fmla="*/ 1094933 h 1127737"/>
              <a:gd name="connsiteX3-71" fmla="*/ 9054025 w 9144000"/>
              <a:gd name="connsiteY3-72" fmla="*/ 1058615 h 1127737"/>
              <a:gd name="connsiteX4-73" fmla="*/ 4608003 w 9144000"/>
              <a:gd name="connsiteY4-74" fmla="*/ 548760 h 1127737"/>
              <a:gd name="connsiteX5-75" fmla="*/ 63205 w 9144000"/>
              <a:gd name="connsiteY5-76" fmla="*/ 1098485 h 1127737"/>
              <a:gd name="connsiteX6-77" fmla="*/ 0 w 9144000"/>
              <a:gd name="connsiteY6-78" fmla="*/ 1127737 h 1127737"/>
              <a:gd name="connsiteX7-79" fmla="*/ 0 w 9144000"/>
              <a:gd name="connsiteY7-80" fmla="*/ 0 h 1127737"/>
              <a:gd name="connsiteX0-81" fmla="*/ 0 w 9144000"/>
              <a:gd name="connsiteY0-82" fmla="*/ 0 h 1127737"/>
              <a:gd name="connsiteX1-83" fmla="*/ 9144000 w 9144000"/>
              <a:gd name="connsiteY1-84" fmla="*/ 0 h 1127737"/>
              <a:gd name="connsiteX2-85" fmla="*/ 9144000 w 9144000"/>
              <a:gd name="connsiteY2-86" fmla="*/ 1094933 h 1127737"/>
              <a:gd name="connsiteX3-87" fmla="*/ 9054025 w 9144000"/>
              <a:gd name="connsiteY3-88" fmla="*/ 1058615 h 1127737"/>
              <a:gd name="connsiteX4-89" fmla="*/ 4608003 w 9144000"/>
              <a:gd name="connsiteY4-90" fmla="*/ 548760 h 1127737"/>
              <a:gd name="connsiteX5-91" fmla="*/ 63205 w 9144000"/>
              <a:gd name="connsiteY5-92" fmla="*/ 1098485 h 1127737"/>
              <a:gd name="connsiteX6-93" fmla="*/ 0 w 9144000"/>
              <a:gd name="connsiteY6-94" fmla="*/ 1127737 h 1127737"/>
              <a:gd name="connsiteX7-95" fmla="*/ 0 w 9144000"/>
              <a:gd name="connsiteY7-96" fmla="*/ 0 h 1127737"/>
              <a:gd name="connsiteX0-97" fmla="*/ 0 w 9144000"/>
              <a:gd name="connsiteY0-98" fmla="*/ 0 h 1127737"/>
              <a:gd name="connsiteX1-99" fmla="*/ 9144000 w 9144000"/>
              <a:gd name="connsiteY1-100" fmla="*/ 0 h 1127737"/>
              <a:gd name="connsiteX2-101" fmla="*/ 9144000 w 9144000"/>
              <a:gd name="connsiteY2-102" fmla="*/ 1094933 h 1127737"/>
              <a:gd name="connsiteX3-103" fmla="*/ 9054025 w 9144000"/>
              <a:gd name="connsiteY3-104" fmla="*/ 1058615 h 1127737"/>
              <a:gd name="connsiteX4-105" fmla="*/ 4608003 w 9144000"/>
              <a:gd name="connsiteY4-106" fmla="*/ 548760 h 1127737"/>
              <a:gd name="connsiteX5-107" fmla="*/ 63205 w 9144000"/>
              <a:gd name="connsiteY5-108" fmla="*/ 1098485 h 1127737"/>
              <a:gd name="connsiteX6-109" fmla="*/ 0 w 9144000"/>
              <a:gd name="connsiteY6-110" fmla="*/ 1127737 h 1127737"/>
              <a:gd name="connsiteX7-111" fmla="*/ 0 w 9144000"/>
              <a:gd name="connsiteY7-112" fmla="*/ 0 h 112773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9144000" h="1127737">
                <a:moveTo>
                  <a:pt x="0" y="0"/>
                </a:moveTo>
                <a:lnTo>
                  <a:pt x="9144000" y="0"/>
                </a:lnTo>
                <a:lnTo>
                  <a:pt x="9144000" y="1094933"/>
                </a:lnTo>
                <a:lnTo>
                  <a:pt x="9054025" y="1058615"/>
                </a:lnTo>
                <a:cubicBezTo>
                  <a:pt x="8257438" y="756939"/>
                  <a:pt x="6620150" y="521032"/>
                  <a:pt x="4608003" y="548760"/>
                </a:cubicBezTo>
                <a:cubicBezTo>
                  <a:pt x="2496484" y="577857"/>
                  <a:pt x="811986" y="775435"/>
                  <a:pt x="63205" y="1098485"/>
                </a:cubicBezTo>
                <a:lnTo>
                  <a:pt x="0" y="112773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57000">
                <a:srgbClr val="AEDB16"/>
              </a:gs>
              <a:gs pos="20000">
                <a:srgbClr val="85C520"/>
              </a:gs>
              <a:gs pos="0">
                <a:srgbClr val="339933"/>
              </a:gs>
              <a:gs pos="86000">
                <a:srgbClr val="FAD022"/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7" name="Rectangle 5"/>
          <p:cNvSpPr>
            <a:spLocks noChangeArrowheads="1"/>
          </p:cNvSpPr>
          <p:nvPr/>
        </p:nvSpPr>
        <p:spPr bwMode="auto">
          <a:xfrm>
            <a:off x="719138" y="5373688"/>
            <a:ext cx="7956550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3600"/>
              <a:t>We can make our classroom beautiful. </a:t>
            </a:r>
          </a:p>
        </p:txBody>
      </p:sp>
      <p:sp>
        <p:nvSpPr>
          <p:cNvPr id="637958" name="Rectangle 6"/>
          <p:cNvSpPr>
            <a:spLocks noChangeArrowheads="1"/>
          </p:cNvSpPr>
          <p:nvPr/>
        </p:nvSpPr>
        <p:spPr bwMode="auto">
          <a:xfrm>
            <a:off x="2051050" y="441325"/>
            <a:ext cx="5400675" cy="8239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3600">
                <a:solidFill>
                  <a:srgbClr val="FF0000"/>
                </a:solidFill>
              </a:rPr>
              <a:t>beautiful  </a:t>
            </a:r>
            <a:r>
              <a:rPr lang="zh-CN" altLang="en-US" sz="3600">
                <a:solidFill>
                  <a:srgbClr val="FF0000"/>
                </a:solidFill>
              </a:rPr>
              <a:t>美的；美丽的</a:t>
            </a:r>
            <a:r>
              <a:rPr lang="zh-CN" altLang="en-US" sz="480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637965" name="Picture 13" descr="8156166_233513365172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27200" y="1412875"/>
            <a:ext cx="5832475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37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37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37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7957" grpId="0" animBg="1"/>
      <p:bldP spid="6379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1" name="Text Box 3"/>
          <p:cNvSpPr txBox="1">
            <a:spLocks noChangeArrowheads="1"/>
          </p:cNvSpPr>
          <p:nvPr/>
        </p:nvSpPr>
        <p:spPr bwMode="auto">
          <a:xfrm>
            <a:off x="684213" y="993775"/>
            <a:ext cx="7991475" cy="47037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450850" indent="-450850" eaLnBrk="1" hangingPunct="1">
              <a:lnSpc>
                <a:spcPct val="120000"/>
              </a:lnSpc>
            </a:pPr>
            <a:r>
              <a:rPr lang="en-US" altLang="zh-CN" sz="3600" dirty="0">
                <a:solidFill>
                  <a:srgbClr val="0000FF"/>
                </a:solidFill>
              </a:rPr>
              <a:t>Ask and answer the questions.</a:t>
            </a:r>
          </a:p>
          <a:p>
            <a:pPr marL="450850" indent="-450850" eaLnBrk="1" hangingPunct="1">
              <a:lnSpc>
                <a:spcPct val="120000"/>
              </a:lnSpc>
            </a:pPr>
            <a:r>
              <a:rPr lang="en-US" altLang="zh-CN" sz="3600" dirty="0"/>
              <a:t>1. Which monitor would you like to be for your class?</a:t>
            </a:r>
          </a:p>
          <a:p>
            <a:pPr marL="450850" indent="-450850" eaLnBrk="1" hangingPunct="1">
              <a:lnSpc>
                <a:spcPct val="120000"/>
              </a:lnSpc>
            </a:pPr>
            <a:r>
              <a:rPr lang="en-US" altLang="zh-CN" sz="3600" dirty="0"/>
              <a:t>   </a:t>
            </a:r>
            <a:r>
              <a:rPr lang="en-US" altLang="zh-CN" sz="3600" dirty="0">
                <a:solidFill>
                  <a:srgbClr val="0000FF"/>
                </a:solidFill>
              </a:rPr>
              <a:t>class monitor</a:t>
            </a:r>
          </a:p>
          <a:p>
            <a:pPr marL="450850" indent="-450850" eaLnBrk="1" hangingPunct="1">
              <a:lnSpc>
                <a:spcPct val="120000"/>
              </a:lnSpc>
            </a:pPr>
            <a:r>
              <a:rPr lang="en-US" altLang="zh-CN" sz="3600" dirty="0">
                <a:solidFill>
                  <a:srgbClr val="0000FF"/>
                </a:solidFill>
              </a:rPr>
              <a:t>   PE monitor</a:t>
            </a:r>
          </a:p>
          <a:p>
            <a:pPr marL="450850" indent="-450850" eaLnBrk="1" hangingPunct="1">
              <a:lnSpc>
                <a:spcPct val="120000"/>
              </a:lnSpc>
            </a:pPr>
            <a:r>
              <a:rPr lang="en-US" altLang="zh-CN" sz="3600" dirty="0">
                <a:solidFill>
                  <a:srgbClr val="0000FF"/>
                </a:solidFill>
              </a:rPr>
              <a:t>   cleaning monitor</a:t>
            </a:r>
          </a:p>
          <a:p>
            <a:pPr marL="450850" indent="-450850" eaLnBrk="1" hangingPunct="1">
              <a:lnSpc>
                <a:spcPct val="120000"/>
              </a:lnSpc>
            </a:pPr>
            <a:r>
              <a:rPr lang="en-US" altLang="zh-CN" sz="3600" dirty="0"/>
              <a:t>2. What do these monitors do?</a:t>
            </a:r>
          </a:p>
        </p:txBody>
      </p:sp>
      <p:sp>
        <p:nvSpPr>
          <p:cNvPr id="647173" name="AutoShape 5"/>
          <p:cNvSpPr>
            <a:spLocks noChangeArrowheads="1"/>
          </p:cNvSpPr>
          <p:nvPr/>
        </p:nvSpPr>
        <p:spPr bwMode="auto">
          <a:xfrm>
            <a:off x="755650" y="3103563"/>
            <a:ext cx="323850" cy="504825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eaLnBrk="1" hangingPunct="1"/>
            <a:endParaRPr lang="zh-CN" altLang="en-US"/>
          </a:p>
        </p:txBody>
      </p:sp>
      <p:sp>
        <p:nvSpPr>
          <p:cNvPr id="647174" name="AutoShape 6"/>
          <p:cNvSpPr>
            <a:spLocks noChangeArrowheads="1"/>
          </p:cNvSpPr>
          <p:nvPr/>
        </p:nvSpPr>
        <p:spPr bwMode="auto">
          <a:xfrm>
            <a:off x="755650" y="3679825"/>
            <a:ext cx="323850" cy="504825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eaLnBrk="1" hangingPunct="1"/>
            <a:endParaRPr lang="zh-CN" altLang="en-US"/>
          </a:p>
        </p:txBody>
      </p:sp>
      <p:sp>
        <p:nvSpPr>
          <p:cNvPr id="647175" name="AutoShape 7"/>
          <p:cNvSpPr>
            <a:spLocks noChangeArrowheads="1"/>
          </p:cNvSpPr>
          <p:nvPr/>
        </p:nvSpPr>
        <p:spPr bwMode="auto">
          <a:xfrm>
            <a:off x="755650" y="4364038"/>
            <a:ext cx="323850" cy="504825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eaLnBrk="1" hangingPunct="1"/>
            <a:endParaRPr lang="zh-CN" altLang="en-US"/>
          </a:p>
        </p:txBody>
      </p:sp>
      <p:pic>
        <p:nvPicPr>
          <p:cNvPr id="27654" name="图片 5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02438" y="404813"/>
            <a:ext cx="1692275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7655" name="组合 13"/>
          <p:cNvGrpSpPr/>
          <p:nvPr/>
        </p:nvGrpSpPr>
        <p:grpSpPr bwMode="auto">
          <a:xfrm>
            <a:off x="139700" y="1052513"/>
            <a:ext cx="903288" cy="614362"/>
            <a:chOff x="3132610" y="5588000"/>
            <a:chExt cx="902097" cy="612834"/>
          </a:xfrm>
        </p:grpSpPr>
        <p:sp>
          <p:nvSpPr>
            <p:cNvPr id="27656" name="椭圆 9"/>
            <p:cNvSpPr>
              <a:spLocks noChangeArrowheads="1"/>
            </p:cNvSpPr>
            <p:nvPr/>
          </p:nvSpPr>
          <p:spPr bwMode="auto">
            <a:xfrm>
              <a:off x="3132610" y="5626105"/>
              <a:ext cx="626141" cy="574729"/>
            </a:xfrm>
            <a:prstGeom prst="ellipse">
              <a:avLst/>
            </a:prstGeom>
            <a:solidFill>
              <a:srgbClr val="92D050"/>
            </a:solidFill>
            <a:ln w="9525">
              <a:noFill/>
              <a:round/>
            </a:ln>
          </p:spPr>
          <p:txBody>
            <a:bodyPr/>
            <a:lstStyle/>
            <a:p>
              <a:pPr eaLnBrk="1" hangingPunct="1"/>
              <a:endParaRPr lang="zh-CN" altLang="en-US" sz="2000">
                <a:solidFill>
                  <a:srgbClr val="000000"/>
                </a:solidFill>
              </a:endParaRPr>
            </a:p>
          </p:txBody>
        </p:sp>
        <p:sp>
          <p:nvSpPr>
            <p:cNvPr id="27657" name="文本框 10"/>
            <p:cNvSpPr txBox="1">
              <a:spLocks noChangeArrowheads="1"/>
            </p:cNvSpPr>
            <p:nvPr/>
          </p:nvSpPr>
          <p:spPr bwMode="auto">
            <a:xfrm>
              <a:off x="3242545" y="5588000"/>
              <a:ext cx="792162" cy="5842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3200">
                  <a:solidFill>
                    <a:srgbClr val="7030A0"/>
                  </a:solidFill>
                </a:rPr>
                <a:t>1</a:t>
              </a:r>
              <a:endParaRPr lang="zh-CN" altLang="en-US" sz="3200">
                <a:solidFill>
                  <a:srgbClr val="7030A0"/>
                </a:solidFill>
              </a:endParaRPr>
            </a:p>
          </p:txBody>
        </p:sp>
      </p:grp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4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4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4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64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7171" grpId="0"/>
      <p:bldP spid="647173" grpId="0" animBg="1"/>
      <p:bldP spid="647174" grpId="0" animBg="1"/>
      <p:bldP spid="64717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4" name="Text Box 4"/>
          <p:cNvSpPr txBox="1">
            <a:spLocks noChangeArrowheads="1"/>
          </p:cNvSpPr>
          <p:nvPr/>
        </p:nvSpPr>
        <p:spPr bwMode="auto">
          <a:xfrm>
            <a:off x="3924300" y="2708275"/>
            <a:ext cx="4932363" cy="2727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zh-CN" sz="3600" dirty="0"/>
              <a:t>It’s </a:t>
            </a:r>
            <a:r>
              <a:rPr lang="en-US" altLang="zh-CN" sz="3600" u="sng" dirty="0">
                <a:solidFill>
                  <a:srgbClr val="FF0000"/>
                </a:solidFill>
              </a:rPr>
              <a:t>the start of</a:t>
            </a:r>
            <a:r>
              <a:rPr lang="en-US" altLang="zh-CN" sz="3600" dirty="0"/>
              <a:t> the new term and we</a:t>
            </a:r>
            <a:r>
              <a:rPr lang="en-US" altLang="zh-CN" sz="3600" u="sng" dirty="0">
                <a:solidFill>
                  <a:srgbClr val="FF0000"/>
                </a:solidFill>
              </a:rPr>
              <a:t>’re choosing</a:t>
            </a:r>
            <a:r>
              <a:rPr lang="en-US" altLang="zh-CN" sz="3600" dirty="0"/>
              <a:t> our new monitors.</a:t>
            </a:r>
          </a:p>
        </p:txBody>
      </p:sp>
      <p:pic>
        <p:nvPicPr>
          <p:cNvPr id="28675" name="Picture 6" descr="0929r1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5288" y="1881188"/>
            <a:ext cx="2913062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TextBox 5"/>
          <p:cNvSpPr txBox="1">
            <a:spLocks noChangeArrowheads="1"/>
          </p:cNvSpPr>
          <p:nvPr/>
        </p:nvSpPr>
        <p:spPr bwMode="auto">
          <a:xfrm>
            <a:off x="1093788" y="919163"/>
            <a:ext cx="4429125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zh-CN" sz="4000" dirty="0">
                <a:solidFill>
                  <a:srgbClr val="0000FF"/>
                </a:solidFill>
              </a:rPr>
              <a:t>Listen and read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pic>
        <p:nvPicPr>
          <p:cNvPr id="7" name="Unit2课文录音activity2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5262563" y="1147763"/>
            <a:ext cx="468312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678" name="组合 13"/>
          <p:cNvGrpSpPr/>
          <p:nvPr/>
        </p:nvGrpSpPr>
        <p:grpSpPr bwMode="auto">
          <a:xfrm>
            <a:off x="247650" y="981075"/>
            <a:ext cx="903288" cy="614363"/>
            <a:chOff x="3132610" y="5588000"/>
            <a:chExt cx="902097" cy="612834"/>
          </a:xfrm>
        </p:grpSpPr>
        <p:sp>
          <p:nvSpPr>
            <p:cNvPr id="28679" name="椭圆 9"/>
            <p:cNvSpPr>
              <a:spLocks noChangeArrowheads="1"/>
            </p:cNvSpPr>
            <p:nvPr/>
          </p:nvSpPr>
          <p:spPr bwMode="auto">
            <a:xfrm>
              <a:off x="3132610" y="5626105"/>
              <a:ext cx="626141" cy="574729"/>
            </a:xfrm>
            <a:prstGeom prst="ellipse">
              <a:avLst/>
            </a:prstGeom>
            <a:solidFill>
              <a:srgbClr val="92D050"/>
            </a:solidFill>
            <a:ln w="9525">
              <a:noFill/>
              <a:round/>
            </a:ln>
          </p:spPr>
          <p:txBody>
            <a:bodyPr/>
            <a:lstStyle/>
            <a:p>
              <a:pPr eaLnBrk="1" hangingPunct="1"/>
              <a:endParaRPr lang="zh-CN" altLang="en-US" sz="2000">
                <a:solidFill>
                  <a:srgbClr val="000000"/>
                </a:solidFill>
              </a:endParaRPr>
            </a:p>
          </p:txBody>
        </p:sp>
        <p:sp>
          <p:nvSpPr>
            <p:cNvPr id="28680" name="文本框 10"/>
            <p:cNvSpPr txBox="1">
              <a:spLocks noChangeArrowheads="1"/>
            </p:cNvSpPr>
            <p:nvPr/>
          </p:nvSpPr>
          <p:spPr bwMode="auto">
            <a:xfrm>
              <a:off x="3242545" y="5588000"/>
              <a:ext cx="792162" cy="5842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3200">
                  <a:solidFill>
                    <a:srgbClr val="7030A0"/>
                  </a:solidFill>
                </a:rPr>
                <a:t>2</a:t>
              </a:r>
              <a:endParaRPr lang="zh-CN" altLang="en-US" sz="3200">
                <a:solidFill>
                  <a:srgbClr val="7030A0"/>
                </a:solidFill>
              </a:endParaRPr>
            </a:p>
          </p:txBody>
        </p:sp>
      </p:grp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5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0193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6553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4" name="Text Box 4"/>
          <p:cNvSpPr txBox="1">
            <a:spLocks noChangeArrowheads="1"/>
          </p:cNvSpPr>
          <p:nvPr/>
        </p:nvSpPr>
        <p:spPr bwMode="auto">
          <a:xfrm>
            <a:off x="503238" y="404813"/>
            <a:ext cx="8172450" cy="4181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zh-CN" sz="3200" dirty="0"/>
              <a:t>I</a:t>
            </a:r>
            <a:r>
              <a:rPr lang="en-US" altLang="zh-CN" sz="3200" u="sng" dirty="0">
                <a:solidFill>
                  <a:srgbClr val="FF0000"/>
                </a:solidFill>
              </a:rPr>
              <a:t>’d like to</a:t>
            </a:r>
            <a:r>
              <a:rPr lang="en-US" altLang="zh-CN" sz="3200" dirty="0"/>
              <a:t> be the class monitor. I </a:t>
            </a:r>
            <a:r>
              <a:rPr lang="en-US" altLang="zh-CN" sz="3200" u="sng" dirty="0">
                <a:solidFill>
                  <a:srgbClr val="FF0000"/>
                </a:solidFill>
              </a:rPr>
              <a:t>get on well with</a:t>
            </a:r>
            <a:r>
              <a:rPr lang="en-US" altLang="zh-CN" sz="3200" dirty="0"/>
              <a:t> everyone, classmates and teachers. I work very hard, and I do well at school. I’m kind and I</a:t>
            </a:r>
            <a:r>
              <a:rPr lang="en-US" altLang="zh-CN" sz="3200" u="sng" dirty="0">
                <a:solidFill>
                  <a:srgbClr val="FF0000"/>
                </a:solidFill>
              </a:rPr>
              <a:t>’m</a:t>
            </a:r>
            <a:r>
              <a:rPr lang="en-US" altLang="zh-CN" sz="3200" dirty="0"/>
              <a:t> always </a:t>
            </a:r>
            <a:r>
              <a:rPr lang="en-US" altLang="zh-CN" sz="3200" u="sng" dirty="0">
                <a:solidFill>
                  <a:srgbClr val="FF0000"/>
                </a:solidFill>
              </a:rPr>
              <a:t>ready to</a:t>
            </a:r>
            <a:r>
              <a:rPr lang="en-US" altLang="zh-CN" sz="3200" dirty="0"/>
              <a:t> help others. I can even help teachers too. Choose me as     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200" dirty="0"/>
              <a:t>                       your class monitor and </a:t>
            </a:r>
            <a:r>
              <a:rPr lang="en-US" altLang="zh-CN" sz="3200" u="sng" dirty="0">
                <a:solidFill>
                  <a:srgbClr val="FF0000"/>
                </a:solidFill>
              </a:rPr>
              <a:t>promise 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200" dirty="0">
                <a:solidFill>
                  <a:srgbClr val="FF0000"/>
                </a:solidFill>
              </a:rPr>
              <a:t>                       </a:t>
            </a:r>
            <a:r>
              <a:rPr lang="en-US" altLang="zh-CN" sz="3200" u="sng" dirty="0">
                <a:solidFill>
                  <a:srgbClr val="FF0000"/>
                </a:solidFill>
              </a:rPr>
              <a:t>to</a:t>
            </a:r>
            <a:r>
              <a:rPr lang="en-US" altLang="zh-CN" sz="3200" dirty="0"/>
              <a:t> help you! </a:t>
            </a:r>
          </a:p>
        </p:txBody>
      </p:sp>
      <p:pic>
        <p:nvPicPr>
          <p:cNvPr id="30723" name="Picture 5" descr="10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3238" y="3681413"/>
            <a:ext cx="2062162" cy="281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6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0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7" name="Text Box 3"/>
          <p:cNvSpPr txBox="1">
            <a:spLocks noChangeArrowheads="1"/>
          </p:cNvSpPr>
          <p:nvPr/>
        </p:nvSpPr>
        <p:spPr bwMode="auto">
          <a:xfrm>
            <a:off x="503238" y="225425"/>
            <a:ext cx="7958137" cy="5349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zh-CN" sz="3200" dirty="0"/>
              <a:t>I </a:t>
            </a:r>
            <a:r>
              <a:rPr lang="en-US" altLang="zh-CN" sz="3200" u="sng" dirty="0">
                <a:solidFill>
                  <a:srgbClr val="FF0000"/>
                </a:solidFill>
              </a:rPr>
              <a:t>want to be</a:t>
            </a:r>
            <a:r>
              <a:rPr lang="en-US" altLang="zh-CN" sz="3200" dirty="0"/>
              <a:t> the PE monitor. I enjoy sport, and I can run really fast. I’m really </a:t>
            </a:r>
            <a:r>
              <a:rPr lang="en-US" altLang="zh-CN" sz="3200" u="sng" dirty="0">
                <a:solidFill>
                  <a:srgbClr val="FF0000"/>
                </a:solidFill>
              </a:rPr>
              <a:t>fit and healthy</a:t>
            </a:r>
            <a:r>
              <a:rPr lang="en-US" altLang="zh-CN" sz="3200" dirty="0"/>
              <a:t>. Just watch me </a:t>
            </a:r>
            <a:r>
              <a:rPr lang="en-US" altLang="zh-CN" sz="3200" u="sng" dirty="0">
                <a:solidFill>
                  <a:srgbClr val="FF0000"/>
                </a:solidFill>
              </a:rPr>
              <a:t>in the playground</a:t>
            </a:r>
            <a:r>
              <a:rPr lang="en-US" altLang="zh-CN" sz="3200" dirty="0"/>
              <a:t> between lessons! I </a:t>
            </a:r>
            <a:r>
              <a:rPr lang="en-US" altLang="zh-CN" sz="3200" u="sng" dirty="0">
                <a:solidFill>
                  <a:srgbClr val="FF0000"/>
                </a:solidFill>
              </a:rPr>
              <a:t>play</a:t>
            </a:r>
            <a:r>
              <a:rPr lang="en-US" altLang="zh-CN" sz="3200" dirty="0"/>
              <a:t> most ball games </a:t>
            </a:r>
            <a:r>
              <a:rPr lang="en-US" altLang="zh-CN" sz="3200" u="sng" dirty="0">
                <a:solidFill>
                  <a:srgbClr val="FF0000"/>
                </a:solidFill>
              </a:rPr>
              <a:t>well</a:t>
            </a:r>
            <a:r>
              <a:rPr lang="en-US" altLang="zh-CN" sz="3200" dirty="0"/>
              <a:t>. But I</a:t>
            </a:r>
            <a:r>
              <a:rPr lang="en-US" altLang="zh-CN" sz="3200" u="sng" dirty="0">
                <a:solidFill>
                  <a:srgbClr val="FF0000"/>
                </a:solidFill>
              </a:rPr>
              <a:t>’m</a:t>
            </a:r>
            <a:r>
              <a:rPr lang="en-US" altLang="zh-CN" sz="3200" dirty="0"/>
              <a:t> really </a:t>
            </a:r>
            <a:r>
              <a:rPr lang="en-US" altLang="zh-CN" sz="3200" u="sng" dirty="0">
                <a:solidFill>
                  <a:srgbClr val="FF0000"/>
                </a:solidFill>
              </a:rPr>
              <a:t>good at</a:t>
            </a:r>
            <a:r>
              <a:rPr lang="en-US" altLang="zh-CN" sz="3200" dirty="0"/>
              <a:t> football, and I play basketball </a:t>
            </a:r>
            <a:r>
              <a:rPr lang="en-US" altLang="zh-CN" sz="3200" dirty="0">
                <a:solidFill>
                  <a:srgbClr val="FF0000"/>
                </a:solidFill>
              </a:rPr>
              <a:t>in the school team</a:t>
            </a:r>
            <a:r>
              <a:rPr lang="en-US" altLang="zh-CN" sz="3200" dirty="0"/>
              <a:t>. I usually </a:t>
            </a:r>
            <a:r>
              <a:rPr lang="en-US" altLang="zh-CN" sz="3200" u="sng" dirty="0">
                <a:solidFill>
                  <a:srgbClr val="FF0000"/>
                </a:solidFill>
              </a:rPr>
              <a:t>get the best score</a:t>
            </a:r>
            <a:r>
              <a:rPr lang="en-US" altLang="zh-CN" sz="3200" dirty="0"/>
              <a:t> in every match. Choose me </a:t>
            </a:r>
            <a:r>
              <a:rPr lang="en-US" altLang="zh-CN" sz="3200" u="sng" dirty="0">
                <a:solidFill>
                  <a:srgbClr val="FF0000"/>
                </a:solidFill>
              </a:rPr>
              <a:t>for</a:t>
            </a:r>
            <a:r>
              <a:rPr lang="en-US" altLang="zh-CN" sz="3200" dirty="0"/>
              <a:t> the PE monitor and you can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200" dirty="0"/>
              <a:t>get the best score too! </a:t>
            </a:r>
          </a:p>
        </p:txBody>
      </p:sp>
      <p:pic>
        <p:nvPicPr>
          <p:cNvPr id="31747" name="Picture 4" descr="10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64275" y="4473575"/>
            <a:ext cx="1944688" cy="238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5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638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9" name="Text Box 3"/>
          <p:cNvSpPr txBox="1">
            <a:spLocks noChangeArrowheads="1"/>
          </p:cNvSpPr>
          <p:nvPr/>
        </p:nvSpPr>
        <p:spPr bwMode="auto">
          <a:xfrm>
            <a:off x="647700" y="404813"/>
            <a:ext cx="7993063" cy="3892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en-US" altLang="zh-CN" sz="3200" u="sng">
                <a:solidFill>
                  <a:srgbClr val="FF0000"/>
                </a:solidFill>
              </a:rPr>
              <a:t>I’d like to be</a:t>
            </a:r>
            <a:r>
              <a:rPr lang="en-US" altLang="zh-CN" sz="3200"/>
              <a:t> the cleaning monitor.  I often </a:t>
            </a:r>
            <a:r>
              <a:rPr lang="en-US" altLang="zh-CN" sz="3200" u="sng">
                <a:solidFill>
                  <a:srgbClr val="FF0000"/>
                </a:solidFill>
              </a:rPr>
              <a:t>help</a:t>
            </a:r>
            <a:r>
              <a:rPr lang="en-US" altLang="zh-CN" sz="3200"/>
              <a:t> my mother </a:t>
            </a:r>
            <a:r>
              <a:rPr lang="en-US" altLang="zh-CN" sz="3200" u="sng">
                <a:solidFill>
                  <a:srgbClr val="FF0000"/>
                </a:solidFill>
              </a:rPr>
              <a:t>do cleaning</a:t>
            </a:r>
            <a:r>
              <a:rPr lang="en-US" altLang="zh-CN" sz="3200"/>
              <a:t> at home and I like </a:t>
            </a:r>
            <a:r>
              <a:rPr lang="en-US" altLang="zh-CN" sz="3200" u="sng">
                <a:solidFill>
                  <a:srgbClr val="FF0000"/>
                </a:solidFill>
              </a:rPr>
              <a:t>a clean and tidy house</a:t>
            </a:r>
            <a:r>
              <a:rPr lang="en-US" altLang="zh-CN" sz="3200"/>
              <a:t>. I’m sure everybody </a:t>
            </a:r>
            <a:r>
              <a:rPr lang="en-US" altLang="zh-CN" sz="3200" u="sng">
                <a:solidFill>
                  <a:srgbClr val="FF0000"/>
                </a:solidFill>
              </a:rPr>
              <a:t>would like</a:t>
            </a:r>
            <a:r>
              <a:rPr lang="en-US" altLang="zh-CN" sz="3200"/>
              <a:t> a clean classroom, just like home. Choose me and we can </a:t>
            </a:r>
            <a:r>
              <a:rPr lang="en-US" altLang="zh-CN" sz="3200" u="sng">
                <a:solidFill>
                  <a:srgbClr val="FF0000"/>
                </a:solidFill>
              </a:rPr>
              <a:t>make</a:t>
            </a:r>
            <a:r>
              <a:rPr lang="en-US" altLang="zh-CN" sz="3200"/>
              <a:t> our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3200"/>
              <a:t>                       classroom </a:t>
            </a:r>
            <a:r>
              <a:rPr lang="en-US" altLang="zh-CN" sz="3200" u="sng">
                <a:solidFill>
                  <a:srgbClr val="FF0000"/>
                </a:solidFill>
              </a:rPr>
              <a:t>beautiful</a:t>
            </a:r>
            <a:r>
              <a:rPr lang="en-US" altLang="zh-CN" sz="3200"/>
              <a:t>. </a:t>
            </a:r>
          </a:p>
        </p:txBody>
      </p:sp>
      <p:pic>
        <p:nvPicPr>
          <p:cNvPr id="32771" name="Picture 4" descr="10-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3238" y="3789363"/>
            <a:ext cx="2124075" cy="277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5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43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13" name="Text Box 9"/>
          <p:cNvSpPr txBox="1">
            <a:spLocks noChangeArrowheads="1"/>
          </p:cNvSpPr>
          <p:nvPr/>
        </p:nvSpPr>
        <p:spPr bwMode="auto">
          <a:xfrm>
            <a:off x="287338" y="641350"/>
            <a:ext cx="8353425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>
                <a:solidFill>
                  <a:srgbClr val="0000FF"/>
                </a:solidFill>
              </a:rPr>
              <a:t>Read the passage and check (√) the true sentences.</a:t>
            </a:r>
          </a:p>
        </p:txBody>
      </p:sp>
      <p:sp>
        <p:nvSpPr>
          <p:cNvPr id="635914" name="Text Box 10"/>
          <p:cNvSpPr txBox="1">
            <a:spLocks noChangeArrowheads="1"/>
          </p:cNvSpPr>
          <p:nvPr/>
        </p:nvSpPr>
        <p:spPr bwMode="auto">
          <a:xfrm>
            <a:off x="1042988" y="1412875"/>
            <a:ext cx="7777162" cy="4930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zh-CN" sz="3600"/>
              <a:t>1. Lingling doesn’t get on well with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3600"/>
              <a:t>    others.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3600"/>
              <a:t>2. Lingling is kind to everyone.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3600"/>
              <a:t>3. Daming is good at sport so he wants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3600"/>
              <a:t>    to be the PE monitor.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3600"/>
              <a:t>4. Daming plays football for the school.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3600"/>
              <a:t>5. Tony doesn’t like cleaning.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3600"/>
              <a:t>6. Tony’s home is tidy.</a:t>
            </a:r>
          </a:p>
        </p:txBody>
      </p:sp>
      <p:sp>
        <p:nvSpPr>
          <p:cNvPr id="635915" name="Rectangle 11"/>
          <p:cNvSpPr>
            <a:spLocks noChangeArrowheads="1"/>
          </p:cNvSpPr>
          <p:nvPr/>
        </p:nvSpPr>
        <p:spPr bwMode="auto">
          <a:xfrm>
            <a:off x="468313" y="1592263"/>
            <a:ext cx="539750" cy="4683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eaLnBrk="1" hangingPunct="1"/>
            <a:endParaRPr lang="zh-CN" altLang="en-US"/>
          </a:p>
        </p:txBody>
      </p:sp>
      <p:sp>
        <p:nvSpPr>
          <p:cNvPr id="635916" name="Rectangle 12"/>
          <p:cNvSpPr>
            <a:spLocks noChangeArrowheads="1"/>
          </p:cNvSpPr>
          <p:nvPr/>
        </p:nvSpPr>
        <p:spPr bwMode="auto">
          <a:xfrm>
            <a:off x="468313" y="2781300"/>
            <a:ext cx="539750" cy="468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eaLnBrk="1" hangingPunct="1"/>
            <a:endParaRPr lang="zh-CN" altLang="en-US"/>
          </a:p>
        </p:txBody>
      </p:sp>
      <p:sp>
        <p:nvSpPr>
          <p:cNvPr id="635917" name="Rectangle 13"/>
          <p:cNvSpPr>
            <a:spLocks noChangeArrowheads="1"/>
          </p:cNvSpPr>
          <p:nvPr/>
        </p:nvSpPr>
        <p:spPr bwMode="auto">
          <a:xfrm>
            <a:off x="468313" y="3392488"/>
            <a:ext cx="539750" cy="4683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eaLnBrk="1" hangingPunct="1"/>
            <a:endParaRPr lang="zh-CN" altLang="en-US"/>
          </a:p>
        </p:txBody>
      </p:sp>
      <p:sp>
        <p:nvSpPr>
          <p:cNvPr id="635918" name="Rectangle 14"/>
          <p:cNvSpPr>
            <a:spLocks noChangeArrowheads="1"/>
          </p:cNvSpPr>
          <p:nvPr/>
        </p:nvSpPr>
        <p:spPr bwMode="auto">
          <a:xfrm>
            <a:off x="468313" y="4581525"/>
            <a:ext cx="539750" cy="468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eaLnBrk="1" hangingPunct="1"/>
            <a:endParaRPr lang="zh-CN" altLang="en-US"/>
          </a:p>
        </p:txBody>
      </p:sp>
      <p:sp>
        <p:nvSpPr>
          <p:cNvPr id="635919" name="Rectangle 15"/>
          <p:cNvSpPr>
            <a:spLocks noChangeArrowheads="1"/>
          </p:cNvSpPr>
          <p:nvPr/>
        </p:nvSpPr>
        <p:spPr bwMode="auto">
          <a:xfrm>
            <a:off x="468313" y="5157788"/>
            <a:ext cx="539750" cy="4683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eaLnBrk="1" hangingPunct="1"/>
            <a:endParaRPr lang="zh-CN" altLang="en-US"/>
          </a:p>
        </p:txBody>
      </p:sp>
      <p:sp>
        <p:nvSpPr>
          <p:cNvPr id="635920" name="Rectangle 16"/>
          <p:cNvSpPr>
            <a:spLocks noChangeArrowheads="1"/>
          </p:cNvSpPr>
          <p:nvPr/>
        </p:nvSpPr>
        <p:spPr bwMode="auto">
          <a:xfrm>
            <a:off x="468313" y="5734050"/>
            <a:ext cx="539750" cy="468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eaLnBrk="1" hangingPunct="1"/>
            <a:endParaRPr lang="zh-CN" altLang="en-US"/>
          </a:p>
        </p:txBody>
      </p:sp>
      <p:sp>
        <p:nvSpPr>
          <p:cNvPr id="635921" name="Rectangle 17"/>
          <p:cNvSpPr>
            <a:spLocks noChangeArrowheads="1"/>
          </p:cNvSpPr>
          <p:nvPr/>
        </p:nvSpPr>
        <p:spPr bwMode="auto">
          <a:xfrm>
            <a:off x="411163" y="2673350"/>
            <a:ext cx="884237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zh-CN" sz="4400">
                <a:solidFill>
                  <a:srgbClr val="FF0000"/>
                </a:solidFill>
              </a:rPr>
              <a:t>√ </a:t>
            </a:r>
          </a:p>
        </p:txBody>
      </p:sp>
      <p:sp>
        <p:nvSpPr>
          <p:cNvPr id="635922" name="Rectangle 18"/>
          <p:cNvSpPr>
            <a:spLocks noChangeArrowheads="1"/>
          </p:cNvSpPr>
          <p:nvPr/>
        </p:nvSpPr>
        <p:spPr bwMode="auto">
          <a:xfrm>
            <a:off x="395288" y="3249613"/>
            <a:ext cx="884237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zh-CN" sz="4400">
                <a:solidFill>
                  <a:srgbClr val="FF0000"/>
                </a:solidFill>
              </a:rPr>
              <a:t>√ </a:t>
            </a:r>
          </a:p>
        </p:txBody>
      </p:sp>
      <p:sp>
        <p:nvSpPr>
          <p:cNvPr id="635923" name="Rectangle 19"/>
          <p:cNvSpPr>
            <a:spLocks noChangeArrowheads="1"/>
          </p:cNvSpPr>
          <p:nvPr/>
        </p:nvSpPr>
        <p:spPr bwMode="auto">
          <a:xfrm>
            <a:off x="431800" y="5589588"/>
            <a:ext cx="884238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zh-CN" sz="4400">
                <a:solidFill>
                  <a:srgbClr val="FF0000"/>
                </a:solidFill>
              </a:rPr>
              <a:t>√ </a:t>
            </a:r>
          </a:p>
        </p:txBody>
      </p:sp>
      <p:sp>
        <p:nvSpPr>
          <p:cNvPr id="635924" name="Rectangle 20"/>
          <p:cNvSpPr>
            <a:spLocks noChangeArrowheads="1"/>
          </p:cNvSpPr>
          <p:nvPr/>
        </p:nvSpPr>
        <p:spPr bwMode="auto">
          <a:xfrm>
            <a:off x="395288" y="1412875"/>
            <a:ext cx="884237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zh-CN" sz="4400">
                <a:solidFill>
                  <a:srgbClr val="FF0000"/>
                </a:solidFill>
              </a:rPr>
              <a:t>× </a:t>
            </a:r>
          </a:p>
        </p:txBody>
      </p:sp>
      <p:sp>
        <p:nvSpPr>
          <p:cNvPr id="635929" name="Rectangle 25"/>
          <p:cNvSpPr>
            <a:spLocks noChangeArrowheads="1"/>
          </p:cNvSpPr>
          <p:nvPr/>
        </p:nvSpPr>
        <p:spPr bwMode="auto">
          <a:xfrm>
            <a:off x="323850" y="4437063"/>
            <a:ext cx="884238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zh-CN" sz="4400">
                <a:solidFill>
                  <a:srgbClr val="FF0000"/>
                </a:solidFill>
              </a:rPr>
              <a:t>× </a:t>
            </a:r>
          </a:p>
        </p:txBody>
      </p:sp>
      <p:sp>
        <p:nvSpPr>
          <p:cNvPr id="635930" name="Rectangle 26"/>
          <p:cNvSpPr>
            <a:spLocks noChangeArrowheads="1"/>
          </p:cNvSpPr>
          <p:nvPr/>
        </p:nvSpPr>
        <p:spPr bwMode="auto">
          <a:xfrm>
            <a:off x="323850" y="5013325"/>
            <a:ext cx="884238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zh-CN" sz="4400">
                <a:solidFill>
                  <a:srgbClr val="FF0000"/>
                </a:solidFill>
              </a:rPr>
              <a:t>× 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35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35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35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635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35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35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35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35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35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35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35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35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35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35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359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359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35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35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35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35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913" grpId="0"/>
      <p:bldP spid="635914" grpId="0"/>
      <p:bldP spid="635915" grpId="0" animBg="1"/>
      <p:bldP spid="635916" grpId="0" animBg="1"/>
      <p:bldP spid="635917" grpId="0" animBg="1"/>
      <p:bldP spid="635918" grpId="0" animBg="1"/>
      <p:bldP spid="635919" grpId="0" animBg="1"/>
      <p:bldP spid="635920" grpId="0" animBg="1"/>
      <p:bldP spid="635921" grpId="0"/>
      <p:bldP spid="635922" grpId="0"/>
      <p:bldP spid="635923" grpId="0"/>
      <p:bldP spid="635924" grpId="0"/>
      <p:bldP spid="635929" grpId="0"/>
      <p:bldP spid="6359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5" name="Text Box 3"/>
          <p:cNvSpPr txBox="1">
            <a:spLocks noChangeArrowheads="1"/>
          </p:cNvSpPr>
          <p:nvPr/>
        </p:nvSpPr>
        <p:spPr bwMode="auto">
          <a:xfrm>
            <a:off x="647700" y="1879600"/>
            <a:ext cx="8172450" cy="3416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en-US" altLang="zh-CN" sz="3600">
                <a:solidFill>
                  <a:srgbClr val="7030A0"/>
                </a:solidFill>
              </a:rPr>
              <a:t>How to choose your monitors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600"/>
              <a:t>A good class monitor gets on well with (1)classmates / everybody and (2)promises / likes to help you.</a:t>
            </a:r>
          </a:p>
        </p:txBody>
      </p:sp>
      <p:sp>
        <p:nvSpPr>
          <p:cNvPr id="648196" name="Line 4"/>
          <p:cNvSpPr>
            <a:spLocks noChangeShapeType="1"/>
          </p:cNvSpPr>
          <p:nvPr/>
        </p:nvSpPr>
        <p:spPr bwMode="auto">
          <a:xfrm>
            <a:off x="3600450" y="4400550"/>
            <a:ext cx="20875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48197" name="Line 5"/>
          <p:cNvSpPr>
            <a:spLocks noChangeShapeType="1"/>
          </p:cNvSpPr>
          <p:nvPr/>
        </p:nvSpPr>
        <p:spPr bwMode="auto">
          <a:xfrm flipV="1">
            <a:off x="1150938" y="5192713"/>
            <a:ext cx="18002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48198" name="Rectangle 6"/>
          <p:cNvSpPr>
            <a:spLocks noChangeArrowheads="1"/>
          </p:cNvSpPr>
          <p:nvPr/>
        </p:nvSpPr>
        <p:spPr bwMode="auto">
          <a:xfrm>
            <a:off x="1138238" y="995363"/>
            <a:ext cx="5216525" cy="5857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zh-CN" sz="3200" dirty="0">
                <a:solidFill>
                  <a:srgbClr val="0000FF"/>
                </a:solidFill>
                <a:latin typeface="+mn-lt"/>
              </a:rPr>
              <a:t>Underline the correct words.</a:t>
            </a:r>
          </a:p>
        </p:txBody>
      </p:sp>
      <p:grpSp>
        <p:nvGrpSpPr>
          <p:cNvPr id="34822" name="组合 13"/>
          <p:cNvGrpSpPr/>
          <p:nvPr/>
        </p:nvGrpSpPr>
        <p:grpSpPr bwMode="auto">
          <a:xfrm>
            <a:off x="247650" y="981075"/>
            <a:ext cx="903288" cy="614363"/>
            <a:chOff x="3132610" y="5588000"/>
            <a:chExt cx="902097" cy="612834"/>
          </a:xfrm>
        </p:grpSpPr>
        <p:sp>
          <p:nvSpPr>
            <p:cNvPr id="34823" name="椭圆 9"/>
            <p:cNvSpPr>
              <a:spLocks noChangeArrowheads="1"/>
            </p:cNvSpPr>
            <p:nvPr/>
          </p:nvSpPr>
          <p:spPr bwMode="auto">
            <a:xfrm>
              <a:off x="3132610" y="5626105"/>
              <a:ext cx="626141" cy="574729"/>
            </a:xfrm>
            <a:prstGeom prst="ellipse">
              <a:avLst/>
            </a:prstGeom>
            <a:solidFill>
              <a:srgbClr val="92D050"/>
            </a:solidFill>
            <a:ln w="9525">
              <a:noFill/>
              <a:round/>
            </a:ln>
          </p:spPr>
          <p:txBody>
            <a:bodyPr/>
            <a:lstStyle/>
            <a:p>
              <a:pPr eaLnBrk="1" hangingPunct="1"/>
              <a:endParaRPr lang="zh-CN" altLang="en-US" sz="2000">
                <a:solidFill>
                  <a:srgbClr val="000000"/>
                </a:solidFill>
              </a:endParaRPr>
            </a:p>
          </p:txBody>
        </p:sp>
        <p:sp>
          <p:nvSpPr>
            <p:cNvPr id="34824" name="文本框 10"/>
            <p:cNvSpPr txBox="1">
              <a:spLocks noChangeArrowheads="1"/>
            </p:cNvSpPr>
            <p:nvPr/>
          </p:nvSpPr>
          <p:spPr bwMode="auto">
            <a:xfrm>
              <a:off x="3242545" y="5588000"/>
              <a:ext cx="792162" cy="5842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3200">
                  <a:solidFill>
                    <a:srgbClr val="7030A0"/>
                  </a:solidFill>
                </a:rPr>
                <a:t>2</a:t>
              </a:r>
              <a:endParaRPr lang="zh-CN" altLang="en-US" sz="3200">
                <a:solidFill>
                  <a:srgbClr val="7030A0"/>
                </a:solidFill>
              </a:endParaRPr>
            </a:p>
          </p:txBody>
        </p:sp>
      </p:grp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4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4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4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8195" grpId="0"/>
      <p:bldP spid="648196" grpId="0" animBg="1"/>
      <p:bldP spid="648197" grpId="0" animBg="1"/>
      <p:bldP spid="64819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82" name="Text Box 18"/>
          <p:cNvSpPr txBox="1">
            <a:spLocks noChangeArrowheads="1"/>
          </p:cNvSpPr>
          <p:nvPr/>
        </p:nvSpPr>
        <p:spPr bwMode="auto">
          <a:xfrm>
            <a:off x="395288" y="622300"/>
            <a:ext cx="8569325" cy="53625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zh-CN" sz="3600"/>
              <a:t>A good PE monitor enjoys sport and is usually (3) fit / tidy. They often play (4)basketball / the piano or other sports in the school (5) team / class. They always try to get the best (6)score / help in a match.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/>
              <a:t>A good cleaning monitor is (7)bad / good at cleaning. They make the classroom (8)just / best like home.</a:t>
            </a:r>
          </a:p>
        </p:txBody>
      </p:sp>
      <p:sp>
        <p:nvSpPr>
          <p:cNvPr id="600083" name="Line 19"/>
          <p:cNvSpPr>
            <a:spLocks noChangeShapeType="1"/>
          </p:cNvSpPr>
          <p:nvPr/>
        </p:nvSpPr>
        <p:spPr bwMode="auto">
          <a:xfrm>
            <a:off x="2555875" y="1917700"/>
            <a:ext cx="6477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00084" name="Line 20"/>
          <p:cNvSpPr>
            <a:spLocks noChangeShapeType="1"/>
          </p:cNvSpPr>
          <p:nvPr/>
        </p:nvSpPr>
        <p:spPr bwMode="auto">
          <a:xfrm>
            <a:off x="1006475" y="2601913"/>
            <a:ext cx="21240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00085" name="Line 21"/>
          <p:cNvSpPr>
            <a:spLocks noChangeShapeType="1"/>
          </p:cNvSpPr>
          <p:nvPr/>
        </p:nvSpPr>
        <p:spPr bwMode="auto">
          <a:xfrm>
            <a:off x="3203575" y="3286125"/>
            <a:ext cx="10429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00086" name="Line 22"/>
          <p:cNvSpPr>
            <a:spLocks noChangeShapeType="1"/>
          </p:cNvSpPr>
          <p:nvPr/>
        </p:nvSpPr>
        <p:spPr bwMode="auto">
          <a:xfrm>
            <a:off x="3779838" y="3933825"/>
            <a:ext cx="10795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00087" name="Line 23"/>
          <p:cNvSpPr>
            <a:spLocks noChangeShapeType="1"/>
          </p:cNvSpPr>
          <p:nvPr/>
        </p:nvSpPr>
        <p:spPr bwMode="auto">
          <a:xfrm>
            <a:off x="7488238" y="4652963"/>
            <a:ext cx="9366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00088" name="Line 24"/>
          <p:cNvSpPr>
            <a:spLocks noChangeShapeType="1"/>
          </p:cNvSpPr>
          <p:nvPr/>
        </p:nvSpPr>
        <p:spPr bwMode="auto">
          <a:xfrm>
            <a:off x="935038" y="5949950"/>
            <a:ext cx="9350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00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00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00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00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00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00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00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0082" grpId="0" animBg="1"/>
      <p:bldP spid="600083" grpId="0" animBg="1"/>
      <p:bldP spid="600084" grpId="0" animBg="1"/>
      <p:bldP spid="600085" grpId="0" animBg="1"/>
      <p:bldP spid="600086" grpId="0" animBg="1"/>
      <p:bldP spid="600087" grpId="0" animBg="1"/>
      <p:bldP spid="60008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65" name="Text Box 13"/>
          <p:cNvSpPr txBox="1">
            <a:spLocks noChangeArrowheads="1"/>
          </p:cNvSpPr>
          <p:nvPr/>
        </p:nvSpPr>
        <p:spPr bwMode="auto">
          <a:xfrm>
            <a:off x="682625" y="512763"/>
            <a:ext cx="8497888" cy="10779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0000FF"/>
                </a:solidFill>
              </a:rPr>
              <a:t>Complete the sentences with the correct form of the expressions from the box.</a:t>
            </a:r>
          </a:p>
        </p:txBody>
      </p:sp>
      <p:sp>
        <p:nvSpPr>
          <p:cNvPr id="36867" name="Rectangle 14"/>
          <p:cNvSpPr>
            <a:spLocks noChangeArrowheads="1"/>
          </p:cNvSpPr>
          <p:nvPr/>
        </p:nvSpPr>
        <p:spPr bwMode="auto">
          <a:xfrm>
            <a:off x="576263" y="1628775"/>
            <a:ext cx="7451725" cy="863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1" hangingPunct="1"/>
            <a:endParaRPr lang="zh-CN" altLang="zh-CN"/>
          </a:p>
        </p:txBody>
      </p:sp>
      <p:sp>
        <p:nvSpPr>
          <p:cNvPr id="586767" name="Text Box 15"/>
          <p:cNvSpPr txBox="1">
            <a:spLocks noChangeArrowheads="1"/>
          </p:cNvSpPr>
          <p:nvPr/>
        </p:nvSpPr>
        <p:spPr bwMode="auto">
          <a:xfrm>
            <a:off x="684213" y="1736725"/>
            <a:ext cx="7777162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3600"/>
              <a:t>get on well with    good at   ready to </a:t>
            </a:r>
          </a:p>
        </p:txBody>
      </p:sp>
      <p:sp>
        <p:nvSpPr>
          <p:cNvPr id="586768" name="Text Box 16"/>
          <p:cNvSpPr txBox="1">
            <a:spLocks noChangeArrowheads="1"/>
          </p:cNvSpPr>
          <p:nvPr/>
        </p:nvSpPr>
        <p:spPr bwMode="auto">
          <a:xfrm>
            <a:off x="468313" y="2565400"/>
            <a:ext cx="8675687" cy="3786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3200"/>
              <a:t>1. Lingling is a kind girl and she is  always   ___________ help others.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/>
              <a:t>2. Everybody likes her because she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/>
              <a:t>    ________________ others.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/>
              <a:t>3. Daming plays football and is _________ sports.</a:t>
            </a:r>
          </a:p>
        </p:txBody>
      </p:sp>
      <p:sp>
        <p:nvSpPr>
          <p:cNvPr id="586769" name="Rectangle 17"/>
          <p:cNvSpPr>
            <a:spLocks noChangeArrowheads="1"/>
          </p:cNvSpPr>
          <p:nvPr/>
        </p:nvSpPr>
        <p:spPr bwMode="auto">
          <a:xfrm>
            <a:off x="1003300" y="3429000"/>
            <a:ext cx="1624013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ready to</a:t>
            </a:r>
          </a:p>
        </p:txBody>
      </p:sp>
      <p:sp>
        <p:nvSpPr>
          <p:cNvPr id="586770" name="Rectangle 18"/>
          <p:cNvSpPr>
            <a:spLocks noChangeArrowheads="1"/>
          </p:cNvSpPr>
          <p:nvPr/>
        </p:nvSpPr>
        <p:spPr bwMode="auto">
          <a:xfrm>
            <a:off x="1003300" y="4816475"/>
            <a:ext cx="3090863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gets on well with</a:t>
            </a:r>
          </a:p>
        </p:txBody>
      </p:sp>
      <p:sp>
        <p:nvSpPr>
          <p:cNvPr id="586771" name="Rectangle 19"/>
          <p:cNvSpPr>
            <a:spLocks noChangeArrowheads="1"/>
          </p:cNvSpPr>
          <p:nvPr/>
        </p:nvSpPr>
        <p:spPr bwMode="auto">
          <a:xfrm>
            <a:off x="6156325" y="5589588"/>
            <a:ext cx="1471613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good at</a:t>
            </a:r>
          </a:p>
        </p:txBody>
      </p:sp>
      <p:grpSp>
        <p:nvGrpSpPr>
          <p:cNvPr id="36873" name="组合 13"/>
          <p:cNvGrpSpPr/>
          <p:nvPr/>
        </p:nvGrpSpPr>
        <p:grpSpPr bwMode="auto">
          <a:xfrm>
            <a:off x="104775" y="563563"/>
            <a:ext cx="903288" cy="614362"/>
            <a:chOff x="3132610" y="5588000"/>
            <a:chExt cx="902097" cy="612834"/>
          </a:xfrm>
        </p:grpSpPr>
        <p:sp>
          <p:nvSpPr>
            <p:cNvPr id="36874" name="椭圆 9"/>
            <p:cNvSpPr>
              <a:spLocks noChangeArrowheads="1"/>
            </p:cNvSpPr>
            <p:nvPr/>
          </p:nvSpPr>
          <p:spPr bwMode="auto">
            <a:xfrm>
              <a:off x="3132610" y="5626105"/>
              <a:ext cx="626141" cy="574729"/>
            </a:xfrm>
            <a:prstGeom prst="ellipse">
              <a:avLst/>
            </a:prstGeom>
            <a:solidFill>
              <a:srgbClr val="92D050"/>
            </a:solidFill>
            <a:ln w="9525">
              <a:noFill/>
              <a:round/>
            </a:ln>
          </p:spPr>
          <p:txBody>
            <a:bodyPr/>
            <a:lstStyle/>
            <a:p>
              <a:pPr eaLnBrk="1" hangingPunct="1"/>
              <a:endParaRPr lang="zh-CN" altLang="en-US" sz="2000">
                <a:solidFill>
                  <a:srgbClr val="000000"/>
                </a:solidFill>
              </a:endParaRPr>
            </a:p>
          </p:txBody>
        </p:sp>
        <p:sp>
          <p:nvSpPr>
            <p:cNvPr id="36875" name="文本框 10"/>
            <p:cNvSpPr txBox="1">
              <a:spLocks noChangeArrowheads="1"/>
            </p:cNvSpPr>
            <p:nvPr/>
          </p:nvSpPr>
          <p:spPr bwMode="auto">
            <a:xfrm>
              <a:off x="3242545" y="5588000"/>
              <a:ext cx="792162" cy="5842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3200">
                  <a:solidFill>
                    <a:srgbClr val="7030A0"/>
                  </a:solidFill>
                </a:rPr>
                <a:t>4</a:t>
              </a:r>
              <a:endParaRPr lang="zh-CN" altLang="en-US" sz="3200">
                <a:solidFill>
                  <a:srgbClr val="7030A0"/>
                </a:solidFill>
              </a:endParaRPr>
            </a:p>
          </p:txBody>
        </p:sp>
      </p:grp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86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86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86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6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86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86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86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86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86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86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86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86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6765" grpId="0"/>
      <p:bldP spid="586767" grpId="0"/>
      <p:bldP spid="586768" grpId="0"/>
      <p:bldP spid="586769" grpId="0"/>
      <p:bldP spid="586770" grpId="0"/>
      <p:bldP spid="58677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 5"/>
          <p:cNvSpPr/>
          <p:nvPr/>
        </p:nvSpPr>
        <p:spPr>
          <a:xfrm flipV="1">
            <a:off x="0" y="6583899"/>
            <a:ext cx="9144000" cy="301391"/>
          </a:xfrm>
          <a:custGeom>
            <a:avLst/>
            <a:gdLst>
              <a:gd name="connsiteX0" fmla="*/ 0 w 9144000"/>
              <a:gd name="connsiteY0" fmla="*/ 0 h 1127737"/>
              <a:gd name="connsiteX1" fmla="*/ 9144000 w 9144000"/>
              <a:gd name="connsiteY1" fmla="*/ 0 h 1127737"/>
              <a:gd name="connsiteX2" fmla="*/ 9144000 w 9144000"/>
              <a:gd name="connsiteY2" fmla="*/ 1094933 h 1127737"/>
              <a:gd name="connsiteX3" fmla="*/ 9054025 w 9144000"/>
              <a:gd name="connsiteY3" fmla="*/ 1058615 h 1127737"/>
              <a:gd name="connsiteX4" fmla="*/ 4608003 w 9144000"/>
              <a:gd name="connsiteY4" fmla="*/ 548760 h 1127737"/>
              <a:gd name="connsiteX5" fmla="*/ 63205 w 9144000"/>
              <a:gd name="connsiteY5" fmla="*/ 1098485 h 1127737"/>
              <a:gd name="connsiteX6" fmla="*/ 0 w 9144000"/>
              <a:gd name="connsiteY6" fmla="*/ 1127737 h 1127737"/>
              <a:gd name="connsiteX7" fmla="*/ 0 w 9144000"/>
              <a:gd name="connsiteY7" fmla="*/ 0 h 1127737"/>
              <a:gd name="connsiteX0-1" fmla="*/ 0 w 9144000"/>
              <a:gd name="connsiteY0-2" fmla="*/ 0 h 1127737"/>
              <a:gd name="connsiteX1-3" fmla="*/ 9144000 w 9144000"/>
              <a:gd name="connsiteY1-4" fmla="*/ 0 h 1127737"/>
              <a:gd name="connsiteX2-5" fmla="*/ 9144000 w 9144000"/>
              <a:gd name="connsiteY2-6" fmla="*/ 1094933 h 1127737"/>
              <a:gd name="connsiteX3-7" fmla="*/ 9054025 w 9144000"/>
              <a:gd name="connsiteY3-8" fmla="*/ 1058615 h 1127737"/>
              <a:gd name="connsiteX4-9" fmla="*/ 4608003 w 9144000"/>
              <a:gd name="connsiteY4-10" fmla="*/ 548760 h 1127737"/>
              <a:gd name="connsiteX5-11" fmla="*/ 63205 w 9144000"/>
              <a:gd name="connsiteY5-12" fmla="*/ 1098485 h 1127737"/>
              <a:gd name="connsiteX6-13" fmla="*/ 0 w 9144000"/>
              <a:gd name="connsiteY6-14" fmla="*/ 1127737 h 1127737"/>
              <a:gd name="connsiteX7-15" fmla="*/ 0 w 9144000"/>
              <a:gd name="connsiteY7-16" fmla="*/ 0 h 1127737"/>
              <a:gd name="connsiteX0-17" fmla="*/ 0 w 9144000"/>
              <a:gd name="connsiteY0-18" fmla="*/ 0 h 1127737"/>
              <a:gd name="connsiteX1-19" fmla="*/ 9144000 w 9144000"/>
              <a:gd name="connsiteY1-20" fmla="*/ 0 h 1127737"/>
              <a:gd name="connsiteX2-21" fmla="*/ 9144000 w 9144000"/>
              <a:gd name="connsiteY2-22" fmla="*/ 1094933 h 1127737"/>
              <a:gd name="connsiteX3-23" fmla="*/ 9054025 w 9144000"/>
              <a:gd name="connsiteY3-24" fmla="*/ 1058615 h 1127737"/>
              <a:gd name="connsiteX4-25" fmla="*/ 4608003 w 9144000"/>
              <a:gd name="connsiteY4-26" fmla="*/ 548760 h 1127737"/>
              <a:gd name="connsiteX5-27" fmla="*/ 63205 w 9144000"/>
              <a:gd name="connsiteY5-28" fmla="*/ 1098485 h 1127737"/>
              <a:gd name="connsiteX6-29" fmla="*/ 0 w 9144000"/>
              <a:gd name="connsiteY6-30" fmla="*/ 1127737 h 1127737"/>
              <a:gd name="connsiteX7-31" fmla="*/ 0 w 9144000"/>
              <a:gd name="connsiteY7-32" fmla="*/ 0 h 1127737"/>
              <a:gd name="connsiteX0-33" fmla="*/ 0 w 9144000"/>
              <a:gd name="connsiteY0-34" fmla="*/ 0 h 1127737"/>
              <a:gd name="connsiteX1-35" fmla="*/ 9144000 w 9144000"/>
              <a:gd name="connsiteY1-36" fmla="*/ 0 h 1127737"/>
              <a:gd name="connsiteX2-37" fmla="*/ 9144000 w 9144000"/>
              <a:gd name="connsiteY2-38" fmla="*/ 1094933 h 1127737"/>
              <a:gd name="connsiteX3-39" fmla="*/ 9054025 w 9144000"/>
              <a:gd name="connsiteY3-40" fmla="*/ 1058615 h 1127737"/>
              <a:gd name="connsiteX4-41" fmla="*/ 4608003 w 9144000"/>
              <a:gd name="connsiteY4-42" fmla="*/ 548760 h 1127737"/>
              <a:gd name="connsiteX5-43" fmla="*/ 63205 w 9144000"/>
              <a:gd name="connsiteY5-44" fmla="*/ 1098485 h 1127737"/>
              <a:gd name="connsiteX6-45" fmla="*/ 0 w 9144000"/>
              <a:gd name="connsiteY6-46" fmla="*/ 1127737 h 1127737"/>
              <a:gd name="connsiteX7-47" fmla="*/ 0 w 9144000"/>
              <a:gd name="connsiteY7-48" fmla="*/ 0 h 1127737"/>
              <a:gd name="connsiteX0-49" fmla="*/ 0 w 9144000"/>
              <a:gd name="connsiteY0-50" fmla="*/ 0 h 1127737"/>
              <a:gd name="connsiteX1-51" fmla="*/ 9144000 w 9144000"/>
              <a:gd name="connsiteY1-52" fmla="*/ 0 h 1127737"/>
              <a:gd name="connsiteX2-53" fmla="*/ 9144000 w 9144000"/>
              <a:gd name="connsiteY2-54" fmla="*/ 1094933 h 1127737"/>
              <a:gd name="connsiteX3-55" fmla="*/ 9054025 w 9144000"/>
              <a:gd name="connsiteY3-56" fmla="*/ 1058615 h 1127737"/>
              <a:gd name="connsiteX4-57" fmla="*/ 4608003 w 9144000"/>
              <a:gd name="connsiteY4-58" fmla="*/ 548760 h 1127737"/>
              <a:gd name="connsiteX5-59" fmla="*/ 63205 w 9144000"/>
              <a:gd name="connsiteY5-60" fmla="*/ 1098485 h 1127737"/>
              <a:gd name="connsiteX6-61" fmla="*/ 0 w 9144000"/>
              <a:gd name="connsiteY6-62" fmla="*/ 1127737 h 1127737"/>
              <a:gd name="connsiteX7-63" fmla="*/ 0 w 9144000"/>
              <a:gd name="connsiteY7-64" fmla="*/ 0 h 1127737"/>
              <a:gd name="connsiteX0-65" fmla="*/ 0 w 9144000"/>
              <a:gd name="connsiteY0-66" fmla="*/ 0 h 1127737"/>
              <a:gd name="connsiteX1-67" fmla="*/ 9144000 w 9144000"/>
              <a:gd name="connsiteY1-68" fmla="*/ 0 h 1127737"/>
              <a:gd name="connsiteX2-69" fmla="*/ 9144000 w 9144000"/>
              <a:gd name="connsiteY2-70" fmla="*/ 1094933 h 1127737"/>
              <a:gd name="connsiteX3-71" fmla="*/ 9054025 w 9144000"/>
              <a:gd name="connsiteY3-72" fmla="*/ 1058615 h 1127737"/>
              <a:gd name="connsiteX4-73" fmla="*/ 4608003 w 9144000"/>
              <a:gd name="connsiteY4-74" fmla="*/ 548760 h 1127737"/>
              <a:gd name="connsiteX5-75" fmla="*/ 63205 w 9144000"/>
              <a:gd name="connsiteY5-76" fmla="*/ 1098485 h 1127737"/>
              <a:gd name="connsiteX6-77" fmla="*/ 0 w 9144000"/>
              <a:gd name="connsiteY6-78" fmla="*/ 1127737 h 1127737"/>
              <a:gd name="connsiteX7-79" fmla="*/ 0 w 9144000"/>
              <a:gd name="connsiteY7-80" fmla="*/ 0 h 1127737"/>
              <a:gd name="connsiteX0-81" fmla="*/ 0 w 9144000"/>
              <a:gd name="connsiteY0-82" fmla="*/ 0 h 1127737"/>
              <a:gd name="connsiteX1-83" fmla="*/ 9144000 w 9144000"/>
              <a:gd name="connsiteY1-84" fmla="*/ 0 h 1127737"/>
              <a:gd name="connsiteX2-85" fmla="*/ 9144000 w 9144000"/>
              <a:gd name="connsiteY2-86" fmla="*/ 1094933 h 1127737"/>
              <a:gd name="connsiteX3-87" fmla="*/ 9054025 w 9144000"/>
              <a:gd name="connsiteY3-88" fmla="*/ 1058615 h 1127737"/>
              <a:gd name="connsiteX4-89" fmla="*/ 4608003 w 9144000"/>
              <a:gd name="connsiteY4-90" fmla="*/ 548760 h 1127737"/>
              <a:gd name="connsiteX5-91" fmla="*/ 63205 w 9144000"/>
              <a:gd name="connsiteY5-92" fmla="*/ 1098485 h 1127737"/>
              <a:gd name="connsiteX6-93" fmla="*/ 0 w 9144000"/>
              <a:gd name="connsiteY6-94" fmla="*/ 1127737 h 1127737"/>
              <a:gd name="connsiteX7-95" fmla="*/ 0 w 9144000"/>
              <a:gd name="connsiteY7-96" fmla="*/ 0 h 1127737"/>
              <a:gd name="connsiteX0-97" fmla="*/ 0 w 9144000"/>
              <a:gd name="connsiteY0-98" fmla="*/ 0 h 1127737"/>
              <a:gd name="connsiteX1-99" fmla="*/ 9144000 w 9144000"/>
              <a:gd name="connsiteY1-100" fmla="*/ 0 h 1127737"/>
              <a:gd name="connsiteX2-101" fmla="*/ 9144000 w 9144000"/>
              <a:gd name="connsiteY2-102" fmla="*/ 1094933 h 1127737"/>
              <a:gd name="connsiteX3-103" fmla="*/ 9054025 w 9144000"/>
              <a:gd name="connsiteY3-104" fmla="*/ 1058615 h 1127737"/>
              <a:gd name="connsiteX4-105" fmla="*/ 4608003 w 9144000"/>
              <a:gd name="connsiteY4-106" fmla="*/ 548760 h 1127737"/>
              <a:gd name="connsiteX5-107" fmla="*/ 63205 w 9144000"/>
              <a:gd name="connsiteY5-108" fmla="*/ 1098485 h 1127737"/>
              <a:gd name="connsiteX6-109" fmla="*/ 0 w 9144000"/>
              <a:gd name="connsiteY6-110" fmla="*/ 1127737 h 1127737"/>
              <a:gd name="connsiteX7-111" fmla="*/ 0 w 9144000"/>
              <a:gd name="connsiteY7-112" fmla="*/ 0 h 112773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9144000" h="1127737">
                <a:moveTo>
                  <a:pt x="0" y="0"/>
                </a:moveTo>
                <a:lnTo>
                  <a:pt x="9144000" y="0"/>
                </a:lnTo>
                <a:lnTo>
                  <a:pt x="9144000" y="1094933"/>
                </a:lnTo>
                <a:lnTo>
                  <a:pt x="9054025" y="1058615"/>
                </a:lnTo>
                <a:cubicBezTo>
                  <a:pt x="8257438" y="756939"/>
                  <a:pt x="6620150" y="521032"/>
                  <a:pt x="4608003" y="548760"/>
                </a:cubicBezTo>
                <a:cubicBezTo>
                  <a:pt x="2496484" y="577857"/>
                  <a:pt x="811986" y="775435"/>
                  <a:pt x="63205" y="1098485"/>
                </a:cubicBezTo>
                <a:lnTo>
                  <a:pt x="0" y="112773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57000">
                <a:srgbClr val="AEDB16"/>
              </a:gs>
              <a:gs pos="20000">
                <a:srgbClr val="85C520"/>
              </a:gs>
              <a:gs pos="0">
                <a:srgbClr val="339933"/>
              </a:gs>
              <a:gs pos="86000">
                <a:srgbClr val="FAD022"/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Freeform 4"/>
          <p:cNvSpPr/>
          <p:nvPr/>
        </p:nvSpPr>
        <p:spPr bwMode="gray">
          <a:xfrm>
            <a:off x="2700338" y="2205038"/>
            <a:ext cx="4699000" cy="301625"/>
          </a:xfrm>
          <a:custGeom>
            <a:avLst/>
            <a:gdLst>
              <a:gd name="T0" fmla="*/ 20706948 w 1120"/>
              <a:gd name="T1" fmla="*/ 11 h 252"/>
              <a:gd name="T2" fmla="*/ 20629597 w 1120"/>
              <a:gd name="T3" fmla="*/ 11 h 252"/>
              <a:gd name="T4" fmla="*/ 20335316 w 1120"/>
              <a:gd name="T5" fmla="*/ 11 h 252"/>
              <a:gd name="T6" fmla="*/ 19858832 w 1120"/>
              <a:gd name="T7" fmla="*/ 11 h 252"/>
              <a:gd name="T8" fmla="*/ 19191786 w 1120"/>
              <a:gd name="T9" fmla="*/ 11 h 252"/>
              <a:gd name="T10" fmla="*/ 18336532 w 1120"/>
              <a:gd name="T11" fmla="*/ 10 h 252"/>
              <a:gd name="T12" fmla="*/ 17339847 w 1120"/>
              <a:gd name="T13" fmla="*/ 10 h 252"/>
              <a:gd name="T14" fmla="*/ 16196141 w 1120"/>
              <a:gd name="T15" fmla="*/ 10 h 252"/>
              <a:gd name="T16" fmla="*/ 14901486 w 1120"/>
              <a:gd name="T17" fmla="*/ 8 h 252"/>
              <a:gd name="T18" fmla="*/ 13494596 w 1120"/>
              <a:gd name="T19" fmla="*/ 8 h 252"/>
              <a:gd name="T20" fmla="*/ 11942220 w 1120"/>
              <a:gd name="T21" fmla="*/ 8 h 252"/>
              <a:gd name="T22" fmla="*/ 10275918 w 1120"/>
              <a:gd name="T23" fmla="*/ 8 h 252"/>
              <a:gd name="T24" fmla="*/ 8612140 w 1120"/>
              <a:gd name="T25" fmla="*/ 8 h 252"/>
              <a:gd name="T26" fmla="*/ 7098185 w 1120"/>
              <a:gd name="T27" fmla="*/ 8 h 252"/>
              <a:gd name="T28" fmla="*/ 5691769 w 1120"/>
              <a:gd name="T29" fmla="*/ 8 h 252"/>
              <a:gd name="T30" fmla="*/ 4395650 w 1120"/>
              <a:gd name="T31" fmla="*/ 10 h 252"/>
              <a:gd name="T32" fmla="*/ 3293330 w 1120"/>
              <a:gd name="T33" fmla="*/ 10 h 252"/>
              <a:gd name="T34" fmla="*/ 2329965 w 1120"/>
              <a:gd name="T35" fmla="*/ 10 h 252"/>
              <a:gd name="T36" fmla="*/ 1515458 w 1120"/>
              <a:gd name="T37" fmla="*/ 11 h 252"/>
              <a:gd name="T38" fmla="*/ 848370 w 1120"/>
              <a:gd name="T39" fmla="*/ 11 h 252"/>
              <a:gd name="T40" fmla="*/ 371720 w 1120"/>
              <a:gd name="T41" fmla="*/ 11 h 252"/>
              <a:gd name="T42" fmla="*/ 114130 w 1120"/>
              <a:gd name="T43" fmla="*/ 11 h 252"/>
              <a:gd name="T44" fmla="*/ 0 w 1120"/>
              <a:gd name="T45" fmla="*/ 11 h 252"/>
              <a:gd name="T46" fmla="*/ 0 w 1120"/>
              <a:gd name="T47" fmla="*/ 3 h 252"/>
              <a:gd name="T48" fmla="*/ 10353269 w 1120"/>
              <a:gd name="T49" fmla="*/ 0 h 252"/>
              <a:gd name="T50" fmla="*/ 20706948 w 1120"/>
              <a:gd name="T51" fmla="*/ 3 h 252"/>
              <a:gd name="T52" fmla="*/ 20706948 w 1120"/>
              <a:gd name="T53" fmla="*/ 11 h 252"/>
              <a:gd name="T54" fmla="*/ 20706948 w 1120"/>
              <a:gd name="T55" fmla="*/ 11 h 25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20"/>
              <a:gd name="T85" fmla="*/ 0 h 252"/>
              <a:gd name="T86" fmla="*/ 1120 w 1120"/>
              <a:gd name="T87" fmla="*/ 252 h 25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20" h="252">
                <a:moveTo>
                  <a:pt x="1120" y="252"/>
                </a:moveTo>
                <a:lnTo>
                  <a:pt x="1116" y="250"/>
                </a:lnTo>
                <a:lnTo>
                  <a:pt x="1100" y="246"/>
                </a:lnTo>
                <a:lnTo>
                  <a:pt x="1074" y="240"/>
                </a:lnTo>
                <a:lnTo>
                  <a:pt x="1038" y="232"/>
                </a:lnTo>
                <a:lnTo>
                  <a:pt x="992" y="222"/>
                </a:lnTo>
                <a:lnTo>
                  <a:pt x="938" y="212"/>
                </a:lnTo>
                <a:lnTo>
                  <a:pt x="876" y="204"/>
                </a:lnTo>
                <a:lnTo>
                  <a:pt x="806" y="196"/>
                </a:lnTo>
                <a:lnTo>
                  <a:pt x="730" y="190"/>
                </a:lnTo>
                <a:lnTo>
                  <a:pt x="646" y="184"/>
                </a:lnTo>
                <a:lnTo>
                  <a:pt x="556" y="184"/>
                </a:lnTo>
                <a:lnTo>
                  <a:pt x="466" y="184"/>
                </a:lnTo>
                <a:lnTo>
                  <a:pt x="384" y="190"/>
                </a:lnTo>
                <a:lnTo>
                  <a:pt x="308" y="196"/>
                </a:lnTo>
                <a:lnTo>
                  <a:pt x="238" y="204"/>
                </a:lnTo>
                <a:lnTo>
                  <a:pt x="178" y="212"/>
                </a:lnTo>
                <a:lnTo>
                  <a:pt x="126" y="222"/>
                </a:lnTo>
                <a:lnTo>
                  <a:pt x="82" y="232"/>
                </a:lnTo>
                <a:lnTo>
                  <a:pt x="46" y="240"/>
                </a:lnTo>
                <a:lnTo>
                  <a:pt x="20" y="246"/>
                </a:lnTo>
                <a:lnTo>
                  <a:pt x="6" y="250"/>
                </a:lnTo>
                <a:lnTo>
                  <a:pt x="0" y="252"/>
                </a:lnTo>
                <a:lnTo>
                  <a:pt x="0" y="62"/>
                </a:lnTo>
                <a:lnTo>
                  <a:pt x="560" y="0"/>
                </a:lnTo>
                <a:lnTo>
                  <a:pt x="1120" y="62"/>
                </a:lnTo>
                <a:lnTo>
                  <a:pt x="1120" y="25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noFill/>
            <a:rou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18441" name="Rectangle 5"/>
          <p:cNvSpPr>
            <a:spLocks noChangeArrowheads="1"/>
          </p:cNvSpPr>
          <p:nvPr/>
        </p:nvSpPr>
        <p:spPr bwMode="gray">
          <a:xfrm>
            <a:off x="2535238" y="1795463"/>
            <a:ext cx="5029200" cy="623887"/>
          </a:xfrm>
          <a:prstGeom prst="rect">
            <a:avLst/>
          </a:prstGeom>
          <a:gradFill rotWithShape="1">
            <a:gsLst>
              <a:gs pos="0">
                <a:srgbClr val="FFD521"/>
              </a:gs>
              <a:gs pos="100000">
                <a:srgbClr val="D2AA00"/>
              </a:gs>
            </a:gsLst>
            <a:lin ang="2700000" scaled="1"/>
          </a:gradFill>
          <a:ln w="9525" algn="ctr">
            <a:noFill/>
            <a:miter lim="800000"/>
          </a:ln>
        </p:spPr>
        <p:txBody>
          <a:bodyPr wrap="none" anchor="ctr"/>
          <a:lstStyle/>
          <a:p>
            <a:pPr algn="ctr" eaLnBrk="1" hangingPunct="1">
              <a:buFont typeface="Webdings" panose="05030102010509060703" pitchFamily="18" charset="2"/>
              <a:buNone/>
            </a:pPr>
            <a:r>
              <a:rPr lang="en-US" altLang="zh-CN" dirty="0">
                <a:solidFill>
                  <a:srgbClr val="000000"/>
                </a:solidFill>
                <a:ea typeface="微软雅黑" panose="020B0503020204020204" pitchFamily="34" charset="-122"/>
              </a:rPr>
              <a:t>Warm-up</a:t>
            </a:r>
            <a:endParaRPr lang="zh-CN" altLang="en-US" dirty="0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  <p:sp>
        <p:nvSpPr>
          <p:cNvPr id="18442" name="椭圆 18"/>
          <p:cNvSpPr>
            <a:spLocks noChangeArrowheads="1"/>
          </p:cNvSpPr>
          <p:nvPr/>
        </p:nvSpPr>
        <p:spPr bwMode="auto">
          <a:xfrm>
            <a:off x="2624138" y="1830388"/>
            <a:ext cx="273050" cy="273050"/>
          </a:xfrm>
          <a:prstGeom prst="ellipse">
            <a:avLst/>
          </a:prstGeom>
          <a:solidFill>
            <a:schemeClr val="bg1"/>
          </a:solidFill>
          <a:ln w="9525">
            <a:noFill/>
            <a:round/>
          </a:ln>
        </p:spPr>
        <p:txBody>
          <a:bodyPr lIns="0" tIns="36000" rIns="0" bIns="0" anchor="ctr"/>
          <a:lstStyle/>
          <a:p>
            <a:pPr algn="ctr" eaLnBrk="1" hangingPunct="1">
              <a:lnSpc>
                <a:spcPct val="120000"/>
              </a:lnSpc>
            </a:pPr>
            <a:r>
              <a:rPr lang="en-US" altLang="zh-CN" sz="1800">
                <a:solidFill>
                  <a:srgbClr val="DEB509"/>
                </a:solidFill>
                <a:latin typeface="Raavi" pitchFamily="34" charset="0"/>
                <a:ea typeface="方正舒体" panose="02010601030101010101" pitchFamily="2" charset="-122"/>
                <a:cs typeface="Raavi" pitchFamily="34" charset="0"/>
              </a:rPr>
              <a:t>1</a:t>
            </a:r>
            <a:endParaRPr lang="zh-CN" altLang="en-US" sz="1800">
              <a:solidFill>
                <a:srgbClr val="DEB509"/>
              </a:solidFill>
              <a:latin typeface="Raavi" pitchFamily="34" charset="0"/>
              <a:ea typeface="方正舒体" panose="02010601030101010101" pitchFamily="2" charset="-122"/>
              <a:cs typeface="Raavi" pitchFamily="34" charset="0"/>
            </a:endParaRPr>
          </a:p>
        </p:txBody>
      </p:sp>
      <p:sp>
        <p:nvSpPr>
          <p:cNvPr id="15" name="Freeform 4"/>
          <p:cNvSpPr/>
          <p:nvPr/>
        </p:nvSpPr>
        <p:spPr bwMode="gray">
          <a:xfrm>
            <a:off x="2700338" y="3130550"/>
            <a:ext cx="4699000" cy="301625"/>
          </a:xfrm>
          <a:custGeom>
            <a:avLst/>
            <a:gdLst>
              <a:gd name="T0" fmla="*/ 20706948 w 1120"/>
              <a:gd name="T1" fmla="*/ 11 h 252"/>
              <a:gd name="T2" fmla="*/ 20629597 w 1120"/>
              <a:gd name="T3" fmla="*/ 11 h 252"/>
              <a:gd name="T4" fmla="*/ 20335316 w 1120"/>
              <a:gd name="T5" fmla="*/ 11 h 252"/>
              <a:gd name="T6" fmla="*/ 19858832 w 1120"/>
              <a:gd name="T7" fmla="*/ 11 h 252"/>
              <a:gd name="T8" fmla="*/ 19191786 w 1120"/>
              <a:gd name="T9" fmla="*/ 11 h 252"/>
              <a:gd name="T10" fmla="*/ 18336532 w 1120"/>
              <a:gd name="T11" fmla="*/ 10 h 252"/>
              <a:gd name="T12" fmla="*/ 17339847 w 1120"/>
              <a:gd name="T13" fmla="*/ 10 h 252"/>
              <a:gd name="T14" fmla="*/ 16196141 w 1120"/>
              <a:gd name="T15" fmla="*/ 10 h 252"/>
              <a:gd name="T16" fmla="*/ 14901486 w 1120"/>
              <a:gd name="T17" fmla="*/ 8 h 252"/>
              <a:gd name="T18" fmla="*/ 13494596 w 1120"/>
              <a:gd name="T19" fmla="*/ 8 h 252"/>
              <a:gd name="T20" fmla="*/ 11942220 w 1120"/>
              <a:gd name="T21" fmla="*/ 8 h 252"/>
              <a:gd name="T22" fmla="*/ 10275918 w 1120"/>
              <a:gd name="T23" fmla="*/ 8 h 252"/>
              <a:gd name="T24" fmla="*/ 8612140 w 1120"/>
              <a:gd name="T25" fmla="*/ 8 h 252"/>
              <a:gd name="T26" fmla="*/ 7098185 w 1120"/>
              <a:gd name="T27" fmla="*/ 8 h 252"/>
              <a:gd name="T28" fmla="*/ 5691769 w 1120"/>
              <a:gd name="T29" fmla="*/ 8 h 252"/>
              <a:gd name="T30" fmla="*/ 4395650 w 1120"/>
              <a:gd name="T31" fmla="*/ 10 h 252"/>
              <a:gd name="T32" fmla="*/ 3293330 w 1120"/>
              <a:gd name="T33" fmla="*/ 10 h 252"/>
              <a:gd name="T34" fmla="*/ 2329965 w 1120"/>
              <a:gd name="T35" fmla="*/ 10 h 252"/>
              <a:gd name="T36" fmla="*/ 1515458 w 1120"/>
              <a:gd name="T37" fmla="*/ 11 h 252"/>
              <a:gd name="T38" fmla="*/ 848370 w 1120"/>
              <a:gd name="T39" fmla="*/ 11 h 252"/>
              <a:gd name="T40" fmla="*/ 371720 w 1120"/>
              <a:gd name="T41" fmla="*/ 11 h 252"/>
              <a:gd name="T42" fmla="*/ 114130 w 1120"/>
              <a:gd name="T43" fmla="*/ 11 h 252"/>
              <a:gd name="T44" fmla="*/ 0 w 1120"/>
              <a:gd name="T45" fmla="*/ 11 h 252"/>
              <a:gd name="T46" fmla="*/ 0 w 1120"/>
              <a:gd name="T47" fmla="*/ 3 h 252"/>
              <a:gd name="T48" fmla="*/ 10353269 w 1120"/>
              <a:gd name="T49" fmla="*/ 0 h 252"/>
              <a:gd name="T50" fmla="*/ 20706948 w 1120"/>
              <a:gd name="T51" fmla="*/ 3 h 252"/>
              <a:gd name="T52" fmla="*/ 20706948 w 1120"/>
              <a:gd name="T53" fmla="*/ 11 h 252"/>
              <a:gd name="T54" fmla="*/ 20706948 w 1120"/>
              <a:gd name="T55" fmla="*/ 11 h 25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20"/>
              <a:gd name="T85" fmla="*/ 0 h 252"/>
              <a:gd name="T86" fmla="*/ 1120 w 1120"/>
              <a:gd name="T87" fmla="*/ 252 h 25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20" h="252">
                <a:moveTo>
                  <a:pt x="1120" y="252"/>
                </a:moveTo>
                <a:lnTo>
                  <a:pt x="1116" y="250"/>
                </a:lnTo>
                <a:lnTo>
                  <a:pt x="1100" y="246"/>
                </a:lnTo>
                <a:lnTo>
                  <a:pt x="1074" y="240"/>
                </a:lnTo>
                <a:lnTo>
                  <a:pt x="1038" y="232"/>
                </a:lnTo>
                <a:lnTo>
                  <a:pt x="992" y="222"/>
                </a:lnTo>
                <a:lnTo>
                  <a:pt x="938" y="212"/>
                </a:lnTo>
                <a:lnTo>
                  <a:pt x="876" y="204"/>
                </a:lnTo>
                <a:lnTo>
                  <a:pt x="806" y="196"/>
                </a:lnTo>
                <a:lnTo>
                  <a:pt x="730" y="190"/>
                </a:lnTo>
                <a:lnTo>
                  <a:pt x="646" y="184"/>
                </a:lnTo>
                <a:lnTo>
                  <a:pt x="556" y="184"/>
                </a:lnTo>
                <a:lnTo>
                  <a:pt x="466" y="184"/>
                </a:lnTo>
                <a:lnTo>
                  <a:pt x="384" y="190"/>
                </a:lnTo>
                <a:lnTo>
                  <a:pt x="308" y="196"/>
                </a:lnTo>
                <a:lnTo>
                  <a:pt x="238" y="204"/>
                </a:lnTo>
                <a:lnTo>
                  <a:pt x="178" y="212"/>
                </a:lnTo>
                <a:lnTo>
                  <a:pt x="126" y="222"/>
                </a:lnTo>
                <a:lnTo>
                  <a:pt x="82" y="232"/>
                </a:lnTo>
                <a:lnTo>
                  <a:pt x="46" y="240"/>
                </a:lnTo>
                <a:lnTo>
                  <a:pt x="20" y="246"/>
                </a:lnTo>
                <a:lnTo>
                  <a:pt x="6" y="250"/>
                </a:lnTo>
                <a:lnTo>
                  <a:pt x="0" y="252"/>
                </a:lnTo>
                <a:lnTo>
                  <a:pt x="0" y="62"/>
                </a:lnTo>
                <a:lnTo>
                  <a:pt x="560" y="0"/>
                </a:lnTo>
                <a:lnTo>
                  <a:pt x="1120" y="62"/>
                </a:lnTo>
                <a:lnTo>
                  <a:pt x="1120" y="25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noFill/>
            <a:rou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18444" name="Rectangle 5">
            <a:hlinkClick r:id="rId2" action="ppaction://hlinksldjump"/>
          </p:cNvPr>
          <p:cNvSpPr>
            <a:spLocks noChangeArrowheads="1"/>
          </p:cNvSpPr>
          <p:nvPr/>
        </p:nvSpPr>
        <p:spPr bwMode="gray">
          <a:xfrm>
            <a:off x="2535238" y="2720975"/>
            <a:ext cx="5029200" cy="623888"/>
          </a:xfrm>
          <a:prstGeom prst="rect">
            <a:avLst/>
          </a:prstGeom>
          <a:gradFill rotWithShape="1">
            <a:gsLst>
              <a:gs pos="0">
                <a:srgbClr val="A3E391"/>
              </a:gs>
              <a:gs pos="100000">
                <a:srgbClr val="62D044"/>
              </a:gs>
            </a:gsLst>
            <a:lin ang="2700000" scaled="1"/>
          </a:gradFill>
          <a:ln w="9525" algn="ctr">
            <a:noFill/>
            <a:miter lim="800000"/>
          </a:ln>
        </p:spPr>
        <p:txBody>
          <a:bodyPr wrap="none" anchor="ctr"/>
          <a:lstStyle/>
          <a:p>
            <a:pPr algn="ctr" eaLnBrk="1" hangingPunct="1"/>
            <a:r>
              <a:rPr lang="en-US" altLang="zh-CN">
                <a:solidFill>
                  <a:srgbClr val="000000"/>
                </a:solidFill>
                <a:ea typeface="微软雅黑" panose="020B0503020204020204" pitchFamily="34" charset="-122"/>
              </a:rPr>
              <a:t>Presentation</a:t>
            </a:r>
            <a:endParaRPr lang="zh-CN" altLang="en-US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  <p:sp>
        <p:nvSpPr>
          <p:cNvPr id="18445" name="椭圆 24"/>
          <p:cNvSpPr>
            <a:spLocks noChangeArrowheads="1"/>
          </p:cNvSpPr>
          <p:nvPr/>
        </p:nvSpPr>
        <p:spPr bwMode="auto">
          <a:xfrm>
            <a:off x="2624138" y="2755900"/>
            <a:ext cx="273050" cy="273050"/>
          </a:xfrm>
          <a:prstGeom prst="ellipse">
            <a:avLst/>
          </a:prstGeom>
          <a:solidFill>
            <a:schemeClr val="bg1"/>
          </a:solidFill>
          <a:ln w="9525">
            <a:noFill/>
            <a:round/>
          </a:ln>
        </p:spPr>
        <p:txBody>
          <a:bodyPr lIns="0" tIns="36000" rIns="0" bIns="0" anchor="ctr"/>
          <a:lstStyle/>
          <a:p>
            <a:pPr algn="ctr" eaLnBrk="1" hangingPunct="1">
              <a:lnSpc>
                <a:spcPct val="120000"/>
              </a:lnSpc>
            </a:pPr>
            <a:r>
              <a:rPr lang="en-US" altLang="zh-CN" sz="1800">
                <a:solidFill>
                  <a:srgbClr val="62D044"/>
                </a:solidFill>
                <a:latin typeface="Raavi" pitchFamily="34" charset="0"/>
                <a:ea typeface="方正舒体" panose="02010601030101010101" pitchFamily="2" charset="-122"/>
                <a:cs typeface="Raavi" pitchFamily="34" charset="0"/>
              </a:rPr>
              <a:t>2</a:t>
            </a:r>
            <a:endParaRPr lang="zh-CN" altLang="en-US" sz="1800">
              <a:solidFill>
                <a:srgbClr val="62D044"/>
              </a:solidFill>
              <a:latin typeface="Raavi" pitchFamily="34" charset="0"/>
              <a:ea typeface="方正舒体" panose="02010601030101010101" pitchFamily="2" charset="-122"/>
              <a:cs typeface="Raavi" pitchFamily="34" charset="0"/>
            </a:endParaRPr>
          </a:p>
        </p:txBody>
      </p:sp>
      <p:sp>
        <p:nvSpPr>
          <p:cNvPr id="18" name="Freeform 4"/>
          <p:cNvSpPr/>
          <p:nvPr/>
        </p:nvSpPr>
        <p:spPr bwMode="gray">
          <a:xfrm>
            <a:off x="2700338" y="4056063"/>
            <a:ext cx="4699000" cy="301625"/>
          </a:xfrm>
          <a:custGeom>
            <a:avLst/>
            <a:gdLst>
              <a:gd name="T0" fmla="*/ 20706948 w 1120"/>
              <a:gd name="T1" fmla="*/ 11 h 252"/>
              <a:gd name="T2" fmla="*/ 20629597 w 1120"/>
              <a:gd name="T3" fmla="*/ 11 h 252"/>
              <a:gd name="T4" fmla="*/ 20335316 w 1120"/>
              <a:gd name="T5" fmla="*/ 11 h 252"/>
              <a:gd name="T6" fmla="*/ 19858832 w 1120"/>
              <a:gd name="T7" fmla="*/ 11 h 252"/>
              <a:gd name="T8" fmla="*/ 19191786 w 1120"/>
              <a:gd name="T9" fmla="*/ 11 h 252"/>
              <a:gd name="T10" fmla="*/ 18336532 w 1120"/>
              <a:gd name="T11" fmla="*/ 10 h 252"/>
              <a:gd name="T12" fmla="*/ 17339847 w 1120"/>
              <a:gd name="T13" fmla="*/ 10 h 252"/>
              <a:gd name="T14" fmla="*/ 16196141 w 1120"/>
              <a:gd name="T15" fmla="*/ 10 h 252"/>
              <a:gd name="T16" fmla="*/ 14901486 w 1120"/>
              <a:gd name="T17" fmla="*/ 8 h 252"/>
              <a:gd name="T18" fmla="*/ 13494596 w 1120"/>
              <a:gd name="T19" fmla="*/ 8 h 252"/>
              <a:gd name="T20" fmla="*/ 11942220 w 1120"/>
              <a:gd name="T21" fmla="*/ 8 h 252"/>
              <a:gd name="T22" fmla="*/ 10275918 w 1120"/>
              <a:gd name="T23" fmla="*/ 8 h 252"/>
              <a:gd name="T24" fmla="*/ 8612140 w 1120"/>
              <a:gd name="T25" fmla="*/ 8 h 252"/>
              <a:gd name="T26" fmla="*/ 7098185 w 1120"/>
              <a:gd name="T27" fmla="*/ 8 h 252"/>
              <a:gd name="T28" fmla="*/ 5691769 w 1120"/>
              <a:gd name="T29" fmla="*/ 8 h 252"/>
              <a:gd name="T30" fmla="*/ 4395650 w 1120"/>
              <a:gd name="T31" fmla="*/ 10 h 252"/>
              <a:gd name="T32" fmla="*/ 3293330 w 1120"/>
              <a:gd name="T33" fmla="*/ 10 h 252"/>
              <a:gd name="T34" fmla="*/ 2329965 w 1120"/>
              <a:gd name="T35" fmla="*/ 10 h 252"/>
              <a:gd name="T36" fmla="*/ 1515458 w 1120"/>
              <a:gd name="T37" fmla="*/ 11 h 252"/>
              <a:gd name="T38" fmla="*/ 848370 w 1120"/>
              <a:gd name="T39" fmla="*/ 11 h 252"/>
              <a:gd name="T40" fmla="*/ 371720 w 1120"/>
              <a:gd name="T41" fmla="*/ 11 h 252"/>
              <a:gd name="T42" fmla="*/ 114130 w 1120"/>
              <a:gd name="T43" fmla="*/ 11 h 252"/>
              <a:gd name="T44" fmla="*/ 0 w 1120"/>
              <a:gd name="T45" fmla="*/ 11 h 252"/>
              <a:gd name="T46" fmla="*/ 0 w 1120"/>
              <a:gd name="T47" fmla="*/ 3 h 252"/>
              <a:gd name="T48" fmla="*/ 10353269 w 1120"/>
              <a:gd name="T49" fmla="*/ 0 h 252"/>
              <a:gd name="T50" fmla="*/ 20706948 w 1120"/>
              <a:gd name="T51" fmla="*/ 3 h 252"/>
              <a:gd name="T52" fmla="*/ 20706948 w 1120"/>
              <a:gd name="T53" fmla="*/ 11 h 252"/>
              <a:gd name="T54" fmla="*/ 20706948 w 1120"/>
              <a:gd name="T55" fmla="*/ 11 h 25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20"/>
              <a:gd name="T85" fmla="*/ 0 h 252"/>
              <a:gd name="T86" fmla="*/ 1120 w 1120"/>
              <a:gd name="T87" fmla="*/ 252 h 25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20" h="252">
                <a:moveTo>
                  <a:pt x="1120" y="252"/>
                </a:moveTo>
                <a:lnTo>
                  <a:pt x="1116" y="250"/>
                </a:lnTo>
                <a:lnTo>
                  <a:pt x="1100" y="246"/>
                </a:lnTo>
                <a:lnTo>
                  <a:pt x="1074" y="240"/>
                </a:lnTo>
                <a:lnTo>
                  <a:pt x="1038" y="232"/>
                </a:lnTo>
                <a:lnTo>
                  <a:pt x="992" y="222"/>
                </a:lnTo>
                <a:lnTo>
                  <a:pt x="938" y="212"/>
                </a:lnTo>
                <a:lnTo>
                  <a:pt x="876" y="204"/>
                </a:lnTo>
                <a:lnTo>
                  <a:pt x="806" y="196"/>
                </a:lnTo>
                <a:lnTo>
                  <a:pt x="730" y="190"/>
                </a:lnTo>
                <a:lnTo>
                  <a:pt x="646" y="184"/>
                </a:lnTo>
                <a:lnTo>
                  <a:pt x="556" y="184"/>
                </a:lnTo>
                <a:lnTo>
                  <a:pt x="466" y="184"/>
                </a:lnTo>
                <a:lnTo>
                  <a:pt x="384" y="190"/>
                </a:lnTo>
                <a:lnTo>
                  <a:pt x="308" y="196"/>
                </a:lnTo>
                <a:lnTo>
                  <a:pt x="238" y="204"/>
                </a:lnTo>
                <a:lnTo>
                  <a:pt x="178" y="212"/>
                </a:lnTo>
                <a:lnTo>
                  <a:pt x="126" y="222"/>
                </a:lnTo>
                <a:lnTo>
                  <a:pt x="82" y="232"/>
                </a:lnTo>
                <a:lnTo>
                  <a:pt x="46" y="240"/>
                </a:lnTo>
                <a:lnTo>
                  <a:pt x="20" y="246"/>
                </a:lnTo>
                <a:lnTo>
                  <a:pt x="6" y="250"/>
                </a:lnTo>
                <a:lnTo>
                  <a:pt x="0" y="252"/>
                </a:lnTo>
                <a:lnTo>
                  <a:pt x="0" y="62"/>
                </a:lnTo>
                <a:lnTo>
                  <a:pt x="560" y="0"/>
                </a:lnTo>
                <a:lnTo>
                  <a:pt x="1120" y="62"/>
                </a:lnTo>
                <a:lnTo>
                  <a:pt x="1120" y="25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noFill/>
            <a:rou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18447" name="Rectangle 5">
            <a:hlinkClick r:id="rId3" action="ppaction://hlinksldjump"/>
          </p:cNvPr>
          <p:cNvSpPr>
            <a:spLocks noChangeArrowheads="1"/>
          </p:cNvSpPr>
          <p:nvPr/>
        </p:nvSpPr>
        <p:spPr bwMode="gray">
          <a:xfrm>
            <a:off x="2544763" y="3636963"/>
            <a:ext cx="5029200" cy="623887"/>
          </a:xfrm>
          <a:prstGeom prst="rect">
            <a:avLst/>
          </a:prstGeom>
          <a:gradFill rotWithShape="1">
            <a:gsLst>
              <a:gs pos="0">
                <a:srgbClr val="EAC112"/>
              </a:gs>
              <a:gs pos="100000">
                <a:srgbClr val="F57C89"/>
              </a:gs>
            </a:gsLst>
            <a:lin ang="2700000" scaled="1"/>
          </a:gradFill>
          <a:ln w="9525">
            <a:noFill/>
            <a:miter lim="800000"/>
          </a:ln>
        </p:spPr>
        <p:txBody>
          <a:bodyPr wrap="none" anchor="ctr"/>
          <a:lstStyle/>
          <a:p>
            <a:pPr algn="ctr" eaLnBrk="1" hangingPunct="1"/>
            <a:r>
              <a:rPr lang="en-US" altLang="zh-CN">
                <a:solidFill>
                  <a:srgbClr val="000000"/>
                </a:solidFill>
                <a:ea typeface="微软雅黑" panose="020B0503020204020204" pitchFamily="34" charset="-122"/>
              </a:rPr>
              <a:t>Language Points</a:t>
            </a:r>
          </a:p>
        </p:txBody>
      </p:sp>
      <p:sp>
        <p:nvSpPr>
          <p:cNvPr id="18448" name="椭圆 27"/>
          <p:cNvSpPr>
            <a:spLocks noChangeArrowheads="1"/>
          </p:cNvSpPr>
          <p:nvPr/>
        </p:nvSpPr>
        <p:spPr bwMode="auto">
          <a:xfrm>
            <a:off x="2624138" y="3681413"/>
            <a:ext cx="273050" cy="273050"/>
          </a:xfrm>
          <a:prstGeom prst="ellipse">
            <a:avLst/>
          </a:prstGeom>
          <a:solidFill>
            <a:schemeClr val="bg1"/>
          </a:solidFill>
          <a:ln w="9525">
            <a:noFill/>
            <a:round/>
          </a:ln>
        </p:spPr>
        <p:txBody>
          <a:bodyPr lIns="0" tIns="36000" rIns="0" bIns="0" anchor="ctr"/>
          <a:lstStyle/>
          <a:p>
            <a:pPr algn="ctr" eaLnBrk="1" hangingPunct="1">
              <a:lnSpc>
                <a:spcPct val="120000"/>
              </a:lnSpc>
            </a:pPr>
            <a:r>
              <a:rPr lang="en-US" altLang="zh-CN" sz="1800">
                <a:solidFill>
                  <a:srgbClr val="F57C89"/>
                </a:solidFill>
                <a:latin typeface="Raavi" pitchFamily="34" charset="0"/>
                <a:ea typeface="方正舒体" panose="02010601030101010101" pitchFamily="2" charset="-122"/>
                <a:cs typeface="Raavi" pitchFamily="34" charset="0"/>
              </a:rPr>
              <a:t>3</a:t>
            </a:r>
            <a:endParaRPr lang="zh-CN" altLang="en-US" sz="1800">
              <a:solidFill>
                <a:srgbClr val="F57C89"/>
              </a:solidFill>
              <a:latin typeface="Raavi" pitchFamily="34" charset="0"/>
              <a:ea typeface="方正舒体" panose="02010601030101010101" pitchFamily="2" charset="-122"/>
              <a:cs typeface="Raavi" pitchFamily="34" charset="0"/>
            </a:endParaRPr>
          </a:p>
        </p:txBody>
      </p:sp>
      <p:sp>
        <p:nvSpPr>
          <p:cNvPr id="21" name="Freeform 4"/>
          <p:cNvSpPr/>
          <p:nvPr/>
        </p:nvSpPr>
        <p:spPr bwMode="gray">
          <a:xfrm>
            <a:off x="2700338" y="4981575"/>
            <a:ext cx="4699000" cy="301625"/>
          </a:xfrm>
          <a:custGeom>
            <a:avLst/>
            <a:gdLst>
              <a:gd name="T0" fmla="*/ 20706948 w 1120"/>
              <a:gd name="T1" fmla="*/ 11 h 252"/>
              <a:gd name="T2" fmla="*/ 20629597 w 1120"/>
              <a:gd name="T3" fmla="*/ 11 h 252"/>
              <a:gd name="T4" fmla="*/ 20335316 w 1120"/>
              <a:gd name="T5" fmla="*/ 11 h 252"/>
              <a:gd name="T6" fmla="*/ 19858832 w 1120"/>
              <a:gd name="T7" fmla="*/ 11 h 252"/>
              <a:gd name="T8" fmla="*/ 19191786 w 1120"/>
              <a:gd name="T9" fmla="*/ 11 h 252"/>
              <a:gd name="T10" fmla="*/ 18336532 w 1120"/>
              <a:gd name="T11" fmla="*/ 10 h 252"/>
              <a:gd name="T12" fmla="*/ 17339847 w 1120"/>
              <a:gd name="T13" fmla="*/ 10 h 252"/>
              <a:gd name="T14" fmla="*/ 16196141 w 1120"/>
              <a:gd name="T15" fmla="*/ 10 h 252"/>
              <a:gd name="T16" fmla="*/ 14901486 w 1120"/>
              <a:gd name="T17" fmla="*/ 8 h 252"/>
              <a:gd name="T18" fmla="*/ 13494596 w 1120"/>
              <a:gd name="T19" fmla="*/ 8 h 252"/>
              <a:gd name="T20" fmla="*/ 11942220 w 1120"/>
              <a:gd name="T21" fmla="*/ 8 h 252"/>
              <a:gd name="T22" fmla="*/ 10275918 w 1120"/>
              <a:gd name="T23" fmla="*/ 8 h 252"/>
              <a:gd name="T24" fmla="*/ 8612140 w 1120"/>
              <a:gd name="T25" fmla="*/ 8 h 252"/>
              <a:gd name="T26" fmla="*/ 7098185 w 1120"/>
              <a:gd name="T27" fmla="*/ 8 h 252"/>
              <a:gd name="T28" fmla="*/ 5691769 w 1120"/>
              <a:gd name="T29" fmla="*/ 8 h 252"/>
              <a:gd name="T30" fmla="*/ 4395650 w 1120"/>
              <a:gd name="T31" fmla="*/ 10 h 252"/>
              <a:gd name="T32" fmla="*/ 3293330 w 1120"/>
              <a:gd name="T33" fmla="*/ 10 h 252"/>
              <a:gd name="T34" fmla="*/ 2329965 w 1120"/>
              <a:gd name="T35" fmla="*/ 10 h 252"/>
              <a:gd name="T36" fmla="*/ 1515458 w 1120"/>
              <a:gd name="T37" fmla="*/ 11 h 252"/>
              <a:gd name="T38" fmla="*/ 848370 w 1120"/>
              <a:gd name="T39" fmla="*/ 11 h 252"/>
              <a:gd name="T40" fmla="*/ 371720 w 1120"/>
              <a:gd name="T41" fmla="*/ 11 h 252"/>
              <a:gd name="T42" fmla="*/ 114130 w 1120"/>
              <a:gd name="T43" fmla="*/ 11 h 252"/>
              <a:gd name="T44" fmla="*/ 0 w 1120"/>
              <a:gd name="T45" fmla="*/ 11 h 252"/>
              <a:gd name="T46" fmla="*/ 0 w 1120"/>
              <a:gd name="T47" fmla="*/ 3 h 252"/>
              <a:gd name="T48" fmla="*/ 10353269 w 1120"/>
              <a:gd name="T49" fmla="*/ 0 h 252"/>
              <a:gd name="T50" fmla="*/ 20706948 w 1120"/>
              <a:gd name="T51" fmla="*/ 3 h 252"/>
              <a:gd name="T52" fmla="*/ 20706948 w 1120"/>
              <a:gd name="T53" fmla="*/ 11 h 252"/>
              <a:gd name="T54" fmla="*/ 20706948 w 1120"/>
              <a:gd name="T55" fmla="*/ 11 h 25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20"/>
              <a:gd name="T85" fmla="*/ 0 h 252"/>
              <a:gd name="T86" fmla="*/ 1120 w 1120"/>
              <a:gd name="T87" fmla="*/ 252 h 25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20" h="252">
                <a:moveTo>
                  <a:pt x="1120" y="252"/>
                </a:moveTo>
                <a:lnTo>
                  <a:pt x="1116" y="250"/>
                </a:lnTo>
                <a:lnTo>
                  <a:pt x="1100" y="246"/>
                </a:lnTo>
                <a:lnTo>
                  <a:pt x="1074" y="240"/>
                </a:lnTo>
                <a:lnTo>
                  <a:pt x="1038" y="232"/>
                </a:lnTo>
                <a:lnTo>
                  <a:pt x="992" y="222"/>
                </a:lnTo>
                <a:lnTo>
                  <a:pt x="938" y="212"/>
                </a:lnTo>
                <a:lnTo>
                  <a:pt x="876" y="204"/>
                </a:lnTo>
                <a:lnTo>
                  <a:pt x="806" y="196"/>
                </a:lnTo>
                <a:lnTo>
                  <a:pt x="730" y="190"/>
                </a:lnTo>
                <a:lnTo>
                  <a:pt x="646" y="184"/>
                </a:lnTo>
                <a:lnTo>
                  <a:pt x="556" y="184"/>
                </a:lnTo>
                <a:lnTo>
                  <a:pt x="466" y="184"/>
                </a:lnTo>
                <a:lnTo>
                  <a:pt x="384" y="190"/>
                </a:lnTo>
                <a:lnTo>
                  <a:pt x="308" y="196"/>
                </a:lnTo>
                <a:lnTo>
                  <a:pt x="238" y="204"/>
                </a:lnTo>
                <a:lnTo>
                  <a:pt x="178" y="212"/>
                </a:lnTo>
                <a:lnTo>
                  <a:pt x="126" y="222"/>
                </a:lnTo>
                <a:lnTo>
                  <a:pt x="82" y="232"/>
                </a:lnTo>
                <a:lnTo>
                  <a:pt x="46" y="240"/>
                </a:lnTo>
                <a:lnTo>
                  <a:pt x="20" y="246"/>
                </a:lnTo>
                <a:lnTo>
                  <a:pt x="6" y="250"/>
                </a:lnTo>
                <a:lnTo>
                  <a:pt x="0" y="252"/>
                </a:lnTo>
                <a:lnTo>
                  <a:pt x="0" y="62"/>
                </a:lnTo>
                <a:lnTo>
                  <a:pt x="560" y="0"/>
                </a:lnTo>
                <a:lnTo>
                  <a:pt x="1120" y="62"/>
                </a:lnTo>
                <a:lnTo>
                  <a:pt x="1120" y="25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noFill/>
            <a:rou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18450" name="Rectangle 5"/>
          <p:cNvSpPr>
            <a:spLocks noChangeArrowheads="1"/>
          </p:cNvSpPr>
          <p:nvPr/>
        </p:nvSpPr>
        <p:spPr bwMode="gray">
          <a:xfrm>
            <a:off x="2535238" y="4572000"/>
            <a:ext cx="5029200" cy="623888"/>
          </a:xfrm>
          <a:prstGeom prst="rect">
            <a:avLst/>
          </a:prstGeom>
          <a:solidFill>
            <a:srgbClr val="A1D419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1" hangingPunct="1"/>
            <a:r>
              <a:rPr lang="en-US" altLang="zh-CN">
                <a:solidFill>
                  <a:srgbClr val="000000"/>
                </a:solidFill>
                <a:ea typeface="微软雅黑" panose="020B0503020204020204" pitchFamily="34" charset="-122"/>
              </a:rPr>
              <a:t>Exercise</a:t>
            </a:r>
          </a:p>
        </p:txBody>
      </p:sp>
      <p:sp>
        <p:nvSpPr>
          <p:cNvPr id="18451" name="椭圆 30"/>
          <p:cNvSpPr>
            <a:spLocks noChangeArrowheads="1"/>
          </p:cNvSpPr>
          <p:nvPr/>
        </p:nvSpPr>
        <p:spPr bwMode="auto">
          <a:xfrm>
            <a:off x="2624138" y="4606925"/>
            <a:ext cx="273050" cy="273050"/>
          </a:xfrm>
          <a:prstGeom prst="ellipse">
            <a:avLst/>
          </a:prstGeom>
          <a:solidFill>
            <a:schemeClr val="bg1"/>
          </a:solidFill>
          <a:ln w="9525">
            <a:noFill/>
            <a:round/>
          </a:ln>
        </p:spPr>
        <p:txBody>
          <a:bodyPr lIns="0" tIns="36000" rIns="0" bIns="0" anchor="ctr"/>
          <a:lstStyle/>
          <a:p>
            <a:pPr algn="ctr" eaLnBrk="1" hangingPunct="1">
              <a:lnSpc>
                <a:spcPct val="120000"/>
              </a:lnSpc>
            </a:pPr>
            <a:r>
              <a:rPr lang="en-US" altLang="zh-CN" sz="1800">
                <a:solidFill>
                  <a:srgbClr val="19C2FF"/>
                </a:solidFill>
                <a:latin typeface="Raavi" pitchFamily="34" charset="0"/>
                <a:ea typeface="方正舒体" panose="02010601030101010101" pitchFamily="2" charset="-122"/>
                <a:cs typeface="Raavi" pitchFamily="34" charset="0"/>
              </a:rPr>
              <a:t>4</a:t>
            </a:r>
            <a:endParaRPr lang="zh-CN" altLang="en-US" sz="1800">
              <a:solidFill>
                <a:srgbClr val="19C2FF"/>
              </a:solidFill>
              <a:latin typeface="Raavi" pitchFamily="34" charset="0"/>
              <a:ea typeface="方正舒体" panose="02010601030101010101" pitchFamily="2" charset="-122"/>
              <a:cs typeface="Raavi" pitchFamily="34" charset="0"/>
            </a:endParaRPr>
          </a:p>
        </p:txBody>
      </p:sp>
      <p:sp>
        <p:nvSpPr>
          <p:cNvPr id="18452" name="文本框 1"/>
          <p:cNvSpPr txBox="1">
            <a:spLocks noChangeArrowheads="1"/>
          </p:cNvSpPr>
          <p:nvPr/>
        </p:nvSpPr>
        <p:spPr bwMode="auto">
          <a:xfrm>
            <a:off x="3378200" y="746125"/>
            <a:ext cx="324485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>
                <a:solidFill>
                  <a:srgbClr val="000000"/>
                </a:solidFill>
                <a:latin typeface="宋体" panose="02010600030101010101" pitchFamily="2" charset="-122"/>
              </a:rPr>
              <a:t>内容结构</a:t>
            </a:r>
          </a:p>
        </p:txBody>
      </p:sp>
      <p:pic>
        <p:nvPicPr>
          <p:cNvPr id="18453" name="图片 25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35088" y="1503363"/>
            <a:ext cx="12001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4" name="图片 26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35088" y="2471738"/>
            <a:ext cx="12001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5" name="图片 27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300163" y="3406775"/>
            <a:ext cx="12017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6" name="图片 28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300163" y="4375150"/>
            <a:ext cx="12017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9" name="Text Box 3"/>
          <p:cNvSpPr txBox="1">
            <a:spLocks noChangeArrowheads="1"/>
          </p:cNvSpPr>
          <p:nvPr/>
        </p:nvSpPr>
        <p:spPr bwMode="auto">
          <a:xfrm>
            <a:off x="752475" y="1808163"/>
            <a:ext cx="7740650" cy="3663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en-US" altLang="zh-CN" sz="3600"/>
              <a:t>Choose the best people in your class to be the monitors in Activity 1.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3600"/>
              <a:t>Say:</a:t>
            </a:r>
          </a:p>
          <a:p>
            <a:pPr eaLnBrk="1" hangingPunct="1">
              <a:lnSpc>
                <a:spcPct val="130000"/>
              </a:lnSpc>
              <a:buFontTx/>
              <a:buChar char="•"/>
            </a:pPr>
            <a:r>
              <a:rPr lang="en-US" altLang="zh-CN" sz="3600" i="1">
                <a:solidFill>
                  <a:srgbClr val="0000FF"/>
                </a:solidFill>
              </a:rPr>
              <a:t> who they are and what job they can do</a:t>
            </a:r>
          </a:p>
          <a:p>
            <a:pPr eaLnBrk="1" hangingPunct="1">
              <a:lnSpc>
                <a:spcPct val="130000"/>
              </a:lnSpc>
              <a:buFontTx/>
              <a:buChar char="•"/>
            </a:pPr>
            <a:r>
              <a:rPr lang="en-US" altLang="zh-CN" sz="3600" i="1">
                <a:solidFill>
                  <a:srgbClr val="0000FF"/>
                </a:solidFill>
              </a:rPr>
              <a:t> why they can do it</a:t>
            </a:r>
          </a:p>
        </p:txBody>
      </p:sp>
      <p:sp>
        <p:nvSpPr>
          <p:cNvPr id="37891" name="矩形 5"/>
          <p:cNvSpPr>
            <a:spLocks noChangeArrowheads="1"/>
          </p:cNvSpPr>
          <p:nvPr/>
        </p:nvSpPr>
        <p:spPr bwMode="auto">
          <a:xfrm>
            <a:off x="971550" y="692150"/>
            <a:ext cx="3235325" cy="70802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4000">
                <a:solidFill>
                  <a:srgbClr val="0000FF"/>
                </a:solidFill>
              </a:rPr>
              <a:t>Work in pairs</a:t>
            </a:r>
            <a:endParaRPr lang="zh-CN" altLang="en-US" sz="4000">
              <a:solidFill>
                <a:srgbClr val="0000FF"/>
              </a:solidFill>
            </a:endParaRPr>
          </a:p>
        </p:txBody>
      </p:sp>
      <p:grpSp>
        <p:nvGrpSpPr>
          <p:cNvPr id="37892" name="组合 13"/>
          <p:cNvGrpSpPr/>
          <p:nvPr/>
        </p:nvGrpSpPr>
        <p:grpSpPr bwMode="auto">
          <a:xfrm>
            <a:off x="247650" y="727075"/>
            <a:ext cx="903288" cy="614363"/>
            <a:chOff x="3132610" y="5588000"/>
            <a:chExt cx="902097" cy="612834"/>
          </a:xfrm>
        </p:grpSpPr>
        <p:sp>
          <p:nvSpPr>
            <p:cNvPr id="37894" name="椭圆 4"/>
            <p:cNvSpPr>
              <a:spLocks noChangeArrowheads="1"/>
            </p:cNvSpPr>
            <p:nvPr/>
          </p:nvSpPr>
          <p:spPr bwMode="auto">
            <a:xfrm>
              <a:off x="3132610" y="5626105"/>
              <a:ext cx="626141" cy="574729"/>
            </a:xfrm>
            <a:prstGeom prst="ellipse">
              <a:avLst/>
            </a:prstGeom>
            <a:solidFill>
              <a:srgbClr val="92D050"/>
            </a:solidFill>
            <a:ln w="9525">
              <a:noFill/>
              <a:round/>
            </a:ln>
          </p:spPr>
          <p:txBody>
            <a:bodyPr/>
            <a:lstStyle/>
            <a:p>
              <a:pPr eaLnBrk="1" hangingPunct="1"/>
              <a:endParaRPr lang="zh-CN" altLang="en-US" sz="2000">
                <a:solidFill>
                  <a:srgbClr val="000000"/>
                </a:solidFill>
              </a:endParaRPr>
            </a:p>
          </p:txBody>
        </p:sp>
        <p:sp>
          <p:nvSpPr>
            <p:cNvPr id="37895" name="文本框 6"/>
            <p:cNvSpPr txBox="1">
              <a:spLocks noChangeArrowheads="1"/>
            </p:cNvSpPr>
            <p:nvPr/>
          </p:nvSpPr>
          <p:spPr bwMode="auto">
            <a:xfrm>
              <a:off x="3242545" y="5588000"/>
              <a:ext cx="792162" cy="5842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3200">
                  <a:solidFill>
                    <a:srgbClr val="7030A0"/>
                  </a:solidFill>
                </a:rPr>
                <a:t>5</a:t>
              </a:r>
              <a:endParaRPr lang="zh-CN" altLang="en-US" sz="3200">
                <a:solidFill>
                  <a:srgbClr val="7030A0"/>
                </a:solidFill>
              </a:endParaRPr>
            </a:p>
          </p:txBody>
        </p:sp>
      </p:grpSp>
      <p:pic>
        <p:nvPicPr>
          <p:cNvPr id="37893" name="图片 7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64050" y="331788"/>
            <a:ext cx="1728788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92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Text Box 2"/>
          <p:cNvSpPr txBox="1">
            <a:spLocks noChangeArrowheads="1"/>
          </p:cNvSpPr>
          <p:nvPr/>
        </p:nvSpPr>
        <p:spPr bwMode="auto">
          <a:xfrm>
            <a:off x="179388" y="2384425"/>
            <a:ext cx="8748712" cy="3786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solidFill>
                  <a:srgbClr val="FF0000"/>
                </a:solidFill>
              </a:rPr>
              <a:t>get on well with... </a:t>
            </a:r>
            <a:r>
              <a:rPr lang="zh-CN" altLang="en-US" sz="3200" dirty="0">
                <a:solidFill>
                  <a:srgbClr val="FF0000"/>
                </a:solidFill>
              </a:rPr>
              <a:t>与</a:t>
            </a:r>
            <a:r>
              <a:rPr lang="en-US" altLang="zh-CN" sz="3200" dirty="0">
                <a:solidFill>
                  <a:srgbClr val="FF0000"/>
                </a:solidFill>
              </a:rPr>
              <a:t>......</a:t>
            </a:r>
            <a:r>
              <a:rPr lang="zh-CN" altLang="en-US" sz="3200" dirty="0">
                <a:solidFill>
                  <a:srgbClr val="FF0000"/>
                </a:solidFill>
              </a:rPr>
              <a:t>相处融洽；进展顺利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3200" dirty="0"/>
              <a:t>  </a:t>
            </a:r>
            <a:r>
              <a:rPr lang="en-US" altLang="zh-CN" sz="3200" dirty="0"/>
              <a:t>1) Do you </a:t>
            </a:r>
            <a:r>
              <a:rPr lang="en-US" altLang="zh-CN" sz="3200" u="sng" dirty="0">
                <a:solidFill>
                  <a:srgbClr val="FF0000"/>
                </a:solidFill>
              </a:rPr>
              <a:t>get on well with</a:t>
            </a:r>
            <a:r>
              <a:rPr lang="en-US" altLang="zh-CN" sz="3200" dirty="0"/>
              <a:t> your parents?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/>
              <a:t>      </a:t>
            </a:r>
            <a:r>
              <a:rPr lang="zh-CN" altLang="en-US" sz="3200" dirty="0"/>
              <a:t>你跟你父母相处得怎样？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3200" dirty="0"/>
              <a:t>  </a:t>
            </a:r>
            <a:r>
              <a:rPr lang="en-US" altLang="zh-CN" sz="3200" dirty="0"/>
              <a:t>2) I </a:t>
            </a:r>
            <a:r>
              <a:rPr lang="en-US" altLang="zh-CN" sz="3200" u="sng" dirty="0">
                <a:solidFill>
                  <a:srgbClr val="FF0000"/>
                </a:solidFill>
              </a:rPr>
              <a:t>get on very well with</a:t>
            </a:r>
            <a:r>
              <a:rPr lang="en-US" altLang="zh-CN" sz="3200" dirty="0"/>
              <a:t> them.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/>
              <a:t>     </a:t>
            </a:r>
            <a:r>
              <a:rPr lang="zh-CN" altLang="en-US" sz="3200" dirty="0"/>
              <a:t>我和他们相处的非常好。</a:t>
            </a:r>
          </a:p>
        </p:txBody>
      </p:sp>
      <p:sp>
        <p:nvSpPr>
          <p:cNvPr id="38915" name="椭圆 5"/>
          <p:cNvSpPr>
            <a:spLocks noChangeArrowheads="1"/>
          </p:cNvSpPr>
          <p:nvPr/>
        </p:nvSpPr>
        <p:spPr bwMode="auto">
          <a:xfrm>
            <a:off x="179388" y="447675"/>
            <a:ext cx="2808287" cy="604838"/>
          </a:xfrm>
          <a:prstGeom prst="ellipse">
            <a:avLst/>
          </a:prstGeom>
          <a:gradFill rotWithShape="1">
            <a:gsLst>
              <a:gs pos="0">
                <a:srgbClr val="EAC112"/>
              </a:gs>
              <a:gs pos="100000">
                <a:srgbClr val="F57C89"/>
              </a:gs>
            </a:gsLst>
            <a:lin ang="2700000" scaled="1"/>
          </a:gradFill>
          <a:ln w="9525">
            <a:noFill/>
            <a:miter lim="800000"/>
          </a:ln>
        </p:spPr>
        <p:txBody>
          <a:bodyPr wrap="none" anchor="ctr"/>
          <a:lstStyle/>
          <a:p>
            <a:pPr algn="ctr" eaLnBrk="1" hangingPunct="1"/>
            <a:r>
              <a:rPr lang="zh-CN" altLang="en-US" dirty="0">
                <a:solidFill>
                  <a:srgbClr val="000000"/>
                </a:solidFill>
                <a:sym typeface="Times New Roman" panose="02020603050405020304" charset="0"/>
              </a:rPr>
              <a:t>Language points</a:t>
            </a:r>
            <a:endParaRPr lang="zh-CN" altLang="en-US" sz="18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8916" name="矩形 4"/>
          <p:cNvSpPr>
            <a:spLocks noChangeArrowheads="1"/>
          </p:cNvSpPr>
          <p:nvPr/>
        </p:nvSpPr>
        <p:spPr bwMode="auto">
          <a:xfrm>
            <a:off x="179388" y="1412875"/>
            <a:ext cx="7896225" cy="82391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3600" dirty="0"/>
              <a:t>1. I </a:t>
            </a:r>
            <a:r>
              <a:rPr lang="en-US" altLang="zh-CN" sz="3600" u="sng" dirty="0">
                <a:solidFill>
                  <a:srgbClr val="FF0000"/>
                </a:solidFill>
              </a:rPr>
              <a:t>get on well with</a:t>
            </a:r>
            <a:r>
              <a:rPr lang="en-US" altLang="zh-CN" sz="3600" dirty="0"/>
              <a:t> everyone…</a:t>
            </a: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6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6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6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6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Text Box 2"/>
          <p:cNvSpPr txBox="1">
            <a:spLocks noChangeArrowheads="1"/>
          </p:cNvSpPr>
          <p:nvPr/>
        </p:nvSpPr>
        <p:spPr bwMode="auto">
          <a:xfrm>
            <a:off x="468313" y="695325"/>
            <a:ext cx="8099425" cy="5181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dirty="0"/>
              <a:t>3) He is not easy to </a:t>
            </a:r>
            <a:r>
              <a:rPr lang="en-US" altLang="zh-CN" u="sng" dirty="0">
                <a:solidFill>
                  <a:srgbClr val="FF0000"/>
                </a:solidFill>
              </a:rPr>
              <a:t>get on well with</a:t>
            </a:r>
            <a:r>
              <a:rPr lang="en-US" altLang="zh-CN" dirty="0"/>
              <a:t>. 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/>
              <a:t>他不是一个容易相处的人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0000FF"/>
                </a:solidFill>
              </a:rPr>
              <a:t>如果要表达“与某人相处得不好”，可以用</a:t>
            </a:r>
            <a:r>
              <a:rPr lang="en-US" altLang="zh-CN" dirty="0">
                <a:solidFill>
                  <a:srgbClr val="0000FF"/>
                </a:solidFill>
              </a:rPr>
              <a:t>get on badly with sb. </a:t>
            </a:r>
            <a:r>
              <a:rPr lang="zh-CN" altLang="en-US" dirty="0">
                <a:solidFill>
                  <a:srgbClr val="0000FF"/>
                </a:solidFill>
              </a:rPr>
              <a:t>如果想询问“与某人相处得怎样”，要用</a:t>
            </a:r>
            <a:r>
              <a:rPr lang="en-US" altLang="zh-CN" dirty="0">
                <a:solidFill>
                  <a:srgbClr val="0000FF"/>
                </a:solidFill>
              </a:rPr>
              <a:t>how</a:t>
            </a:r>
            <a:r>
              <a:rPr lang="zh-CN" altLang="en-US" dirty="0">
                <a:solidFill>
                  <a:srgbClr val="0000FF"/>
                </a:solidFill>
              </a:rPr>
              <a:t>来提问，</a:t>
            </a:r>
            <a:r>
              <a:rPr lang="zh-CN" altLang="en-US" dirty="0"/>
              <a:t>例如：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/>
              <a:t>—</a:t>
            </a:r>
            <a:r>
              <a:rPr lang="en-US" altLang="zh-CN" u="sng" dirty="0">
                <a:solidFill>
                  <a:srgbClr val="FF0000"/>
                </a:solidFill>
              </a:rPr>
              <a:t>How</a:t>
            </a:r>
            <a:r>
              <a:rPr lang="en-US" altLang="zh-CN" dirty="0"/>
              <a:t> do you </a:t>
            </a:r>
            <a:r>
              <a:rPr lang="en-US" altLang="zh-CN" u="sng" dirty="0">
                <a:solidFill>
                  <a:srgbClr val="FF0000"/>
                </a:solidFill>
              </a:rPr>
              <a:t>get on well with</a:t>
            </a:r>
            <a:r>
              <a:rPr lang="en-US" altLang="zh-CN" dirty="0"/>
              <a:t> your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/>
              <a:t>    classmates? </a:t>
            </a:r>
            <a:r>
              <a:rPr lang="zh-CN" altLang="en-US" dirty="0"/>
              <a:t>你跟同学相处得怎样？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/>
              <a:t>—Just so </a:t>
            </a:r>
            <a:r>
              <a:rPr lang="en-US" altLang="zh-CN" dirty="0" err="1"/>
              <a:t>so</a:t>
            </a:r>
            <a:r>
              <a:rPr lang="en-US" altLang="zh-CN" dirty="0"/>
              <a:t>. </a:t>
            </a:r>
            <a:r>
              <a:rPr lang="zh-CN" altLang="en-US" dirty="0"/>
              <a:t>一般般。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6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6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6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6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6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Text Box 2"/>
          <p:cNvSpPr txBox="1">
            <a:spLocks noChangeArrowheads="1"/>
          </p:cNvSpPr>
          <p:nvPr/>
        </p:nvSpPr>
        <p:spPr bwMode="auto">
          <a:xfrm>
            <a:off x="358775" y="2087563"/>
            <a:ext cx="8461375" cy="39703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0000FF"/>
                </a:solidFill>
              </a:rPr>
              <a:t>as</a:t>
            </a:r>
            <a:r>
              <a:rPr lang="zh-CN" altLang="en-US" dirty="0">
                <a:solidFill>
                  <a:srgbClr val="0000FF"/>
                </a:solidFill>
              </a:rPr>
              <a:t>的意思是“作为，当作”，</a:t>
            </a:r>
            <a:r>
              <a:rPr lang="zh-CN" altLang="en-US" dirty="0"/>
              <a:t>例如：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/>
              <a:t>    </a:t>
            </a:r>
            <a:r>
              <a:rPr lang="en-US" altLang="zh-CN" u="sng" dirty="0">
                <a:solidFill>
                  <a:srgbClr val="FF0000"/>
                </a:solidFill>
              </a:rPr>
              <a:t>As</a:t>
            </a:r>
            <a:r>
              <a:rPr lang="en-US" altLang="zh-CN" dirty="0"/>
              <a:t> a student, she has to finish her homework.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/>
              <a:t>    </a:t>
            </a:r>
            <a:r>
              <a:rPr lang="zh-CN" altLang="en-US" dirty="0"/>
              <a:t>作为一个学生，她必须完成作业。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C0099"/>
                </a:solidFill>
              </a:rPr>
              <a:t>    </a:t>
            </a:r>
            <a:r>
              <a:rPr lang="en-US" altLang="zh-CN" dirty="0">
                <a:solidFill>
                  <a:srgbClr val="CC0099"/>
                </a:solidFill>
              </a:rPr>
              <a:t>promise “</a:t>
            </a:r>
            <a:r>
              <a:rPr lang="zh-CN" altLang="en-US" dirty="0">
                <a:solidFill>
                  <a:srgbClr val="CC0099"/>
                </a:solidFill>
              </a:rPr>
              <a:t>允诺；许诺” 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/>
              <a:t>    </a:t>
            </a:r>
            <a:r>
              <a:rPr lang="en-US" altLang="zh-CN" dirty="0">
                <a:solidFill>
                  <a:srgbClr val="0000FF"/>
                </a:solidFill>
              </a:rPr>
              <a:t>promise sb. to do </a:t>
            </a:r>
            <a:r>
              <a:rPr lang="en-US" altLang="zh-CN" dirty="0" err="1">
                <a:solidFill>
                  <a:srgbClr val="0000FF"/>
                </a:solidFill>
              </a:rPr>
              <a:t>sth</a:t>
            </a:r>
            <a:r>
              <a:rPr lang="en-US" altLang="zh-CN" dirty="0">
                <a:solidFill>
                  <a:srgbClr val="0000FF"/>
                </a:solidFill>
              </a:rPr>
              <a:t>.</a:t>
            </a:r>
            <a:r>
              <a:rPr lang="zh-CN" altLang="en-US" dirty="0">
                <a:solidFill>
                  <a:srgbClr val="0000FF"/>
                </a:solidFill>
              </a:rPr>
              <a:t>　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0000FF"/>
                </a:solidFill>
              </a:rPr>
              <a:t>    答应某人做某事</a:t>
            </a:r>
          </a:p>
        </p:txBody>
      </p:sp>
      <p:sp>
        <p:nvSpPr>
          <p:cNvPr id="40963" name="矩形 2"/>
          <p:cNvSpPr>
            <a:spLocks noChangeArrowheads="1"/>
          </p:cNvSpPr>
          <p:nvPr/>
        </p:nvSpPr>
        <p:spPr bwMode="auto">
          <a:xfrm>
            <a:off x="398463" y="711200"/>
            <a:ext cx="8458200" cy="138588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dirty="0"/>
              <a:t>2. Choose me </a:t>
            </a:r>
            <a:r>
              <a:rPr lang="en-US" altLang="zh-CN" u="sng" dirty="0">
                <a:solidFill>
                  <a:srgbClr val="FF0000"/>
                </a:solidFill>
              </a:rPr>
              <a:t>as</a:t>
            </a:r>
            <a:r>
              <a:rPr lang="en-US" altLang="zh-CN" dirty="0"/>
              <a:t> your class monitor and I </a:t>
            </a:r>
            <a:r>
              <a:rPr lang="en-US" altLang="zh-CN" u="sng" dirty="0">
                <a:solidFill>
                  <a:srgbClr val="FF0000"/>
                </a:solidFill>
              </a:rPr>
              <a:t>promise to</a:t>
            </a:r>
            <a:r>
              <a:rPr lang="en-US" altLang="zh-CN" dirty="0"/>
              <a:t> help YOU! </a:t>
            </a:r>
            <a:endParaRPr lang="zh-CN" altLang="en-US" dirty="0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6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6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6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6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Text Box 2"/>
          <p:cNvSpPr txBox="1">
            <a:spLocks noChangeArrowheads="1"/>
          </p:cNvSpPr>
          <p:nvPr/>
        </p:nvSpPr>
        <p:spPr bwMode="auto">
          <a:xfrm>
            <a:off x="358775" y="549275"/>
            <a:ext cx="8461375" cy="50784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0000FF"/>
                </a:solidFill>
              </a:rPr>
              <a:t>make a promise</a:t>
            </a:r>
            <a:r>
              <a:rPr lang="zh-CN" altLang="en-US" sz="2400" dirty="0">
                <a:solidFill>
                  <a:srgbClr val="0000FF"/>
                </a:solidFill>
              </a:rPr>
              <a:t>　许下诺言</a:t>
            </a:r>
            <a:r>
              <a:rPr lang="zh-CN" altLang="en-US" dirty="0">
                <a:solidFill>
                  <a:srgbClr val="0000FF"/>
                </a:solidFill>
              </a:rPr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0000FF"/>
                </a:solidFill>
              </a:rPr>
              <a:t>keep one’s promise</a:t>
            </a:r>
            <a:r>
              <a:rPr lang="zh-CN" altLang="en-US" dirty="0">
                <a:solidFill>
                  <a:srgbClr val="0000FF"/>
                </a:solidFill>
              </a:rPr>
              <a:t>　</a:t>
            </a:r>
            <a:r>
              <a:rPr lang="zh-CN" altLang="en-US" sz="2400" dirty="0">
                <a:solidFill>
                  <a:srgbClr val="0000FF"/>
                </a:solidFill>
              </a:rPr>
              <a:t>保守诺言</a:t>
            </a:r>
            <a:r>
              <a:rPr lang="zh-CN" altLang="en-US" dirty="0">
                <a:solidFill>
                  <a:srgbClr val="0000FF"/>
                </a:solidFill>
              </a:rPr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0000FF"/>
                </a:solidFill>
              </a:rPr>
              <a:t>break one’s promise </a:t>
            </a:r>
            <a:r>
              <a:rPr lang="zh-CN" altLang="en-US" sz="2400" dirty="0">
                <a:solidFill>
                  <a:srgbClr val="0000FF"/>
                </a:solidFill>
              </a:rPr>
              <a:t>打破诺言</a:t>
            </a:r>
            <a:r>
              <a:rPr lang="en-US" altLang="zh-CN" sz="2400" dirty="0">
                <a:solidFill>
                  <a:srgbClr val="0000FF"/>
                </a:solidFill>
              </a:rPr>
              <a:t>, </a:t>
            </a:r>
            <a:r>
              <a:rPr lang="zh-CN" altLang="en-US" sz="2400" dirty="0">
                <a:solidFill>
                  <a:srgbClr val="0000FF"/>
                </a:solidFill>
              </a:rPr>
              <a:t>说话不算数</a:t>
            </a:r>
            <a:endParaRPr lang="en-US" altLang="zh-CN" sz="2400" dirty="0">
              <a:solidFill>
                <a:srgbClr val="0000FF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000" dirty="0">
                <a:solidFill>
                  <a:srgbClr val="0000FF"/>
                </a:solidFill>
              </a:rPr>
              <a:t> </a:t>
            </a:r>
            <a:endParaRPr lang="zh-CN" altLang="en-US" dirty="0">
              <a:solidFill>
                <a:srgbClr val="0000FF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0000FF"/>
                </a:solidFill>
              </a:rPr>
              <a:t>do some cleaning </a:t>
            </a:r>
            <a:r>
              <a:rPr lang="zh-CN" altLang="en-US" dirty="0">
                <a:solidFill>
                  <a:srgbClr val="0000FF"/>
                </a:solidFill>
              </a:rPr>
              <a:t>打扫卫生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0000FF"/>
                </a:solidFill>
              </a:rPr>
              <a:t>do some shopping </a:t>
            </a:r>
            <a:r>
              <a:rPr lang="zh-CN" altLang="en-US" dirty="0">
                <a:solidFill>
                  <a:srgbClr val="0000FF"/>
                </a:solidFill>
              </a:rPr>
              <a:t>买东西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0000FF"/>
                </a:solidFill>
              </a:rPr>
              <a:t>do some reading </a:t>
            </a:r>
            <a:r>
              <a:rPr lang="zh-CN" altLang="en-US" dirty="0">
                <a:solidFill>
                  <a:srgbClr val="0000FF"/>
                </a:solidFill>
              </a:rPr>
              <a:t>看书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0000FF"/>
                </a:solidFill>
              </a:rPr>
              <a:t>do some washing </a:t>
            </a:r>
            <a:r>
              <a:rPr lang="zh-CN" altLang="en-US" dirty="0">
                <a:solidFill>
                  <a:srgbClr val="0000FF"/>
                </a:solidFill>
              </a:rPr>
              <a:t>洗衣服</a:t>
            </a:r>
          </a:p>
        </p:txBody>
      </p:sp>
      <p:sp>
        <p:nvSpPr>
          <p:cNvPr id="53251" name="矩形 2"/>
          <p:cNvSpPr>
            <a:spLocks noChangeArrowheads="1"/>
          </p:cNvSpPr>
          <p:nvPr/>
        </p:nvSpPr>
        <p:spPr bwMode="auto">
          <a:xfrm>
            <a:off x="350838" y="2427288"/>
            <a:ext cx="8458200" cy="660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dirty="0"/>
              <a:t>3. I often help my mother </a:t>
            </a:r>
            <a:r>
              <a:rPr lang="en-US" altLang="zh-CN" u="sng" dirty="0">
                <a:solidFill>
                  <a:srgbClr val="FF0000"/>
                </a:solidFill>
              </a:rPr>
              <a:t>do cleaning</a:t>
            </a:r>
            <a:r>
              <a:rPr lang="en-US" altLang="zh-CN" dirty="0"/>
              <a:t> at home. </a:t>
            </a:r>
            <a:endParaRPr lang="zh-CN" alt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6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6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6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6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Text Box 2"/>
          <p:cNvSpPr txBox="1">
            <a:spLocks noChangeArrowheads="1"/>
          </p:cNvSpPr>
          <p:nvPr/>
        </p:nvSpPr>
        <p:spPr bwMode="auto">
          <a:xfrm>
            <a:off x="250825" y="1689100"/>
            <a:ext cx="8713788" cy="3324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0000FF"/>
                </a:solidFill>
              </a:rPr>
              <a:t>be ready to do sth. “</a:t>
            </a:r>
            <a:r>
              <a:rPr lang="zh-CN" altLang="en-US">
                <a:solidFill>
                  <a:srgbClr val="0000FF"/>
                </a:solidFill>
              </a:rPr>
              <a:t>准备好做某事”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0000FF"/>
                </a:solidFill>
              </a:rPr>
              <a:t>    </a:t>
            </a:r>
            <a:r>
              <a:rPr lang="en-US" altLang="zh-CN">
                <a:solidFill>
                  <a:srgbClr val="0000FF"/>
                </a:solidFill>
              </a:rPr>
              <a:t>get ready to do sth. </a:t>
            </a:r>
            <a:r>
              <a:rPr lang="zh-CN" altLang="en-US">
                <a:solidFill>
                  <a:srgbClr val="0000FF"/>
                </a:solidFill>
              </a:rPr>
              <a:t>和</a:t>
            </a:r>
            <a:r>
              <a:rPr lang="en-US" altLang="zh-CN">
                <a:solidFill>
                  <a:srgbClr val="0000FF"/>
                </a:solidFill>
              </a:rPr>
              <a:t>be ready to do sth.</a:t>
            </a:r>
            <a:r>
              <a:rPr lang="zh-CN" altLang="en-US">
                <a:solidFill>
                  <a:srgbClr val="0000FF"/>
                </a:solidFill>
              </a:rPr>
              <a:t>的意思是“准备做某事”。前者强调行为；后者强调状态。两者后面可接介词</a:t>
            </a:r>
            <a:r>
              <a:rPr lang="en-US" altLang="zh-CN">
                <a:solidFill>
                  <a:srgbClr val="0000FF"/>
                </a:solidFill>
              </a:rPr>
              <a:t>for</a:t>
            </a:r>
            <a:r>
              <a:rPr lang="zh-CN" altLang="en-US">
                <a:solidFill>
                  <a:srgbClr val="0000FF"/>
                </a:solidFill>
              </a:rPr>
              <a:t>，</a:t>
            </a:r>
            <a:r>
              <a:rPr lang="en-US" altLang="zh-CN">
                <a:solidFill>
                  <a:srgbClr val="0000FF"/>
                </a:solidFill>
              </a:rPr>
              <a:t>for</a:t>
            </a:r>
            <a:r>
              <a:rPr lang="zh-CN" altLang="en-US">
                <a:solidFill>
                  <a:srgbClr val="0000FF"/>
                </a:solidFill>
              </a:rPr>
              <a:t>后面接名词。</a:t>
            </a:r>
            <a:r>
              <a:rPr lang="zh-CN" altLang="en-US"/>
              <a:t>如： 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/>
              <a:t>    </a:t>
            </a:r>
            <a:r>
              <a:rPr lang="en-US" altLang="zh-CN"/>
              <a:t>We </a:t>
            </a:r>
            <a:r>
              <a:rPr lang="en-US" altLang="zh-CN" u="sng">
                <a:solidFill>
                  <a:srgbClr val="FF0000"/>
                </a:solidFill>
              </a:rPr>
              <a:t>are ready for</a:t>
            </a:r>
            <a:r>
              <a:rPr lang="en-US" altLang="zh-CN"/>
              <a:t> the English test. </a:t>
            </a:r>
          </a:p>
        </p:txBody>
      </p:sp>
      <p:sp>
        <p:nvSpPr>
          <p:cNvPr id="43011" name="矩形 2"/>
          <p:cNvSpPr>
            <a:spLocks noChangeArrowheads="1"/>
          </p:cNvSpPr>
          <p:nvPr/>
        </p:nvSpPr>
        <p:spPr bwMode="auto">
          <a:xfrm>
            <a:off x="249238" y="1041400"/>
            <a:ext cx="8458200" cy="66198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/>
              <a:t>4. I</a:t>
            </a:r>
            <a:r>
              <a:rPr lang="en-US" altLang="zh-CN" u="sng">
                <a:solidFill>
                  <a:srgbClr val="FF0000"/>
                </a:solidFill>
              </a:rPr>
              <a:t>’m</a:t>
            </a:r>
            <a:r>
              <a:rPr lang="en-US" altLang="zh-CN"/>
              <a:t> always </a:t>
            </a:r>
            <a:r>
              <a:rPr lang="en-US" altLang="zh-CN" u="sng">
                <a:solidFill>
                  <a:srgbClr val="FF0000"/>
                </a:solidFill>
              </a:rPr>
              <a:t>ready to help</a:t>
            </a:r>
            <a:r>
              <a:rPr lang="en-US" altLang="zh-CN"/>
              <a:t> others.</a:t>
            </a:r>
            <a:endParaRPr lang="zh-CN" altLang="en-US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7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7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209550" y="2779713"/>
            <a:ext cx="18415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endParaRPr lang="zh-CN" altLang="zh-CN"/>
          </a:p>
        </p:txBody>
      </p:sp>
      <p:sp>
        <p:nvSpPr>
          <p:cNvPr id="671747" name="Text Box 3"/>
          <p:cNvSpPr txBox="1">
            <a:spLocks noChangeArrowheads="1"/>
          </p:cNvSpPr>
          <p:nvPr/>
        </p:nvSpPr>
        <p:spPr bwMode="auto">
          <a:xfrm>
            <a:off x="393700" y="1808163"/>
            <a:ext cx="8461375" cy="2678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FF0000"/>
                </a:solidFill>
              </a:rPr>
              <a:t>sure “</a:t>
            </a:r>
            <a:r>
              <a:rPr lang="zh-CN" altLang="en-US">
                <a:solidFill>
                  <a:srgbClr val="FF0000"/>
                </a:solidFill>
              </a:rPr>
              <a:t>确信的；有把握的”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0000FF"/>
                </a:solidFill>
              </a:rPr>
              <a:t>1) be sure +</a:t>
            </a:r>
            <a:r>
              <a:rPr lang="zh-CN" altLang="en-US">
                <a:solidFill>
                  <a:srgbClr val="0000FF"/>
                </a:solidFill>
              </a:rPr>
              <a:t>不定式用于祈使句，作“务必、一定”讲。</a:t>
            </a:r>
            <a:r>
              <a:rPr lang="zh-CN" altLang="en-US" sz="2000"/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000"/>
              <a:t>    </a:t>
            </a:r>
            <a:r>
              <a:rPr lang="en-US" altLang="zh-CN" u="sng">
                <a:solidFill>
                  <a:srgbClr val="FF0000"/>
                </a:solidFill>
              </a:rPr>
              <a:t>Be sure to</a:t>
            </a:r>
            <a:r>
              <a:rPr lang="en-US" altLang="zh-CN"/>
              <a:t> come to my house.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/>
              <a:t>    </a:t>
            </a:r>
            <a:r>
              <a:rPr lang="en-US" altLang="zh-CN" u="sng">
                <a:solidFill>
                  <a:srgbClr val="FF0000"/>
                </a:solidFill>
              </a:rPr>
              <a:t>Be sure to</a:t>
            </a:r>
            <a:r>
              <a:rPr lang="en-US" altLang="zh-CN"/>
              <a:t> finish your homework as soon as possible.</a:t>
            </a:r>
          </a:p>
        </p:txBody>
      </p:sp>
      <p:sp>
        <p:nvSpPr>
          <p:cNvPr id="44036" name="矩形 4"/>
          <p:cNvSpPr>
            <a:spLocks noChangeArrowheads="1"/>
          </p:cNvSpPr>
          <p:nvPr/>
        </p:nvSpPr>
        <p:spPr bwMode="auto">
          <a:xfrm>
            <a:off x="414338" y="620713"/>
            <a:ext cx="8458200" cy="13843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/>
              <a:t>5. </a:t>
            </a:r>
            <a:r>
              <a:rPr lang="en-US" altLang="zh-CN" u="sng">
                <a:solidFill>
                  <a:srgbClr val="FF0000"/>
                </a:solidFill>
              </a:rPr>
              <a:t>I’m sure</a:t>
            </a:r>
            <a:r>
              <a:rPr lang="en-US" altLang="zh-CN"/>
              <a:t> everybody would like a clean classroom, </a:t>
            </a:r>
            <a:r>
              <a:rPr lang="en-US" altLang="zh-CN" u="sng">
                <a:solidFill>
                  <a:srgbClr val="FF0000"/>
                </a:solidFill>
              </a:rPr>
              <a:t>just like</a:t>
            </a:r>
            <a:r>
              <a:rPr lang="en-US" altLang="zh-CN">
                <a:solidFill>
                  <a:srgbClr val="FF0000"/>
                </a:solidFill>
              </a:rPr>
              <a:t> </a:t>
            </a:r>
            <a:r>
              <a:rPr lang="en-US" altLang="zh-CN"/>
              <a:t>home. </a:t>
            </a:r>
            <a:endParaRPr lang="zh-CN" altLang="en-US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7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7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7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Text Box 2"/>
          <p:cNvSpPr txBox="1">
            <a:spLocks noChangeArrowheads="1"/>
          </p:cNvSpPr>
          <p:nvPr/>
        </p:nvSpPr>
        <p:spPr bwMode="auto">
          <a:xfrm>
            <a:off x="503238" y="1125538"/>
            <a:ext cx="8208962" cy="45386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0000FF"/>
                </a:solidFill>
              </a:rPr>
              <a:t>2) be sure+</a:t>
            </a:r>
            <a:r>
              <a:rPr lang="zh-CN" altLang="en-US">
                <a:solidFill>
                  <a:srgbClr val="0000FF"/>
                </a:solidFill>
              </a:rPr>
              <a:t>从句，表“确信、对</a:t>
            </a:r>
            <a:r>
              <a:rPr lang="en-US" altLang="zh-CN">
                <a:solidFill>
                  <a:srgbClr val="0000FF"/>
                </a:solidFill>
              </a:rPr>
              <a:t>……</a:t>
            </a:r>
            <a:r>
              <a:rPr lang="zh-CN" altLang="en-US">
                <a:solidFill>
                  <a:srgbClr val="0000FF"/>
                </a:solidFill>
              </a:rPr>
              <a:t>有把握”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/>
              <a:t>I </a:t>
            </a:r>
            <a:r>
              <a:rPr lang="en-US" altLang="zh-CN" u="sng">
                <a:solidFill>
                  <a:srgbClr val="FF0000"/>
                </a:solidFill>
              </a:rPr>
              <a:t>am sure that</a:t>
            </a:r>
            <a:r>
              <a:rPr lang="en-US" altLang="zh-CN"/>
              <a:t> he is coming.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/>
              <a:t>= He </a:t>
            </a:r>
            <a:r>
              <a:rPr lang="en-US" altLang="zh-CN" u="sng">
                <a:solidFill>
                  <a:srgbClr val="FF0000"/>
                </a:solidFill>
              </a:rPr>
              <a:t>is sure to</a:t>
            </a:r>
            <a:r>
              <a:rPr lang="en-US" altLang="zh-CN"/>
              <a:t> come.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0000FF"/>
                </a:solidFill>
              </a:rPr>
              <a:t>3) make sure +</a:t>
            </a:r>
            <a:r>
              <a:rPr lang="zh-CN" altLang="en-US">
                <a:solidFill>
                  <a:srgbClr val="0000FF"/>
                </a:solidFill>
              </a:rPr>
              <a:t>从句 </a:t>
            </a:r>
            <a:r>
              <a:rPr lang="en-US" altLang="zh-CN">
                <a:solidFill>
                  <a:srgbClr val="0000FF"/>
                </a:solidFill>
              </a:rPr>
              <a:t>= make sure of 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0000FF"/>
                </a:solidFill>
              </a:rPr>
              <a:t>弄清、查清楚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u="sng">
                <a:solidFill>
                  <a:srgbClr val="FF0000"/>
                </a:solidFill>
              </a:rPr>
              <a:t>Make sure that</a:t>
            </a:r>
            <a:r>
              <a:rPr lang="en-US" altLang="zh-CN"/>
              <a:t> he has handed his workbook.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u="sng">
                <a:solidFill>
                  <a:srgbClr val="FF0000"/>
                </a:solidFill>
              </a:rPr>
              <a:t>Make sure of</a:t>
            </a:r>
            <a:r>
              <a:rPr lang="en-US" altLang="zh-CN"/>
              <a:t> it before you start out.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7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7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7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7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7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7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Text Box 2"/>
          <p:cNvSpPr txBox="1">
            <a:spLocks noChangeArrowheads="1"/>
          </p:cNvSpPr>
          <p:nvPr/>
        </p:nvSpPr>
        <p:spPr bwMode="auto">
          <a:xfrm>
            <a:off x="503238" y="1520825"/>
            <a:ext cx="8101012" cy="2952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3200">
                <a:solidFill>
                  <a:srgbClr val="0000FF"/>
                </a:solidFill>
              </a:rPr>
              <a:t>just like “</a:t>
            </a:r>
            <a:r>
              <a:rPr lang="zh-CN" altLang="en-US" sz="3200">
                <a:solidFill>
                  <a:srgbClr val="0000FF"/>
                </a:solidFill>
              </a:rPr>
              <a:t>正如，正像”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/>
              <a:t>The night of the celebration was </a:t>
            </a:r>
            <a:r>
              <a:rPr lang="en-US" altLang="zh-CN" sz="3200">
                <a:solidFill>
                  <a:srgbClr val="0000FF"/>
                </a:solidFill>
              </a:rPr>
              <a:t>just like</a:t>
            </a:r>
            <a:r>
              <a:rPr lang="en-US" altLang="zh-CN" sz="3200"/>
              <a:t> Christmas for them.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3200"/>
              <a:t>当晚的庆祝活动对他们来说就像圣诞节一般。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379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775" y="1917700"/>
            <a:ext cx="8229600" cy="6119813"/>
          </a:xfrm>
        </p:spPr>
        <p:txBody>
          <a:bodyPr/>
          <a:lstStyle/>
          <a:p>
            <a:pPr marL="0" indent="0">
              <a:lnSpc>
                <a:spcPct val="150000"/>
              </a:lnSpc>
              <a:buFontTx/>
              <a:buNone/>
            </a:pPr>
            <a:r>
              <a:rPr lang="zh-CN" altLang="en-US" sz="2400" b="1" smtClean="0">
                <a:solidFill>
                  <a:srgbClr val="0000FF"/>
                </a:solidFill>
              </a:rPr>
              <a:t>此句子中的</a:t>
            </a:r>
            <a:r>
              <a:rPr lang="en-US" altLang="zh-CN" sz="2400" b="1" smtClean="0">
                <a:solidFill>
                  <a:srgbClr val="0000FF"/>
                </a:solidFill>
              </a:rPr>
              <a:t>make</a:t>
            </a:r>
            <a:r>
              <a:rPr lang="zh-CN" altLang="en-US" sz="2400" b="1" smtClean="0">
                <a:solidFill>
                  <a:srgbClr val="0000FF"/>
                </a:solidFill>
              </a:rPr>
              <a:t>是“使、使得”意思，一般用于“</a:t>
            </a:r>
            <a:r>
              <a:rPr lang="en-US" altLang="zh-CN" sz="2400" b="1" smtClean="0">
                <a:solidFill>
                  <a:srgbClr val="0000FF"/>
                </a:solidFill>
              </a:rPr>
              <a:t>make + </a:t>
            </a:r>
            <a:r>
              <a:rPr lang="zh-CN" altLang="en-US" sz="2400" b="1" smtClean="0">
                <a:solidFill>
                  <a:srgbClr val="0000FF"/>
                </a:solidFill>
              </a:rPr>
              <a:t>宾语 </a:t>
            </a:r>
            <a:r>
              <a:rPr lang="en-US" altLang="zh-CN" sz="2400" b="1" smtClean="0">
                <a:solidFill>
                  <a:srgbClr val="0000FF"/>
                </a:solidFill>
              </a:rPr>
              <a:t>+ </a:t>
            </a:r>
            <a:r>
              <a:rPr lang="zh-CN" altLang="en-US" sz="2400" b="1" smtClean="0">
                <a:solidFill>
                  <a:srgbClr val="0000FF"/>
                </a:solidFill>
              </a:rPr>
              <a:t>宾补”这种结构，常用的句型是：</a:t>
            </a:r>
            <a:r>
              <a:rPr lang="en-US" altLang="zh-CN" sz="2400" b="1" smtClean="0">
                <a:solidFill>
                  <a:srgbClr val="0000FF"/>
                </a:solidFill>
              </a:rPr>
              <a:t>make + sb. / sth. + adj. </a:t>
            </a:r>
            <a:r>
              <a:rPr lang="zh-CN" altLang="en-US" sz="2400" b="1" smtClean="0">
                <a:solidFill>
                  <a:srgbClr val="0000FF"/>
                </a:solidFill>
              </a:rPr>
              <a:t>意为“使某人或某物处于某种状态”。</a:t>
            </a:r>
            <a:endParaRPr lang="en-US" altLang="zh-CN" sz="2400" b="1" smtClean="0">
              <a:solidFill>
                <a:srgbClr val="0000FF"/>
              </a:solidFill>
            </a:endParaRP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zh-CN" altLang="en-US" sz="2400" b="1" smtClean="0"/>
              <a:t>例如：</a:t>
            </a:r>
            <a:r>
              <a:rPr lang="en-US" altLang="zh-CN" sz="2400" b="1" smtClean="0"/>
              <a:t>The news made him happy. 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zh-CN" altLang="en-US" sz="2400" b="1" smtClean="0"/>
              <a:t>           这个消息使他很高兴。</a:t>
            </a:r>
            <a:r>
              <a:rPr lang="zh-CN" altLang="en-US" sz="2400" b="1" smtClean="0">
                <a:solidFill>
                  <a:srgbClr val="0000FF"/>
                </a:solidFill>
              </a:rPr>
              <a:t/>
            </a:r>
            <a:br>
              <a:rPr lang="zh-CN" altLang="en-US" sz="2400" b="1" smtClean="0">
                <a:solidFill>
                  <a:srgbClr val="0000FF"/>
                </a:solidFill>
              </a:rPr>
            </a:br>
            <a:r>
              <a:rPr lang="zh-CN" altLang="en-US" sz="2400" b="1" smtClean="0">
                <a:solidFill>
                  <a:srgbClr val="0000FF"/>
                </a:solidFill>
              </a:rPr>
              <a:t/>
            </a:r>
            <a:br>
              <a:rPr lang="zh-CN" altLang="en-US" sz="2400" b="1" smtClean="0">
                <a:solidFill>
                  <a:srgbClr val="0000FF"/>
                </a:solidFill>
              </a:rPr>
            </a:br>
            <a:endParaRPr lang="zh-CN" altLang="en-US" sz="2400" b="1" smtClean="0">
              <a:solidFill>
                <a:srgbClr val="0000FF"/>
              </a:solidFill>
            </a:endParaRPr>
          </a:p>
        </p:txBody>
      </p:sp>
      <p:sp>
        <p:nvSpPr>
          <p:cNvPr id="47107" name="矩形 2"/>
          <p:cNvSpPr>
            <a:spLocks noChangeArrowheads="1"/>
          </p:cNvSpPr>
          <p:nvPr/>
        </p:nvSpPr>
        <p:spPr bwMode="auto">
          <a:xfrm>
            <a:off x="358775" y="908050"/>
            <a:ext cx="8459788" cy="66198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/>
              <a:t>6. We can </a:t>
            </a:r>
            <a:r>
              <a:rPr lang="en-US" altLang="zh-CN">
                <a:solidFill>
                  <a:srgbClr val="FF0000"/>
                </a:solidFill>
              </a:rPr>
              <a:t>make</a:t>
            </a:r>
            <a:r>
              <a:rPr lang="en-US" altLang="zh-CN"/>
              <a:t> our classroom beautiful.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42938" y="428625"/>
            <a:ext cx="7772400" cy="685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 eaLnBrk="1" hangingPunct="1"/>
            <a:r>
              <a:rPr lang="en-US" altLang="zh-CN" sz="400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endParaRPr lang="en-US" altLang="zh-CN" sz="4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08000" y="2763838"/>
            <a:ext cx="2070100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200" dirty="0"/>
              <a:t>B: I can …</a:t>
            </a:r>
          </a:p>
        </p:txBody>
      </p:sp>
      <p:sp>
        <p:nvSpPr>
          <p:cNvPr id="19460" name="Rectangle 12"/>
          <p:cNvSpPr>
            <a:spLocks noChangeArrowheads="1"/>
          </p:cNvSpPr>
          <p:nvPr/>
        </p:nvSpPr>
        <p:spPr bwMode="auto">
          <a:xfrm>
            <a:off x="498475" y="1690688"/>
            <a:ext cx="4978400" cy="8239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3200" dirty="0"/>
              <a:t>A: I can… </a:t>
            </a:r>
          </a:p>
        </p:txBody>
      </p:sp>
      <p:pic>
        <p:nvPicPr>
          <p:cNvPr id="19461" name="Picture 28" descr="tanqin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1925" y="3844925"/>
            <a:ext cx="166846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40" name="Rectangle 32"/>
          <p:cNvSpPr>
            <a:spLocks noChangeArrowheads="1"/>
          </p:cNvSpPr>
          <p:nvPr/>
        </p:nvSpPr>
        <p:spPr bwMode="auto">
          <a:xfrm>
            <a:off x="3322638" y="5788025"/>
            <a:ext cx="1439862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3200"/>
              <a:t>paint</a:t>
            </a:r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5995988" y="5776913"/>
            <a:ext cx="3282950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3200" dirty="0"/>
              <a:t>play </a:t>
            </a:r>
            <a:r>
              <a:rPr lang="en-US" altLang="zh-CN" sz="3200" dirty="0">
                <a:solidFill>
                  <a:srgbClr val="FF0000"/>
                </a:solidFill>
              </a:rPr>
              <a:t>the</a:t>
            </a:r>
            <a:r>
              <a:rPr lang="en-US" altLang="zh-CN" sz="3200" dirty="0"/>
              <a:t> guitar</a:t>
            </a:r>
          </a:p>
        </p:txBody>
      </p:sp>
      <p:pic>
        <p:nvPicPr>
          <p:cNvPr id="19464" name="Picture 15" descr="http://img1.gtimg.com/ent/pics/18824/1882474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8138" y="3262313"/>
            <a:ext cx="1616075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23" descr="http://t1.baidu.com/it/u=270990612,743200371&amp;fm=0&amp;gp=2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2588" y="1557338"/>
            <a:ext cx="17145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6" name="Picture 13" descr="1809049_075419071_2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4300" y="1341438"/>
            <a:ext cx="1800225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7" name="Picture 14" descr="OOOPIC_vipvip4_20080902060452a4e98f37421f32a555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44850" y="3573463"/>
            <a:ext cx="1547813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4224338" y="2946400"/>
            <a:ext cx="120015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200">
                <a:solidFill>
                  <a:srgbClr val="0000FF"/>
                </a:solidFill>
              </a:rPr>
              <a:t>dance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900113" y="5811838"/>
            <a:ext cx="884237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200">
                <a:solidFill>
                  <a:srgbClr val="0000FF"/>
                </a:solidFill>
              </a:rPr>
              <a:t>sing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6908800" y="2921000"/>
            <a:ext cx="1087438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200">
                <a:solidFill>
                  <a:srgbClr val="0000FF"/>
                </a:solidFill>
              </a:rPr>
              <a:t>swim</a:t>
            </a:r>
          </a:p>
        </p:txBody>
      </p:sp>
      <p:sp>
        <p:nvSpPr>
          <p:cNvPr id="19471" name="椭圆 5"/>
          <p:cNvSpPr>
            <a:spLocks noChangeArrowheads="1"/>
          </p:cNvSpPr>
          <p:nvPr/>
        </p:nvSpPr>
        <p:spPr bwMode="auto">
          <a:xfrm>
            <a:off x="179388" y="620713"/>
            <a:ext cx="2808287" cy="604837"/>
          </a:xfrm>
          <a:prstGeom prst="ellipse">
            <a:avLst/>
          </a:prstGeom>
          <a:gradFill rotWithShape="1">
            <a:gsLst>
              <a:gs pos="0">
                <a:srgbClr val="F4D121"/>
              </a:gs>
              <a:gs pos="100000">
                <a:srgbClr val="D2AA00"/>
              </a:gs>
            </a:gsLst>
            <a:lin ang="2700000" scaled="1"/>
          </a:gradFill>
          <a:ln w="9525">
            <a:noFill/>
            <a:round/>
          </a:ln>
        </p:spPr>
        <p:txBody>
          <a:bodyPr wrap="none" anchor="ctr"/>
          <a:lstStyle/>
          <a:p>
            <a:pPr algn="ctr" eaLnBrk="1" hangingPunct="1"/>
            <a:r>
              <a:rPr lang="en-US" altLang="zh-CN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charset="0"/>
              </a:rPr>
              <a:t>Warm-up</a:t>
            </a:r>
            <a:endParaRPr lang="zh-CN" altLang="en-US">
              <a:solidFill>
                <a:srgbClr val="000000"/>
              </a:solidFill>
              <a:ea typeface="微软雅黑" panose="020B0503020204020204" pitchFamily="34" charset="-122"/>
              <a:cs typeface="Times New Roman" panose="02020603050405020304" charset="0"/>
            </a:endParaRPr>
          </a:p>
        </p:txBody>
      </p:sp>
      <p:cxnSp>
        <p:nvCxnSpPr>
          <p:cNvPr id="17" name="直接连接符 16"/>
          <p:cNvCxnSpPr/>
          <p:nvPr/>
        </p:nvCxnSpPr>
        <p:spPr>
          <a:xfrm flipH="1">
            <a:off x="2987298" y="1260118"/>
            <a:ext cx="5682595" cy="16587"/>
          </a:xfrm>
          <a:prstGeom prst="line">
            <a:avLst/>
          </a:prstGeom>
          <a:ln w="57150">
            <a:gradFill flip="none" rotWithShape="1">
              <a:gsLst>
                <a:gs pos="0">
                  <a:srgbClr val="EAC112"/>
                </a:gs>
                <a:gs pos="16000">
                  <a:srgbClr val="87C620"/>
                </a:gs>
                <a:gs pos="77000">
                  <a:srgbClr val="EFD220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"/>
          <p:cNvSpPr txBox="1">
            <a:spLocks noChangeArrowheads="1"/>
          </p:cNvSpPr>
          <p:nvPr/>
        </p:nvSpPr>
        <p:spPr bwMode="auto">
          <a:xfrm>
            <a:off x="2987675" y="223838"/>
            <a:ext cx="593248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2400" dirty="0" smtClean="0">
                <a:solidFill>
                  <a:srgbClr val="000000"/>
                </a:solidFill>
                <a:latin typeface="+mn-lt"/>
                <a:ea typeface="+mn-ea"/>
                <a:cs typeface="Times New Roman" panose="02020603050405020304" charset="0"/>
              </a:rPr>
              <a:t>Show yourself: 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+mn-lt"/>
                <a:ea typeface="+mn-ea"/>
                <a:cs typeface="Times New Roman" panose="02020603050405020304" charset="0"/>
              </a:rPr>
              <a:t>根据提示的图片用上节课学的句型造句。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0" grpId="0" autoUpdateAnimBg="0"/>
      <p:bldP spid="17441" grpId="0" autoUpdateAnimBg="0"/>
      <p:bldP spid="3089" grpId="0" autoUpdateAnimBg="0"/>
      <p:bldP spid="3087" grpId="0" autoUpdateAnimBg="0"/>
      <p:bldP spid="3088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32" name="Text Box 16"/>
          <p:cNvSpPr txBox="1">
            <a:spLocks noChangeArrowheads="1"/>
          </p:cNvSpPr>
          <p:nvPr/>
        </p:nvSpPr>
        <p:spPr bwMode="auto">
          <a:xfrm>
            <a:off x="395288" y="1268413"/>
            <a:ext cx="8137525" cy="52625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3200">
                <a:solidFill>
                  <a:srgbClr val="0000FF"/>
                </a:solidFill>
              </a:rPr>
              <a:t>一、翻译下列短语。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/>
              <a:t>1. </a:t>
            </a:r>
            <a:r>
              <a:rPr lang="zh-CN" altLang="en-US" sz="3200"/>
              <a:t>新学期开始 </a:t>
            </a:r>
            <a:r>
              <a:rPr lang="en-US" altLang="zh-CN" sz="3200"/>
              <a:t>____________________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/>
              <a:t>2. </a:t>
            </a:r>
            <a:r>
              <a:rPr lang="zh-CN" altLang="en-US" sz="3200"/>
              <a:t>愿意成为</a:t>
            </a:r>
            <a:r>
              <a:rPr lang="en-US" altLang="zh-CN" sz="3200"/>
              <a:t>……  ___________________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/>
              <a:t>3. </a:t>
            </a:r>
            <a:r>
              <a:rPr lang="zh-CN" altLang="en-US" sz="3200"/>
              <a:t>与</a:t>
            </a:r>
            <a:r>
              <a:rPr lang="en-US" altLang="zh-CN" sz="3200"/>
              <a:t>……</a:t>
            </a:r>
            <a:r>
              <a:rPr lang="zh-CN" altLang="en-US" sz="3200"/>
              <a:t>相处得好 </a:t>
            </a:r>
            <a:r>
              <a:rPr lang="en-US" altLang="zh-CN" sz="3200"/>
              <a:t>__________________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/>
              <a:t>4. </a:t>
            </a:r>
            <a:r>
              <a:rPr lang="zh-CN" altLang="en-US" sz="3200"/>
              <a:t>努力工作  </a:t>
            </a:r>
            <a:r>
              <a:rPr lang="en-US" altLang="zh-CN" sz="3200"/>
              <a:t>______________________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/>
              <a:t>5. </a:t>
            </a:r>
            <a:r>
              <a:rPr lang="zh-CN" altLang="en-US" sz="3200"/>
              <a:t>乐意去做某事   </a:t>
            </a:r>
            <a:r>
              <a:rPr lang="en-US" altLang="zh-CN" sz="3200"/>
              <a:t>_________________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/>
              <a:t>6. </a:t>
            </a:r>
            <a:r>
              <a:rPr lang="zh-CN" altLang="en-US" sz="3200"/>
              <a:t>帮助别人    </a:t>
            </a:r>
            <a:r>
              <a:rPr lang="en-US" altLang="zh-CN" sz="3200"/>
              <a:t>_____________________</a:t>
            </a:r>
          </a:p>
        </p:txBody>
      </p:sp>
      <p:sp>
        <p:nvSpPr>
          <p:cNvPr id="521233" name="Text Box 17"/>
          <p:cNvSpPr txBox="1">
            <a:spLocks noChangeArrowheads="1"/>
          </p:cNvSpPr>
          <p:nvPr/>
        </p:nvSpPr>
        <p:spPr bwMode="auto">
          <a:xfrm>
            <a:off x="3313113" y="1879600"/>
            <a:ext cx="5472112" cy="4435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3200">
                <a:solidFill>
                  <a:srgbClr val="FF0000"/>
                </a:solidFill>
              </a:rPr>
              <a:t>the start of the new term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>
                <a:solidFill>
                  <a:srgbClr val="FF0000"/>
                </a:solidFill>
              </a:rPr>
              <a:t>     would like to be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>
                <a:solidFill>
                  <a:srgbClr val="FF0000"/>
                </a:solidFill>
              </a:rPr>
              <a:t>         get on well with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>
                <a:solidFill>
                  <a:srgbClr val="FF0000"/>
                </a:solidFill>
              </a:rPr>
              <a:t>work hard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>
                <a:solidFill>
                  <a:srgbClr val="FF0000"/>
                </a:solidFill>
              </a:rPr>
              <a:t>       be ready to do sth.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>
                <a:solidFill>
                  <a:srgbClr val="FF0000"/>
                </a:solidFill>
              </a:rPr>
              <a:t>help others</a:t>
            </a:r>
          </a:p>
        </p:txBody>
      </p:sp>
      <p:sp>
        <p:nvSpPr>
          <p:cNvPr id="48132" name="椭圆 5"/>
          <p:cNvSpPr>
            <a:spLocks noChangeArrowheads="1"/>
          </p:cNvSpPr>
          <p:nvPr/>
        </p:nvSpPr>
        <p:spPr bwMode="auto">
          <a:xfrm>
            <a:off x="179388" y="447675"/>
            <a:ext cx="2808287" cy="604838"/>
          </a:xfrm>
          <a:prstGeom prst="ellipse">
            <a:avLst/>
          </a:prstGeom>
          <a:solidFill>
            <a:srgbClr val="A1D419"/>
          </a:solidFill>
          <a:ln w="9525">
            <a:noFill/>
            <a:round/>
          </a:ln>
        </p:spPr>
        <p:txBody>
          <a:bodyPr wrap="none" anchor="ctr"/>
          <a:lstStyle/>
          <a:p>
            <a:pPr algn="ctr" eaLnBrk="1" hangingPunct="1"/>
            <a:r>
              <a:rPr lang="en-US" altLang="zh-CN">
                <a:solidFill>
                  <a:srgbClr val="000000"/>
                </a:solidFill>
              </a:rPr>
              <a:t>Exercise</a:t>
            </a: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1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21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212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212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212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212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5212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123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5" name="Text Box 3"/>
          <p:cNvSpPr txBox="1">
            <a:spLocks noChangeArrowheads="1"/>
          </p:cNvSpPr>
          <p:nvPr/>
        </p:nvSpPr>
        <p:spPr bwMode="auto">
          <a:xfrm>
            <a:off x="395288" y="514350"/>
            <a:ext cx="8496300" cy="5908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3200"/>
              <a:t>7. </a:t>
            </a:r>
            <a:r>
              <a:rPr lang="zh-CN" altLang="en-US" sz="3200"/>
              <a:t>选择某人作为</a:t>
            </a:r>
            <a:r>
              <a:rPr lang="en-US" altLang="zh-CN" sz="3200"/>
              <a:t>……  _______________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/>
              <a:t>8. </a:t>
            </a:r>
            <a:r>
              <a:rPr lang="zh-CN" altLang="en-US" sz="3200"/>
              <a:t>承诺做</a:t>
            </a:r>
            <a:r>
              <a:rPr lang="en-US" altLang="zh-CN" sz="3200"/>
              <a:t>……          _________________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/>
              <a:t>9. </a:t>
            </a:r>
            <a:r>
              <a:rPr lang="zh-CN" altLang="en-US" sz="3200"/>
              <a:t>想成为</a:t>
            </a:r>
            <a:r>
              <a:rPr lang="en-US" altLang="zh-CN" sz="3200"/>
              <a:t>……          _________________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/>
              <a:t>10. </a:t>
            </a:r>
            <a:r>
              <a:rPr lang="zh-CN" altLang="en-US" sz="3200"/>
              <a:t>跑得快                </a:t>
            </a:r>
            <a:r>
              <a:rPr lang="en-US" altLang="zh-CN" sz="3200"/>
              <a:t>_________________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/>
              <a:t>11. </a:t>
            </a:r>
            <a:r>
              <a:rPr lang="zh-CN" altLang="en-US" sz="3200"/>
              <a:t>在球赛上            </a:t>
            </a:r>
            <a:r>
              <a:rPr lang="en-US" altLang="zh-CN" sz="3200"/>
              <a:t>_________________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/>
              <a:t>12. </a:t>
            </a:r>
            <a:r>
              <a:rPr lang="zh-CN" altLang="en-US" sz="3200"/>
              <a:t>打球赛                </a:t>
            </a:r>
            <a:r>
              <a:rPr lang="en-US" altLang="zh-CN" sz="3200"/>
              <a:t>_________________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/>
              <a:t>13. </a:t>
            </a:r>
            <a:r>
              <a:rPr lang="zh-CN" altLang="en-US" sz="3200"/>
              <a:t>擅长于</a:t>
            </a:r>
            <a:r>
              <a:rPr lang="en-US" altLang="zh-CN" sz="3200"/>
              <a:t>……        _________________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/>
              <a:t>14</a:t>
            </a:r>
            <a:r>
              <a:rPr lang="zh-CN" altLang="en-US" sz="3200"/>
              <a:t>．得分最高          </a:t>
            </a:r>
            <a:r>
              <a:rPr lang="en-US" altLang="zh-CN" sz="3200"/>
              <a:t>_________________</a:t>
            </a:r>
          </a:p>
        </p:txBody>
      </p:sp>
      <p:sp>
        <p:nvSpPr>
          <p:cNvPr id="658436" name="Text Box 4"/>
          <p:cNvSpPr txBox="1">
            <a:spLocks noChangeArrowheads="1"/>
          </p:cNvSpPr>
          <p:nvPr/>
        </p:nvSpPr>
        <p:spPr bwMode="auto">
          <a:xfrm>
            <a:off x="4354513" y="477838"/>
            <a:ext cx="4105275" cy="5913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3200">
                <a:solidFill>
                  <a:srgbClr val="FF0000"/>
                </a:solidFill>
              </a:rPr>
              <a:t>    choose sb. as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>
                <a:solidFill>
                  <a:srgbClr val="FF0000"/>
                </a:solidFill>
              </a:rPr>
              <a:t>promise to do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>
                <a:solidFill>
                  <a:srgbClr val="FF0000"/>
                </a:solidFill>
              </a:rPr>
              <a:t>want to be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>
                <a:solidFill>
                  <a:srgbClr val="FF0000"/>
                </a:solidFill>
              </a:rPr>
              <a:t>run fast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>
                <a:solidFill>
                  <a:srgbClr val="FF0000"/>
                </a:solidFill>
              </a:rPr>
              <a:t>in the playground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>
                <a:solidFill>
                  <a:srgbClr val="FF0000"/>
                </a:solidFill>
              </a:rPr>
              <a:t>play ball games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>
                <a:solidFill>
                  <a:srgbClr val="FF0000"/>
                </a:solidFill>
              </a:rPr>
              <a:t>be good at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>
                <a:solidFill>
                  <a:srgbClr val="FF0000"/>
                </a:solidFill>
              </a:rPr>
              <a:t>get the best score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5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5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5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5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5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5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5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65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65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843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4" name="Text Box 6"/>
          <p:cNvSpPr txBox="1">
            <a:spLocks noChangeArrowheads="1"/>
          </p:cNvSpPr>
          <p:nvPr/>
        </p:nvSpPr>
        <p:spPr bwMode="auto">
          <a:xfrm>
            <a:off x="468313" y="188913"/>
            <a:ext cx="8137525" cy="66468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3200"/>
              <a:t>15. </a:t>
            </a:r>
            <a:r>
              <a:rPr lang="zh-CN" altLang="en-US" sz="3200"/>
              <a:t>在校队打篮球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/>
              <a:t>_________________________________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/>
              <a:t>16. </a:t>
            </a:r>
            <a:r>
              <a:rPr lang="zh-CN" altLang="en-US" sz="3200"/>
              <a:t>帮助某人搞清洁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/>
              <a:t>_________________________________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/>
              <a:t>17. </a:t>
            </a:r>
            <a:r>
              <a:rPr lang="zh-CN" altLang="en-US" sz="3200"/>
              <a:t>干净整洁的房子 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/>
              <a:t>_________________________________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/>
              <a:t>18. </a:t>
            </a:r>
            <a:r>
              <a:rPr lang="zh-CN" altLang="en-US" sz="3200"/>
              <a:t>确信  </a:t>
            </a:r>
            <a:r>
              <a:rPr lang="en-US" altLang="zh-CN" sz="3200"/>
              <a:t>__________________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/>
              <a:t>19. </a:t>
            </a:r>
            <a:r>
              <a:rPr lang="zh-CN" altLang="en-US" sz="3200"/>
              <a:t>就好像  </a:t>
            </a:r>
            <a:r>
              <a:rPr lang="en-US" altLang="zh-CN" sz="3200"/>
              <a:t>__________________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/>
              <a:t>20.</a:t>
            </a:r>
            <a:r>
              <a:rPr lang="zh-CN" altLang="en-US" sz="3200"/>
              <a:t>使</a:t>
            </a:r>
            <a:r>
              <a:rPr lang="en-US" altLang="zh-CN" sz="3200"/>
              <a:t>……</a:t>
            </a:r>
            <a:r>
              <a:rPr lang="zh-CN" altLang="en-US" sz="3200"/>
              <a:t>漂亮 </a:t>
            </a:r>
            <a:r>
              <a:rPr lang="en-US" altLang="zh-CN" sz="3200"/>
              <a:t>__________________</a:t>
            </a:r>
          </a:p>
        </p:txBody>
      </p:sp>
      <p:sp>
        <p:nvSpPr>
          <p:cNvPr id="657415" name="Text Box 7"/>
          <p:cNvSpPr txBox="1">
            <a:spLocks noChangeArrowheads="1"/>
          </p:cNvSpPr>
          <p:nvPr/>
        </p:nvSpPr>
        <p:spPr bwMode="auto">
          <a:xfrm>
            <a:off x="503238" y="863600"/>
            <a:ext cx="8208962" cy="5913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3200">
                <a:solidFill>
                  <a:srgbClr val="FF0000"/>
                </a:solidFill>
              </a:rPr>
              <a:t>play basketball in the school team</a:t>
            </a:r>
          </a:p>
          <a:p>
            <a:pPr eaLnBrk="1" hangingPunct="1">
              <a:lnSpc>
                <a:spcPct val="150000"/>
              </a:lnSpc>
            </a:pPr>
            <a:endParaRPr lang="en-US" altLang="zh-CN" sz="3200">
              <a:solidFill>
                <a:srgbClr val="FF00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200">
                <a:solidFill>
                  <a:srgbClr val="FF0000"/>
                </a:solidFill>
              </a:rPr>
              <a:t>help sb. do cleaning</a:t>
            </a:r>
          </a:p>
          <a:p>
            <a:pPr eaLnBrk="1" hangingPunct="1">
              <a:lnSpc>
                <a:spcPct val="150000"/>
              </a:lnSpc>
            </a:pPr>
            <a:endParaRPr lang="en-US" altLang="zh-CN" sz="3200">
              <a:solidFill>
                <a:srgbClr val="FF00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200">
                <a:solidFill>
                  <a:srgbClr val="FF0000"/>
                </a:solidFill>
              </a:rPr>
              <a:t>a clean and tidy house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>
                <a:solidFill>
                  <a:srgbClr val="FF0000"/>
                </a:solidFill>
              </a:rPr>
              <a:t>                 be sure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>
                <a:solidFill>
                  <a:srgbClr val="FF0000"/>
                </a:solidFill>
              </a:rPr>
              <a:t>                     just like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>
                <a:solidFill>
                  <a:srgbClr val="FF0000"/>
                </a:solidFill>
              </a:rPr>
              <a:t>                           make … beautiful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5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5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57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574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574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574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574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741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60" name="Text Box 4"/>
          <p:cNvSpPr txBox="1">
            <a:spLocks noChangeArrowheads="1"/>
          </p:cNvSpPr>
          <p:nvPr/>
        </p:nvSpPr>
        <p:spPr bwMode="auto">
          <a:xfrm>
            <a:off x="358775" y="641350"/>
            <a:ext cx="8497888" cy="4524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3200">
                <a:solidFill>
                  <a:srgbClr val="0000FF"/>
                </a:solidFill>
              </a:rPr>
              <a:t>二、完成句子。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/>
              <a:t>1. </a:t>
            </a:r>
            <a:r>
              <a:rPr lang="zh-CN" altLang="en-US" sz="3200"/>
              <a:t>我与全班同学都相处得很好。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/>
              <a:t>I ______________ all the classmates in our class.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/>
              <a:t>2. </a:t>
            </a:r>
            <a:r>
              <a:rPr lang="zh-CN" altLang="en-US" sz="3200"/>
              <a:t>我想成为班长，请选我。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/>
              <a:t>I _________________________ the class monitor, please choose me.</a:t>
            </a:r>
          </a:p>
        </p:txBody>
      </p:sp>
      <p:sp>
        <p:nvSpPr>
          <p:cNvPr id="659461" name="Text Box 5"/>
          <p:cNvSpPr txBox="1">
            <a:spLocks noChangeArrowheads="1"/>
          </p:cNvSpPr>
          <p:nvPr/>
        </p:nvSpPr>
        <p:spPr bwMode="auto">
          <a:xfrm>
            <a:off x="755650" y="2097088"/>
            <a:ext cx="5832475" cy="2308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3200">
                <a:solidFill>
                  <a:srgbClr val="FF0000"/>
                </a:solidFill>
              </a:rPr>
              <a:t>get on well with   </a:t>
            </a:r>
          </a:p>
          <a:p>
            <a:pPr eaLnBrk="1" hangingPunct="1">
              <a:lnSpc>
                <a:spcPct val="150000"/>
              </a:lnSpc>
            </a:pPr>
            <a:endParaRPr lang="en-US" altLang="zh-CN" sz="3200">
              <a:solidFill>
                <a:srgbClr val="FF00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200">
                <a:solidFill>
                  <a:srgbClr val="FF0000"/>
                </a:solidFill>
              </a:rPr>
              <a:t>would like to be / want to be  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5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5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5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946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31" name="Text Box 7"/>
          <p:cNvSpPr txBox="1">
            <a:spLocks noChangeArrowheads="1"/>
          </p:cNvSpPr>
          <p:nvPr/>
        </p:nvSpPr>
        <p:spPr bwMode="auto">
          <a:xfrm>
            <a:off x="468313" y="800100"/>
            <a:ext cx="8567737" cy="4524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3200"/>
              <a:t>3. Tom</a:t>
            </a:r>
            <a:r>
              <a:rPr lang="zh-CN" altLang="en-US" sz="3200"/>
              <a:t>总是乐意帮助别人。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/>
              <a:t>Tom ______always_____________ help ___________.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/>
              <a:t>4. Sam</a:t>
            </a:r>
            <a:r>
              <a:rPr lang="zh-CN" altLang="en-US" sz="3200"/>
              <a:t>在家经常帮助妈妈做家务。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/>
              <a:t>Sam often __________ his mother ______________ at home.</a:t>
            </a:r>
          </a:p>
        </p:txBody>
      </p:sp>
      <p:sp>
        <p:nvSpPr>
          <p:cNvPr id="589832" name="Text Box 8"/>
          <p:cNvSpPr txBox="1">
            <a:spLocks noChangeArrowheads="1"/>
          </p:cNvSpPr>
          <p:nvPr/>
        </p:nvSpPr>
        <p:spPr bwMode="auto">
          <a:xfrm>
            <a:off x="576263" y="1520825"/>
            <a:ext cx="7831137" cy="3786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3200">
                <a:solidFill>
                  <a:srgbClr val="FF0000"/>
                </a:solidFill>
              </a:rPr>
              <a:t>             is                     ready to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>
                <a:solidFill>
                  <a:srgbClr val="FF0000"/>
                </a:solidFill>
              </a:rPr>
              <a:t>others</a:t>
            </a:r>
          </a:p>
          <a:p>
            <a:pPr eaLnBrk="1" hangingPunct="1">
              <a:lnSpc>
                <a:spcPct val="150000"/>
              </a:lnSpc>
            </a:pPr>
            <a:endParaRPr lang="en-US" altLang="zh-CN" sz="3200">
              <a:solidFill>
                <a:srgbClr val="FF00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200">
                <a:solidFill>
                  <a:srgbClr val="FF0000"/>
                </a:solidFill>
              </a:rPr>
              <a:t>                      helps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>
                <a:solidFill>
                  <a:srgbClr val="FF0000"/>
                </a:solidFill>
              </a:rPr>
              <a:t> do cleaning   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89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898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898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898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898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983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19" name="Text Box 19"/>
          <p:cNvSpPr txBox="1">
            <a:spLocks noChangeArrowheads="1"/>
          </p:cNvSpPr>
          <p:nvPr/>
        </p:nvSpPr>
        <p:spPr bwMode="auto">
          <a:xfrm>
            <a:off x="395288" y="955675"/>
            <a:ext cx="8497887" cy="36972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3200"/>
              <a:t>5. </a:t>
            </a:r>
            <a:r>
              <a:rPr lang="zh-CN" altLang="en-US" sz="3200"/>
              <a:t>我兄弟擅长于踢足球。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/>
              <a:t>My brother ___________________ football.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/>
              <a:t>6. </a:t>
            </a:r>
            <a:r>
              <a:rPr lang="zh-CN" altLang="en-US" sz="3200"/>
              <a:t>选我做体育委员，我会使大家都健康。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/>
              <a:t>_________me ________the PE monitor, I can ________ everyone _________.</a:t>
            </a:r>
          </a:p>
        </p:txBody>
      </p:sp>
      <p:sp>
        <p:nvSpPr>
          <p:cNvPr id="537620" name="Text Box 20"/>
          <p:cNvSpPr txBox="1">
            <a:spLocks noChangeArrowheads="1"/>
          </p:cNvSpPr>
          <p:nvPr/>
        </p:nvSpPr>
        <p:spPr bwMode="auto">
          <a:xfrm>
            <a:off x="358775" y="884238"/>
            <a:ext cx="7669213" cy="3784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3200">
                <a:solidFill>
                  <a:srgbClr val="FF0000"/>
                </a:solidFill>
              </a:rPr>
              <a:t>                      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>
                <a:solidFill>
                  <a:srgbClr val="FF0000"/>
                </a:solidFill>
              </a:rPr>
              <a:t>                        is good at playing   </a:t>
            </a:r>
          </a:p>
          <a:p>
            <a:pPr eaLnBrk="1" hangingPunct="1">
              <a:lnSpc>
                <a:spcPct val="150000"/>
              </a:lnSpc>
            </a:pPr>
            <a:endParaRPr lang="en-US" altLang="zh-CN" sz="3200">
              <a:solidFill>
                <a:srgbClr val="FF00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200">
                <a:solidFill>
                  <a:srgbClr val="FF0000"/>
                </a:solidFill>
              </a:rPr>
              <a:t>  Choose              for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>
                <a:solidFill>
                  <a:srgbClr val="FF0000"/>
                </a:solidFill>
              </a:rPr>
              <a:t>  make                       healthy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37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37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37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37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537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761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图片 1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88125" y="4365625"/>
            <a:ext cx="1855788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5" name="图片 1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65188" y="985838"/>
            <a:ext cx="1673225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6" name="TextBox 4"/>
          <p:cNvSpPr>
            <a:spLocks noChangeArrowheads="1"/>
          </p:cNvSpPr>
          <p:nvPr/>
        </p:nvSpPr>
        <p:spPr bwMode="auto">
          <a:xfrm>
            <a:off x="2249488" y="1487488"/>
            <a:ext cx="4572000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kumimoji="0" lang="en-US" altLang="zh-CN" sz="3600" dirty="0">
                <a:solidFill>
                  <a:srgbClr val="002060"/>
                </a:solidFill>
                <a:sym typeface="Times New Roman" panose="02020603050405020304" charset="0"/>
              </a:rPr>
              <a:t>Homework:</a:t>
            </a:r>
            <a:endParaRPr kumimoji="0" lang="zh-CN" altLang="en-US" sz="3600" dirty="0">
              <a:solidFill>
                <a:srgbClr val="002060"/>
              </a:solidFill>
              <a:sym typeface="Times New Roman" panose="0202060305040502030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881063" y="2384425"/>
            <a:ext cx="7740650" cy="3243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dirty="0"/>
              <a:t>以“</a:t>
            </a:r>
            <a:r>
              <a:rPr lang="en-US" altLang="zh-CN" dirty="0"/>
              <a:t>Choose me as the PE monitor ” </a:t>
            </a:r>
            <a:r>
              <a:rPr lang="zh-CN" altLang="en-US" dirty="0"/>
              <a:t>为题，写一篇作文。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/>
              <a:t>1</a:t>
            </a:r>
            <a:r>
              <a:rPr lang="zh-CN" altLang="en-US" dirty="0"/>
              <a:t>、介绍自己在体育方面的强项。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/>
              <a:t>2</a:t>
            </a:r>
            <a:r>
              <a:rPr lang="zh-CN" altLang="en-US" dirty="0"/>
              <a:t>、承诺对同学们的服务。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/>
              <a:t>3</a:t>
            </a:r>
            <a:r>
              <a:rPr lang="zh-CN" altLang="en-US" dirty="0"/>
              <a:t>、希望同学们选自己。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swimming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43338" y="542925"/>
            <a:ext cx="1520825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 descr="paint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4714875"/>
            <a:ext cx="12065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 descr="0026"/>
          <p:cNvPicPr>
            <a:picLocks noChangeAspect="1" noChangeArrowheads="1" noCrop="1"/>
          </p:cNvPicPr>
          <p:nvPr/>
        </p:nvPicPr>
        <p:blipFill>
          <a:blip r:embed="rId4">
            <a:lum bright="20000"/>
          </a:blip>
          <a:srcRect/>
          <a:stretch>
            <a:fillRect/>
          </a:stretch>
        </p:blipFill>
        <p:spPr bwMode="auto">
          <a:xfrm>
            <a:off x="3887788" y="4714875"/>
            <a:ext cx="995362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 descr="pic10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86438" y="4714875"/>
            <a:ext cx="971550" cy="13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7" descr="0301243dpeople80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42100" y="777875"/>
            <a:ext cx="1619250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8" descr="6by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14563" y="4786313"/>
            <a:ext cx="1100137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Text Box 9"/>
          <p:cNvSpPr txBox="1">
            <a:spLocks noChangeArrowheads="1"/>
          </p:cNvSpPr>
          <p:nvPr/>
        </p:nvSpPr>
        <p:spPr bwMode="auto">
          <a:xfrm>
            <a:off x="487363" y="3994150"/>
            <a:ext cx="13716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3200"/>
              <a:t>paint</a:t>
            </a:r>
          </a:p>
        </p:txBody>
      </p:sp>
      <p:sp>
        <p:nvSpPr>
          <p:cNvPr id="20489" name="Text Box 10"/>
          <p:cNvSpPr txBox="1">
            <a:spLocks noChangeArrowheads="1"/>
          </p:cNvSpPr>
          <p:nvPr/>
        </p:nvSpPr>
        <p:spPr bwMode="auto">
          <a:xfrm>
            <a:off x="3779838" y="3933825"/>
            <a:ext cx="120015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200">
                <a:solidFill>
                  <a:srgbClr val="0000FF"/>
                </a:solidFill>
              </a:rPr>
              <a:t>dance</a:t>
            </a:r>
          </a:p>
        </p:txBody>
      </p:sp>
      <p:sp>
        <p:nvSpPr>
          <p:cNvPr id="20490" name="Text Box 11"/>
          <p:cNvSpPr txBox="1">
            <a:spLocks noChangeArrowheads="1"/>
          </p:cNvSpPr>
          <p:nvPr/>
        </p:nvSpPr>
        <p:spPr bwMode="auto">
          <a:xfrm>
            <a:off x="6315075" y="2241550"/>
            <a:ext cx="28194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3200">
                <a:solidFill>
                  <a:srgbClr val="0000FF"/>
                </a:solidFill>
              </a:rPr>
              <a:t>speak English</a:t>
            </a:r>
          </a:p>
        </p:txBody>
      </p:sp>
      <p:sp>
        <p:nvSpPr>
          <p:cNvPr id="20491" name="Text Box 12"/>
          <p:cNvSpPr txBox="1">
            <a:spLocks noChangeArrowheads="1"/>
          </p:cNvSpPr>
          <p:nvPr/>
        </p:nvSpPr>
        <p:spPr bwMode="auto">
          <a:xfrm>
            <a:off x="2214563" y="3643313"/>
            <a:ext cx="2916237" cy="10779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play the </a:t>
            </a:r>
          </a:p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guitar</a:t>
            </a:r>
          </a:p>
        </p:txBody>
      </p:sp>
      <p:sp>
        <p:nvSpPr>
          <p:cNvPr id="20492" name="Text Box 13"/>
          <p:cNvSpPr txBox="1">
            <a:spLocks noChangeArrowheads="1"/>
          </p:cNvSpPr>
          <p:nvPr/>
        </p:nvSpPr>
        <p:spPr bwMode="auto">
          <a:xfrm>
            <a:off x="5364163" y="3933825"/>
            <a:ext cx="22098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3200">
                <a:solidFill>
                  <a:srgbClr val="0000FF"/>
                </a:solidFill>
              </a:rPr>
              <a:t>play chess</a:t>
            </a:r>
          </a:p>
        </p:txBody>
      </p:sp>
      <p:sp>
        <p:nvSpPr>
          <p:cNvPr id="20493" name="Text Box 14"/>
          <p:cNvSpPr txBox="1">
            <a:spLocks noChangeArrowheads="1"/>
          </p:cNvSpPr>
          <p:nvPr/>
        </p:nvSpPr>
        <p:spPr bwMode="auto">
          <a:xfrm>
            <a:off x="4030663" y="2266950"/>
            <a:ext cx="1087437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200">
                <a:solidFill>
                  <a:srgbClr val="0000FF"/>
                </a:solidFill>
              </a:rPr>
              <a:t>swim</a:t>
            </a:r>
          </a:p>
        </p:txBody>
      </p:sp>
      <p:sp>
        <p:nvSpPr>
          <p:cNvPr id="164879" name="Text Box 15"/>
          <p:cNvSpPr txBox="1">
            <a:spLocks noChangeArrowheads="1"/>
          </p:cNvSpPr>
          <p:nvPr/>
        </p:nvSpPr>
        <p:spPr bwMode="auto">
          <a:xfrm>
            <a:off x="250825" y="619125"/>
            <a:ext cx="2373313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200" dirty="0"/>
              <a:t>Can you… ?</a:t>
            </a:r>
          </a:p>
        </p:txBody>
      </p:sp>
      <p:sp>
        <p:nvSpPr>
          <p:cNvPr id="164880" name="Text Box 16"/>
          <p:cNvSpPr txBox="1">
            <a:spLocks noChangeArrowheads="1"/>
          </p:cNvSpPr>
          <p:nvPr/>
        </p:nvSpPr>
        <p:spPr bwMode="auto">
          <a:xfrm>
            <a:off x="215900" y="1193800"/>
            <a:ext cx="4392613" cy="10779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3200" dirty="0"/>
              <a:t>Yes, I can. </a:t>
            </a:r>
          </a:p>
          <a:p>
            <a:pPr eaLnBrk="1" hangingPunct="1"/>
            <a:r>
              <a:rPr lang="en-US" altLang="zh-CN" sz="3200" dirty="0"/>
              <a:t>/ No, I can’t.</a:t>
            </a:r>
          </a:p>
        </p:txBody>
      </p:sp>
      <p:sp>
        <p:nvSpPr>
          <p:cNvPr id="20496" name="Text Box 18"/>
          <p:cNvSpPr txBox="1">
            <a:spLocks noChangeArrowheads="1"/>
          </p:cNvSpPr>
          <p:nvPr/>
        </p:nvSpPr>
        <p:spPr bwMode="auto">
          <a:xfrm>
            <a:off x="7632700" y="3897313"/>
            <a:ext cx="884238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200">
                <a:solidFill>
                  <a:srgbClr val="0000FF"/>
                </a:solidFill>
              </a:rPr>
              <a:t>sing</a:t>
            </a:r>
          </a:p>
        </p:txBody>
      </p:sp>
      <p:pic>
        <p:nvPicPr>
          <p:cNvPr id="20497" name="Picture 22" descr="5536312_094519057912_2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88250" y="4616450"/>
            <a:ext cx="1231900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4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4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9" grpId="0"/>
      <p:bldP spid="16488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3" name="Rectangle 5"/>
          <p:cNvSpPr>
            <a:spLocks noChangeArrowheads="1"/>
          </p:cNvSpPr>
          <p:nvPr/>
        </p:nvSpPr>
        <p:spPr bwMode="auto">
          <a:xfrm>
            <a:off x="234950" y="5499100"/>
            <a:ext cx="6696075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3600" dirty="0"/>
              <a:t>I’d like to be the class monitor. </a:t>
            </a:r>
          </a:p>
        </p:txBody>
      </p:sp>
      <p:sp>
        <p:nvSpPr>
          <p:cNvPr id="631814" name="Rectangle 6"/>
          <p:cNvSpPr>
            <a:spLocks noChangeArrowheads="1"/>
          </p:cNvSpPr>
          <p:nvPr/>
        </p:nvSpPr>
        <p:spPr bwMode="auto">
          <a:xfrm>
            <a:off x="4716463" y="4271963"/>
            <a:ext cx="4248150" cy="5842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3200" dirty="0">
                <a:solidFill>
                  <a:srgbClr val="FF0000"/>
                </a:solidFill>
              </a:rPr>
              <a:t>monitor  </a:t>
            </a:r>
            <a:r>
              <a:rPr lang="zh-CN" altLang="en-US" sz="3200" dirty="0">
                <a:solidFill>
                  <a:srgbClr val="FF0000"/>
                </a:solidFill>
              </a:rPr>
              <a:t>班长，监督员</a:t>
            </a:r>
          </a:p>
        </p:txBody>
      </p:sp>
      <p:pic>
        <p:nvPicPr>
          <p:cNvPr id="631818" name="Picture 10" descr="2011-3-181703205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8775" y="1736725"/>
            <a:ext cx="4140200" cy="310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椭圆 5"/>
          <p:cNvSpPr>
            <a:spLocks noChangeArrowheads="1"/>
          </p:cNvSpPr>
          <p:nvPr/>
        </p:nvSpPr>
        <p:spPr bwMode="auto">
          <a:xfrm>
            <a:off x="230188" y="438150"/>
            <a:ext cx="2808287" cy="604838"/>
          </a:xfrm>
          <a:prstGeom prst="ellipse">
            <a:avLst/>
          </a:prstGeom>
          <a:gradFill rotWithShape="1">
            <a:gsLst>
              <a:gs pos="0">
                <a:srgbClr val="FFD521"/>
              </a:gs>
              <a:gs pos="100000">
                <a:srgbClr val="D2AA00"/>
              </a:gs>
            </a:gsLst>
            <a:lin ang="2700000" scaled="1"/>
          </a:gradFill>
          <a:ln w="9525">
            <a:noFill/>
            <a:round/>
          </a:ln>
        </p:spPr>
        <p:txBody>
          <a:bodyPr wrap="none" anchor="ctr"/>
          <a:lstStyle/>
          <a:p>
            <a:pPr algn="ctr" eaLnBrk="1" hangingPunct="1"/>
            <a:r>
              <a:rPr lang="en-US" altLang="zh-CN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charset="0"/>
              </a:rPr>
              <a:t>Presentation</a:t>
            </a:r>
            <a:endParaRPr lang="zh-CN" altLang="en-US" dirty="0">
              <a:solidFill>
                <a:srgbClr val="000000"/>
              </a:solidFill>
              <a:ea typeface="微软雅黑" panose="020B0503020204020204" pitchFamily="34" charset="-122"/>
              <a:cs typeface="Times New Roman" panose="02020603050405020304" charset="0"/>
            </a:endParaRP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2576614" y="895218"/>
            <a:ext cx="5682595" cy="16587"/>
          </a:xfrm>
          <a:prstGeom prst="line">
            <a:avLst/>
          </a:prstGeom>
          <a:ln w="57150">
            <a:gradFill flip="none" rotWithShape="1">
              <a:gsLst>
                <a:gs pos="0">
                  <a:srgbClr val="EAC112"/>
                </a:gs>
                <a:gs pos="16000">
                  <a:srgbClr val="87C620"/>
                </a:gs>
                <a:gs pos="77000">
                  <a:srgbClr val="EFD220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1"/>
          <p:cNvSpPr txBox="1">
            <a:spLocks noChangeArrowheads="1"/>
          </p:cNvSpPr>
          <p:nvPr/>
        </p:nvSpPr>
        <p:spPr bwMode="auto">
          <a:xfrm>
            <a:off x="3032125" y="384175"/>
            <a:ext cx="5932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2400" dirty="0" smtClean="0">
                <a:solidFill>
                  <a:srgbClr val="000000"/>
                </a:solidFill>
                <a:latin typeface="+mn-lt"/>
                <a:ea typeface="+mn-ea"/>
                <a:cs typeface="Times New Roman" panose="02020603050405020304" charset="0"/>
              </a:rPr>
              <a:t>Learn some new words.</a:t>
            </a:r>
            <a:endParaRPr lang="zh-CN" altLang="en-US" sz="2400" dirty="0" smtClean="0">
              <a:solidFill>
                <a:srgbClr val="000000"/>
              </a:solidFill>
              <a:latin typeface="+mn-lt"/>
              <a:ea typeface="+mn-ea"/>
              <a:cs typeface="Times New Roman" panose="0202060305040502030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31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1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31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31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31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31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631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1813" grpId="0" animBg="1"/>
      <p:bldP spid="6318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141288" y="2311400"/>
            <a:ext cx="1841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b">
            <a:spAutoFit/>
          </a:bodyPr>
          <a:lstStyle/>
          <a:p>
            <a:pPr eaLnBrk="1" hangingPunct="1"/>
            <a:endParaRPr lang="zh-CN" altLang="zh-CN"/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141288" y="2311400"/>
            <a:ext cx="1841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b">
            <a:spAutoFit/>
          </a:bodyPr>
          <a:lstStyle/>
          <a:p>
            <a:pPr eaLnBrk="1" hangingPunct="1"/>
            <a:endParaRPr lang="zh-CN" altLang="zh-CN"/>
          </a:p>
        </p:txBody>
      </p:sp>
      <p:sp>
        <p:nvSpPr>
          <p:cNvPr id="652294" name="Text Box 6"/>
          <p:cNvSpPr txBox="1">
            <a:spLocks noChangeArrowheads="1"/>
          </p:cNvSpPr>
          <p:nvPr/>
        </p:nvSpPr>
        <p:spPr bwMode="auto">
          <a:xfrm>
            <a:off x="2428875" y="395288"/>
            <a:ext cx="4608513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4400" dirty="0">
                <a:solidFill>
                  <a:srgbClr val="FF0000"/>
                </a:solidFill>
              </a:rPr>
              <a:t>the PE monitor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652295" name="Picture 7" descr="2008071509105228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90575" y="1304925"/>
            <a:ext cx="2857500" cy="334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2296" name="Picture 8" descr="200705140146142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03688" y="1447800"/>
            <a:ext cx="4068762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2297" name="Text Box 9"/>
          <p:cNvSpPr txBox="1">
            <a:spLocks noChangeArrowheads="1"/>
          </p:cNvSpPr>
          <p:nvPr/>
        </p:nvSpPr>
        <p:spPr bwMode="auto">
          <a:xfrm>
            <a:off x="755650" y="4941888"/>
            <a:ext cx="7956550" cy="1190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3600" dirty="0"/>
              <a:t>I want to be the PE monitor. I enjoy sport, and I can run really fast. 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5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5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5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5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5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5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5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5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5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65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22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7" name="Text Box 5"/>
          <p:cNvSpPr txBox="1">
            <a:spLocks noChangeArrowheads="1"/>
          </p:cNvSpPr>
          <p:nvPr/>
        </p:nvSpPr>
        <p:spPr bwMode="auto">
          <a:xfrm>
            <a:off x="539750" y="512763"/>
            <a:ext cx="6624638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3600" dirty="0">
                <a:solidFill>
                  <a:srgbClr val="FF0000"/>
                </a:solidFill>
              </a:rPr>
              <a:t>start  </a:t>
            </a:r>
            <a:r>
              <a:rPr lang="zh-CN" altLang="en-US" sz="3600" dirty="0">
                <a:solidFill>
                  <a:srgbClr val="FF0000"/>
                </a:solidFill>
              </a:rPr>
              <a:t>开始；开端</a:t>
            </a:r>
          </a:p>
        </p:txBody>
      </p:sp>
      <p:pic>
        <p:nvPicPr>
          <p:cNvPr id="632841" name="Picture 9" descr="D)QGM{4QW}1HIW`RH`V8%@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3600" y="1484313"/>
            <a:ext cx="6480175" cy="320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2842" name="Text Box 10"/>
          <p:cNvSpPr txBox="1">
            <a:spLocks noChangeArrowheads="1"/>
          </p:cNvSpPr>
          <p:nvPr/>
        </p:nvSpPr>
        <p:spPr bwMode="auto">
          <a:xfrm>
            <a:off x="576263" y="4689475"/>
            <a:ext cx="7489825" cy="1409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zh-CN" sz="3600" dirty="0"/>
              <a:t>It’s the start of the new term and we’re choosing our new monitors.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32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32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632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62" name="Rectangle 6"/>
          <p:cNvSpPr>
            <a:spLocks noChangeArrowheads="1"/>
          </p:cNvSpPr>
          <p:nvPr/>
        </p:nvSpPr>
        <p:spPr bwMode="auto">
          <a:xfrm>
            <a:off x="971550" y="5084763"/>
            <a:ext cx="7164388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3600"/>
              <a:t>I get on well with my classmates. </a:t>
            </a:r>
          </a:p>
        </p:txBody>
      </p:sp>
      <p:pic>
        <p:nvPicPr>
          <p:cNvPr id="633864" name="Picture 8" descr="3e394321fdff6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76375" y="1557338"/>
            <a:ext cx="5689600" cy="312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3865" name="Text Box 9"/>
          <p:cNvSpPr txBox="1">
            <a:spLocks noChangeArrowheads="1"/>
          </p:cNvSpPr>
          <p:nvPr/>
        </p:nvSpPr>
        <p:spPr bwMode="auto">
          <a:xfrm>
            <a:off x="1331913" y="571500"/>
            <a:ext cx="7596187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</a:rPr>
              <a:t>get on well with sb. </a:t>
            </a:r>
            <a:r>
              <a:rPr lang="zh-CN" altLang="en-US" sz="3200">
                <a:solidFill>
                  <a:srgbClr val="FF0000"/>
                </a:solidFill>
              </a:rPr>
              <a:t>与某人相处融洽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33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3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33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62" grpId="0"/>
      <p:bldP spid="6338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7" name="Rectangle 7"/>
          <p:cNvSpPr>
            <a:spLocks noChangeArrowheads="1"/>
          </p:cNvSpPr>
          <p:nvPr/>
        </p:nvSpPr>
        <p:spPr bwMode="auto">
          <a:xfrm>
            <a:off x="4932363" y="2024063"/>
            <a:ext cx="6084887" cy="2216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3200">
                <a:solidFill>
                  <a:srgbClr val="FF0000"/>
                </a:solidFill>
              </a:rPr>
              <a:t>ready </a:t>
            </a:r>
            <a:r>
              <a:rPr lang="zh-CN" altLang="en-US" sz="3200">
                <a:solidFill>
                  <a:srgbClr val="FF0000"/>
                </a:solidFill>
              </a:rPr>
              <a:t>乐意的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>
                <a:solidFill>
                  <a:srgbClr val="FF0000"/>
                </a:solidFill>
              </a:rPr>
              <a:t>ready to do sth. 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3200">
                <a:solidFill>
                  <a:srgbClr val="FF0000"/>
                </a:solidFill>
              </a:rPr>
              <a:t>乐意做某事</a:t>
            </a:r>
          </a:p>
        </p:txBody>
      </p:sp>
      <p:sp>
        <p:nvSpPr>
          <p:cNvPr id="634888" name="Text Box 8"/>
          <p:cNvSpPr txBox="1">
            <a:spLocks noChangeArrowheads="1"/>
          </p:cNvSpPr>
          <p:nvPr/>
        </p:nvSpPr>
        <p:spPr bwMode="auto">
          <a:xfrm>
            <a:off x="257175" y="4976813"/>
            <a:ext cx="9139238" cy="5857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3200"/>
              <a:t>I’m kind and I’m always ready to help others. </a:t>
            </a:r>
          </a:p>
        </p:txBody>
      </p:sp>
      <p:pic>
        <p:nvPicPr>
          <p:cNvPr id="634889" name="Picture 9" descr="ERL_@F24I8@HLZ0D_TR5B(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7338" y="1052513"/>
            <a:ext cx="4248150" cy="349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34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34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34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887" grpId="0"/>
      <p:bldP spid="63488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0b62c655867296b8e8b14187cd249fed433b170"/>
</p:tagLst>
</file>

<file path=ppt/theme/theme1.xml><?xml version="1.0" encoding="utf-8"?>
<a:theme xmlns:a="http://schemas.openxmlformats.org/drawingml/2006/main" name="WWW.2PPT.COM&#10;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1580</Words>
  <Application>Microsoft Office PowerPoint</Application>
  <PresentationFormat>全屏显示(4:3)</PresentationFormat>
  <Paragraphs>235</Paragraphs>
  <Slides>36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36</vt:i4>
      </vt:variant>
    </vt:vector>
  </HeadingPairs>
  <TitlesOfParts>
    <vt:vector size="44" baseType="lpstr">
      <vt:lpstr>Raavi</vt:lpstr>
      <vt:lpstr>方正舒体</vt:lpstr>
      <vt:lpstr>宋体</vt:lpstr>
      <vt:lpstr>微软雅黑</vt:lpstr>
      <vt:lpstr>Arial</vt:lpstr>
      <vt:lpstr>Times New Roman</vt:lpstr>
      <vt:lpstr>Webdings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4</cp:revision>
  <dcterms:created xsi:type="dcterms:W3CDTF">2005-11-29T12:00:00Z</dcterms:created>
  <dcterms:modified xsi:type="dcterms:W3CDTF">2023-01-17T01:40:20Z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27F4CF96B6A24DBA83256F2F8A9F5372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