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ctiveX/activeX1.xml" ContentType="application/vnd.ms-office.activeX+xml"/>
  <Override PartName="/ppt/notesSlides/notesSlide1.xml" ContentType="application/vnd.openxmlformats-officedocument.presentationml.notesSlide+xml"/>
  <Override PartName="/ppt/activeX/activeX2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83" r:id="rId2"/>
    <p:sldId id="282" r:id="rId3"/>
    <p:sldId id="271" r:id="rId4"/>
    <p:sldId id="270" r:id="rId5"/>
    <p:sldId id="268" r:id="rId6"/>
    <p:sldId id="269" r:id="rId7"/>
    <p:sldId id="267" r:id="rId8"/>
    <p:sldId id="258" r:id="rId9"/>
    <p:sldId id="276" r:id="rId10"/>
    <p:sldId id="277" r:id="rId11"/>
    <p:sldId id="278" r:id="rId12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208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activeX/activeX1.xml><?xml version="1.0" encoding="utf-8"?>
<ax:ocx xmlns:ax="http://schemas.microsoft.com/office/2006/activeX" xmlns:r="http://schemas.openxmlformats.org/officeDocument/2006/relationships" ax:classid="{6BF52A52-394A-11D3-B153-00C04F79FAA6}" ax:persistence="persistPropertyBag">
  <ax:ocxPr ax:name="URL" ax:value="P29-1a.mp3"/>
  <ax:ocxPr ax:name="rate" ax:value="1"/>
  <ax:ocxPr ax:name="balance" ax:value="0"/>
  <ax:ocxPr ax:name="currentPosition" ax:value="0"/>
  <ax:ocxPr ax:name="defaultFrame" ax:value=""/>
  <ax:ocxPr ax:name="playCount" ax:value="1"/>
  <ax:ocxPr ax:name="autoStart" ax:value="0"/>
  <ax:ocxPr ax:name="currentMarker" ax:value="0"/>
  <ax:ocxPr ax:name="invokeURLs" ax:value="-1"/>
  <ax:ocxPr ax:name="baseURL" ax:value=""/>
  <ax:ocxPr ax:name="volume" ax:value="50"/>
  <ax:ocxPr ax:name="mute" ax:value="0"/>
  <ax:ocxPr ax:name="uiMode" ax:value="full"/>
  <ax:ocxPr ax:name="stretchToFit" ax:value="0"/>
  <ax:ocxPr ax:name="windowlessVideo" ax:value="0"/>
  <ax:ocxPr ax:name="enabled" ax:value="-1"/>
  <ax:ocxPr ax:name="enableContextMenu" ax:value="-1"/>
  <ax:ocxPr ax:name="fullScreen" ax:value="0"/>
  <ax:ocxPr ax:name="SAMIStyle" ax:value=""/>
  <ax:ocxPr ax:name="SAMILang" ax:value=""/>
  <ax:ocxPr ax:name="SAMIFilename" ax:value=""/>
  <ax:ocxPr ax:name="captioningID" ax:value=""/>
  <ax:ocxPr ax:name="enableErrorDialogs" ax:value="0"/>
  <ax:ocxPr ax:name="_cx" ax:value="13996"/>
  <ax:ocxPr ax:name="_cy" ax:value="1799"/>
</ax:ocx>
</file>

<file path=ppt/activeX/activeX2.xml><?xml version="1.0" encoding="utf-8"?>
<ax:ocx xmlns:ax="http://schemas.microsoft.com/office/2006/activeX" xmlns:r="http://schemas.openxmlformats.org/officeDocument/2006/relationships" ax:classid="{6BF52A52-394A-11D3-B153-00C04F79FAA6}" ax:persistence="persistPropertyBag">
  <ax:ocxPr ax:name="URL" ax:value="29_1_1a.mp4"/>
  <ax:ocxPr ax:name="rate" ax:value="1"/>
  <ax:ocxPr ax:name="balance" ax:value="0"/>
  <ax:ocxPr ax:name="currentPosition" ax:value="0"/>
  <ax:ocxPr ax:name="defaultFrame" ax:value=""/>
  <ax:ocxPr ax:name="playCount" ax:value="1"/>
  <ax:ocxPr ax:name="autoStart" ax:value="0"/>
  <ax:ocxPr ax:name="currentMarker" ax:value="0"/>
  <ax:ocxPr ax:name="invokeURLs" ax:value="-1"/>
  <ax:ocxPr ax:name="baseURL" ax:value=""/>
  <ax:ocxPr ax:name="volume" ax:value="50"/>
  <ax:ocxPr ax:name="mute" ax:value="0"/>
  <ax:ocxPr ax:name="uiMode" ax:value="full"/>
  <ax:ocxPr ax:name="stretchToFit" ax:value="0"/>
  <ax:ocxPr ax:name="windowlessVideo" ax:value="0"/>
  <ax:ocxPr ax:name="enabled" ax:value="-1"/>
  <ax:ocxPr ax:name="enableContextMenu" ax:value="-1"/>
  <ax:ocxPr ax:name="fullScreen" ax:value="0"/>
  <ax:ocxPr ax:name="SAMIStyle" ax:value=""/>
  <ax:ocxPr ax:name="SAMILang" ax:value=""/>
  <ax:ocxPr ax:name="SAMIFilename" ax:value=""/>
  <ax:ocxPr ax:name="captioningID" ax:value=""/>
  <ax:ocxPr ax:name="enableErrorDialogs" ax:value="0"/>
  <ax:ocxPr ax:name="_cx" ax:value="17806"/>
  <ax:ocxPr ax:name="_cy" ax:value="12991"/>
</ax:ocx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8F8F90-03F7-43AF-A2F0-CD244D80A24D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C96767-6FCA-484D-9434-C84BD1F6C7C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6429FEA6-2243-4931-93BB-7BAC4808DFE0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23536B26-E752-46CF-85B3-22B1237F641A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536B26-E752-46CF-85B3-22B1237F641A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 bwMode="auto"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420938"/>
            <a:ext cx="7772400" cy="1179512"/>
          </a:xfrm>
        </p:spPr>
        <p:txBody>
          <a:bodyPr/>
          <a:lstStyle>
            <a:lvl1pPr algn="ctr">
              <a:defRPr sz="3600" b="1"/>
            </a:lvl1pPr>
          </a:lstStyle>
          <a:p>
            <a:pPr lvl="0"/>
            <a:r>
              <a:rPr lang="zh-CN" altLang="en-US" noProof="0" smtClean="0"/>
              <a:t>单击此处编辑母版标题样式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47813" y="3789363"/>
            <a:ext cx="6400800" cy="719137"/>
          </a:xfrm>
        </p:spPr>
        <p:txBody>
          <a:bodyPr/>
          <a:lstStyle>
            <a:lvl1pPr marL="0" indent="0" algn="ctr">
              <a:buFontTx/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341438"/>
            <a:ext cx="4038600" cy="4784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341438"/>
            <a:ext cx="4038600" cy="4784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1438"/>
            <a:ext cx="8229600" cy="478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271614" y="4869160"/>
            <a:ext cx="22320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 dirty="0">
                <a:solidFill>
                  <a:srgbClr val="0000FF"/>
                </a:solidFill>
              </a:rPr>
              <a:t> Section B</a:t>
            </a:r>
          </a:p>
        </p:txBody>
      </p:sp>
      <p:sp>
        <p:nvSpPr>
          <p:cNvPr id="5" name="矩形 4"/>
          <p:cNvSpPr/>
          <p:nvPr/>
        </p:nvSpPr>
        <p:spPr>
          <a:xfrm>
            <a:off x="467544" y="2780928"/>
            <a:ext cx="83884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en-US" altLang="zh-CN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would rather watch sports shows than those ones.</a:t>
            </a:r>
            <a:endParaRPr lang="zh-CN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2101627" y="101660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zh-CN" sz="3600" b="1" dirty="0"/>
              <a:t>Unit 6 </a:t>
            </a:r>
            <a:r>
              <a:rPr lang="en-US" altLang="zh-CN" sz="3600" b="1" dirty="0" smtClean="0"/>
              <a:t>Topic </a:t>
            </a:r>
            <a:r>
              <a:rPr lang="en-US" altLang="zh-CN" sz="3600" b="1" dirty="0"/>
              <a:t>1</a:t>
            </a:r>
            <a:endParaRPr lang="zh-CN" altLang="en-US" sz="3600" b="1" dirty="0"/>
          </a:p>
        </p:txBody>
      </p:sp>
      <p:sp>
        <p:nvSpPr>
          <p:cNvPr id="7" name="矩形 6"/>
          <p:cNvSpPr/>
          <p:nvPr/>
        </p:nvSpPr>
        <p:spPr>
          <a:xfrm>
            <a:off x="2740381" y="5949280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WordArt 2"/>
          <p:cNvSpPr>
            <a:spLocks noChangeArrowheads="1" noChangeShapeType="1"/>
          </p:cNvSpPr>
          <p:nvPr/>
        </p:nvSpPr>
        <p:spPr bwMode="auto">
          <a:xfrm>
            <a:off x="2987675" y="909638"/>
            <a:ext cx="29527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4000" b="1" kern="10" dirty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6999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Summary</a:t>
            </a:r>
            <a:endParaRPr lang="zh-CN" altLang="en-US" sz="4000" b="1" kern="10" dirty="0">
              <a:ln w="12700">
                <a:solidFill>
                  <a:srgbClr val="EAEAEA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6999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468313" y="1916113"/>
            <a:ext cx="6480175" cy="337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zh-CN" sz="2400" b="1" dirty="0">
                <a:solidFill>
                  <a:srgbClr val="0000FF"/>
                </a:solidFill>
              </a:rPr>
              <a:t>1.</a:t>
            </a:r>
            <a:r>
              <a:rPr lang="en-US" altLang="zh-CN" sz="2400" b="1" dirty="0">
                <a:solidFill>
                  <a:srgbClr val="0000FF"/>
                </a:solidFill>
              </a:rPr>
              <a:t> </a:t>
            </a:r>
            <a:r>
              <a:rPr lang="zh-CN" altLang="en-US" sz="2400" b="1" dirty="0">
                <a:solidFill>
                  <a:srgbClr val="0000FF"/>
                </a:solidFill>
              </a:rPr>
              <a:t>用疲惫的声音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zh-CN" sz="2400" b="1" dirty="0">
                <a:solidFill>
                  <a:srgbClr val="0000FF"/>
                </a:solidFill>
              </a:rPr>
              <a:t>2.</a:t>
            </a:r>
            <a:r>
              <a:rPr lang="en-US" altLang="zh-CN" sz="2400" b="1" dirty="0">
                <a:solidFill>
                  <a:srgbClr val="0000FF"/>
                </a:solidFill>
              </a:rPr>
              <a:t> </a:t>
            </a:r>
            <a:r>
              <a:rPr lang="zh-CN" altLang="en-US" sz="2400" b="1" dirty="0">
                <a:solidFill>
                  <a:srgbClr val="0000FF"/>
                </a:solidFill>
              </a:rPr>
              <a:t>惊奇地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zh-CN" sz="2400" b="1" dirty="0">
                <a:solidFill>
                  <a:srgbClr val="0000FF"/>
                </a:solidFill>
              </a:rPr>
              <a:t>3.</a:t>
            </a:r>
            <a:r>
              <a:rPr lang="en-US" altLang="zh-CN" sz="2400" b="1" dirty="0">
                <a:solidFill>
                  <a:srgbClr val="0000FF"/>
                </a:solidFill>
              </a:rPr>
              <a:t> </a:t>
            </a:r>
            <a:r>
              <a:rPr lang="zh-CN" altLang="en-US" sz="2400" b="1" dirty="0">
                <a:solidFill>
                  <a:srgbClr val="0000FF"/>
                </a:solidFill>
              </a:rPr>
              <a:t>以</a:t>
            </a:r>
            <a:r>
              <a:rPr lang="zh-CN" altLang="zh-CN" sz="2400" b="1" dirty="0">
                <a:solidFill>
                  <a:srgbClr val="0000FF"/>
                </a:solidFill>
              </a:rPr>
              <a:t>……</a:t>
            </a:r>
            <a:r>
              <a:rPr lang="zh-CN" altLang="en-US" sz="2400" b="1" dirty="0">
                <a:solidFill>
                  <a:srgbClr val="0000FF"/>
                </a:solidFill>
              </a:rPr>
              <a:t>为基础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zh-CN" sz="2400" b="1" dirty="0">
                <a:solidFill>
                  <a:srgbClr val="0000FF"/>
                </a:solidFill>
              </a:rPr>
              <a:t>4.</a:t>
            </a:r>
            <a:r>
              <a:rPr lang="en-US" altLang="zh-CN" sz="2400" b="1" dirty="0">
                <a:solidFill>
                  <a:srgbClr val="0000FF"/>
                </a:solidFill>
              </a:rPr>
              <a:t> </a:t>
            </a:r>
            <a:r>
              <a:rPr lang="zh-CN" altLang="en-US" sz="2400" b="1" dirty="0">
                <a:solidFill>
                  <a:srgbClr val="0000FF"/>
                </a:solidFill>
              </a:rPr>
              <a:t>在</a:t>
            </a:r>
            <a:r>
              <a:rPr lang="zh-CN" altLang="zh-CN" sz="2400" b="1" dirty="0">
                <a:solidFill>
                  <a:srgbClr val="0000FF"/>
                </a:solidFill>
              </a:rPr>
              <a:t>……</a:t>
            </a:r>
            <a:r>
              <a:rPr lang="zh-CN" altLang="en-US" sz="2400" b="1" dirty="0">
                <a:solidFill>
                  <a:srgbClr val="0000FF"/>
                </a:solidFill>
              </a:rPr>
              <a:t>的帮助下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zh-CN" sz="2400" b="1" dirty="0">
                <a:solidFill>
                  <a:srgbClr val="0000FF"/>
                </a:solidFill>
              </a:rPr>
              <a:t>5.</a:t>
            </a:r>
            <a:r>
              <a:rPr lang="en-US" altLang="zh-CN" sz="2400" b="1" dirty="0">
                <a:solidFill>
                  <a:srgbClr val="0000FF"/>
                </a:solidFill>
              </a:rPr>
              <a:t> </a:t>
            </a:r>
            <a:r>
              <a:rPr lang="zh-CN" altLang="en-US" sz="2400" b="1" dirty="0">
                <a:solidFill>
                  <a:srgbClr val="0000FF"/>
                </a:solidFill>
              </a:rPr>
              <a:t>上演，上映，穿上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zh-CN" sz="2400" b="1" dirty="0">
                <a:solidFill>
                  <a:srgbClr val="0000FF"/>
                </a:solidFill>
              </a:rPr>
              <a:t>6.</a:t>
            </a:r>
            <a:r>
              <a:rPr lang="en-US" altLang="zh-CN" sz="2400" b="1" dirty="0">
                <a:solidFill>
                  <a:srgbClr val="0000FF"/>
                </a:solidFill>
              </a:rPr>
              <a:t> </a:t>
            </a:r>
            <a:r>
              <a:rPr lang="zh-CN" altLang="en-US" sz="2400" b="1" dirty="0">
                <a:solidFill>
                  <a:srgbClr val="0000FF"/>
                </a:solidFill>
              </a:rPr>
              <a:t>你看起来有点累。</a:t>
            </a:r>
          </a:p>
        </p:txBody>
      </p:sp>
      <p:sp>
        <p:nvSpPr>
          <p:cNvPr id="22538" name="Rectangle 10"/>
          <p:cNvSpPr>
            <a:spLocks noChangeArrowheads="1"/>
          </p:cNvSpPr>
          <p:nvPr/>
        </p:nvSpPr>
        <p:spPr bwMode="auto">
          <a:xfrm>
            <a:off x="3348038" y="1989138"/>
            <a:ext cx="23161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2400" b="1" dirty="0">
                <a:solidFill>
                  <a:srgbClr val="FF0000"/>
                </a:solidFill>
              </a:rPr>
              <a:t>in </a:t>
            </a:r>
            <a:r>
              <a:rPr lang="zh-CN" altLang="zh-CN" sz="2400" b="1" dirty="0">
                <a:solidFill>
                  <a:srgbClr val="0000FF"/>
                </a:solidFill>
              </a:rPr>
              <a:t>a tired voice</a:t>
            </a:r>
            <a:endParaRPr lang="zh-CN" altLang="en-US" sz="2400" b="1" dirty="0">
              <a:solidFill>
                <a:srgbClr val="0000FF"/>
              </a:solidFill>
            </a:endParaRPr>
          </a:p>
        </p:txBody>
      </p:sp>
      <p:sp>
        <p:nvSpPr>
          <p:cNvPr id="22540" name="Rectangle 12"/>
          <p:cNvSpPr>
            <a:spLocks noChangeArrowheads="1"/>
          </p:cNvSpPr>
          <p:nvPr/>
        </p:nvSpPr>
        <p:spPr bwMode="auto">
          <a:xfrm>
            <a:off x="3348038" y="2565400"/>
            <a:ext cx="17414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2400" b="1" dirty="0">
                <a:solidFill>
                  <a:srgbClr val="FF0000"/>
                </a:solidFill>
              </a:rPr>
              <a:t>in surprise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22542" name="Rectangle 14"/>
          <p:cNvSpPr>
            <a:spLocks noChangeArrowheads="1"/>
          </p:cNvSpPr>
          <p:nvPr/>
        </p:nvSpPr>
        <p:spPr bwMode="auto">
          <a:xfrm>
            <a:off x="3348038" y="3141663"/>
            <a:ext cx="19605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2400" b="1" dirty="0">
                <a:solidFill>
                  <a:srgbClr val="FF0000"/>
                </a:solidFill>
              </a:rPr>
              <a:t>be based on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22544" name="Rectangle 16"/>
          <p:cNvSpPr>
            <a:spLocks noChangeArrowheads="1"/>
          </p:cNvSpPr>
          <p:nvPr/>
        </p:nvSpPr>
        <p:spPr bwMode="auto">
          <a:xfrm>
            <a:off x="3348038" y="3716338"/>
            <a:ext cx="2803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2400" b="1" dirty="0">
                <a:solidFill>
                  <a:srgbClr val="FF0000"/>
                </a:solidFill>
              </a:rPr>
              <a:t>with</a:t>
            </a:r>
            <a:r>
              <a:rPr lang="zh-CN" altLang="zh-CN" sz="2400" b="1" dirty="0">
                <a:solidFill>
                  <a:srgbClr val="0000FF"/>
                </a:solidFill>
              </a:rPr>
              <a:t> the help of …</a:t>
            </a:r>
            <a:endParaRPr lang="zh-CN" altLang="en-US" sz="2400" b="1" dirty="0">
              <a:solidFill>
                <a:srgbClr val="0000FF"/>
              </a:solidFill>
            </a:endParaRPr>
          </a:p>
        </p:txBody>
      </p:sp>
      <p:sp>
        <p:nvSpPr>
          <p:cNvPr id="22546" name="Rectangle 18"/>
          <p:cNvSpPr>
            <a:spLocks noChangeArrowheads="1"/>
          </p:cNvSpPr>
          <p:nvPr/>
        </p:nvSpPr>
        <p:spPr bwMode="auto">
          <a:xfrm>
            <a:off x="3419475" y="4292600"/>
            <a:ext cx="2101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2400" b="1" dirty="0">
                <a:solidFill>
                  <a:srgbClr val="FF0000"/>
                </a:solidFill>
              </a:rPr>
              <a:t>put on</a:t>
            </a:r>
            <a:r>
              <a:rPr lang="zh-CN" altLang="en-US" sz="2400" b="1" dirty="0">
                <a:solidFill>
                  <a:srgbClr val="FF0000"/>
                </a:solidFill>
              </a:rPr>
              <a:t>=</a:t>
            </a:r>
            <a:r>
              <a:rPr lang="en-US" altLang="zh-CN" sz="2400" b="1" dirty="0">
                <a:solidFill>
                  <a:srgbClr val="FF0000"/>
                </a:solidFill>
              </a:rPr>
              <a:t>be on</a:t>
            </a:r>
          </a:p>
        </p:txBody>
      </p:sp>
      <p:sp>
        <p:nvSpPr>
          <p:cNvPr id="22549" name="Rectangle 21"/>
          <p:cNvSpPr>
            <a:spLocks noChangeArrowheads="1"/>
          </p:cNvSpPr>
          <p:nvPr/>
        </p:nvSpPr>
        <p:spPr bwMode="auto">
          <a:xfrm>
            <a:off x="3419475" y="4797425"/>
            <a:ext cx="3260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2400" b="1" dirty="0">
                <a:solidFill>
                  <a:srgbClr val="0000FF"/>
                </a:solidFill>
              </a:rPr>
              <a:t>You look </a:t>
            </a:r>
            <a:r>
              <a:rPr lang="zh-CN" altLang="zh-CN" sz="2400" b="1" dirty="0">
                <a:solidFill>
                  <a:srgbClr val="FF0000"/>
                </a:solidFill>
              </a:rPr>
              <a:t>a little</a:t>
            </a:r>
            <a:r>
              <a:rPr lang="zh-CN" altLang="zh-CN" sz="2400" b="1" dirty="0">
                <a:solidFill>
                  <a:srgbClr val="0000FF"/>
                </a:solidFill>
              </a:rPr>
              <a:t> tired.</a:t>
            </a:r>
            <a:endParaRPr lang="zh-CN" altLang="en-US" sz="24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22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22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22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8" dur="80"/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9" dur="80"/>
                                        <p:tgtEl>
                                          <p:spTgt spid="225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80"/>
                                        <p:tgtEl>
                                          <p:spTgt spid="225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8" grpId="0"/>
      <p:bldP spid="22542" grpId="0"/>
      <p:bldP spid="22544" grpId="0"/>
      <p:bldP spid="22546" grpId="0"/>
      <p:bldP spid="2254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WordArt 2"/>
          <p:cNvPicPr>
            <a:picLocks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798417">
            <a:off x="900113" y="981075"/>
            <a:ext cx="3700462" cy="173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971550" y="2636838"/>
            <a:ext cx="7416800" cy="275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80000"/>
              </a:lnSpc>
              <a:buFontTx/>
              <a:buAutoNum type="arabicPeriod"/>
            </a:pPr>
            <a:r>
              <a:rPr lang="zh-CN" altLang="zh-CN" sz="2400" b="1" dirty="0">
                <a:solidFill>
                  <a:srgbClr val="0000FF"/>
                </a:solidFill>
              </a:rPr>
              <a:t>Write down the key words of the conversation </a:t>
            </a:r>
            <a:r>
              <a:rPr lang="en-US" altLang="zh-CN" sz="2400" b="1" dirty="0">
                <a:solidFill>
                  <a:srgbClr val="0000FF"/>
                </a:solidFill>
              </a:rPr>
              <a:t> </a:t>
            </a:r>
            <a:r>
              <a:rPr lang="zh-CN" altLang="zh-CN" sz="2400" b="1" dirty="0">
                <a:solidFill>
                  <a:srgbClr val="0000FF"/>
                </a:solidFill>
              </a:rPr>
              <a:t>to introduce their favorite movie</a:t>
            </a:r>
            <a:r>
              <a:rPr lang="en-US" altLang="zh-CN" sz="2400" b="1" dirty="0">
                <a:solidFill>
                  <a:srgbClr val="0000FF"/>
                </a:solidFill>
              </a:rPr>
              <a:t>s</a:t>
            </a:r>
            <a:r>
              <a:rPr lang="zh-CN" altLang="zh-CN" sz="2400" b="1" dirty="0">
                <a:solidFill>
                  <a:srgbClr val="0000FF"/>
                </a:solidFill>
              </a:rPr>
              <a:t>.</a:t>
            </a:r>
          </a:p>
          <a:p>
            <a:pPr eaLnBrk="1" hangingPunct="1">
              <a:lnSpc>
                <a:spcPct val="180000"/>
              </a:lnSpc>
              <a:buFontTx/>
              <a:buAutoNum type="arabicPeriod" startAt="2"/>
            </a:pPr>
            <a:r>
              <a:rPr lang="zh-CN" altLang="zh-CN" sz="2400" b="1" dirty="0">
                <a:solidFill>
                  <a:srgbClr val="0000FF"/>
                </a:solidFill>
              </a:rPr>
              <a:t>Search</a:t>
            </a:r>
            <a:r>
              <a:rPr lang="zh-CN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zh-CN" sz="2400" b="1" dirty="0">
                <a:solidFill>
                  <a:srgbClr val="0000FF"/>
                </a:solidFill>
              </a:rPr>
              <a:t>for</a:t>
            </a:r>
            <a:r>
              <a:rPr lang="zh-CN" altLang="zh-CN" sz="2400" b="1" dirty="0">
                <a:solidFill>
                  <a:srgbClr val="0000FF"/>
                </a:solidFill>
              </a:rPr>
              <a:t> more information about some famous</a:t>
            </a:r>
            <a:r>
              <a:rPr lang="en-US" altLang="zh-CN" sz="2400" b="1" dirty="0">
                <a:solidFill>
                  <a:srgbClr val="0000FF"/>
                </a:solidFill>
              </a:rPr>
              <a:t> </a:t>
            </a:r>
            <a:r>
              <a:rPr lang="zh-CN" altLang="zh-CN" sz="2400" b="1" dirty="0">
                <a:solidFill>
                  <a:srgbClr val="0000FF"/>
                </a:solidFill>
              </a:rPr>
              <a:t>movies. </a:t>
            </a:r>
            <a:r>
              <a:rPr lang="en-US" altLang="zh-CN" sz="2400" b="1" dirty="0" smtClean="0">
                <a:solidFill>
                  <a:srgbClr val="0000FF"/>
                </a:solidFill>
              </a:rPr>
              <a:t> </a:t>
            </a:r>
            <a:endParaRPr lang="zh-CN" altLang="zh-CN" sz="24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Review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341438"/>
            <a:ext cx="8424862" cy="5256212"/>
          </a:xfrm>
          <a:solidFill>
            <a:schemeClr val="bg1">
              <a:alpha val="48000"/>
            </a:schemeClr>
          </a:solidFill>
        </p:spPr>
        <p:txBody>
          <a:bodyPr/>
          <a:lstStyle/>
          <a:p>
            <a:pPr>
              <a:buFontTx/>
              <a:buNone/>
            </a:pPr>
            <a:r>
              <a:rPr lang="en-US" altLang="zh-CN" sz="2800" b="1" dirty="0" smtClean="0"/>
              <a:t>1.</a:t>
            </a:r>
            <a:r>
              <a:rPr lang="zh-CN" altLang="en-US" sz="2800" b="1" dirty="0" smtClean="0"/>
              <a:t>我更喜欢苹果。</a:t>
            </a:r>
          </a:p>
          <a:p>
            <a:pPr>
              <a:buFontTx/>
              <a:buNone/>
            </a:pPr>
            <a:r>
              <a:rPr lang="en-US" altLang="zh-CN" sz="2800" b="1" dirty="0" smtClean="0"/>
              <a:t>2.</a:t>
            </a:r>
            <a:r>
              <a:rPr lang="zh-CN" altLang="en-US" sz="2800" b="1" dirty="0" smtClean="0"/>
              <a:t>康康更喜欢踢足球。</a:t>
            </a:r>
          </a:p>
          <a:p>
            <a:pPr>
              <a:buFontTx/>
              <a:buNone/>
            </a:pPr>
            <a:endParaRPr lang="en-US" altLang="zh-CN" sz="2800" b="1" dirty="0" smtClean="0"/>
          </a:p>
          <a:p>
            <a:pPr>
              <a:buFontTx/>
              <a:buNone/>
            </a:pPr>
            <a:r>
              <a:rPr lang="en-US" altLang="zh-CN" sz="2800" b="1" dirty="0" smtClean="0"/>
              <a:t>3.Lily</a:t>
            </a:r>
            <a:r>
              <a:rPr lang="zh-CN" altLang="en-US" sz="2800" b="1" dirty="0" smtClean="0"/>
              <a:t>喜欢电视剧胜过新闻报道。</a:t>
            </a:r>
          </a:p>
          <a:p>
            <a:endParaRPr lang="zh-CN" altLang="en-US" sz="2800" b="1" dirty="0" smtClean="0"/>
          </a:p>
          <a:p>
            <a:pPr>
              <a:buFontTx/>
              <a:buNone/>
            </a:pPr>
            <a:r>
              <a:rPr lang="en-US" altLang="zh-CN" sz="2800" b="1" dirty="0" smtClean="0"/>
              <a:t>4.</a:t>
            </a:r>
            <a:r>
              <a:rPr lang="zh-CN" altLang="en-US" sz="2800" b="1" dirty="0" smtClean="0"/>
              <a:t>汤姆和迈克喜欢下象棋胜过看电视。</a:t>
            </a:r>
          </a:p>
          <a:p>
            <a:pPr>
              <a:buFontTx/>
              <a:buNone/>
            </a:pPr>
            <a:endParaRPr lang="zh-CN" altLang="en-US" sz="2800" b="1" dirty="0" smtClean="0"/>
          </a:p>
          <a:p>
            <a:pPr>
              <a:buFontTx/>
              <a:buNone/>
            </a:pPr>
            <a:r>
              <a:rPr lang="en-US" altLang="zh-CN" sz="2800" b="1" dirty="0" smtClean="0"/>
              <a:t>=</a:t>
            </a:r>
            <a:r>
              <a:rPr lang="zh-CN" altLang="en-US" sz="2800" b="1" dirty="0" smtClean="0"/>
              <a:t>汤姆和迈克宁愿下象棋也不愿看电视。</a:t>
            </a:r>
          </a:p>
          <a:p>
            <a:pPr>
              <a:buFontTx/>
              <a:buNone/>
            </a:pPr>
            <a:endParaRPr lang="zh-CN" altLang="en-US" sz="2800" b="1" dirty="0" smtClean="0"/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3276600" y="1341438"/>
            <a:ext cx="3024188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600" b="1" dirty="0">
                <a:solidFill>
                  <a:srgbClr val="0000FF"/>
                </a:solidFill>
              </a:rPr>
              <a:t>I </a:t>
            </a:r>
            <a:r>
              <a:rPr lang="en-US" altLang="zh-CN" sz="2600" b="1" dirty="0">
                <a:solidFill>
                  <a:srgbClr val="FF0000"/>
                </a:solidFill>
              </a:rPr>
              <a:t>prefer</a:t>
            </a:r>
            <a:r>
              <a:rPr lang="en-US" altLang="zh-CN" sz="2600" b="1" dirty="0">
                <a:solidFill>
                  <a:srgbClr val="0000FF"/>
                </a:solidFill>
              </a:rPr>
              <a:t> apples.</a:t>
            </a:r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3924300" y="1916113"/>
            <a:ext cx="5903913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 err="1">
                <a:solidFill>
                  <a:srgbClr val="0000FF"/>
                </a:solidFill>
              </a:rPr>
              <a:t>Kangkang</a:t>
            </a:r>
            <a:r>
              <a:rPr lang="en-US" altLang="zh-CN" sz="2400" b="1" dirty="0">
                <a:solidFill>
                  <a:srgbClr val="0000FF"/>
                </a:solidFill>
              </a:rPr>
              <a:t> </a:t>
            </a:r>
            <a:r>
              <a:rPr lang="en-US" altLang="zh-CN" sz="2400" b="1" dirty="0">
                <a:solidFill>
                  <a:srgbClr val="FF0000"/>
                </a:solidFill>
              </a:rPr>
              <a:t>prefers to play</a:t>
            </a:r>
            <a:r>
              <a:rPr lang="en-US" altLang="zh-CN" sz="2400" b="1" dirty="0">
                <a:solidFill>
                  <a:srgbClr val="0000FF"/>
                </a:solidFill>
              </a:rPr>
              <a:t> soccer.</a:t>
            </a:r>
          </a:p>
          <a:p>
            <a:pPr>
              <a:spcBef>
                <a:spcPct val="50000"/>
              </a:spcBef>
            </a:pPr>
            <a:r>
              <a:rPr lang="en-US" altLang="zh-CN" sz="2400" b="1" dirty="0" err="1">
                <a:solidFill>
                  <a:srgbClr val="0000FF"/>
                </a:solidFill>
              </a:rPr>
              <a:t>Kangkang</a:t>
            </a:r>
            <a:r>
              <a:rPr lang="en-US" altLang="zh-CN" sz="2400" b="1" dirty="0">
                <a:solidFill>
                  <a:srgbClr val="0000FF"/>
                </a:solidFill>
              </a:rPr>
              <a:t> </a:t>
            </a:r>
            <a:r>
              <a:rPr lang="en-US" altLang="zh-CN" sz="2400" b="1" dirty="0">
                <a:solidFill>
                  <a:srgbClr val="FF0000"/>
                </a:solidFill>
              </a:rPr>
              <a:t>prefers playing</a:t>
            </a:r>
            <a:r>
              <a:rPr lang="en-US" altLang="zh-CN" sz="2400" b="1" dirty="0">
                <a:solidFill>
                  <a:srgbClr val="0000FF"/>
                </a:solidFill>
              </a:rPr>
              <a:t> soccer.</a:t>
            </a:r>
          </a:p>
          <a:p>
            <a:pPr>
              <a:spcBef>
                <a:spcPct val="50000"/>
              </a:spcBef>
            </a:pPr>
            <a:endParaRPr lang="en-US" altLang="zh-CN" sz="2400" b="1" dirty="0">
              <a:solidFill>
                <a:srgbClr val="0000FF"/>
              </a:solidFill>
            </a:endParaRPr>
          </a:p>
        </p:txBody>
      </p:sp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827088" y="3357563"/>
            <a:ext cx="669607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600" b="1" dirty="0">
                <a:solidFill>
                  <a:srgbClr val="0000FF"/>
                </a:solidFill>
              </a:rPr>
              <a:t>Lily </a:t>
            </a:r>
            <a:r>
              <a:rPr lang="en-US" altLang="zh-CN" sz="2600" b="1" dirty="0">
                <a:solidFill>
                  <a:srgbClr val="FF0000"/>
                </a:solidFill>
              </a:rPr>
              <a:t>prefer</a:t>
            </a:r>
            <a:r>
              <a:rPr lang="en-US" altLang="zh-CN" sz="2600" b="1" dirty="0">
                <a:solidFill>
                  <a:srgbClr val="0000FF"/>
                </a:solidFill>
              </a:rPr>
              <a:t>s TV plays</a:t>
            </a:r>
            <a:r>
              <a:rPr lang="en-US" altLang="zh-CN" sz="2600" b="1" dirty="0">
                <a:solidFill>
                  <a:srgbClr val="FF0000"/>
                </a:solidFill>
              </a:rPr>
              <a:t> to </a:t>
            </a:r>
            <a:r>
              <a:rPr lang="en-US" altLang="zh-CN" sz="2600" b="1" dirty="0">
                <a:solidFill>
                  <a:srgbClr val="0000FF"/>
                </a:solidFill>
              </a:rPr>
              <a:t>news reports.</a:t>
            </a:r>
          </a:p>
        </p:txBody>
      </p:sp>
      <p:sp>
        <p:nvSpPr>
          <p:cNvPr id="38921" name="Text Box 9"/>
          <p:cNvSpPr txBox="1">
            <a:spLocks noChangeArrowheads="1"/>
          </p:cNvSpPr>
          <p:nvPr/>
        </p:nvSpPr>
        <p:spPr bwMode="auto">
          <a:xfrm>
            <a:off x="684213" y="4437063"/>
            <a:ext cx="88582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600" b="1" dirty="0">
                <a:solidFill>
                  <a:srgbClr val="0000FF"/>
                </a:solidFill>
              </a:rPr>
              <a:t>Tom and Mike </a:t>
            </a:r>
            <a:r>
              <a:rPr lang="en-US" altLang="zh-CN" sz="2600" b="1" dirty="0">
                <a:solidFill>
                  <a:srgbClr val="FF0000"/>
                </a:solidFill>
              </a:rPr>
              <a:t>prefer playing</a:t>
            </a:r>
            <a:r>
              <a:rPr lang="en-US" altLang="zh-CN" sz="2600" b="1" dirty="0">
                <a:solidFill>
                  <a:srgbClr val="0000FF"/>
                </a:solidFill>
              </a:rPr>
              <a:t> chess </a:t>
            </a:r>
            <a:r>
              <a:rPr lang="en-US" altLang="zh-CN" sz="2600" b="1" dirty="0">
                <a:solidFill>
                  <a:srgbClr val="FF0000"/>
                </a:solidFill>
              </a:rPr>
              <a:t>to watching</a:t>
            </a:r>
            <a:r>
              <a:rPr lang="en-US" altLang="zh-CN" sz="2600" b="1" dirty="0">
                <a:solidFill>
                  <a:srgbClr val="0000FF"/>
                </a:solidFill>
              </a:rPr>
              <a:t> TV.</a:t>
            </a:r>
          </a:p>
        </p:txBody>
      </p:sp>
      <p:sp>
        <p:nvSpPr>
          <p:cNvPr id="38922" name="Text Box 10"/>
          <p:cNvSpPr txBox="1">
            <a:spLocks noChangeArrowheads="1"/>
          </p:cNvSpPr>
          <p:nvPr/>
        </p:nvSpPr>
        <p:spPr bwMode="auto">
          <a:xfrm>
            <a:off x="285750" y="5589588"/>
            <a:ext cx="88582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600" b="1" dirty="0">
                <a:solidFill>
                  <a:srgbClr val="0000FF"/>
                </a:solidFill>
              </a:rPr>
              <a:t>Tom and Mike </a:t>
            </a:r>
            <a:r>
              <a:rPr lang="en-US" altLang="zh-CN" sz="2600" b="1" dirty="0">
                <a:solidFill>
                  <a:srgbClr val="FF0000"/>
                </a:solidFill>
              </a:rPr>
              <a:t>would rather play</a:t>
            </a:r>
            <a:r>
              <a:rPr lang="en-US" altLang="zh-CN" sz="2600" b="1" dirty="0">
                <a:solidFill>
                  <a:srgbClr val="0000FF"/>
                </a:solidFill>
              </a:rPr>
              <a:t> chess </a:t>
            </a:r>
            <a:r>
              <a:rPr lang="en-US" altLang="zh-CN" sz="2600" b="1" dirty="0">
                <a:solidFill>
                  <a:srgbClr val="FF0000"/>
                </a:solidFill>
              </a:rPr>
              <a:t>than watch</a:t>
            </a:r>
            <a:r>
              <a:rPr lang="en-US" altLang="zh-CN" sz="2600" b="1" dirty="0">
                <a:solidFill>
                  <a:srgbClr val="0000FF"/>
                </a:solidFill>
              </a:rPr>
              <a:t> TV.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8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8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8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89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89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89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/>
      <p:bldP spid="38917" grpId="0" uiExpand="1" build="allAtOnce"/>
      <p:bldP spid="38920" grpId="0"/>
      <p:bldP spid="38921" grpId="0"/>
      <p:bldP spid="389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6-1-3+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186238" y="1385888"/>
            <a:ext cx="4957762" cy="547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684213" y="620713"/>
            <a:ext cx="5256212" cy="81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70000"/>
              </a:lnSpc>
              <a:spcBef>
                <a:spcPct val="50000"/>
              </a:spcBef>
            </a:pPr>
            <a:r>
              <a:rPr lang="zh-CN" altLang="zh-CN" sz="2800" b="1" dirty="0"/>
              <a:t>What </a:t>
            </a:r>
            <a:r>
              <a:rPr lang="zh-CN" altLang="en-US" sz="2800" b="1" dirty="0"/>
              <a:t>m</a:t>
            </a:r>
            <a:r>
              <a:rPr lang="en-US" altLang="zh-CN" sz="2800" b="1" dirty="0" err="1"/>
              <a:t>ovies</a:t>
            </a:r>
            <a:r>
              <a:rPr lang="en-US" altLang="zh-CN" sz="2800" b="1" dirty="0"/>
              <a:t> </a:t>
            </a:r>
            <a:r>
              <a:rPr lang="en-US" altLang="zh-CN" sz="2800" b="1" dirty="0">
                <a:solidFill>
                  <a:srgbClr val="0000FF"/>
                </a:solidFill>
              </a:rPr>
              <a:t>were</a:t>
            </a:r>
            <a:r>
              <a:rPr lang="en-US" altLang="zh-CN" sz="2800" b="1" dirty="0"/>
              <a:t> mention</a:t>
            </a:r>
            <a:r>
              <a:rPr lang="en-US" altLang="zh-CN" sz="2800" b="1" dirty="0">
                <a:solidFill>
                  <a:srgbClr val="0000FF"/>
                </a:solidFill>
              </a:rPr>
              <a:t>ed</a:t>
            </a:r>
            <a:r>
              <a:rPr lang="en-US" altLang="zh-CN" sz="2800" b="1" dirty="0"/>
              <a:t>?</a:t>
            </a:r>
            <a:endParaRPr lang="zh-CN" altLang="zh-CN" sz="2800" b="1" dirty="0"/>
          </a:p>
        </p:txBody>
      </p:sp>
      <p:sp>
        <p:nvSpPr>
          <p:cNvPr id="11274" name="AutoShape 10" descr="图片1"/>
          <p:cNvSpPr>
            <a:spLocks noChangeArrowheads="1"/>
          </p:cNvSpPr>
          <p:nvPr/>
        </p:nvSpPr>
        <p:spPr bwMode="auto">
          <a:xfrm>
            <a:off x="250825" y="1557338"/>
            <a:ext cx="3671888" cy="2232025"/>
          </a:xfrm>
          <a:prstGeom prst="cloudCallout">
            <a:avLst>
              <a:gd name="adj1" fmla="val 89819"/>
              <a:gd name="adj2" fmla="val 109532"/>
            </a:avLst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zh-CN" altLang="en-US"/>
          </a:p>
        </p:txBody>
      </p:sp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3492500" y="549275"/>
            <a:ext cx="17272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600" b="1">
                <a:solidFill>
                  <a:srgbClr val="FF0000"/>
                </a:solidFill>
              </a:rPr>
              <a:t>被提到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2"/>
          <p:cNvSpPr txBox="1">
            <a:spLocks noChangeArrowheads="1"/>
          </p:cNvSpPr>
          <p:nvPr/>
        </p:nvSpPr>
        <p:spPr bwMode="auto">
          <a:xfrm>
            <a:off x="827088" y="1703388"/>
            <a:ext cx="7777162" cy="3859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70000"/>
              </a:lnSpc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srgbClr val="0000FF"/>
                </a:solidFill>
              </a:rPr>
              <a:t>(    ) 1. What program did Maria watch last night?</a:t>
            </a:r>
            <a:endParaRPr lang="en-US" altLang="zh-CN" sz="2400" i="1" dirty="0">
              <a:solidFill>
                <a:srgbClr val="0000FF"/>
              </a:solidFill>
            </a:endParaRPr>
          </a:p>
          <a:p>
            <a:pPr eaLnBrk="1" hangingPunct="1">
              <a:lnSpc>
                <a:spcPct val="170000"/>
              </a:lnSpc>
              <a:buFont typeface="Arial" panose="020B0604020202020204" pitchFamily="34" charset="0"/>
              <a:buNone/>
            </a:pPr>
            <a:r>
              <a:rPr lang="en-US" altLang="zh-CN" sz="2400" i="1" dirty="0">
                <a:solidFill>
                  <a:srgbClr val="0000FF"/>
                </a:solidFill>
              </a:rPr>
              <a:t>           </a:t>
            </a:r>
            <a:r>
              <a:rPr lang="en-US" altLang="zh-CN" sz="2400" dirty="0">
                <a:solidFill>
                  <a:srgbClr val="0000FF"/>
                </a:solidFill>
              </a:rPr>
              <a:t>A</a:t>
            </a:r>
            <a:r>
              <a:rPr lang="en-US" altLang="zh-CN" sz="2400" i="1" dirty="0">
                <a:solidFill>
                  <a:srgbClr val="0000FF"/>
                </a:solidFill>
              </a:rPr>
              <a:t>. The Time Machine </a:t>
            </a:r>
            <a:r>
              <a:rPr lang="en-US" altLang="zh-CN" sz="2400" dirty="0">
                <a:solidFill>
                  <a:srgbClr val="0000FF"/>
                </a:solidFill>
              </a:rPr>
              <a:t>and </a:t>
            </a:r>
            <a:r>
              <a:rPr lang="en-US" altLang="zh-CN" sz="2400" i="1" dirty="0">
                <a:solidFill>
                  <a:srgbClr val="0000FF"/>
                </a:solidFill>
              </a:rPr>
              <a:t>Mission to Mars</a:t>
            </a:r>
            <a:r>
              <a:rPr lang="en-US" altLang="zh-CN" sz="2400" dirty="0">
                <a:solidFill>
                  <a:srgbClr val="0000FF"/>
                </a:solidFill>
              </a:rPr>
              <a:t>.</a:t>
            </a:r>
          </a:p>
          <a:p>
            <a:pPr eaLnBrk="1" hangingPunct="1">
              <a:lnSpc>
                <a:spcPct val="170000"/>
              </a:lnSpc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srgbClr val="0000FF"/>
                </a:solidFill>
              </a:rPr>
              <a:t>           B. A science fiction movie.</a:t>
            </a:r>
          </a:p>
          <a:p>
            <a:pPr eaLnBrk="1" hangingPunct="1">
              <a:lnSpc>
                <a:spcPct val="170000"/>
              </a:lnSpc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srgbClr val="0000FF"/>
                </a:solidFill>
              </a:rPr>
              <a:t>           C. A program about science fiction movies.</a:t>
            </a:r>
          </a:p>
          <a:p>
            <a:pPr eaLnBrk="1" hangingPunct="1">
              <a:lnSpc>
                <a:spcPct val="170000"/>
              </a:lnSpc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srgbClr val="0000FF"/>
                </a:solidFill>
              </a:rPr>
              <a:t>(    ) 2. Who are interested in the science fiction movies?</a:t>
            </a:r>
          </a:p>
          <a:p>
            <a:pPr eaLnBrk="1" hangingPunct="1">
              <a:lnSpc>
                <a:spcPct val="170000"/>
              </a:lnSpc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srgbClr val="0000FF"/>
                </a:solidFill>
              </a:rPr>
              <a:t>            A. </a:t>
            </a:r>
            <a:r>
              <a:rPr lang="en-US" altLang="zh-CN" sz="2400" dirty="0" err="1">
                <a:solidFill>
                  <a:srgbClr val="0000FF"/>
                </a:solidFill>
              </a:rPr>
              <a:t>Kangkang</a:t>
            </a:r>
            <a:r>
              <a:rPr lang="en-US" altLang="zh-CN" sz="2400" dirty="0">
                <a:solidFill>
                  <a:srgbClr val="0000FF"/>
                </a:solidFill>
              </a:rPr>
              <a:t>.      B. Maria.      C. Both of them. </a:t>
            </a:r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684213" y="549275"/>
            <a:ext cx="7775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 dirty="0">
                <a:solidFill>
                  <a:schemeClr val="bg1"/>
                </a:solidFill>
              </a:rPr>
              <a:t> 1b. Listen to 1a and choose the correct answers.</a:t>
            </a: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6516688" y="1196975"/>
            <a:ext cx="19446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b="1"/>
              <a:t>录音</a:t>
            </a:r>
            <a:r>
              <a:rPr lang="en-US" altLang="zh-CN" b="1"/>
              <a:t>P29-1a</a:t>
            </a:r>
            <a:endParaRPr lang="zh-CN" altLang="en-US" b="1"/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1006475" y="1930400"/>
            <a:ext cx="32543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1006475" y="4425950"/>
            <a:ext cx="32543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</a:rPr>
              <a:t>C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38" name="WindowsMediaPlayer1" r:id="rId2" imgW="5038560" imgH="647640"/>
        </mc:Choice>
        <mc:Fallback>
          <p:control name="WindowsMediaPlayer1" r:id="rId2" imgW="5038560" imgH="647640">
            <p:pic>
              <p:nvPicPr>
                <p:cNvPr id="2" name="WindowsMediaPlayer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1403350" y="1052513"/>
                  <a:ext cx="5040313" cy="6477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 autoUpdateAnimBg="0"/>
      <p:bldP spid="11271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971550" y="1196975"/>
            <a:ext cx="7705725" cy="418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zh-CN" altLang="zh-CN" sz="2400" dirty="0"/>
              <a:t>1. Kangkang looks very tired today.    </a:t>
            </a:r>
            <a:r>
              <a:rPr lang="zh-CN" altLang="en-US" sz="2400" dirty="0"/>
              <a:t> </a:t>
            </a:r>
            <a:r>
              <a:rPr lang="zh-CN" altLang="zh-CN" sz="2400" dirty="0"/>
              <a:t>  </a:t>
            </a:r>
            <a:r>
              <a:rPr lang="zh-CN" altLang="en-US" sz="2400" dirty="0"/>
              <a:t> </a:t>
            </a:r>
            <a:r>
              <a:rPr lang="zh-CN" altLang="zh-CN" sz="2400" dirty="0"/>
              <a:t> (    </a:t>
            </a:r>
            <a:r>
              <a:rPr lang="zh-CN" altLang="en-US" sz="2400" dirty="0"/>
              <a:t> </a:t>
            </a:r>
            <a:r>
              <a:rPr lang="zh-CN" altLang="zh-CN" sz="2400" dirty="0"/>
              <a:t>  )</a:t>
            </a:r>
          </a:p>
          <a:p>
            <a:pPr eaLnBrk="1" hangingPunct="1"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zh-CN" altLang="zh-CN" sz="2400" dirty="0"/>
              <a:t>2. There were three movies mentioned in the conversation.               </a:t>
            </a:r>
            <a:r>
              <a:rPr lang="zh-CN" altLang="en-US" sz="2400" dirty="0"/>
              <a:t>                        </a:t>
            </a:r>
            <a:r>
              <a:rPr lang="zh-CN" altLang="zh-CN" sz="2400" dirty="0"/>
              <a:t> (  </a:t>
            </a:r>
            <a:r>
              <a:rPr lang="zh-CN" altLang="en-US" sz="2400" dirty="0"/>
              <a:t> </a:t>
            </a:r>
            <a:r>
              <a:rPr lang="zh-CN" altLang="zh-CN" sz="2400" dirty="0"/>
              <a:t>    )</a:t>
            </a:r>
          </a:p>
          <a:p>
            <a:pPr eaLnBrk="1" hangingPunct="1"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zh-CN" altLang="zh-CN" sz="2400" dirty="0"/>
              <a:t>3. Maria saw all of the movies mentioned in the conversation.</a:t>
            </a:r>
            <a:r>
              <a:rPr lang="zh-CN" altLang="en-US" sz="2400" dirty="0"/>
              <a:t>                                        </a:t>
            </a:r>
            <a:r>
              <a:rPr lang="zh-CN" altLang="zh-CN" sz="2400" dirty="0"/>
              <a:t>( </a:t>
            </a:r>
            <a:r>
              <a:rPr lang="zh-CN" altLang="en-US" sz="2400" dirty="0"/>
              <a:t> </a:t>
            </a:r>
            <a:r>
              <a:rPr lang="zh-CN" altLang="zh-CN" sz="2400" dirty="0"/>
              <a:t>     )</a:t>
            </a:r>
          </a:p>
          <a:p>
            <a:pPr eaLnBrk="1" hangingPunct="1"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zh-CN" altLang="zh-CN" sz="2400" dirty="0"/>
              <a:t>4. Kangkang saw </a:t>
            </a:r>
            <a:r>
              <a:rPr lang="zh-CN" altLang="zh-CN" sz="2400" i="1" dirty="0"/>
              <a:t>E.T. </a:t>
            </a:r>
            <a:r>
              <a:rPr lang="zh-CN" altLang="zh-CN" sz="2400" dirty="0"/>
              <a:t>last night.           </a:t>
            </a:r>
            <a:r>
              <a:rPr lang="zh-CN" altLang="en-US" sz="2400" dirty="0"/>
              <a:t>  </a:t>
            </a:r>
            <a:r>
              <a:rPr lang="zh-CN" altLang="zh-CN" sz="2400" dirty="0"/>
              <a:t> (       )</a:t>
            </a:r>
          </a:p>
          <a:p>
            <a:pPr eaLnBrk="1" hangingPunct="1"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zh-CN" altLang="zh-CN" sz="2400" dirty="0"/>
              <a:t>5. Jane, Maria and Kangkang will go to the cinema tomorrow.                   </a:t>
            </a:r>
            <a:r>
              <a:rPr lang="zh-CN" altLang="en-US" sz="2400" dirty="0"/>
              <a:t>                         </a:t>
            </a:r>
            <a:r>
              <a:rPr lang="zh-CN" altLang="zh-CN" sz="2400" dirty="0"/>
              <a:t>  (   </a:t>
            </a:r>
            <a:r>
              <a:rPr lang="zh-CN" altLang="en-US" sz="2400" dirty="0"/>
              <a:t> </a:t>
            </a:r>
            <a:r>
              <a:rPr lang="zh-CN" altLang="zh-CN" sz="2400" dirty="0"/>
              <a:t>   ) 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684213" y="523875"/>
            <a:ext cx="70564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 dirty="0">
                <a:solidFill>
                  <a:srgbClr val="0000FF"/>
                </a:solidFill>
              </a:rPr>
              <a:t>   </a:t>
            </a:r>
            <a:r>
              <a:rPr lang="zh-CN" altLang="zh-CN" sz="2400" b="1" dirty="0">
                <a:solidFill>
                  <a:srgbClr val="0000FF"/>
                </a:solidFill>
              </a:rPr>
              <a:t>1c. Read 1a and mark T (True) or F ( False)</a:t>
            </a:r>
            <a:r>
              <a:rPr lang="en-US" altLang="zh-CN" sz="2400" b="1" dirty="0">
                <a:solidFill>
                  <a:srgbClr val="0000FF"/>
                </a:solidFill>
              </a:rPr>
              <a:t>.</a:t>
            </a:r>
            <a:endParaRPr lang="zh-CN" altLang="zh-CN" sz="2400" b="1" dirty="0">
              <a:solidFill>
                <a:srgbClr val="0000FF"/>
              </a:solidFill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6804025" y="1341438"/>
            <a:ext cx="288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2400" b="1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6732588" y="2349500"/>
            <a:ext cx="360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2400" b="1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6804025" y="3357563"/>
            <a:ext cx="360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2400" b="1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6804025" y="3933825"/>
            <a:ext cx="360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2400" b="1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6877050" y="4941888"/>
            <a:ext cx="360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2400" b="1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12302" name="Line 14"/>
          <p:cNvSpPr>
            <a:spLocks noChangeShapeType="1"/>
          </p:cNvSpPr>
          <p:nvPr/>
        </p:nvSpPr>
        <p:spPr bwMode="auto">
          <a:xfrm>
            <a:off x="1403350" y="1773238"/>
            <a:ext cx="14398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303" name="Line 15"/>
          <p:cNvSpPr>
            <a:spLocks noChangeShapeType="1"/>
          </p:cNvSpPr>
          <p:nvPr/>
        </p:nvSpPr>
        <p:spPr bwMode="auto">
          <a:xfrm>
            <a:off x="2843213" y="3284538"/>
            <a:ext cx="3603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304" name="Line 16"/>
          <p:cNvSpPr>
            <a:spLocks noChangeShapeType="1"/>
          </p:cNvSpPr>
          <p:nvPr/>
        </p:nvSpPr>
        <p:spPr bwMode="auto">
          <a:xfrm>
            <a:off x="4716463" y="4292600"/>
            <a:ext cx="71913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10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10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1" dur="10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autoUpdateAnimBg="0"/>
      <p:bldP spid="13317" grpId="0" autoUpdateAnimBg="0"/>
      <p:bldP spid="13318" grpId="0" autoUpdateAnimBg="0"/>
      <p:bldP spid="13319" grpId="0" autoUpdateAnimBg="0"/>
      <p:bldP spid="13320" grpId="0" autoUpdateAnimBg="0"/>
      <p:bldP spid="12302" grpId="0" animBg="1"/>
      <p:bldP spid="12303" grpId="0" animBg="1"/>
      <p:bldP spid="1230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1258888" y="333375"/>
            <a:ext cx="756126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/>
              <a:t>1a  Look, listen and say.  </a:t>
            </a:r>
            <a:r>
              <a:rPr lang="zh-CN" altLang="en-US" sz="2400"/>
              <a:t>视频 </a:t>
            </a:r>
            <a:r>
              <a:rPr lang="en-US" altLang="zh-CN" sz="2400"/>
              <a:t>P29-1a   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060" name="WindowsMediaPlayer1" r:id="rId2" imgW="6410160" imgH="4676760"/>
        </mc:Choice>
        <mc:Fallback>
          <p:control name="WindowsMediaPlayer1" r:id="rId2" imgW="6410160" imgH="4676760">
            <p:pic>
              <p:nvPicPr>
                <p:cNvPr id="2" name="WindowsMediaPlayer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1403350" y="1484313"/>
                  <a:ext cx="6408738" cy="4681537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时间机器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565400"/>
            <a:ext cx="2881313" cy="388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Picture 2" descr="Mission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43663" y="2565400"/>
            <a:ext cx="2520950" cy="374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 descr="4-3-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348038" y="2565400"/>
            <a:ext cx="2879725" cy="374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755650" y="692150"/>
            <a:ext cx="7848600" cy="128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600" b="1"/>
              <a:t>If you want to watch movies ,the following posters may help you .From them ,you can get more information about movies.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827088" y="692150"/>
            <a:ext cx="7489825" cy="459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zh-CN" altLang="zh-CN" sz="2800" b="1" dirty="0">
                <a:solidFill>
                  <a:srgbClr val="0000FF"/>
                </a:solidFill>
                <a:latin typeface="Times New Roman" panose="02020603050405020304" charset="0"/>
              </a:rPr>
              <a:t>2b. Read 2a and fill in the blanks.</a:t>
            </a:r>
          </a:p>
          <a:p>
            <a:pPr eaLnBrk="1" hangingPunct="1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zh-CN" altLang="zh-CN" sz="2400" dirty="0">
                <a:solidFill>
                  <a:srgbClr val="0000FF"/>
                </a:solidFill>
                <a:latin typeface="Times New Roman" panose="02020603050405020304" charset="0"/>
              </a:rPr>
              <a:t>1. If you want to see </a:t>
            </a:r>
            <a:r>
              <a:rPr lang="zh-CN" altLang="zh-CN" sz="2400" i="1" dirty="0">
                <a:solidFill>
                  <a:srgbClr val="0000FF"/>
                </a:solidFill>
                <a:latin typeface="Times New Roman" panose="02020603050405020304" charset="0"/>
              </a:rPr>
              <a:t>The Time Machine </a:t>
            </a:r>
            <a:r>
              <a:rPr lang="zh-CN" altLang="zh-CN" sz="2400" dirty="0">
                <a:solidFill>
                  <a:srgbClr val="0000FF"/>
                </a:solidFill>
                <a:latin typeface="Times New Roman" panose="02020603050405020304" charset="0"/>
              </a:rPr>
              <a:t>and </a:t>
            </a:r>
            <a:r>
              <a:rPr lang="zh-CN" altLang="zh-CN" sz="2400" i="1" dirty="0">
                <a:solidFill>
                  <a:srgbClr val="0000FF"/>
                </a:solidFill>
                <a:latin typeface="Times New Roman" panose="02020603050405020304" charset="0"/>
              </a:rPr>
              <a:t>E.T.</a:t>
            </a:r>
            <a:r>
              <a:rPr lang="zh-CN" altLang="zh-CN" sz="2400" dirty="0">
                <a:solidFill>
                  <a:srgbClr val="0000FF"/>
                </a:solidFill>
                <a:latin typeface="Times New Roman" panose="02020603050405020304" charset="0"/>
              </a:rPr>
              <a:t> </a:t>
            </a:r>
            <a:r>
              <a:rPr lang="en-US" altLang="zh-CN" sz="2400" dirty="0">
                <a:solidFill>
                  <a:srgbClr val="0000FF"/>
                </a:solidFill>
                <a:latin typeface="Times New Roman" panose="02020603050405020304" charset="0"/>
              </a:rPr>
              <a:t>o</a:t>
            </a:r>
            <a:r>
              <a:rPr lang="zh-CN" altLang="zh-CN" sz="2400" dirty="0">
                <a:solidFill>
                  <a:srgbClr val="0000FF"/>
                </a:solidFill>
                <a:latin typeface="Times New Roman" panose="02020603050405020304" charset="0"/>
              </a:rPr>
              <a:t>n the same day, you should go on </a:t>
            </a:r>
            <a:r>
              <a:rPr lang="zh-CN" altLang="zh-CN" sz="2400" u="sng" dirty="0">
                <a:solidFill>
                  <a:srgbClr val="0000FF"/>
                </a:solidFill>
                <a:latin typeface="Times New Roman" panose="02020603050405020304" charset="0"/>
              </a:rPr>
              <a:t>                                 </a:t>
            </a:r>
            <a:r>
              <a:rPr lang="zh-CN" altLang="zh-CN" sz="2400" dirty="0">
                <a:solidFill>
                  <a:srgbClr val="0000FF"/>
                </a:solidFill>
                <a:latin typeface="Times New Roman" panose="02020603050405020304" charset="0"/>
              </a:rPr>
              <a:t>.</a:t>
            </a:r>
          </a:p>
          <a:p>
            <a:pPr eaLnBrk="1" hangingPunct="1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zh-CN" altLang="zh-CN" sz="2400" dirty="0">
                <a:solidFill>
                  <a:srgbClr val="0000FF"/>
                </a:solidFill>
                <a:latin typeface="Times New Roman" panose="02020603050405020304" charset="0"/>
              </a:rPr>
              <a:t>2. In the movie, </a:t>
            </a:r>
            <a:r>
              <a:rPr lang="zh-CN" altLang="zh-CN" sz="2400" i="1" dirty="0">
                <a:solidFill>
                  <a:srgbClr val="0000FF"/>
                </a:solidFill>
                <a:latin typeface="Times New Roman" panose="02020603050405020304" charset="0"/>
              </a:rPr>
              <a:t>The Time Machine</a:t>
            </a:r>
            <a:r>
              <a:rPr lang="zh-CN" altLang="zh-CN" sz="2400" dirty="0">
                <a:solidFill>
                  <a:srgbClr val="0000FF"/>
                </a:solidFill>
                <a:latin typeface="Times New Roman" panose="02020603050405020304" charset="0"/>
              </a:rPr>
              <a:t>, the scientist and inventor decides to prove that</a:t>
            </a:r>
            <a:r>
              <a:rPr lang="zh-CN" altLang="en-US" sz="2400" dirty="0">
                <a:solidFill>
                  <a:srgbClr val="0000FF"/>
                </a:solidFill>
                <a:latin typeface="Times New Roman" panose="02020603050405020304" charset="0"/>
              </a:rPr>
              <a:t> </a:t>
            </a:r>
            <a:r>
              <a:rPr lang="zh-CN" altLang="zh-CN" sz="2400" u="sng" dirty="0">
                <a:solidFill>
                  <a:srgbClr val="0000FF"/>
                </a:solidFill>
                <a:latin typeface="Times New Roman" panose="02020603050405020304" charset="0"/>
              </a:rPr>
              <a:t>                                      </a:t>
            </a:r>
            <a:r>
              <a:rPr lang="zh-CN" altLang="en-US" sz="2400" u="sng" dirty="0">
                <a:solidFill>
                  <a:srgbClr val="0000FF"/>
                </a:solidFill>
                <a:latin typeface="Times New Roman" panose="02020603050405020304" charset="0"/>
              </a:rPr>
              <a:t> </a:t>
            </a:r>
            <a:r>
              <a:rPr lang="zh-CN" altLang="zh-CN" sz="2400" dirty="0">
                <a:solidFill>
                  <a:srgbClr val="0000FF"/>
                </a:solidFill>
                <a:latin typeface="Times New Roman" panose="02020603050405020304" charset="0"/>
              </a:rPr>
              <a:t>.</a:t>
            </a:r>
          </a:p>
          <a:p>
            <a:pPr eaLnBrk="1" hangingPunct="1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zh-CN" altLang="zh-CN" sz="2400" dirty="0">
                <a:solidFill>
                  <a:srgbClr val="0000FF"/>
                </a:solidFill>
                <a:latin typeface="Times New Roman" panose="02020603050405020304" charset="0"/>
              </a:rPr>
              <a:t>3. If you are interested in aliens, you can watch </a:t>
            </a:r>
            <a:r>
              <a:rPr lang="zh-CN" altLang="zh-CN" sz="2400" u="sng" dirty="0">
                <a:solidFill>
                  <a:srgbClr val="0000FF"/>
                </a:solidFill>
                <a:latin typeface="Times New Roman" panose="02020603050405020304" charset="0"/>
              </a:rPr>
              <a:t>          </a:t>
            </a:r>
            <a:r>
              <a:rPr lang="zh-CN" altLang="zh-CN" sz="2400" dirty="0">
                <a:solidFill>
                  <a:srgbClr val="0000FF"/>
                </a:solidFill>
                <a:latin typeface="Times New Roman" panose="02020603050405020304" charset="0"/>
              </a:rPr>
              <a:t>. 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4716463" y="2492375"/>
            <a:ext cx="2520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2400">
                <a:solidFill>
                  <a:srgbClr val="FF0000"/>
                </a:solidFill>
              </a:rPr>
              <a:t>Aug. 26th to 29th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4932363" y="3933825"/>
            <a:ext cx="3203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2400">
                <a:solidFill>
                  <a:srgbClr val="FF0000"/>
                </a:solidFill>
              </a:rPr>
              <a:t>time travel is possible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6732588" y="4724400"/>
            <a:ext cx="936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2400" i="1">
                <a:solidFill>
                  <a:srgbClr val="FF0000"/>
                </a:solidFill>
              </a:rPr>
              <a:t>E. T</a:t>
            </a:r>
            <a:r>
              <a:rPr lang="en-US" altLang="zh-CN" sz="2400" i="1">
                <a:solidFill>
                  <a:srgbClr val="FF0000"/>
                </a:solidFill>
              </a:rPr>
              <a:t>.</a:t>
            </a:r>
            <a:endParaRPr lang="zh-CN" altLang="zh-CN" sz="2400" i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autoUpdateAnimBg="0"/>
      <p:bldP spid="18436" grpId="0" autoUpdateAnimBg="0"/>
      <p:bldP spid="18437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395288" y="1145505"/>
            <a:ext cx="8424862" cy="480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80000"/>
              </a:lnSpc>
              <a:buFont typeface="Arial" panose="020B0604020202020204" pitchFamily="34" charset="0"/>
              <a:buNone/>
            </a:pPr>
            <a:r>
              <a:rPr lang="zh-CN" altLang="zh-CN" sz="2800" b="1" dirty="0">
                <a:solidFill>
                  <a:srgbClr val="0000FF"/>
                </a:solidFill>
                <a:latin typeface="Times New Roman" panose="02020603050405020304" charset="0"/>
              </a:rPr>
              <a:t>2c. Read 2a again and mark T (True) or F (False).</a:t>
            </a:r>
          </a:p>
          <a:p>
            <a:pPr eaLnBrk="1" hangingPunct="1">
              <a:lnSpc>
                <a:spcPct val="180000"/>
              </a:lnSpc>
              <a:buFont typeface="Arial" panose="020B0604020202020204" pitchFamily="34" charset="0"/>
              <a:buNone/>
            </a:pPr>
            <a:r>
              <a:rPr lang="zh-CN" altLang="zh-CN" sz="2400" dirty="0">
                <a:solidFill>
                  <a:srgbClr val="0000FF"/>
                </a:solidFill>
              </a:rPr>
              <a:t>1.</a:t>
            </a:r>
            <a:r>
              <a:rPr lang="zh-CN" altLang="en-US" sz="2400" dirty="0">
                <a:solidFill>
                  <a:srgbClr val="0000FF"/>
                </a:solidFill>
              </a:rPr>
              <a:t> </a:t>
            </a:r>
            <a:r>
              <a:rPr lang="zh-CN" altLang="zh-CN" sz="2400" dirty="0">
                <a:solidFill>
                  <a:srgbClr val="0000FF"/>
                </a:solidFill>
              </a:rPr>
              <a:t>The three movies are not all about aliens.  </a:t>
            </a:r>
            <a:r>
              <a:rPr lang="zh-CN" altLang="en-US" sz="2400" dirty="0">
                <a:solidFill>
                  <a:srgbClr val="0000FF"/>
                </a:solidFill>
              </a:rPr>
              <a:t>         </a:t>
            </a:r>
            <a:r>
              <a:rPr lang="zh-CN" altLang="zh-CN" sz="2400" dirty="0">
                <a:solidFill>
                  <a:srgbClr val="0000FF"/>
                </a:solidFill>
              </a:rPr>
              <a:t>(      </a:t>
            </a:r>
            <a:r>
              <a:rPr lang="zh-CN" altLang="en-US" sz="2400" dirty="0">
                <a:solidFill>
                  <a:srgbClr val="0000FF"/>
                </a:solidFill>
              </a:rPr>
              <a:t> </a:t>
            </a:r>
            <a:r>
              <a:rPr lang="zh-CN" altLang="zh-CN" sz="2400" dirty="0">
                <a:solidFill>
                  <a:srgbClr val="0000FF"/>
                </a:solidFill>
              </a:rPr>
              <a:t>   )</a:t>
            </a:r>
          </a:p>
          <a:p>
            <a:pPr eaLnBrk="1" hangingPunct="1">
              <a:lnSpc>
                <a:spcPct val="180000"/>
              </a:lnSpc>
              <a:buFont typeface="Arial" panose="020B0604020202020204" pitchFamily="34" charset="0"/>
              <a:buNone/>
            </a:pPr>
            <a:r>
              <a:rPr lang="zh-CN" altLang="zh-CN" sz="2400" dirty="0">
                <a:solidFill>
                  <a:srgbClr val="0000FF"/>
                </a:solidFill>
              </a:rPr>
              <a:t>2.</a:t>
            </a:r>
            <a:r>
              <a:rPr lang="zh-CN" altLang="en-US" sz="2400" dirty="0">
                <a:solidFill>
                  <a:srgbClr val="0000FF"/>
                </a:solidFill>
              </a:rPr>
              <a:t> </a:t>
            </a:r>
            <a:r>
              <a:rPr lang="zh-CN" altLang="zh-CN" sz="2400" dirty="0">
                <a:solidFill>
                  <a:srgbClr val="0000FF"/>
                </a:solidFill>
              </a:rPr>
              <a:t>In the movie, </a:t>
            </a:r>
            <a:r>
              <a:rPr lang="zh-CN" altLang="zh-CN" sz="2400" i="1" dirty="0">
                <a:solidFill>
                  <a:srgbClr val="0000FF"/>
                </a:solidFill>
              </a:rPr>
              <a:t>The Time Machine</a:t>
            </a:r>
            <a:r>
              <a:rPr lang="zh-CN" altLang="zh-CN" sz="2400" dirty="0">
                <a:solidFill>
                  <a:srgbClr val="0000FF"/>
                </a:solidFill>
              </a:rPr>
              <a:t>, people can travel to the future.</a:t>
            </a:r>
            <a:r>
              <a:rPr lang="zh-CN" altLang="en-US" sz="2400" dirty="0">
                <a:solidFill>
                  <a:srgbClr val="0000FF"/>
                </a:solidFill>
              </a:rPr>
              <a:t>                                                                  </a:t>
            </a:r>
            <a:r>
              <a:rPr lang="zh-CN" altLang="zh-CN" sz="2400" dirty="0">
                <a:solidFill>
                  <a:srgbClr val="0000FF"/>
                </a:solidFill>
              </a:rPr>
              <a:t> (          )</a:t>
            </a:r>
          </a:p>
          <a:p>
            <a:pPr eaLnBrk="1" hangingPunct="1">
              <a:lnSpc>
                <a:spcPct val="180000"/>
              </a:lnSpc>
              <a:buFont typeface="Arial" panose="020B0604020202020204" pitchFamily="34" charset="0"/>
              <a:buNone/>
            </a:pPr>
            <a:r>
              <a:rPr lang="zh-CN" altLang="zh-CN" sz="2400" dirty="0">
                <a:solidFill>
                  <a:srgbClr val="0000FF"/>
                </a:solidFill>
              </a:rPr>
              <a:t>3.</a:t>
            </a:r>
            <a:r>
              <a:rPr lang="zh-CN" altLang="en-US" sz="2400" dirty="0">
                <a:solidFill>
                  <a:srgbClr val="0000FF"/>
                </a:solidFill>
              </a:rPr>
              <a:t> </a:t>
            </a:r>
            <a:r>
              <a:rPr lang="zh-CN" altLang="zh-CN" sz="2400" dirty="0">
                <a:solidFill>
                  <a:srgbClr val="0000FF"/>
                </a:solidFill>
              </a:rPr>
              <a:t>E. T. </a:t>
            </a:r>
            <a:r>
              <a:rPr lang="en-US" altLang="zh-CN" sz="2400" dirty="0">
                <a:solidFill>
                  <a:srgbClr val="0000FF"/>
                </a:solidFill>
              </a:rPr>
              <a:t>r</a:t>
            </a:r>
            <a:r>
              <a:rPr lang="zh-CN" altLang="zh-CN" sz="2400" dirty="0">
                <a:solidFill>
                  <a:srgbClr val="0000FF"/>
                </a:solidFill>
              </a:rPr>
              <a:t>efers to Elliot.  </a:t>
            </a:r>
            <a:r>
              <a:rPr lang="zh-CN" altLang="en-US" sz="2400" dirty="0">
                <a:solidFill>
                  <a:srgbClr val="0000FF"/>
                </a:solidFill>
              </a:rPr>
              <a:t>                                           </a:t>
            </a:r>
            <a:r>
              <a:rPr lang="zh-CN" altLang="zh-CN" sz="2400" dirty="0">
                <a:solidFill>
                  <a:srgbClr val="0000FF"/>
                </a:solidFill>
              </a:rPr>
              <a:t> (          )</a:t>
            </a:r>
          </a:p>
          <a:p>
            <a:pPr eaLnBrk="1" hangingPunct="1">
              <a:lnSpc>
                <a:spcPct val="180000"/>
              </a:lnSpc>
              <a:buFont typeface="Arial" panose="020B0604020202020204" pitchFamily="34" charset="0"/>
              <a:buNone/>
            </a:pPr>
            <a:r>
              <a:rPr lang="zh-CN" altLang="zh-CN" sz="2400" dirty="0">
                <a:solidFill>
                  <a:srgbClr val="0000FF"/>
                </a:solidFill>
              </a:rPr>
              <a:t>4.</a:t>
            </a:r>
            <a:r>
              <a:rPr lang="zh-CN" altLang="en-US" sz="2400" dirty="0">
                <a:solidFill>
                  <a:srgbClr val="0000FF"/>
                </a:solidFill>
              </a:rPr>
              <a:t> </a:t>
            </a:r>
            <a:r>
              <a:rPr lang="zh-CN" altLang="zh-CN" sz="2400" dirty="0">
                <a:solidFill>
                  <a:srgbClr val="0000FF"/>
                </a:solidFill>
              </a:rPr>
              <a:t>In the movie, </a:t>
            </a:r>
            <a:r>
              <a:rPr lang="zh-CN" altLang="zh-CN" sz="2400" i="1" dirty="0">
                <a:solidFill>
                  <a:srgbClr val="0000FF"/>
                </a:solidFill>
              </a:rPr>
              <a:t>Mission to Mars</a:t>
            </a:r>
            <a:r>
              <a:rPr lang="zh-CN" altLang="zh-CN" sz="2400" dirty="0">
                <a:solidFill>
                  <a:srgbClr val="0000FF"/>
                </a:solidFill>
              </a:rPr>
              <a:t>, a mysterious storm kills all </a:t>
            </a:r>
            <a:r>
              <a:rPr lang="en-US" altLang="zh-CN" sz="2400" dirty="0">
                <a:solidFill>
                  <a:srgbClr val="0000FF"/>
                </a:solidFill>
              </a:rPr>
              <a:t>the </a:t>
            </a:r>
            <a:r>
              <a:rPr lang="zh-CN" altLang="zh-CN" sz="2400" dirty="0">
                <a:solidFill>
                  <a:srgbClr val="0000FF"/>
                </a:solidFill>
              </a:rPr>
              <a:t>crew members.       </a:t>
            </a:r>
            <a:r>
              <a:rPr lang="zh-CN" altLang="en-US" sz="2400" dirty="0">
                <a:solidFill>
                  <a:srgbClr val="0000FF"/>
                </a:solidFill>
              </a:rPr>
              <a:t>                                       </a:t>
            </a:r>
            <a:r>
              <a:rPr lang="zh-CN" altLang="zh-CN" sz="2400" dirty="0">
                <a:solidFill>
                  <a:srgbClr val="0000FF"/>
                </a:solidFill>
              </a:rPr>
              <a:t> (          )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7667625" y="2153567"/>
            <a:ext cx="369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400" b="1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7667625" y="3450555"/>
            <a:ext cx="369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400" b="1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7740650" y="4169692"/>
            <a:ext cx="369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400" b="1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7740650" y="5466680"/>
            <a:ext cx="504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400" b="1">
                <a:solidFill>
                  <a:srgbClr val="FF0000"/>
                </a:solidFill>
              </a:rPr>
              <a:t>F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2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autoUpdateAnimBg="0"/>
      <p:bldP spid="19460" grpId="0" autoUpdateAnimBg="0"/>
      <p:bldP spid="19461" grpId="0" autoUpdateAnimBg="0"/>
      <p:bldP spid="19462" grpId="0" autoUpdateAnimBg="0"/>
    </p:bldLst>
  </p:timing>
</p:sld>
</file>

<file path=ppt/theme/theme1.xml><?xml version="1.0" encoding="utf-8"?>
<a:theme xmlns:a="http://schemas.openxmlformats.org/drawingml/2006/main" name="WWW.2PPT.COM&#10;">
  <a:themeElements>
    <a:clrScheme name="清凉激扬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000000"/>
      </a:folHlink>
    </a:clrScheme>
    <a:fontScheme name="清凉激扬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清凉激扬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清凉激扬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清凉激扬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清凉激扬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清凉激扬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清凉激扬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清凉激扬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清凉激扬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清凉激扬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清凉激扬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清凉激扬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清凉激扬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清凉激扬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主题45</Template>
  <TotalTime>0</TotalTime>
  <Words>588</Words>
  <Application>Microsoft Office PowerPoint</Application>
  <PresentationFormat>全屏显示(4:3)</PresentationFormat>
  <Paragraphs>76</Paragraphs>
  <Slides>11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7" baseType="lpstr">
      <vt:lpstr>宋体</vt:lpstr>
      <vt:lpstr>微软雅黑</vt:lpstr>
      <vt:lpstr>Arial</vt:lpstr>
      <vt:lpstr>Calibri</vt:lpstr>
      <vt:lpstr>Times New Roman</vt:lpstr>
      <vt:lpstr>WWW.2PPT.COM
</vt:lpstr>
      <vt:lpstr>PowerPoint 演示文稿</vt:lpstr>
      <vt:lpstr>Review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2014-02-21T07:05:00Z</dcterms:created>
  <dcterms:modified xsi:type="dcterms:W3CDTF">2023-01-17T01:40:33Z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EA2842DCDDE74ED0A6C277542DD457AB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