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00" d="100"/>
          <a:sy n="100" d="100"/>
        </p:scale>
        <p:origin x="-93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3"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2AF942D3-CC50-426C-9C79-D1C474521C35}"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DCD7D4B-B327-48D6-B635-80AE33C837A6}"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2" name="同侧圆角矩形 6">
            <a:hlinkClick r:id="rId2" action="ppaction://hlinksldjump" tooltip="点击进入"/>
          </p:cNvPr>
          <p:cNvSpPr/>
          <p:nvPr userDrawn="1"/>
        </p:nvSpPr>
        <p:spPr>
          <a:xfrm>
            <a:off x="2841625"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2" name="同侧圆角矩形 7"/>
          <p:cNvSpPr/>
          <p:nvPr userDrawn="1"/>
        </p:nvSpPr>
        <p:spPr>
          <a:xfrm>
            <a:off x="5645150"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2" name="同侧圆角矩形 9"/>
          <p:cNvSpPr/>
          <p:nvPr userDrawn="1"/>
        </p:nvSpPr>
        <p:spPr>
          <a:xfrm>
            <a:off x="8345488" y="469900"/>
            <a:ext cx="1824037"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EE4F10F-2B61-406B-A5AA-C561FF9C68E7}"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3E4B451-BDB1-4A2F-AA0F-6555B7E0DBF1}"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ABC5609-FB00-46D2-9BA0-01A848DAF9C3}"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78E0F40-5A1F-47D9-9816-62268EDFA57D}"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C2647CE2-A078-48CF-8B28-C5D5891EC1B8}"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BBF91D7-D25C-4536-A68B-BF26A949ECD3}"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2465388" y="466725"/>
            <a:ext cx="836295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p:nvSpPr>
        <p:spPr>
          <a:xfrm>
            <a:off x="0" y="6738938"/>
            <a:ext cx="12209463" cy="12700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9" name="矩形 8"/>
          <p:cNvSpPr/>
          <p:nvPr/>
        </p:nvSpPr>
        <p:spPr>
          <a:xfrm>
            <a:off x="10896600" y="466725"/>
            <a:ext cx="129540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C000"/>
              </a:solidFill>
            </a:endParaRPr>
          </a:p>
        </p:txBody>
      </p:sp>
      <p:sp>
        <p:nvSpPr>
          <p:cNvPr id="10" name="矩形 9"/>
          <p:cNvSpPr/>
          <p:nvPr/>
        </p:nvSpPr>
        <p:spPr>
          <a:xfrm>
            <a:off x="0" y="0"/>
            <a:ext cx="2424113" cy="90805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zh-CN" sz="2400"/>
              <a:t>第四课时</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688" y="485775"/>
            <a:ext cx="1822450"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038" y="492125"/>
            <a:ext cx="1223962" cy="400050"/>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altLang="zh-CN" dirty="0">
                <a:solidFill>
                  <a:schemeClr val="bg1">
                    <a:lumMod val="95000"/>
                  </a:schemeClr>
                </a:solidFill>
              </a:rPr>
              <a:t>-</a:t>
            </a:r>
            <a:fld id="{708C0094-632C-43A9-B6A3-4C96C6F0B372}"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1975" y="485775"/>
            <a:ext cx="1824038"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388" y="0"/>
            <a:ext cx="9105900" cy="466725"/>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pPr fontAlgn="auto">
              <a:spcAft>
                <a:spcPts val="0"/>
              </a:spcAft>
              <a:defRPr/>
            </a:pPr>
            <a:r>
              <a:t>　</a:t>
            </a:r>
            <a:r>
              <a:rPr lang="en-US"/>
              <a:t>Integrated skills &amp; Study skills</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ct val="90000"/>
        </a:lnSpc>
        <a:spcBef>
          <a:spcPct val="0"/>
        </a:spcBef>
        <a:spcAft>
          <a:spcPct val="0"/>
        </a:spcAft>
        <a:defRPr lang="zh-CN" altLang="zh-CN" sz="20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bwMode="auto">
          <a:xfrm>
            <a:off x="0" y="2387600"/>
            <a:ext cx="12192000" cy="1841500"/>
          </a:xfrm>
          <a:noFill/>
          <a:ln>
            <a:miter lim="800000"/>
          </a:ln>
        </p:spPr>
        <p:txBody>
          <a:bodyPr vert="horz" wrap="square" lIns="91440" tIns="45720" rIns="91440" bIns="45720" numCol="1" anchorCtr="0" compatLnSpc="1"/>
          <a:lstStyle/>
          <a:p>
            <a:pPr eaLnBrk="1" hangingPunct="1"/>
            <a:r>
              <a:rPr lang="en-US" sz="5400"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Welcome to Sunshine Town!</a:t>
            </a:r>
            <a:endParaRPr sz="5400"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endParaRPr>
          </a:p>
        </p:txBody>
      </p:sp>
      <p:sp>
        <p:nvSpPr>
          <p:cNvPr id="5" name="矩形 4"/>
          <p:cNvSpPr/>
          <p:nvPr/>
        </p:nvSpPr>
        <p:spPr>
          <a:xfrm>
            <a:off x="0" y="4653003"/>
            <a:ext cx="12192000" cy="646331"/>
          </a:xfrm>
          <a:prstGeom prst="rect">
            <a:avLst/>
          </a:prstGeom>
        </p:spPr>
        <p:txBody>
          <a:bodyPr wrap="square">
            <a:spAutoFit/>
          </a:bodyPr>
          <a:lstStyle/>
          <a:p>
            <a:pPr algn="ctr"/>
            <a:r>
              <a:rPr lang="zh-CN" altLang="en-US"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第</a:t>
            </a:r>
            <a:r>
              <a:rPr lang="en-US" altLang="zh-CN"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4</a:t>
            </a:r>
            <a:r>
              <a:rPr lang="zh-CN" altLang="en-US" sz="3600" b="1" dirty="0" smtClean="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课</a:t>
            </a:r>
            <a:r>
              <a:rPr lang="zh-CN" altLang="en-US" sz="3600" b="1" dirty="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时</a:t>
            </a:r>
            <a:endParaRPr lang="zh-CN" alt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矩形 5"/>
          <p:cNvSpPr/>
          <p:nvPr/>
        </p:nvSpPr>
        <p:spPr>
          <a:xfrm>
            <a:off x="0" y="1245973"/>
            <a:ext cx="12191999" cy="769441"/>
          </a:xfrm>
          <a:prstGeom prst="rect">
            <a:avLst/>
          </a:prstGeom>
        </p:spPr>
        <p:txBody>
          <a:bodyPr wrap="square">
            <a:spAutoFit/>
          </a:bodyPr>
          <a:lstStyle/>
          <a:p>
            <a:pPr algn="ctr"/>
            <a:r>
              <a:rPr lang="en-US" altLang="zh-CN" sz="4400" dirty="0">
                <a:effectLst>
                  <a:outerShdw blurRad="38100" dist="38100" dir="2700000" algn="tl">
                    <a:srgbClr val="000000">
                      <a:alpha val="43137"/>
                    </a:srgbClr>
                  </a:outerShdw>
                </a:effectLst>
                <a:latin typeface="Times New Roman" panose="02020603050405020304" pitchFamily="18" charset="0"/>
                <a:ea typeface="Adobe 黑体 Std R"/>
                <a:cs typeface="Times New Roman" panose="02020603050405020304" pitchFamily="18" charset="0"/>
              </a:rPr>
              <a:t>Unit 3</a:t>
            </a:r>
            <a:endParaRPr lang="zh-CN" alt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矩形 6"/>
          <p:cNvSpPr/>
          <p:nvPr/>
        </p:nvSpPr>
        <p:spPr>
          <a:xfrm>
            <a:off x="0" y="5963895"/>
            <a:ext cx="12191999"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1"/>
          <p:cNvSpPr>
            <a:spLocks noChangeAspect="1"/>
          </p:cNvSpPr>
          <p:nvPr/>
        </p:nvSpPr>
        <p:spPr bwMode="auto">
          <a:xfrm>
            <a:off x="2032000" y="1495425"/>
            <a:ext cx="8128000" cy="41084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)1.A.talk		B.say 		C.tell		D.speak</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)2.A.England	B.America 	C.Australia	D.Canada</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)3.A.village	B.city			C.town		D.country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)4.A.to		B.for			C.of		D.at</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)5.A.talk		B.work 		C.sing		D.walk</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)6.A.a lot		B.a lots 		C.lot		D.much</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)7.A.were		B.be		             C.are		D.is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)8.A.This		B.That 		C.It		D.They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)9.A.other		B.others 		C.the others	D.another</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)10.A.meal		B.time 		C.sleep		D.rest</a:t>
            </a:r>
            <a:endParaRPr lang="zh-CN" altLang="zh-CN" sz="2200">
              <a:solidFill>
                <a:srgbClr val="000000"/>
              </a:solidFill>
              <a:latin typeface="NEU-BZ-S92"/>
              <a:ea typeface="NEU-BZ-S92"/>
              <a:cs typeface="NEU-BZ-S92"/>
            </a:endParaRPr>
          </a:p>
        </p:txBody>
      </p:sp>
      <p:sp>
        <p:nvSpPr>
          <p:cNvPr id="3" name="矩形 2"/>
          <p:cNvSpPr/>
          <p:nvPr/>
        </p:nvSpPr>
        <p:spPr>
          <a:xfrm>
            <a:off x="2392363" y="161607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349500" y="200025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338388" y="245427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6" name="矩形 5"/>
          <p:cNvSpPr/>
          <p:nvPr/>
        </p:nvSpPr>
        <p:spPr>
          <a:xfrm>
            <a:off x="2338388" y="285115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7" name="矩形 6"/>
          <p:cNvSpPr/>
          <p:nvPr/>
        </p:nvSpPr>
        <p:spPr>
          <a:xfrm>
            <a:off x="2325688" y="3236913"/>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8" name="矩形 7"/>
          <p:cNvSpPr/>
          <p:nvPr/>
        </p:nvSpPr>
        <p:spPr>
          <a:xfrm>
            <a:off x="2351088" y="370840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9" name="矩形 8"/>
          <p:cNvSpPr/>
          <p:nvPr/>
        </p:nvSpPr>
        <p:spPr>
          <a:xfrm>
            <a:off x="2349500" y="4040188"/>
            <a:ext cx="257175" cy="277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0" name="矩形 9"/>
          <p:cNvSpPr/>
          <p:nvPr/>
        </p:nvSpPr>
        <p:spPr>
          <a:xfrm>
            <a:off x="2325688" y="4460875"/>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1" name="矩形 10"/>
          <p:cNvSpPr/>
          <p:nvPr/>
        </p:nvSpPr>
        <p:spPr>
          <a:xfrm>
            <a:off x="2338388" y="4870450"/>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12" name="矩形 11"/>
          <p:cNvSpPr/>
          <p:nvPr/>
        </p:nvSpPr>
        <p:spPr>
          <a:xfrm>
            <a:off x="2312988" y="5256213"/>
            <a:ext cx="257175" cy="27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3813"/>
            <a:ext cx="8128000" cy="4524375"/>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zh-CN" altLang="zh-CN" sz="2200">
                <a:solidFill>
                  <a:srgbClr val="000000"/>
                </a:solidFill>
                <a:latin typeface="NEU-BZ-S92" panose="02020503000000020003" pitchFamily="18" charset="-122"/>
                <a:ea typeface="+mn-ea"/>
                <a:cs typeface="宋体" panose="02010600030101010101" pitchFamily="2" charset="-122"/>
              </a:rPr>
              <a:t>Ⅳ</a:t>
            </a:r>
            <a:r>
              <a:rPr lang="en-US" altLang="zh-CN" sz="2200">
                <a:solidFill>
                  <a:srgbClr val="000000"/>
                </a:solidFill>
                <a:latin typeface="Times New Roman" panose="02020603050405020304" pitchFamily="18" charset="0"/>
                <a:ea typeface="+mn-ea"/>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Beijing is the capital of China.It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one of the biggest cities in the world.It is an old city—more than 3,000 years old.Beijing has a population of about 14 million.It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bigger and</a:t>
            </a:r>
            <a:r>
              <a:rPr lang="zh-CN" altLang="zh-CN" sz="2200" u="sng">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  busy  ) than many other cities in China.Beijing is (  A  ) </a:t>
            </a:r>
            <a:r>
              <a:rPr lang="zh-CN" altLang="zh-CN" sz="2200" u="sng">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the north of China.It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famous (  B  )</a:t>
            </a:r>
            <a:r>
              <a:rPr lang="zh-CN" altLang="zh-CN" sz="2200" u="sng">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the Forbidden City(  </a:t>
            </a:r>
            <a:r>
              <a:rPr lang="zh-CN" altLang="zh-CN" sz="2200">
                <a:solidFill>
                  <a:srgbClr val="000000"/>
                </a:solidFill>
                <a:latin typeface="Times New Roman" panose="02020603050405020304" pitchFamily="18" charset="0"/>
                <a:ea typeface="+mn-ea"/>
                <a:cs typeface="Times New Roman" panose="02020603050405020304" pitchFamily="18" charset="0"/>
              </a:rPr>
              <a:t>紫禁城</a:t>
            </a:r>
            <a:r>
              <a:rPr lang="en-US" altLang="zh-CN" sz="2200">
                <a:solidFill>
                  <a:srgbClr val="000000"/>
                </a:solidFill>
                <a:latin typeface="Times New Roman" panose="02020603050405020304" pitchFamily="18" charset="0"/>
                <a:ea typeface="+mn-ea"/>
                <a:cs typeface="Times New Roman" panose="02020603050405020304" pitchFamily="18" charset="0"/>
              </a:rPr>
              <a:t>  ) and the Great Wall.Wangfujing Street is the best place to go shopping.There are many big and famous shops.You can also taste all kinds of different food there.Beijing Roast Duck is very famous.People in Beijing are very friendly.They are learning English very hard.Many people can speak English very well.</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332038" y="1617663"/>
            <a:ext cx="8128000" cy="4525962"/>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1.</a:t>
            </a:r>
            <a:r>
              <a:rPr lang="zh-CN" altLang="zh-CN" sz="2200" dirty="0">
                <a:solidFill>
                  <a:srgbClr val="000000"/>
                </a:solidFill>
                <a:latin typeface="Times New Roman" panose="02020603050405020304" pitchFamily="18" charset="0"/>
                <a:ea typeface="+mn-ea"/>
                <a:cs typeface="Times New Roman" panose="02020603050405020304" pitchFamily="18" charset="0"/>
              </a:rPr>
              <a:t>用句中所给单词的适当形式填空。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zh-CN"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busier</a:t>
            </a:r>
            <a:r>
              <a:rPr lang="zh-CN"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2.</a:t>
            </a:r>
            <a:r>
              <a:rPr lang="zh-CN" altLang="zh-CN" sz="2200" dirty="0">
                <a:solidFill>
                  <a:srgbClr val="000000"/>
                </a:solidFill>
                <a:latin typeface="Times New Roman" panose="02020603050405020304" pitchFamily="18" charset="0"/>
                <a:ea typeface="+mn-ea"/>
                <a:cs typeface="Times New Roman" panose="02020603050405020304" pitchFamily="18" charset="0"/>
              </a:rPr>
              <a:t>在</a:t>
            </a:r>
            <a:r>
              <a:rPr lang="en-US" altLang="zh-CN" sz="2200" dirty="0">
                <a:solidFill>
                  <a:srgbClr val="000000"/>
                </a:solidFill>
                <a:latin typeface="Times New Roman" panose="02020603050405020304" pitchFamily="18" charset="0"/>
                <a:ea typeface="+mn-ea"/>
                <a:cs typeface="Times New Roman" panose="02020603050405020304" pitchFamily="18" charset="0"/>
              </a:rPr>
              <a:t>(  A  )</a:t>
            </a:r>
            <a:r>
              <a:rPr lang="zh-CN" altLang="zh-CN" sz="2200" dirty="0">
                <a:solidFill>
                  <a:srgbClr val="000000"/>
                </a:solidFill>
                <a:latin typeface="Times New Roman" panose="02020603050405020304" pitchFamily="18" charset="0"/>
                <a:ea typeface="+mn-ea"/>
                <a:cs typeface="Times New Roman" panose="02020603050405020304" pitchFamily="18" charset="0"/>
              </a:rPr>
              <a:t>、</a:t>
            </a:r>
            <a:r>
              <a:rPr lang="en-US" altLang="zh-CN" sz="2200" dirty="0">
                <a:solidFill>
                  <a:srgbClr val="000000"/>
                </a:solidFill>
                <a:latin typeface="Times New Roman" panose="02020603050405020304" pitchFamily="18" charset="0"/>
                <a:ea typeface="+mn-ea"/>
                <a:cs typeface="Times New Roman" panose="02020603050405020304" pitchFamily="18" charset="0"/>
              </a:rPr>
              <a:t>(  B  )</a:t>
            </a:r>
            <a:r>
              <a:rPr lang="zh-CN" altLang="zh-CN" sz="2200" dirty="0">
                <a:solidFill>
                  <a:srgbClr val="000000"/>
                </a:solidFill>
                <a:latin typeface="Times New Roman" panose="02020603050405020304" pitchFamily="18" charset="0"/>
                <a:ea typeface="+mn-ea"/>
                <a:cs typeface="Times New Roman" panose="02020603050405020304" pitchFamily="18" charset="0"/>
              </a:rPr>
              <a:t>处填入适当的介词。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  A  )</a:t>
            </a:r>
            <a:r>
              <a:rPr lang="zh-CN"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in</a:t>
            </a:r>
            <a:r>
              <a:rPr lang="en-US" altLang="zh-CN" sz="2200" u="sng" dirty="0">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dirty="0">
                <a:solidFill>
                  <a:srgbClr val="000000"/>
                </a:solidFill>
                <a:latin typeface="Times New Roman" panose="02020603050405020304" pitchFamily="18" charset="0"/>
                <a:ea typeface="+mn-ea"/>
                <a:cs typeface="Times New Roman" panose="02020603050405020304" pitchFamily="18" charset="0"/>
              </a:rPr>
              <a:t>	(  B  )</a:t>
            </a:r>
            <a:r>
              <a:rPr lang="zh-CN"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for</a:t>
            </a:r>
            <a:r>
              <a:rPr lang="zh-CN"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3.What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ea typeface="+mn-ea"/>
                <a:cs typeface="Times New Roman" panose="02020603050405020304" pitchFamily="18" charset="0"/>
              </a:rPr>
              <a:t>s the population of Beijing?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About 14 million.</a:t>
            </a:r>
            <a:r>
              <a:rPr lang="en-US" altLang="zh-CN" sz="2200" u="sng" dirty="0">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 4.What is the best place to go shopping in Beijing?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u="sng" dirty="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Wangfujing Street.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5.</a:t>
            </a:r>
            <a:r>
              <a:rPr lang="zh-CN" altLang="zh-CN" sz="2200" dirty="0">
                <a:solidFill>
                  <a:srgbClr val="000000"/>
                </a:solidFill>
                <a:latin typeface="Times New Roman" panose="02020603050405020304" pitchFamily="18" charset="0"/>
                <a:ea typeface="+mn-ea"/>
                <a:cs typeface="Times New Roman" panose="02020603050405020304" pitchFamily="18" charset="0"/>
              </a:rPr>
              <a:t>判断正</a:t>
            </a:r>
            <a:r>
              <a:rPr lang="en-US" altLang="zh-CN" sz="2200" dirty="0">
                <a:solidFill>
                  <a:srgbClr val="000000"/>
                </a:solidFill>
                <a:latin typeface="Times New Roman" panose="02020603050405020304" pitchFamily="18" charset="0"/>
                <a:ea typeface="+mn-ea"/>
                <a:cs typeface="Times New Roman" panose="02020603050405020304" pitchFamily="18" charset="0"/>
              </a:rPr>
              <a:t>(  T  )</a:t>
            </a:r>
            <a:r>
              <a:rPr lang="zh-CN" altLang="zh-CN" sz="2200" dirty="0">
                <a:solidFill>
                  <a:srgbClr val="000000"/>
                </a:solidFill>
                <a:latin typeface="Times New Roman" panose="02020603050405020304" pitchFamily="18" charset="0"/>
                <a:ea typeface="+mn-ea"/>
                <a:cs typeface="Times New Roman" panose="02020603050405020304" pitchFamily="18" charset="0"/>
              </a:rPr>
              <a:t>误</a:t>
            </a:r>
            <a:r>
              <a:rPr lang="en-US" altLang="zh-CN" sz="2200" dirty="0">
                <a:solidFill>
                  <a:srgbClr val="000000"/>
                </a:solidFill>
                <a:latin typeface="Times New Roman" panose="02020603050405020304" pitchFamily="18" charset="0"/>
                <a:ea typeface="+mn-ea"/>
                <a:cs typeface="Times New Roman" panose="02020603050405020304" pitchFamily="18" charset="0"/>
              </a:rPr>
              <a:t>(  F  )</a:t>
            </a:r>
            <a:r>
              <a:rPr lang="zh-CN" altLang="zh-CN" sz="2200" dirty="0">
                <a:solidFill>
                  <a:srgbClr val="000000"/>
                </a:solidFill>
                <a:latin typeface="Times New Roman" panose="02020603050405020304" pitchFamily="18" charset="0"/>
                <a:ea typeface="+mn-ea"/>
                <a:cs typeface="Times New Roman" panose="02020603050405020304" pitchFamily="18" charset="0"/>
              </a:rPr>
              <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dirty="0">
                <a:solidFill>
                  <a:srgbClr val="000000"/>
                </a:solidFill>
                <a:latin typeface="Times New Roman" panose="02020603050405020304" pitchFamily="18" charset="0"/>
                <a:ea typeface="+mn-ea"/>
                <a:cs typeface="Times New Roman" panose="02020603050405020304" pitchFamily="18" charset="0"/>
              </a:rPr>
              <a:t>Beijing is the biggest city in the world.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  </a:t>
            </a:r>
            <a:r>
              <a:rPr lang="en-US" altLang="zh-CN" sz="2200">
                <a:solidFill>
                  <a:srgbClr val="FF00FF"/>
                </a:solidFill>
                <a:latin typeface="Times New Roman" panose="02020603050405020304" pitchFamily="18" charset="0"/>
                <a:ea typeface="+mn-ea"/>
                <a:cs typeface="Times New Roman" panose="02020603050405020304" pitchFamily="18" charset="0"/>
              </a:rPr>
              <a:t>F</a:t>
            </a:r>
            <a:r>
              <a:rPr lang="en-US" altLang="zh-CN" sz="2200">
                <a:solidFill>
                  <a:srgbClr val="000000"/>
                </a:solid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533650" y="5732463"/>
            <a:ext cx="392113"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
          <p:cNvSpPr>
            <a:spLocks noChangeAspect="1"/>
          </p:cNvSpPr>
          <p:nvPr/>
        </p:nvSpPr>
        <p:spPr bwMode="auto">
          <a:xfrm>
            <a:off x="755650" y="2163763"/>
            <a:ext cx="11217275" cy="25304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1.My father likes reading Lu </a:t>
            </a:r>
            <a:r>
              <a:rPr lang="en-US" altLang="zh-CN" sz="2200" dirty="0" err="1">
                <a:solidFill>
                  <a:srgbClr val="000000"/>
                </a:solidFill>
                <a:latin typeface="Times New Roman" panose="02020603050405020304" pitchFamily="18" charset="0"/>
                <a:cs typeface="Times New Roman" panose="02020603050405020304" pitchFamily="18" charset="0"/>
              </a:rPr>
              <a:t>Xun</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works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作品</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2.We often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划船</a:t>
            </a:r>
            <a:r>
              <a:rPr lang="en-US" altLang="zh-CN" sz="2200" dirty="0">
                <a:solidFill>
                  <a:srgbClr val="000000"/>
                </a:solidFill>
                <a:latin typeface="Times New Roman" panose="02020603050405020304" pitchFamily="18" charset="0"/>
                <a:cs typeface="Times New Roman" panose="02020603050405020304" pitchFamily="18" charset="0"/>
              </a:rPr>
              <a:t>  ) a boat on the lake on Sundays.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3.The front of the postcard shows a picture of our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hotel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旅馆</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4.One day I will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own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拥有</a:t>
            </a:r>
            <a:r>
              <a:rPr lang="en-US" altLang="zh-CN" sz="2200" dirty="0">
                <a:solidFill>
                  <a:srgbClr val="000000"/>
                </a:solidFill>
                <a:latin typeface="Times New Roman" panose="02020603050405020304" pitchFamily="18" charset="0"/>
                <a:cs typeface="Times New Roman" panose="02020603050405020304" pitchFamily="18" charset="0"/>
              </a:rPr>
              <a:t>  ) a shop like this.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5.How beautiful these Chinese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paintings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画</a:t>
            </a:r>
            <a:r>
              <a:rPr lang="en-US" altLang="zh-CN" sz="2200" dirty="0">
                <a:solidFill>
                  <a:srgbClr val="000000"/>
                </a:solidFill>
                <a:latin typeface="Times New Roman" panose="02020603050405020304" pitchFamily="18" charset="0"/>
                <a:cs typeface="Times New Roman" panose="02020603050405020304" pitchFamily="18" charset="0"/>
              </a:rPr>
              <a:t>  ) are!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5132388" y="2652713"/>
            <a:ext cx="9636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5132388" y="2938463"/>
            <a:ext cx="963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320925" y="3059113"/>
            <a:ext cx="614363"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2320925" y="3346450"/>
            <a:ext cx="6143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529388" y="3492500"/>
            <a:ext cx="9429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6529388" y="3778250"/>
            <a:ext cx="9429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935288" y="3876675"/>
            <a:ext cx="614362"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2935288" y="4162425"/>
            <a:ext cx="6143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495800" y="4313238"/>
            <a:ext cx="1255713"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4495800" y="4598988"/>
            <a:ext cx="12557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1"/>
          <p:cNvSpPr>
            <a:spLocks noChangeAspect="1"/>
          </p:cNvSpPr>
          <p:nvPr/>
        </p:nvSpPr>
        <p:spPr bwMode="auto">
          <a:xfrm>
            <a:off x="2032000" y="1498600"/>
            <a:ext cx="8128000" cy="45243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同义句转换</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rPr>
              <a:t>每空一词</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1.My aunt is a good cook.</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My aunt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cooks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well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2.There isn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anything in my pocket.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There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nothing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 my pocket.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3.I often go to school by bike.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I often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ride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to school.</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4.Why don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you go to the beach with us?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going to the beach with us?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5.If you don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study </a:t>
            </a:r>
            <a:r>
              <a:rPr lang="en-US" altLang="zh-CN" sz="2200" dirty="0" err="1">
                <a:solidFill>
                  <a:srgbClr val="000000"/>
                </a:solidFill>
                <a:latin typeface="Times New Roman" panose="02020603050405020304" pitchFamily="18" charset="0"/>
                <a:cs typeface="Times New Roman" panose="02020603050405020304" pitchFamily="18" charset="0"/>
              </a:rPr>
              <a:t>hard,you</a:t>
            </a:r>
            <a:r>
              <a:rPr lang="en-US" altLang="zh-CN" sz="2200" dirty="0">
                <a:solidFill>
                  <a:srgbClr val="000000"/>
                </a:solidFill>
                <a:latin typeface="Times New Roman" panose="02020603050405020304" pitchFamily="18" charset="0"/>
                <a:cs typeface="Times New Roman" panose="02020603050405020304" pitchFamily="18" charset="0"/>
              </a:rPr>
              <a:t> won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pass the exam.</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Study hard,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you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won</a:t>
            </a:r>
            <a:r>
              <a:rPr lang="en-US" altLang="zh-CN" sz="2200" dirty="0">
                <a:solidFill>
                  <a:srgbClr val="FF00FF"/>
                </a:solidFill>
                <a:latin typeface="宋体" panose="02010600030101010101" pitchFamily="2" charset="-122"/>
                <a:ea typeface="NEU-BZ-S92"/>
                <a:cs typeface="NEU-BZ-S92"/>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pass the exam.</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3244850" y="2413000"/>
            <a:ext cx="2084388"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244850" y="2698750"/>
            <a:ext cx="20843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048000" y="3213100"/>
            <a:ext cx="19208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3048000" y="3498850"/>
            <a:ext cx="1920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048000" y="4027488"/>
            <a:ext cx="275113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3048000" y="4313238"/>
            <a:ext cx="27511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281238" y="4794250"/>
            <a:ext cx="2751137"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2281238" y="5080000"/>
            <a:ext cx="27511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629025" y="5610225"/>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3629025" y="5895975"/>
            <a:ext cx="390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892675" y="5610225"/>
            <a:ext cx="11112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8" name="直接连接符 17"/>
          <p:cNvCxnSpPr/>
          <p:nvPr/>
        </p:nvCxnSpPr>
        <p:spPr>
          <a:xfrm>
            <a:off x="4892675" y="5895975"/>
            <a:ext cx="1111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
          <p:cNvSpPr>
            <a:spLocks noChangeAspect="1"/>
          </p:cNvSpPr>
          <p:nvPr/>
        </p:nvSpPr>
        <p:spPr bwMode="auto">
          <a:xfrm>
            <a:off x="1574800" y="1419225"/>
            <a:ext cx="9240838" cy="4560888"/>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rPr>
              <a:t>每空一词</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你会划船吗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Do you know how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boat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那位老人说他活不了几年了。</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The old man says he doesn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have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many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years to live.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从你家到机场有多远</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from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your home to the airport?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你愿意晚饭后去散步吗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Would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you</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for a walk after dinner?</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我们希望你们在宴会上玩得愉快。</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We hope you</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good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time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the party.</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4159250" y="2316163"/>
            <a:ext cx="274637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4159250" y="2601913"/>
            <a:ext cx="2746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705475" y="3128963"/>
            <a:ext cx="233203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5705475" y="3414713"/>
            <a:ext cx="23320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47850" y="3929063"/>
            <a:ext cx="47339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1847850" y="4214813"/>
            <a:ext cx="4733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847850" y="4727575"/>
            <a:ext cx="50577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1847850" y="5013325"/>
            <a:ext cx="5057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767138" y="5513388"/>
            <a:ext cx="40528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3767138" y="5799138"/>
            <a:ext cx="40528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025"/>
            <a:ext cx="8128000" cy="4911725"/>
          </a:xfrm>
          <a:prstGeom prst="rect">
            <a:avLst/>
          </a:prstGeom>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)1.—Are those comic books Kitty</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No,they</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re</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A.us	</a:t>
            </a:r>
            <a:r>
              <a:rPr lang="en-US" altLang="zh-CN" sz="2200" dirty="0" err="1">
                <a:solidFill>
                  <a:srgbClr val="000000"/>
                </a:solidFill>
                <a:latin typeface="Times New Roman" panose="02020603050405020304" pitchFamily="18" charset="0"/>
                <a:cs typeface="Times New Roman" panose="02020603050405020304" pitchFamily="18" charset="0"/>
              </a:rPr>
              <a:t>B.her</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C.our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D.his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)2.There are lots of fine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there.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A.work</a:t>
            </a:r>
            <a:r>
              <a:rPr lang="en-US" altLang="zh-CN" sz="2200" dirty="0">
                <a:solidFill>
                  <a:srgbClr val="000000"/>
                </a:solidFill>
                <a:latin typeface="Times New Roman" panose="02020603050405020304" pitchFamily="18" charset="0"/>
                <a:cs typeface="Times New Roman" panose="02020603050405020304" pitchFamily="18" charset="0"/>
              </a:rPr>
              <a:t> of art	</a:t>
            </a:r>
            <a:r>
              <a:rPr lang="en-US" altLang="zh-CN" sz="2200" dirty="0" err="1">
                <a:solidFill>
                  <a:srgbClr val="000000"/>
                </a:solidFill>
                <a:latin typeface="Times New Roman" panose="02020603050405020304" pitchFamily="18" charset="0"/>
                <a:cs typeface="Times New Roman" panose="02020603050405020304" pitchFamily="18" charset="0"/>
              </a:rPr>
              <a:t>B.works</a:t>
            </a:r>
            <a:r>
              <a:rPr lang="en-US" altLang="zh-CN" sz="2200" dirty="0">
                <a:solidFill>
                  <a:srgbClr val="000000"/>
                </a:solidFill>
                <a:latin typeface="Times New Roman" panose="02020603050405020304" pitchFamily="18" charset="0"/>
                <a:cs typeface="Times New Roman" panose="02020603050405020304" pitchFamily="18" charset="0"/>
              </a:rPr>
              <a:t> of art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C.work</a:t>
            </a:r>
            <a:r>
              <a:rPr lang="en-US" altLang="zh-CN" sz="2200" dirty="0">
                <a:solidFill>
                  <a:srgbClr val="000000"/>
                </a:solidFill>
                <a:latin typeface="Times New Roman" panose="02020603050405020304" pitchFamily="18" charset="0"/>
                <a:cs typeface="Times New Roman" panose="02020603050405020304" pitchFamily="18" charset="0"/>
              </a:rPr>
              <a:t> of arts	</a:t>
            </a:r>
            <a:r>
              <a:rPr lang="en-US" altLang="zh-CN" sz="2200" dirty="0" err="1">
                <a:solidFill>
                  <a:srgbClr val="000000"/>
                </a:solidFill>
                <a:latin typeface="Times New Roman" panose="02020603050405020304" pitchFamily="18" charset="0"/>
                <a:cs typeface="Times New Roman" panose="02020603050405020304" pitchFamily="18" charset="0"/>
              </a:rPr>
              <a:t>D.works</a:t>
            </a:r>
            <a:r>
              <a:rPr lang="en-US" altLang="zh-CN" sz="2200" dirty="0">
                <a:solidFill>
                  <a:srgbClr val="000000"/>
                </a:solidFill>
                <a:latin typeface="Times New Roman" panose="02020603050405020304" pitchFamily="18" charset="0"/>
                <a:cs typeface="Times New Roman" panose="02020603050405020304" pitchFamily="18" charset="0"/>
              </a:rPr>
              <a:t> of arts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shall we leave tomorrow?</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—At 9:00 a.m.</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A.What</a:t>
            </a:r>
            <a:r>
              <a:rPr lang="en-US" altLang="zh-CN" sz="2200" dirty="0">
                <a:solidFill>
                  <a:srgbClr val="000000"/>
                </a:solidFill>
                <a:latin typeface="Times New Roman" panose="02020603050405020304" pitchFamily="18" charset="0"/>
                <a:cs typeface="Times New Roman" panose="02020603050405020304" pitchFamily="18" charset="0"/>
              </a:rPr>
              <a:t> time	</a:t>
            </a:r>
            <a:r>
              <a:rPr lang="en-US" altLang="zh-CN" sz="2200" dirty="0" err="1">
                <a:solidFill>
                  <a:srgbClr val="000000"/>
                </a:solidFill>
                <a:latin typeface="Times New Roman" panose="02020603050405020304" pitchFamily="18" charset="0"/>
                <a:cs typeface="Times New Roman" panose="02020603050405020304" pitchFamily="18" charset="0"/>
              </a:rPr>
              <a:t>B.How</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often	</a:t>
            </a:r>
            <a:r>
              <a:rPr lang="en-US" altLang="zh-CN" sz="2200" dirty="0" err="1">
                <a:solidFill>
                  <a:srgbClr val="000000"/>
                </a:solidFill>
                <a:latin typeface="Times New Roman" panose="02020603050405020304" pitchFamily="18" charset="0"/>
                <a:cs typeface="Times New Roman" panose="02020603050405020304" pitchFamily="18" charset="0"/>
              </a:rPr>
              <a:t>D.How</a:t>
            </a:r>
            <a:r>
              <a:rPr lang="en-US" altLang="zh-CN" sz="2200" dirty="0">
                <a:solidFill>
                  <a:srgbClr val="000000"/>
                </a:solidFill>
                <a:latin typeface="Times New Roman" panose="02020603050405020304" pitchFamily="18" charset="0"/>
                <a:cs typeface="Times New Roman" panose="02020603050405020304" pitchFamily="18" charset="0"/>
              </a:rPr>
              <a:t> long</a:t>
            </a:r>
            <a:endParaRPr lang="zh-CN" altLang="zh-CN" sz="2200" dirty="0">
              <a:solidFill>
                <a:srgbClr val="000000"/>
              </a:solidFill>
              <a:latin typeface="NEU-BZ-S92"/>
              <a:ea typeface="NEU-BZ-S92"/>
              <a:cs typeface="NEU-BZ-S92"/>
            </a:endParaRPr>
          </a:p>
        </p:txBody>
      </p:sp>
      <p:sp>
        <p:nvSpPr>
          <p:cNvPr id="3" name="矩形 2"/>
          <p:cNvSpPr/>
          <p:nvPr/>
        </p:nvSpPr>
        <p:spPr>
          <a:xfrm>
            <a:off x="2279650" y="1620838"/>
            <a:ext cx="366713" cy="36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79650" y="3232150"/>
            <a:ext cx="366713"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79650" y="4375150"/>
            <a:ext cx="366713"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1"/>
          <p:cNvSpPr>
            <a:spLocks noChangeAspect="1"/>
          </p:cNvSpPr>
          <p:nvPr/>
        </p:nvSpPr>
        <p:spPr bwMode="auto">
          <a:xfrm>
            <a:off x="2032000" y="2308225"/>
            <a:ext cx="8128000" cy="250190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dirty="0">
                <a:solidFill>
                  <a:srgbClr val="000000"/>
                </a:solidFill>
                <a:latin typeface="NEU-BZ-S92"/>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)4.There are many things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the Palace Museum.</a:t>
            </a:r>
            <a:r>
              <a:rPr lang="en-US" altLang="zh-CN" sz="2200" dirty="0">
                <a:solidFill>
                  <a:srgbClr val="000000"/>
                </a:solidFill>
                <a:latin typeface="宋体" panose="02010600030101010101" pitchFamily="2" charset="-122"/>
                <a:ea typeface="NEU-BZ-S92"/>
                <a:cs typeface="Times New Roman" panose="02020603050405020304" pitchFamily="18" charset="0"/>
              </a:rPr>
              <a:t> </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A.see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B.sees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C.Seeing</a:t>
            </a:r>
            <a:r>
              <a:rPr lang="en-US" altLang="zh-CN" sz="2200" dirty="0">
                <a:solidFill>
                  <a:srgbClr val="000000"/>
                </a:solidFill>
                <a:latin typeface="Times New Roman" panose="02020603050405020304" pitchFamily="18" charset="0"/>
                <a:cs typeface="Times New Roman" panose="02020603050405020304" pitchFamily="18" charset="0"/>
              </a:rPr>
              <a:t>  D.to see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)5.My uncle owns a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flat.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A.two</a:t>
            </a:r>
            <a:r>
              <a:rPr lang="en-US" altLang="zh-CN" sz="2200" dirty="0">
                <a:solidFill>
                  <a:srgbClr val="000000"/>
                </a:solidFill>
                <a:latin typeface="Times New Roman" panose="02020603050405020304" pitchFamily="18" charset="0"/>
                <a:cs typeface="Times New Roman" panose="02020603050405020304" pitchFamily="18" charset="0"/>
              </a:rPr>
              <a:t> bathroom 	</a:t>
            </a:r>
            <a:r>
              <a:rPr lang="en-US" altLang="zh-CN" sz="2200" dirty="0" err="1">
                <a:solidFill>
                  <a:srgbClr val="000000"/>
                </a:solidFill>
                <a:latin typeface="Times New Roman" panose="02020603050405020304" pitchFamily="18" charset="0"/>
                <a:cs typeface="Times New Roman" panose="02020603050405020304" pitchFamily="18" charset="0"/>
              </a:rPr>
              <a:t>B.two</a:t>
            </a:r>
            <a:r>
              <a:rPr lang="en-US" altLang="zh-CN" sz="2200" dirty="0">
                <a:solidFill>
                  <a:srgbClr val="000000"/>
                </a:solidFill>
                <a:latin typeface="Times New Roman" panose="02020603050405020304" pitchFamily="18" charset="0"/>
                <a:cs typeface="Times New Roman" panose="02020603050405020304" pitchFamily="18" charset="0"/>
              </a:rPr>
              <a:t> bathrooms</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C.two</a:t>
            </a:r>
            <a:r>
              <a:rPr lang="en-US" altLang="zh-CN" sz="2200" dirty="0">
                <a:solidFill>
                  <a:srgbClr val="000000"/>
                </a:solidFill>
                <a:latin typeface="Times New Roman" panose="02020603050405020304" pitchFamily="18" charset="0"/>
                <a:cs typeface="Times New Roman" panose="02020603050405020304" pitchFamily="18" charset="0"/>
              </a:rPr>
              <a:t>-bathroom	         </a:t>
            </a:r>
            <a:r>
              <a:rPr lang="en-US" altLang="zh-CN" sz="2200" dirty="0" err="1">
                <a:solidFill>
                  <a:srgbClr val="000000"/>
                </a:solidFill>
                <a:latin typeface="Times New Roman" panose="02020603050405020304" pitchFamily="18" charset="0"/>
                <a:cs typeface="Times New Roman" panose="02020603050405020304" pitchFamily="18" charset="0"/>
              </a:rPr>
              <a:t>D.two</a:t>
            </a:r>
            <a:r>
              <a:rPr lang="en-US" altLang="zh-CN" sz="2200" dirty="0">
                <a:solidFill>
                  <a:srgbClr val="000000"/>
                </a:solidFill>
                <a:latin typeface="Times New Roman" panose="02020603050405020304" pitchFamily="18" charset="0"/>
                <a:cs typeface="Times New Roman" panose="02020603050405020304" pitchFamily="18" charset="0"/>
              </a:rPr>
              <a:t>-bathrooms</a:t>
            </a:r>
            <a:endParaRPr lang="zh-CN" altLang="zh-CN" sz="2200" dirty="0">
              <a:solidFill>
                <a:srgbClr val="000000"/>
              </a:solidFill>
              <a:latin typeface="NEU-BZ-S92"/>
              <a:ea typeface="NEU-BZ-S92"/>
              <a:cs typeface="NEU-BZ-S92"/>
            </a:endParaRPr>
          </a:p>
        </p:txBody>
      </p:sp>
      <p:sp>
        <p:nvSpPr>
          <p:cNvPr id="3" name="矩形 2"/>
          <p:cNvSpPr/>
          <p:nvPr/>
        </p:nvSpPr>
        <p:spPr>
          <a:xfrm>
            <a:off x="2325688" y="2403475"/>
            <a:ext cx="366712"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52663" y="3590925"/>
            <a:ext cx="366712" cy="363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03238" y="1679575"/>
            <a:ext cx="11185525" cy="3748088"/>
          </a:xfrm>
          <a:prstGeom prst="rect">
            <a:avLst/>
          </a:prstGeom>
        </p:spPr>
        <p:txBody>
          <a:bodyPr>
            <a:spAutoFit/>
          </a:bodyPr>
          <a:lstStyle/>
          <a:p>
            <a:pPr fontAlgn="auto">
              <a:lnSpc>
                <a:spcPct val="120000"/>
              </a:lnSpc>
              <a:spcBef>
                <a:spcPts val="0"/>
              </a:spcBef>
              <a:spcAft>
                <a:spcPts val="0"/>
              </a:spcAft>
              <a:tabLst>
                <a:tab pos="1029335" algn="l"/>
                <a:tab pos="1850390" algn="l"/>
                <a:tab pos="2538095" algn="l"/>
                <a:tab pos="3221990" algn="l"/>
              </a:tabLst>
              <a:defRPr/>
            </a:pPr>
            <a:r>
              <a:rPr lang="zh-CN" altLang="zh-CN" sz="2200">
                <a:solidFill>
                  <a:srgbClr val="000000"/>
                </a:solidFill>
                <a:latin typeface="NEU-BZ-S92" panose="02020503000000020003" pitchFamily="18" charset="-122"/>
                <a:ea typeface="+mn-ea"/>
                <a:cs typeface="宋体" panose="02010600030101010101" pitchFamily="2" charset="-122"/>
              </a:rPr>
              <a:t>Ⅱ</a:t>
            </a:r>
            <a:r>
              <a:rPr lang="en-US" altLang="zh-CN" sz="2200">
                <a:solidFill>
                  <a:srgbClr val="000000"/>
                </a:solidFill>
                <a:latin typeface="Times New Roman" panose="02020603050405020304" pitchFamily="18" charset="0"/>
                <a:ea typeface="+mn-ea"/>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Maria:Hi,Kevin.We want to have a class party.1.</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C</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Kevin:Of course,I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d like to,Maria.2.</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A</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Maria:You may pass on the message to some of our classmates.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Kevin:OK.3.</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G</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Maria:How about tomorrow afternoon?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Kevin:4.</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B</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 And there will be a school meeting in the afternoon.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Maria:Then,let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have it the day after tomorrow.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fontAlgn="auto">
              <a:lnSpc>
                <a:spcPct val="120000"/>
              </a:lnSpc>
              <a:spcBef>
                <a:spcPts val="0"/>
              </a:spcBef>
              <a:spcAft>
                <a:spcPts val="0"/>
              </a:spcAft>
              <a:tabLst>
                <a:tab pos="1029335" algn="l"/>
                <a:tab pos="1850390" algn="l"/>
                <a:tab pos="2538095" algn="l"/>
                <a:tab pos="3221990" algn="l"/>
              </a:tabLst>
              <a:defRPr/>
            </a:pPr>
            <a:r>
              <a:rPr lang="en-US" altLang="zh-CN" sz="2200">
                <a:solidFill>
                  <a:srgbClr val="000000"/>
                </a:solidFill>
                <a:latin typeface="Times New Roman" panose="02020603050405020304" pitchFamily="18" charset="0"/>
                <a:ea typeface="+mn-ea"/>
                <a:cs typeface="Times New Roman" panose="02020603050405020304" pitchFamily="18" charset="0"/>
              </a:rPr>
              <a:t>Kevin:5.</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E</a:t>
            </a:r>
            <a:r>
              <a:rPr lang="zh-CN" altLang="zh-CN" sz="2200">
                <a:solidFill>
                  <a:srgbClr val="FF00FF"/>
                </a:solidFill>
                <a:uFill>
                  <a:solidFill>
                    <a:srgbClr val="000000"/>
                  </a:solidFill>
                </a:uFill>
                <a:latin typeface="Times New Roman" panose="02020603050405020304" pitchFamily="18" charset="0"/>
                <a:ea typeface="+mn-ea"/>
                <a:cs typeface="Times New Roman" panose="02020603050405020304" pitchFamily="18" charset="0"/>
              </a:rPr>
              <a:t>　</a:t>
            </a:r>
            <a:r>
              <a:rPr lang="en-US" altLang="zh-CN" sz="2200">
                <a:solidFill>
                  <a:srgbClr val="000000"/>
                </a:solidFill>
                <a:latin typeface="Times New Roman" panose="02020603050405020304" pitchFamily="18" charset="0"/>
                <a:ea typeface="+mn-ea"/>
                <a:cs typeface="Times New Roman" panose="02020603050405020304" pitchFamily="18" charset="0"/>
              </a:rPr>
              <a:t> Oh,it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ea typeface="+mn-ea"/>
                <a:cs typeface="Times New Roman" panose="02020603050405020304" pitchFamily="18" charset="0"/>
              </a:rPr>
              <a:t>s Tuesday,the first day of the summer vacation.OK.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203950" y="2184400"/>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6203950" y="2470150"/>
            <a:ext cx="390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4964113" y="2568575"/>
            <a:ext cx="392112"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6" name="直接连接符 5"/>
          <p:cNvCxnSpPr/>
          <p:nvPr/>
        </p:nvCxnSpPr>
        <p:spPr>
          <a:xfrm>
            <a:off x="4964113" y="2854325"/>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173288" y="3375025"/>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8" name="直接连接符 7"/>
          <p:cNvCxnSpPr/>
          <p:nvPr/>
        </p:nvCxnSpPr>
        <p:spPr>
          <a:xfrm>
            <a:off x="2173288" y="3660775"/>
            <a:ext cx="390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746250" y="4173538"/>
            <a:ext cx="3905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1746250" y="4459288"/>
            <a:ext cx="390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746250" y="4978400"/>
            <a:ext cx="390525"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2" name="直接连接符 11"/>
          <p:cNvCxnSpPr/>
          <p:nvPr/>
        </p:nvCxnSpPr>
        <p:spPr>
          <a:xfrm>
            <a:off x="1746250" y="5265738"/>
            <a:ext cx="3905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spect="1"/>
          </p:cNvSpPr>
          <p:nvPr/>
        </p:nvSpPr>
        <p:spPr bwMode="auto">
          <a:xfrm>
            <a:off x="2032000" y="2105025"/>
            <a:ext cx="8128000" cy="29019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A.What can I do?</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B.But tomorrow will be a busy day.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C.Would you like to join us?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D.How can we get there?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E.The day after tomorrow?</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F.It</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only takes twenty minutes to get there.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G.When shall we have the party?</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19113" y="1182688"/>
            <a:ext cx="11153775" cy="4911725"/>
          </a:xfrm>
          <a:prstGeom prst="rect">
            <a:avLst/>
          </a:prstGeom>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完形填空</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Hello,ladies and gentlemen.I am your guide today.First,I</a:t>
            </a:r>
            <a:r>
              <a:rPr lang="en-US" altLang="zh-CN" sz="2200">
                <a:latin typeface="宋体" panose="02010600030101010101" pitchFamily="2" charset="-122"/>
                <a:ea typeface="NEU-BZ-S92"/>
                <a:cs typeface="NEU-BZ-S92"/>
              </a:rPr>
              <a:t>’</a:t>
            </a:r>
            <a:r>
              <a:rPr lang="en-US" altLang="zh-CN" sz="2200">
                <a:latin typeface="Times New Roman" panose="02020603050405020304" pitchFamily="18" charset="0"/>
                <a:cs typeface="Times New Roman" panose="02020603050405020304" pitchFamily="18" charset="0"/>
              </a:rPr>
              <a:t>d like to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you something about London before we arrive.As you know,London is the capital of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2</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.It lies on the River Thames.</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It</a:t>
            </a:r>
            <a:r>
              <a:rPr lang="en-US" altLang="zh-CN" sz="2200">
                <a:latin typeface="宋体" panose="02010600030101010101" pitchFamily="2" charset="-122"/>
                <a:ea typeface="NEU-BZ-S92"/>
                <a:cs typeface="NEU-BZ-S92"/>
              </a:rPr>
              <a:t>’</a:t>
            </a:r>
            <a:r>
              <a:rPr lang="en-US" altLang="zh-CN" sz="2200">
                <a:latin typeface="Times New Roman" panose="02020603050405020304" pitchFamily="18" charset="0"/>
                <a:cs typeface="Times New Roman" panose="02020603050405020304" pitchFamily="18" charset="0"/>
              </a:rPr>
              <a:t>s a very big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3</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with a population(  </a:t>
            </a:r>
            <a:r>
              <a:rPr lang="zh-CN" altLang="zh-CN" sz="2200">
                <a:latin typeface="Times New Roman" panose="02020603050405020304" pitchFamily="18" charset="0"/>
                <a:cs typeface="Times New Roman" panose="02020603050405020304" pitchFamily="18" charset="0"/>
              </a:rPr>
              <a:t>人口</a:t>
            </a:r>
            <a:r>
              <a:rPr lang="en-US" altLang="zh-CN" sz="2200">
                <a:latin typeface="Times New Roman" panose="02020603050405020304" pitchFamily="18" charset="0"/>
                <a:cs typeface="Times New Roman" panose="02020603050405020304" pitchFamily="18" charset="0"/>
              </a:rPr>
              <a:t>  ) of about 8 million.The people are friendly and helpful,especially the policemen.They are always glad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4</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tell visitors about the city.</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London is a busy place.People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5</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in offices,banks,or for companies.They are in a hurry all the time.</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London is also a very beautiful city.It has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6</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of parks and gardens.When you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7</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in London,you should visit the London Museum.</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8</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can tell you a lot of interesting stories.You may also visit many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9</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 places of interest,such as Big Ben,River Thames and so on.</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  Wish you a good </a:t>
            </a:r>
            <a:r>
              <a:rPr lang="zh-CN" altLang="zh-CN" sz="2200" u="sng">
                <a:latin typeface="Times New Roman" panose="02020603050405020304" pitchFamily="18" charset="0"/>
                <a:cs typeface="Times New Roman" panose="02020603050405020304" pitchFamily="18" charset="0"/>
              </a:rPr>
              <a:t>　</a:t>
            </a:r>
            <a:r>
              <a:rPr lang="en-US" altLang="zh-CN" sz="2200" u="sng">
                <a:latin typeface="Times New Roman" panose="02020603050405020304" pitchFamily="18" charset="0"/>
                <a:cs typeface="Times New Roman" panose="02020603050405020304" pitchFamily="18" charset="0"/>
              </a:rPr>
              <a:t>10</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223</Words>
  <Application>Microsoft Office PowerPoint</Application>
  <PresentationFormat>宽屏</PresentationFormat>
  <Paragraphs>95</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Welcome to Sunshine Town!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2017-12-11T04:37:00Z</dcterms:created>
  <dcterms:modified xsi:type="dcterms:W3CDTF">2023-01-17T01:40:39Z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08B77E2602A648108791214395B4C31E</vt:lpwstr>
  </property>
  <property fmtid="{A09F084E-AD41-489F-8076-AA5BE3082BCA}" pid="100">
    <vt:ui4>5</vt:ui4>
  </property>
  <property fmtid="{64440492-4C8B-11D1-8B70-080036B11A03}" pid="11">
    <vt:lpwstr>www.2ppt.com-爱PPT提供资源下载</vt:lpwstr>
  </property>
</Properties>
</file>