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03" r:id="rId2"/>
    <p:sldId id="266" r:id="rId3"/>
    <p:sldId id="274" r:id="rId4"/>
    <p:sldId id="278" r:id="rId5"/>
    <p:sldId id="276" r:id="rId6"/>
    <p:sldId id="277" r:id="rId7"/>
    <p:sldId id="283" r:id="rId8"/>
    <p:sldId id="284" r:id="rId9"/>
    <p:sldId id="282" r:id="rId10"/>
    <p:sldId id="269" r:id="rId11"/>
    <p:sldId id="305" r:id="rId12"/>
    <p:sldId id="270" r:id="rId13"/>
    <p:sldId id="279" r:id="rId14"/>
    <p:sldId id="281" r:id="rId15"/>
    <p:sldId id="280" r:id="rId16"/>
    <p:sldId id="271" r:id="rId17"/>
    <p:sldId id="272" r:id="rId18"/>
    <p:sldId id="273" r:id="rId19"/>
    <p:sldId id="304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B1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69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ln w="6350">
            <a:solidFill>
              <a:schemeClr val="bg1"/>
            </a:solidFill>
          </a:ln>
          <a:solidFill>
            <a:schemeClr val="accent2"/>
          </a:solidFill>
          <a:effectLst/>
          <a:latin typeface="Arial" panose="020B0604020202020204" pitchFamily="34" charset="0"/>
          <a:ea typeface="黑体" panose="02010609060101010101" pitchFamily="49" charset="-122"/>
          <a:cs typeface="+mj-cs"/>
        </a:defRPr>
      </a:lvl1pPr>
    </p:titleStyle>
    <p:bodyStyle>
      <a:lvl1pPr marL="357505" indent="-357505" algn="just" defTabSz="914400" rtl="0" eaLnBrk="1" latinLnBrk="0" hangingPunct="1">
        <a:lnSpc>
          <a:spcPct val="110000"/>
        </a:lnSpc>
        <a:spcBef>
          <a:spcPts val="1800"/>
        </a:spcBef>
        <a:spcAft>
          <a:spcPts val="0"/>
        </a:spcAft>
        <a:buClr>
          <a:schemeClr val="accent2"/>
        </a:buClr>
        <a:buSzPct val="100000"/>
        <a:buFont typeface="Wingdings" panose="05000000000000000000" pitchFamily="2" charset="2"/>
        <a:buChar char="l"/>
        <a:defRPr sz="2400" kern="1200" baseline="0">
          <a:solidFill>
            <a:schemeClr val="accent2"/>
          </a:solidFill>
          <a:latin typeface="Arial" panose="020B0604020202020204" pitchFamily="34" charset="0"/>
          <a:ea typeface="黑体" panose="02010609060101010101" pitchFamily="49" charset="-122"/>
          <a:cs typeface="+mn-cs"/>
        </a:defRPr>
      </a:lvl1pPr>
      <a:lvl2pPr marL="575945" indent="-230505" algn="just" defTabSz="914400" rtl="0" eaLnBrk="1" latinLnBrk="0" hangingPunct="1">
        <a:lnSpc>
          <a:spcPct val="130000"/>
        </a:lnSpc>
        <a:spcBef>
          <a:spcPts val="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A000220150908B15PPIC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66155" y="-85090"/>
            <a:ext cx="3048000" cy="3048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0" y="1366108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b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</a:rPr>
              <a:t>Unit 4</a:t>
            </a:r>
            <a:endParaRPr lang="en-US" altLang="zh-CN" sz="4000" b="1" dirty="0" smtClean="0">
              <a:solidFill>
                <a:srgbClr val="FF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000" b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</a:rPr>
              <a:t>I used to be afraid of the dark.</a:t>
            </a:r>
          </a:p>
          <a:p>
            <a:pPr algn="ctr"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</a:rPr>
              <a:t>Section B   (第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</a:rPr>
              <a:t>2</a:t>
            </a:r>
            <a:r>
              <a:rPr lang="zh-CN" altLang="en-US" sz="3200" b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</a:rPr>
              <a:t>课时)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5752286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63830" y="876935"/>
            <a:ext cx="8805545" cy="5593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00"/>
              </a:lnSpc>
            </a:pPr>
            <a:r>
              <a:rPr lang="zh-CN" altLang="en-US" sz="2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2. Sometimes he was </a:t>
            </a:r>
            <a:r>
              <a:rPr lang="zh-CN" altLang="en-US" sz="2000" b="1" i="1" u="sng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absent from</a:t>
            </a:r>
            <a:r>
              <a:rPr lang="zh-CN" altLang="en-US" sz="2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classes and </a:t>
            </a:r>
          </a:p>
          <a:p>
            <a:pPr>
              <a:lnSpc>
                <a:spcPts val="3900"/>
              </a:lnSpc>
            </a:pPr>
            <a:r>
              <a:rPr lang="zh-CN" altLang="en-US" sz="2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  </a:t>
            </a:r>
            <a:r>
              <a:rPr lang="zh-CN" altLang="en-US" sz="2000" b="1" i="1" u="sng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failed</a:t>
            </a:r>
            <a:r>
              <a:rPr lang="zh-CN" altLang="en-US" sz="2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his examinations.</a:t>
            </a:r>
            <a:r>
              <a:rPr lang="zh-CN" altLang="en-US" sz="2000" b="1" dirty="0">
                <a:solidFill>
                  <a:schemeClr val="tx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有时他不去上课并且考试也不及格。</a:t>
            </a:r>
            <a:r>
              <a:rPr lang="zh-CN" altLang="en-US" dirty="0">
                <a:solidFill>
                  <a:schemeClr val="tx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zh-CN" altLang="en-US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教材第30页）</a:t>
            </a:r>
          </a:p>
          <a:p>
            <a:pPr>
              <a:lnSpc>
                <a:spcPts val="3900"/>
              </a:lnSpc>
            </a:pP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absent </a:t>
            </a: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为形容词，意为</a:t>
            </a:r>
            <a:r>
              <a:rPr lang="en-US" altLang="zh-CN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”</a:t>
            </a: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缺席的；不在场的</a:t>
            </a:r>
            <a:r>
              <a:rPr lang="en-US" altLang="zh-CN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”,</a:t>
            </a: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常与介词from连用</a:t>
            </a: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。</a:t>
            </a:r>
          </a:p>
          <a:p>
            <a:pPr>
              <a:lnSpc>
                <a:spcPts val="3900"/>
              </a:lnSpc>
            </a:pP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e.g.:</a:t>
            </a: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They were absent from work that day.</a:t>
            </a:r>
          </a:p>
          <a:p>
            <a:pPr>
              <a:lnSpc>
                <a:spcPts val="3900"/>
              </a:lnSpc>
            </a:pP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absence </a:t>
            </a: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名词，意为“缺席，不在”。</a:t>
            </a:r>
          </a:p>
          <a:p>
            <a:pPr>
              <a:lnSpc>
                <a:spcPts val="3900"/>
              </a:lnSpc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e.g.:</a:t>
            </a: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The decision was made in my absen</a:t>
            </a:r>
            <a:r>
              <a:rPr lang="en-US" altLang="zh-CN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ce</a:t>
            </a: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.</a:t>
            </a:r>
          </a:p>
          <a:p>
            <a:pPr>
              <a:lnSpc>
                <a:spcPts val="3900"/>
              </a:lnSpc>
            </a:pP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fail </a:t>
            </a: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此处用作及物动词，意为“未能通过”；也可用作不及物动词，因此fail an examination（考试不及格）也可表示为</a:t>
            </a: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fail in an examination。</a:t>
            </a:r>
          </a:p>
          <a:p>
            <a:pPr>
              <a:lnSpc>
                <a:spcPts val="3900"/>
              </a:lnSpc>
            </a:pP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   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e.g.:</a:t>
            </a: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Bob always fails (in) his examinations.</a:t>
            </a:r>
          </a:p>
          <a:p>
            <a:pPr>
              <a:lnSpc>
                <a:spcPts val="3900"/>
              </a:lnSpc>
            </a:pP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fail </a:t>
            </a: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也可跟动词不定式，</a:t>
            </a: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fail to do sth.</a:t>
            </a: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意为“未能/没能做某事”。</a:t>
            </a:r>
          </a:p>
          <a:p>
            <a:pPr>
              <a:lnSpc>
                <a:spcPts val="3900"/>
              </a:lnSpc>
            </a:pP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   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e.g.:</a:t>
            </a: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I failed to pass the driving test.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62660" y="1883410"/>
            <a:ext cx="7218045" cy="3091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00"/>
              </a:lnSpc>
            </a:pPr>
            <a:r>
              <a:rPr lang="zh-CN" altLang="en-US" sz="2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3.They take pride in everything good that I do.我做的每一件好事他们都引以为豪。（教材第30页）</a:t>
            </a:r>
          </a:p>
          <a:p>
            <a:pPr>
              <a:lnSpc>
                <a:spcPts val="3900"/>
              </a:lnSpc>
            </a:pP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take pride in意为“为……感到自豪”，in为介词，其后可接名词、代词或动词-ing形式。相当于be proud of。</a:t>
            </a:r>
          </a:p>
          <a:p>
            <a:pPr>
              <a:lnSpc>
                <a:spcPts val="3900"/>
              </a:lnSpc>
            </a:pPr>
            <a:r>
              <a:rPr lang="en-US" altLang="zh-CN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e.g.:</a:t>
            </a: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The young mother took pride in her son.=The young mother was proud of her son.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42875" y="1044575"/>
            <a:ext cx="8858885" cy="5077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4</a:t>
            </a:r>
            <a:r>
              <a:rPr lang="zh-CN" altLang="en-US" sz="2400" b="1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. I know my parents love me and they</a:t>
            </a:r>
            <a:r>
              <a:rPr lang="en-US" altLang="zh-CN" sz="2400" b="1" i="1" u="sng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'</a:t>
            </a:r>
            <a:r>
              <a:rPr lang="zh-CN" altLang="en-US" sz="2400" b="1" i="1" u="sng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re</a:t>
            </a:r>
            <a:r>
              <a:rPr lang="zh-CN" altLang="en-US" sz="2400" b="1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always 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  </a:t>
            </a:r>
            <a:r>
              <a:rPr lang="zh-CN" altLang="en-US" sz="2400" b="1" i="1" u="sng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proud of</a:t>
            </a:r>
            <a:r>
              <a:rPr lang="zh-CN" altLang="en-US" sz="2400" b="1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me... </a:t>
            </a:r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我知道我的父母爱我，他们总是为我感到骄傲……（教材第</a:t>
            </a:r>
            <a:r>
              <a:rPr lang="en-US" altLang="zh-CN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30</a:t>
            </a:r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页）</a:t>
            </a: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chemeClr val="accent5"/>
                </a:solidFill>
                <a:latin typeface="Times New Roman" panose="02020603050405020304" charset="0"/>
              </a:rPr>
              <a:t>be proud of </a:t>
            </a:r>
            <a:r>
              <a:rPr lang="zh-CN" altLang="en-US" sz="2400">
                <a:solidFill>
                  <a:schemeClr val="accent5"/>
                </a:solidFill>
                <a:latin typeface="Times New Roman" panose="02020603050405020304" charset="0"/>
                <a:ea typeface="微软雅黑" panose="020B0503020204020204" charset="-122"/>
              </a:rPr>
              <a:t>意为“为……骄傲/感到自豪”。</a:t>
            </a: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proud</a:t>
            </a:r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为形容词，意为“骄傲的；自豪的”，其名词形式为</a:t>
            </a:r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pride，</a:t>
            </a:r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意为“骄傲；自豪”。</a:t>
            </a: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    </a:t>
            </a:r>
            <a:r>
              <a:rPr 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e.g.:</a:t>
            </a:r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His family are proud of him.</a:t>
            </a: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【</a:t>
            </a:r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拓展</a:t>
            </a:r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】</a:t>
            </a:r>
            <a:r>
              <a:rPr lang="zh-CN" altLang="en-US" sz="2400">
                <a:solidFill>
                  <a:schemeClr val="accent5"/>
                </a:solidFill>
                <a:latin typeface="Times New Roman" panose="02020603050405020304" charset="0"/>
              </a:rPr>
              <a:t>be proud to do sth. </a:t>
            </a:r>
            <a:r>
              <a:rPr lang="zh-CN" altLang="en-US" sz="2400">
                <a:solidFill>
                  <a:schemeClr val="accent5"/>
                </a:solidFill>
                <a:latin typeface="Times New Roman" panose="02020603050405020304" charset="0"/>
                <a:ea typeface="微软雅黑" panose="020B0503020204020204" charset="-122"/>
              </a:rPr>
              <a:t>意为“为做某事感到骄傲/自豪”。</a:t>
            </a: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Times New Roman" panose="02020603050405020304" charset="0"/>
              </a:rPr>
              <a:t>      </a:t>
            </a:r>
            <a:r>
              <a:rPr 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e.g.:</a:t>
            </a:r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He is proud to be a student of Tsinghua University.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62890" y="1126490"/>
            <a:ext cx="8806180" cy="443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400">
              <a:solidFill>
                <a:schemeClr val="tx1">
                  <a:lumMod val="50000"/>
                </a:schemeClr>
              </a:solidFill>
              <a:latin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5. </a:t>
            </a:r>
            <a:r>
              <a:rPr lang="zh-CN" altLang="en-US" sz="2400" b="1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Now I understand that </a:t>
            </a:r>
            <a:r>
              <a:rPr lang="zh-CN" altLang="en-US" sz="2400" b="1" i="1" u="sng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even though</a:t>
            </a:r>
            <a:r>
              <a:rPr lang="zh-CN" altLang="en-US" sz="2400" b="1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they are busy, they are always thinking of me.</a:t>
            </a:r>
            <a:r>
              <a:rPr lang="zh-CN" altLang="en-US" sz="2400" b="1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 </a:t>
            </a:r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现在我明白即使父母很忙，他们总是想着我。（教材第30页）</a:t>
            </a: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even though</a:t>
            </a:r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意为“尽管，即使，纵然”，有退一步设想的意味，相当于even if，多用于书面语中。</a:t>
            </a: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    </a:t>
            </a:r>
            <a:r>
              <a:rPr 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e.g.:</a:t>
            </a:r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He went on working with his assistant even though both of them were tired.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84785" y="1153795"/>
            <a:ext cx="8806180" cy="5169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6. She </a:t>
            </a:r>
            <a:r>
              <a:rPr lang="en-US" altLang="zh-CN" sz="2800" b="1" i="1" u="sng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advise</a:t>
            </a:r>
            <a:r>
              <a:rPr lang="en-US" altLang="zh-CN" sz="2800" b="1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d them to talk with their son </a:t>
            </a:r>
            <a:r>
              <a:rPr lang="en-US" altLang="zh-CN" sz="2800" b="1" i="1" u="sng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in person</a:t>
            </a:r>
            <a:r>
              <a:rPr lang="en-US" altLang="zh-CN" sz="2800" b="1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.</a:t>
            </a:r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她建议他们亲自和他们的儿子谈一谈。（教材第</a:t>
            </a:r>
            <a:r>
              <a:rPr lang="en-US" altLang="zh-CN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30</a:t>
            </a:r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页）</a:t>
            </a:r>
          </a:p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chemeClr val="accent5"/>
                </a:solidFill>
                <a:latin typeface="Times New Roman" panose="02020603050405020304" charset="0"/>
              </a:rPr>
              <a:t>advise sb. to do sth. </a:t>
            </a:r>
            <a:r>
              <a:rPr lang="zh-CN" altLang="en-US" sz="2400">
                <a:solidFill>
                  <a:schemeClr val="accent5"/>
                </a:solidFill>
                <a:latin typeface="Times New Roman" panose="02020603050405020304" charset="0"/>
                <a:ea typeface="微软雅黑" panose="020B0503020204020204" charset="-122"/>
              </a:rPr>
              <a:t>意为</a:t>
            </a:r>
            <a:r>
              <a:rPr lang="en-US" altLang="zh-CN" sz="2400">
                <a:solidFill>
                  <a:schemeClr val="accent5"/>
                </a:solidFill>
                <a:latin typeface="Times New Roman" panose="02020603050405020304" charset="0"/>
                <a:ea typeface="微软雅黑" panose="020B0503020204020204" charset="-122"/>
              </a:rPr>
              <a:t>“</a:t>
            </a:r>
            <a:r>
              <a:rPr lang="zh-CN" altLang="en-US" sz="2400">
                <a:solidFill>
                  <a:schemeClr val="accent5"/>
                </a:solidFill>
                <a:latin typeface="Times New Roman" panose="02020603050405020304" charset="0"/>
                <a:ea typeface="微软雅黑" panose="020B0503020204020204" charset="-122"/>
              </a:rPr>
              <a:t>建议某人做某事</a:t>
            </a:r>
            <a:r>
              <a:rPr lang="en-US" altLang="zh-CN" sz="2400">
                <a:solidFill>
                  <a:schemeClr val="accent5"/>
                </a:solidFill>
                <a:latin typeface="Times New Roman" panose="02020603050405020304" charset="0"/>
                <a:ea typeface="微软雅黑" panose="020B0503020204020204" charset="-122"/>
              </a:rPr>
              <a:t>”</a:t>
            </a:r>
            <a:r>
              <a:rPr lang="zh-CN" altLang="en-US" sz="2400">
                <a:solidFill>
                  <a:schemeClr val="accent5"/>
                </a:solidFill>
                <a:latin typeface="Times New Roman" panose="02020603050405020304" charset="0"/>
                <a:ea typeface="微软雅黑" panose="020B0503020204020204" charset="-122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</a:rPr>
              <a:t>   </a:t>
            </a:r>
            <a:r>
              <a:rPr lang="en-US" altLang="zh-CN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</a:t>
            </a:r>
            <a:r>
              <a:rPr 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e.g.:</a:t>
            </a:r>
            <a:r>
              <a:rPr lang="en-US" altLang="zh-CN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The boss advised him to leave as soon as possible.</a:t>
            </a:r>
          </a:p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  He advised me to buy a computer.</a:t>
            </a:r>
          </a:p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chemeClr val="accent5"/>
                </a:solidFill>
                <a:latin typeface="Times New Roman" panose="02020603050405020304" charset="0"/>
              </a:rPr>
              <a:t>advise doing sth. </a:t>
            </a:r>
            <a:r>
              <a:rPr lang="zh-CN" altLang="en-US" sz="2400">
                <a:solidFill>
                  <a:schemeClr val="accent5"/>
                </a:solidFill>
                <a:latin typeface="Times New Roman" panose="02020603050405020304" charset="0"/>
                <a:ea typeface="微软雅黑" panose="020B0503020204020204" charset="-122"/>
              </a:rPr>
              <a:t>意为</a:t>
            </a:r>
            <a:r>
              <a:rPr lang="en-US" altLang="zh-CN" sz="2400">
                <a:solidFill>
                  <a:schemeClr val="accent5"/>
                </a:solidFill>
                <a:latin typeface="Times New Roman" panose="02020603050405020304" charset="0"/>
                <a:ea typeface="微软雅黑" panose="020B0503020204020204" charset="-122"/>
              </a:rPr>
              <a:t>“</a:t>
            </a:r>
            <a:r>
              <a:rPr lang="zh-CN" altLang="en-US" sz="2400">
                <a:solidFill>
                  <a:schemeClr val="accent5"/>
                </a:solidFill>
                <a:latin typeface="Times New Roman" panose="02020603050405020304" charset="0"/>
                <a:ea typeface="微软雅黑" panose="020B0503020204020204" charset="-122"/>
              </a:rPr>
              <a:t>建议做某事</a:t>
            </a:r>
            <a:r>
              <a:rPr lang="en-US" altLang="zh-CN" sz="2400">
                <a:solidFill>
                  <a:schemeClr val="accent5"/>
                </a:solidFill>
                <a:latin typeface="Times New Roman" panose="02020603050405020304" charset="0"/>
                <a:ea typeface="微软雅黑" panose="020B0503020204020204" charset="-122"/>
              </a:rPr>
              <a:t>”</a:t>
            </a:r>
            <a:r>
              <a:rPr lang="en-US" altLang="zh-CN" sz="2400" b="1">
                <a:solidFill>
                  <a:schemeClr val="accent5"/>
                </a:solidFill>
                <a:latin typeface="Times New Roman" panose="02020603050405020304" charset="0"/>
                <a:ea typeface="微软雅黑" panose="020B0503020204020204" charset="-122"/>
              </a:rPr>
              <a:t> </a:t>
            </a:r>
            <a:r>
              <a:rPr lang="zh-CN" altLang="en-US" sz="2400" b="1">
                <a:solidFill>
                  <a:schemeClr val="accent5"/>
                </a:solidFill>
                <a:latin typeface="Times New Roman" panose="02020603050405020304" charset="0"/>
                <a:ea typeface="微软雅黑" panose="020B0503020204020204" charset="-122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Times New Roman" panose="02020603050405020304" charset="0"/>
              </a:rPr>
              <a:t>   </a:t>
            </a:r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</a:t>
            </a:r>
            <a:r>
              <a:rPr 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e.g.:</a:t>
            </a:r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He advised leaving early.</a:t>
            </a: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chemeClr val="accent5"/>
                </a:solidFill>
                <a:latin typeface="Times New Roman" panose="02020603050405020304" charset="0"/>
              </a:rPr>
              <a:t>in person </a:t>
            </a:r>
            <a:r>
              <a:rPr lang="zh-CN" altLang="en-US" sz="2400">
                <a:solidFill>
                  <a:schemeClr val="accent5"/>
                </a:solidFill>
                <a:latin typeface="Times New Roman" panose="02020603050405020304" charset="0"/>
                <a:ea typeface="微软雅黑" panose="020B0503020204020204" charset="-122"/>
              </a:rPr>
              <a:t>意为“亲身；亲自”。</a:t>
            </a: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Times New Roman" panose="02020603050405020304" charset="0"/>
              </a:rPr>
              <a:t>    </a:t>
            </a:r>
            <a:r>
              <a:rPr 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e.g.:</a:t>
            </a:r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I will go to fetch it in person.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63335" y="4234180"/>
            <a:ext cx="2774315" cy="25717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60985" y="960755"/>
            <a:ext cx="8806180" cy="5015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2000" b="1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7</a:t>
            </a:r>
            <a:r>
              <a:rPr lang="zh-CN" altLang="en-US" sz="2000" b="1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. </a:t>
            </a:r>
            <a:r>
              <a:rPr lang="en-US" altLang="zh-CN" sz="2000" b="1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Finally,Li Wen's parents </a:t>
            </a:r>
            <a:r>
              <a:rPr lang="en-US" altLang="zh-CN" sz="2000" b="1" i="1" u="sng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made the decision</a:t>
            </a:r>
            <a:r>
              <a:rPr lang="en-US" altLang="zh-CN" sz="2000" b="1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to send him to a boarding school. </a:t>
            </a:r>
            <a:r>
              <a:rPr lang="zh-CN" altLang="en-US" sz="2000" b="1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最后，李文的父母决定送他到一所寄宿学校。（教材第</a:t>
            </a:r>
            <a:r>
              <a:rPr lang="en-US" altLang="zh-CN" sz="2000" b="1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30</a:t>
            </a:r>
            <a:r>
              <a:rPr lang="zh-CN" altLang="en-US" sz="2000" b="1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页）</a:t>
            </a:r>
          </a:p>
          <a:p>
            <a:pPr>
              <a:lnSpc>
                <a:spcPts val="3800"/>
              </a:lnSpc>
            </a:pPr>
            <a:r>
              <a:rPr lang="zh-CN" altLang="en-US" sz="2000">
                <a:solidFill>
                  <a:schemeClr val="accent5"/>
                </a:solidFill>
                <a:latin typeface="Times New Roman" panose="02020603050405020304" charset="0"/>
              </a:rPr>
              <a:t>make the/a decision</a:t>
            </a:r>
            <a:r>
              <a:rPr lang="zh-CN" altLang="en-US" sz="2000">
                <a:solidFill>
                  <a:schemeClr val="accent5"/>
                </a:solidFill>
                <a:latin typeface="Times New Roman" panose="02020603050405020304" charset="0"/>
                <a:ea typeface="微软雅黑" panose="020B0503020204020204" charset="-122"/>
              </a:rPr>
              <a:t>意为“做决定；下决心”。</a:t>
            </a:r>
            <a:r>
              <a:rPr lang="zh-CN" altLang="en-US" sz="20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其中decision为名词，意为“决定，决心”，其动词形式为</a:t>
            </a:r>
            <a:r>
              <a:rPr lang="zh-CN" altLang="en-US" sz="20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deci</a:t>
            </a:r>
            <a:r>
              <a:rPr lang="en-US" altLang="zh-CN" sz="20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de</a:t>
            </a:r>
            <a:r>
              <a:rPr lang="zh-CN" altLang="en-US" sz="20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，</a:t>
            </a:r>
            <a:r>
              <a:rPr lang="zh-CN" altLang="en-US" sz="20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意为“决定；下决心”。</a:t>
            </a:r>
            <a:r>
              <a:rPr lang="zh-CN" altLang="en-US" sz="20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make the/a decision</a:t>
            </a:r>
            <a:r>
              <a:rPr lang="zh-CN" altLang="en-US" sz="20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相当于</a:t>
            </a:r>
            <a:r>
              <a:rPr lang="zh-CN" altLang="en-US" sz="20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deci</a:t>
            </a:r>
            <a:r>
              <a:rPr lang="en-US" altLang="zh-CN" sz="20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de</a:t>
            </a:r>
            <a:r>
              <a:rPr lang="zh-CN" altLang="en-US" sz="20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，</a:t>
            </a:r>
            <a:r>
              <a:rPr lang="zh-CN" altLang="en-US" sz="20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其用法为</a:t>
            </a:r>
            <a:r>
              <a:rPr lang="zh-CN" altLang="en-US" sz="20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：</a:t>
            </a:r>
            <a:r>
              <a:rPr lang="zh-CN" altLang="en-US" sz="2000">
                <a:solidFill>
                  <a:schemeClr val="accent5"/>
                </a:solidFill>
                <a:latin typeface="Times New Roman" panose="02020603050405020304" charset="0"/>
              </a:rPr>
              <a:t>make the/a decision to do sth.=decide to do sth.</a:t>
            </a:r>
            <a:r>
              <a:rPr lang="zh-CN" altLang="en-US" sz="2000">
                <a:solidFill>
                  <a:schemeClr val="accent5"/>
                </a:solidFill>
                <a:latin typeface="Times New Roman" panose="02020603050405020304" charset="0"/>
                <a:ea typeface="微软雅黑" panose="020B0503020204020204" charset="-122"/>
              </a:rPr>
              <a:t>“决定做某事”。</a:t>
            </a:r>
          </a:p>
          <a:p>
            <a:pPr>
              <a:lnSpc>
                <a:spcPts val="3800"/>
              </a:lnSpc>
            </a:pPr>
            <a:r>
              <a:rPr lang="zh-CN" altLang="en-US" sz="2000">
                <a:latin typeface="Times New Roman" panose="02020603050405020304" charset="0"/>
              </a:rPr>
              <a:t>   </a:t>
            </a:r>
            <a:r>
              <a:rPr lang="zh-CN" altLang="en-US" sz="20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</a:t>
            </a:r>
            <a:r>
              <a:rPr lang="en-US" sz="20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e.g.:</a:t>
            </a:r>
            <a:r>
              <a:rPr lang="zh-CN" altLang="en-US" sz="20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You must make the decision right now.</a:t>
            </a:r>
          </a:p>
          <a:p>
            <a:pPr>
              <a:lnSpc>
                <a:spcPts val="3800"/>
              </a:lnSpc>
            </a:pPr>
            <a:r>
              <a:rPr lang="zh-CN" altLang="en-US" sz="20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  He made a decision to learn medicine.=He decide</a:t>
            </a:r>
            <a:r>
              <a:rPr lang="en-US" altLang="zh-CN" sz="20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d</a:t>
            </a:r>
            <a:r>
              <a:rPr lang="zh-CN" altLang="en-US" sz="20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to learn medicine.</a:t>
            </a:r>
          </a:p>
          <a:p>
            <a:pPr>
              <a:lnSpc>
                <a:spcPts val="3800"/>
              </a:lnSpc>
            </a:pPr>
            <a:r>
              <a:rPr lang="zh-CN" altLang="en-US" sz="20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make a decision</a:t>
            </a:r>
            <a:r>
              <a:rPr lang="zh-CN" altLang="en-US" sz="20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中的</a:t>
            </a:r>
            <a:r>
              <a:rPr lang="zh-CN" altLang="en-US" sz="20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decision</a:t>
            </a:r>
            <a:r>
              <a:rPr lang="zh-CN" altLang="en-US" sz="20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前面可以被其他形容词修饰，如</a:t>
            </a:r>
            <a:r>
              <a:rPr lang="zh-CN" altLang="en-US" sz="20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good ,big ,important,final，difficult</a:t>
            </a:r>
            <a:r>
              <a:rPr lang="zh-CN" altLang="en-US" sz="2000">
                <a:solidFill>
                  <a:schemeClr val="tx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等</a:t>
            </a:r>
            <a:r>
              <a:rPr lang="zh-CN" altLang="en-US" sz="20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。</a:t>
            </a:r>
          </a:p>
          <a:p>
            <a:pPr>
              <a:lnSpc>
                <a:spcPts val="3800"/>
              </a:lnSpc>
            </a:pPr>
            <a:r>
              <a:rPr lang="zh-CN" altLang="en-US" sz="20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  </a:t>
            </a:r>
            <a:r>
              <a:rPr lang="en-US" sz="20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e.g.:</a:t>
            </a:r>
            <a:r>
              <a:rPr lang="zh-CN" altLang="en-US" sz="20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My friend made a difficult decision.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35255" y="1228090"/>
            <a:ext cx="8897620" cy="5251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80"/>
              </a:lnSpc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一、选择方框中的短语，并用其正确形式填空。</a:t>
            </a:r>
          </a:p>
          <a:p>
            <a:pPr>
              <a:lnSpc>
                <a:spcPts val="1680"/>
              </a:lnSpc>
            </a:pPr>
            <a:endParaRPr lang="zh-CN" altLang="en-US" sz="2400" dirty="0">
              <a:solidFill>
                <a:schemeClr val="tx1">
                  <a:lumMod val="50000"/>
                </a:schemeClr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>
              <a:lnSpc>
                <a:spcPts val="1680"/>
              </a:lnSpc>
            </a:pPr>
            <a:endParaRPr lang="zh-CN" altLang="en-US" sz="2400" dirty="0">
              <a:solidFill>
                <a:schemeClr val="tx1">
                  <a:lumMod val="50000"/>
                </a:schemeClr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>
              <a:lnSpc>
                <a:spcPts val="1680"/>
              </a:lnSpc>
            </a:pPr>
            <a:endParaRPr lang="zh-CN" altLang="en-US" sz="2400" dirty="0">
              <a:solidFill>
                <a:schemeClr val="tx1">
                  <a:lumMod val="50000"/>
                </a:schemeClr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>
              <a:lnSpc>
                <a:spcPts val="1680"/>
              </a:lnSpc>
            </a:pPr>
            <a:endParaRPr lang="zh-CN" altLang="en-US" sz="2400" dirty="0">
              <a:solidFill>
                <a:schemeClr val="tx1">
                  <a:lumMod val="50000"/>
                </a:schemeClr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>
              <a:lnSpc>
                <a:spcPts val="1680"/>
              </a:lnSpc>
            </a:pPr>
            <a:endParaRPr lang="zh-CN" altLang="en-US" sz="2400" dirty="0">
              <a:solidFill>
                <a:schemeClr val="tx1">
                  <a:lumMod val="50000"/>
                </a:schemeClr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>
              <a:lnSpc>
                <a:spcPts val="4080"/>
              </a:lnSpc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1.The boy always _____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__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___ in the school ,so the teacher is </a:t>
            </a:r>
          </a:p>
          <a:p>
            <a:pPr>
              <a:lnSpc>
                <a:spcPts val="4080"/>
              </a:lnSpc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  very angry.</a:t>
            </a:r>
          </a:p>
          <a:p>
            <a:pPr>
              <a:lnSpc>
                <a:spcPts val="4080"/>
              </a:lnSpc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2._____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______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we weren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’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t there,we know the result.</a:t>
            </a:r>
          </a:p>
          <a:p>
            <a:pPr>
              <a:lnSpc>
                <a:spcPts val="4080"/>
              </a:lnSpc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3.I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'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m _____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_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_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_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a child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.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I have the right to make my own decision.</a:t>
            </a:r>
          </a:p>
          <a:p>
            <a:pPr>
              <a:lnSpc>
                <a:spcPts val="4080"/>
              </a:lnSpc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4.I ___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__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___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___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being a Chinese person.</a:t>
            </a:r>
          </a:p>
          <a:p>
            <a:pPr>
              <a:lnSpc>
                <a:spcPts val="4080"/>
              </a:lnSpc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5.I hate_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_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_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__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_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_____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__the sick person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, 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so I don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’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t want to be a </a:t>
            </a:r>
          </a:p>
          <a:p>
            <a:pPr>
              <a:lnSpc>
                <a:spcPts val="4080"/>
              </a:lnSpc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 nurse.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56870" y="2037080"/>
            <a:ext cx="8608060" cy="460375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even though    take care of     no longer     be proud of      break rules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454275" y="2829560"/>
            <a:ext cx="185483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</a:rPr>
              <a:t>breaks rules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86410" y="3834765"/>
            <a:ext cx="189420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E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ven though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04240" y="4352925"/>
            <a:ext cx="151320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no longer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64210" y="4863465"/>
            <a:ext cx="189420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am proud of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187450" y="5434330"/>
            <a:ext cx="226187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to take care of</a:t>
            </a:r>
          </a:p>
        </p:txBody>
      </p:sp>
      <p:sp>
        <p:nvSpPr>
          <p:cNvPr id="3" name="矩形 2"/>
          <p:cNvSpPr/>
          <p:nvPr/>
        </p:nvSpPr>
        <p:spPr>
          <a:xfrm>
            <a:off x="3012123" y="158115"/>
            <a:ext cx="3465195" cy="101473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charset="0"/>
              </a:rPr>
              <a:t>Exercise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1125" y="741680"/>
            <a:ext cx="8949690" cy="5734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二、单项选择。</a:t>
            </a:r>
          </a:p>
          <a:p>
            <a:pPr>
              <a:lnSpc>
                <a:spcPts val="4000"/>
              </a:lnSpc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(   )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1. He takes ____ his son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'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s success.</a:t>
            </a:r>
          </a:p>
          <a:p>
            <a:pPr>
              <a:lnSpc>
                <a:spcPts val="4000"/>
              </a:lnSpc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    A.proud in           B.pride of           C.proud          D.pride in</a:t>
            </a:r>
          </a:p>
          <a:p>
            <a:pPr>
              <a:lnSpc>
                <a:spcPts val="4000"/>
              </a:lnSpc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(   )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2. My father isn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'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t in good health now.I suggest 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he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should pay </a:t>
            </a:r>
          </a:p>
          <a:p>
            <a:pPr>
              <a:lnSpc>
                <a:spcPts val="4000"/>
              </a:lnSpc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  attention ______ exercise.</a:t>
            </a:r>
          </a:p>
          <a:p>
            <a:pPr>
              <a:lnSpc>
                <a:spcPts val="4000"/>
              </a:lnSpc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    A.to take             B.for taking         C.to taking     D.in taking</a:t>
            </a:r>
          </a:p>
          <a:p>
            <a:pPr>
              <a:lnSpc>
                <a:spcPts val="4000"/>
              </a:lnSpc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(   )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3. _____ he is a child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, 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he knows a lot.</a:t>
            </a:r>
          </a:p>
          <a:p>
            <a:pPr>
              <a:lnSpc>
                <a:spcPts val="4000"/>
              </a:lnSpc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    A.Even               B.Even though    C.If                 D.Unless</a:t>
            </a:r>
          </a:p>
          <a:p>
            <a:pPr>
              <a:lnSpc>
                <a:spcPts val="4000"/>
              </a:lnSpc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(   )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4. You can made a _____ instead of him.He doesn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'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t have to go </a:t>
            </a:r>
          </a:p>
          <a:p>
            <a:pPr>
              <a:lnSpc>
                <a:spcPts val="4000"/>
              </a:lnSpc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  there_____ person.</a:t>
            </a:r>
          </a:p>
          <a:p>
            <a:pPr>
              <a:lnSpc>
                <a:spcPts val="4000"/>
              </a:lnSpc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    A.decision;in      B.decide;in        C.decision;by    D.decide;by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63525" y="1320800"/>
            <a:ext cx="403225" cy="57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</a:rPr>
              <a:t>D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23520" y="2336800"/>
            <a:ext cx="386080" cy="57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</a:rPr>
              <a:t>C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36855" y="3818255"/>
            <a:ext cx="386080" cy="57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</a:rPr>
              <a:t>B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36855" y="4848860"/>
            <a:ext cx="403225" cy="57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</a:rPr>
              <a:t>A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428115" y="3060065"/>
            <a:ext cx="700278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</a:rPr>
              <a:t>Write an article about your changes.</a:t>
            </a:r>
          </a:p>
        </p:txBody>
      </p:sp>
      <p:sp>
        <p:nvSpPr>
          <p:cNvPr id="6" name="矩形 5"/>
          <p:cNvSpPr/>
          <p:nvPr/>
        </p:nvSpPr>
        <p:spPr>
          <a:xfrm>
            <a:off x="2109788" y="1215390"/>
            <a:ext cx="455104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7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</a:rPr>
              <a:t>Homework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205990" y="2509520"/>
            <a:ext cx="473202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charset="0"/>
              </a:rPr>
              <a:t>Thank you!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336040" y="1551305"/>
            <a:ext cx="579183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Please say out your changes !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2520" y="2381250"/>
            <a:ext cx="7274560" cy="37623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735705" y="692785"/>
            <a:ext cx="1673225" cy="730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Revision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2124075" y="2701290"/>
            <a:ext cx="4895850" cy="2552700"/>
            <a:chOff x="3487" y="5760"/>
            <a:chExt cx="7710" cy="4020"/>
          </a:xfrm>
        </p:grpSpPr>
        <p:sp>
          <p:nvSpPr>
            <p:cNvPr id="16" name="横卷形 15"/>
            <p:cNvSpPr/>
            <p:nvPr/>
          </p:nvSpPr>
          <p:spPr>
            <a:xfrm>
              <a:off x="3487" y="5760"/>
              <a:ext cx="7710" cy="4021"/>
            </a:xfrm>
            <a:prstGeom prst="horizontalScroll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4354" y="7080"/>
              <a:ext cx="650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4354" y="7840"/>
              <a:ext cx="650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4394" y="8560"/>
              <a:ext cx="650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10"/>
          <p:cNvSpPr txBox="1"/>
          <p:nvPr/>
        </p:nvSpPr>
        <p:spPr>
          <a:xfrm>
            <a:off x="1475740" y="586105"/>
            <a:ext cx="7684770" cy="17703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Write notes about how you have changed in your </a:t>
            </a:r>
          </a:p>
          <a:p>
            <a:pPr algn="l">
              <a:lnSpc>
                <a:spcPct val="130000"/>
              </a:lnSpc>
            </a:pP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appearance,personality and hobbies.Then talk </a:t>
            </a:r>
          </a:p>
          <a:p>
            <a:pPr algn="l">
              <a:lnSpc>
                <a:spcPct val="130000"/>
              </a:lnSpc>
            </a:pP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with a partner about your changes.</a:t>
            </a:r>
          </a:p>
        </p:txBody>
      </p:sp>
      <p:sp>
        <p:nvSpPr>
          <p:cNvPr id="12" name=" 213"/>
          <p:cNvSpPr/>
          <p:nvPr/>
        </p:nvSpPr>
        <p:spPr>
          <a:xfrm>
            <a:off x="758190" y="746125"/>
            <a:ext cx="693420" cy="587375"/>
          </a:xfrm>
          <a:custGeom>
            <a:avLst/>
            <a:gdLst/>
            <a:ahLst/>
            <a:cxnLst/>
            <a:rect l="l" t="t" r="r" b="b"/>
            <a:pathLst>
              <a:path w="1160528" h="1137856">
                <a:moveTo>
                  <a:pt x="301373" y="145324"/>
                </a:moveTo>
                <a:cubicBezTo>
                  <a:pt x="77474" y="176329"/>
                  <a:pt x="-76715" y="585266"/>
                  <a:pt x="580264" y="1067944"/>
                </a:cubicBezTo>
                <a:cubicBezTo>
                  <a:pt x="1535870" y="365866"/>
                  <a:pt x="775286" y="-180195"/>
                  <a:pt x="580264" y="365866"/>
                </a:cubicBezTo>
                <a:cubicBezTo>
                  <a:pt x="519320" y="195222"/>
                  <a:pt x="403145" y="131231"/>
                  <a:pt x="301373" y="145324"/>
                </a:cubicBezTo>
                <a:close/>
                <a:moveTo>
                  <a:pt x="237013" y="2324"/>
                </a:moveTo>
                <a:cubicBezTo>
                  <a:pt x="362271" y="-15022"/>
                  <a:pt x="505256" y="63737"/>
                  <a:pt x="580264" y="273760"/>
                </a:cubicBezTo>
                <a:cubicBezTo>
                  <a:pt x="820291" y="-398315"/>
                  <a:pt x="1756395" y="273760"/>
                  <a:pt x="580264" y="1137856"/>
                </a:cubicBezTo>
                <a:cubicBezTo>
                  <a:pt x="-228326" y="543790"/>
                  <a:pt x="-38555" y="40484"/>
                  <a:pt x="237013" y="2324"/>
                </a:cubicBezTo>
                <a:close/>
              </a:path>
            </a:pathLst>
          </a:custGeom>
          <a:solidFill>
            <a:schemeClr val="accent1"/>
          </a:solidFill>
          <a:ln w="31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charset="0"/>
              </a:rPr>
              <a:t>3a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18160" y="2514600"/>
            <a:ext cx="8107680" cy="3014980"/>
          </a:xfrm>
          <a:prstGeom prst="rect">
            <a:avLst/>
          </a:prstGeom>
          <a:ln w="57150">
            <a:solidFill>
              <a:srgbClr val="92D050"/>
            </a:solidFill>
            <a:prstDash val="lgDashDot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4560"/>
              </a:lnSpc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Try to write two paragraphs. </a:t>
            </a:r>
          </a:p>
          <a:p>
            <a:pPr>
              <a:lnSpc>
                <a:spcPts val="4560"/>
              </a:lnSpc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Paragraph 1:General introduction about the changes in your life </a:t>
            </a:r>
          </a:p>
          <a:p>
            <a:pPr>
              <a:lnSpc>
                <a:spcPts val="4560"/>
              </a:lnSpc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Paragraph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2:The most important change and how it happened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475740" y="586105"/>
            <a:ext cx="7230110" cy="17703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Write about how you have changed. What did </a:t>
            </a:r>
            <a:b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</a:b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you use to be like? Which change is the most </a:t>
            </a:r>
            <a:b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</a:b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important one, and why? </a:t>
            </a:r>
          </a:p>
        </p:txBody>
      </p:sp>
      <p:sp>
        <p:nvSpPr>
          <p:cNvPr id="12" name=" 213"/>
          <p:cNvSpPr/>
          <p:nvPr/>
        </p:nvSpPr>
        <p:spPr>
          <a:xfrm>
            <a:off x="758190" y="746125"/>
            <a:ext cx="693420" cy="587375"/>
          </a:xfrm>
          <a:custGeom>
            <a:avLst/>
            <a:gdLst/>
            <a:ahLst/>
            <a:cxnLst/>
            <a:rect l="l" t="t" r="r" b="b"/>
            <a:pathLst>
              <a:path w="1160528" h="1137856">
                <a:moveTo>
                  <a:pt x="301373" y="145324"/>
                </a:moveTo>
                <a:cubicBezTo>
                  <a:pt x="77474" y="176329"/>
                  <a:pt x="-76715" y="585266"/>
                  <a:pt x="580264" y="1067944"/>
                </a:cubicBezTo>
                <a:cubicBezTo>
                  <a:pt x="1535870" y="365866"/>
                  <a:pt x="775286" y="-180195"/>
                  <a:pt x="580264" y="365866"/>
                </a:cubicBezTo>
                <a:cubicBezTo>
                  <a:pt x="519320" y="195222"/>
                  <a:pt x="403145" y="131231"/>
                  <a:pt x="301373" y="145324"/>
                </a:cubicBezTo>
                <a:close/>
                <a:moveTo>
                  <a:pt x="237013" y="2324"/>
                </a:moveTo>
                <a:cubicBezTo>
                  <a:pt x="362271" y="-15022"/>
                  <a:pt x="505256" y="63737"/>
                  <a:pt x="580264" y="273760"/>
                </a:cubicBezTo>
                <a:cubicBezTo>
                  <a:pt x="820291" y="-398315"/>
                  <a:pt x="1756395" y="273760"/>
                  <a:pt x="580264" y="1137856"/>
                </a:cubicBezTo>
                <a:cubicBezTo>
                  <a:pt x="-228326" y="543790"/>
                  <a:pt x="-38555" y="40484"/>
                  <a:pt x="237013" y="2324"/>
                </a:cubicBezTo>
                <a:close/>
              </a:path>
            </a:pathLst>
          </a:custGeom>
          <a:solidFill>
            <a:schemeClr val="accent1"/>
          </a:solidFill>
          <a:ln w="31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charset="0"/>
              </a:rPr>
              <a:t>3b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45770" y="583565"/>
            <a:ext cx="8148320" cy="5908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How I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’</a:t>
            </a: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ve changed!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  My life has changed a lot in the last few years. 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I used to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________________________________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_______________________________________.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Now I'm ________________________________.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  The biggest change in my life was __________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___________________.This is the most important change because ___________________________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________________________________________.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838200" y="179705"/>
            <a:ext cx="1993900" cy="829310"/>
            <a:chOff x="607" y="828"/>
            <a:chExt cx="3938" cy="1306"/>
          </a:xfrm>
        </p:grpSpPr>
        <p:sp>
          <p:nvSpPr>
            <p:cNvPr id="5" name="椭圆 4"/>
            <p:cNvSpPr/>
            <p:nvPr/>
          </p:nvSpPr>
          <p:spPr>
            <a:xfrm>
              <a:off x="607" y="828"/>
              <a:ext cx="3938" cy="1306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Times New Roman" panose="02020603050405020304" charset="0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648" y="849"/>
              <a:ext cx="3711" cy="1161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Times New Roman" panose="02020603050405020304" charset="0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944" y="1019"/>
              <a:ext cx="3213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charset="0"/>
                </a:rPr>
                <a:t>Self Check</a:t>
              </a: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661670" y="1009015"/>
            <a:ext cx="77381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7030A0"/>
                </a:solidFill>
                <a:latin typeface="Times New Roman" panose="02020603050405020304" charset="0"/>
              </a:rPr>
              <a:t>1</a:t>
            </a:r>
            <a:r>
              <a:rPr lang="en-US" altLang="zh-CN" sz="2000" b="1" dirty="0">
                <a:solidFill>
                  <a:srgbClr val="7030A0"/>
                </a:solidFill>
                <a:latin typeface="Times New Roman" panose="02020603050405020304" charset="0"/>
              </a:rPr>
              <a:t>. </a:t>
            </a:r>
            <a:r>
              <a:rPr lang="zh-CN" altLang="en-US" sz="2400" b="1" dirty="0">
                <a:solidFill>
                  <a:srgbClr val="7030A0"/>
                </a:solidFill>
                <a:latin typeface="Times New Roman" panose="02020603050405020304" charset="0"/>
              </a:rPr>
              <a:t>Fill in the blanks with the correct forms of the words</a:t>
            </a:r>
          </a:p>
          <a:p>
            <a:r>
              <a:rPr lang="zh-CN" altLang="en-US" sz="2400" b="1" dirty="0">
                <a:solidFill>
                  <a:srgbClr val="7030A0"/>
                </a:solidFill>
                <a:latin typeface="Times New Roman" panose="02020603050405020304" charset="0"/>
              </a:rPr>
              <a:t>    in the box.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38200" y="1910080"/>
            <a:ext cx="7016115" cy="7067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silent   require   absent   fail   interview   take pride in</a:t>
            </a:r>
          </a:p>
          <a:p>
            <a:pPr algn="ctr"/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be proud of   in person   in</a:t>
            </a:r>
            <a:r>
              <a:rPr lang="en-US" altLang="zh-CN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fl</a:t>
            </a: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uence   humorous   seldom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30835" y="2710180"/>
            <a:ext cx="842454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1. The mother traveled for many hours to return home </a:t>
            </a:r>
          </a:p>
          <a:p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   to talk to her child ________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__.</a:t>
            </a:r>
          </a:p>
          <a:p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2. He used to be a very quiet teenager. He remained </a:t>
            </a:r>
          </a:p>
          <a:p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  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______ 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most of the time and 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_______ 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talked to other </a:t>
            </a:r>
          </a:p>
          <a:p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  people.</a:t>
            </a:r>
          </a:p>
          <a:p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3. If you are always 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_______ 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from class, you will 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______ </a:t>
            </a:r>
          </a:p>
          <a:p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  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the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examinations.</a:t>
            </a:r>
          </a:p>
          <a:p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4. The teacher 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_________________________ 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helping his </a:t>
            </a:r>
          </a:p>
          <a:p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   students win the English competition.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257550" y="3042285"/>
            <a:ext cx="16713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</a:rPr>
              <a:t>in person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41680" y="3811270"/>
            <a:ext cx="10655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</a:rPr>
              <a:t>silent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336415" y="3811270"/>
            <a:ext cx="13423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</a:rPr>
              <a:t>seldom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966720" y="4544695"/>
            <a:ext cx="12496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</a:rPr>
              <a:t>absent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647815" y="4544695"/>
            <a:ext cx="7372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</a:rPr>
              <a:t>fail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168015" y="5212715"/>
            <a:ext cx="19558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</a:rPr>
              <a:t>took pride in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58750" y="1856740"/>
            <a:ext cx="8596630" cy="3735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60"/>
              </a:lnSpc>
            </a:pP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5.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Kate's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grandparents have had a great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________ 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on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her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.</a:t>
            </a:r>
          </a:p>
          <a:p>
            <a:pPr>
              <a:lnSpc>
                <a:spcPts val="4060"/>
              </a:lnSpc>
            </a:pP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6. That British teacher is very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________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. He always tells us interesting jokes.</a:t>
            </a:r>
          </a:p>
          <a:p>
            <a:pPr>
              <a:lnSpc>
                <a:spcPts val="4060"/>
              </a:lnSpc>
            </a:pP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7. People are usually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________ 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to give a general </a:t>
            </a:r>
          </a:p>
          <a:p>
            <a:pPr>
              <a:lnSpc>
                <a:spcPts val="4060"/>
              </a:lnSpc>
            </a:pP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  self-introduction in a job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________.</a:t>
            </a:r>
          </a:p>
          <a:p>
            <a:pPr>
              <a:lnSpc>
                <a:spcPts val="4060"/>
              </a:lnSpc>
            </a:pP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8. Tina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played very well in the basketball game and her </a:t>
            </a:r>
          </a:p>
          <a:p>
            <a:pPr>
              <a:lnSpc>
                <a:spcPts val="4060"/>
              </a:lnSpc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  parents ______________________ her.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861310" y="5002530"/>
            <a:ext cx="20408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</a:rPr>
              <a:t>were proud of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357880" y="3502025"/>
            <a:ext cx="136906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</a:rPr>
              <a:t>required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195445" y="4033520"/>
            <a:ext cx="143383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</a:rPr>
              <a:t>interview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458335" y="2486025"/>
            <a:ext cx="169735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</a:rPr>
              <a:t>humorous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996940" y="1960880"/>
            <a:ext cx="163195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</a:rPr>
              <a:t>influence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476885" y="1254760"/>
            <a:ext cx="7881620" cy="1081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60"/>
              </a:lnSpc>
            </a:pPr>
            <a:r>
              <a:rPr lang="en-US" altLang="zh-CN" sz="2800" b="1">
                <a:solidFill>
                  <a:srgbClr val="7030A0"/>
                </a:solidFill>
                <a:latin typeface="Times New Roman" panose="02020603050405020304" charset="0"/>
              </a:rPr>
              <a:t>2. </a:t>
            </a:r>
            <a:r>
              <a:rPr lang="zh-CN" altLang="en-US" sz="2800" b="1">
                <a:solidFill>
                  <a:srgbClr val="7030A0"/>
                </a:solidFill>
                <a:latin typeface="Times New Roman" panose="02020603050405020304" charset="0"/>
              </a:rPr>
              <a:t>What did you use to be like when you were </a:t>
            </a:r>
            <a:r>
              <a:rPr lang="en-US" altLang="zh-CN" sz="2800" b="1">
                <a:solidFill>
                  <a:srgbClr val="7030A0"/>
                </a:solidFill>
                <a:latin typeface="Times New Roman" panose="02020603050405020304" charset="0"/>
              </a:rPr>
              <a:t>in </a:t>
            </a:r>
          </a:p>
          <a:p>
            <a:pPr>
              <a:lnSpc>
                <a:spcPts val="3860"/>
              </a:lnSpc>
            </a:pPr>
            <a:r>
              <a:rPr lang="en-US" altLang="zh-CN" sz="2800" b="1">
                <a:solidFill>
                  <a:srgbClr val="7030A0"/>
                </a:solidFill>
                <a:latin typeface="Times New Roman" panose="02020603050405020304" charset="0"/>
              </a:rPr>
              <a:t>    primary school</a:t>
            </a:r>
            <a:r>
              <a:rPr lang="zh-CN" altLang="en-US" sz="2800" b="1">
                <a:solidFill>
                  <a:srgbClr val="7030A0"/>
                </a:solidFill>
                <a:latin typeface="Times New Roman" panose="02020603050405020304" charset="0"/>
              </a:rPr>
              <a:t>? Complete these statements.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51840" y="2691765"/>
            <a:ext cx="7582535" cy="329184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</a:t>
            </a:r>
            <a:r>
              <a:rPr lang="zh-CN" altLang="en-US" sz="28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I used to wear </a:t>
            </a:r>
            <a:r>
              <a:rPr lang="en-US" altLang="zh-CN" sz="28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_______________________.</a:t>
            </a: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My hair used to be </a:t>
            </a:r>
            <a:r>
              <a:rPr lang="en-US" altLang="zh-CN" sz="28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___________________.</a:t>
            </a: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I used to watch </a:t>
            </a:r>
            <a:r>
              <a:rPr lang="en-US" altLang="zh-CN" sz="28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______________________.</a:t>
            </a: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I used to play </a:t>
            </a:r>
            <a:r>
              <a:rPr lang="en-US" altLang="zh-CN" sz="28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_______________________.</a:t>
            </a: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I used to be </a:t>
            </a:r>
            <a:r>
              <a:rPr lang="en-US" altLang="zh-CN" sz="280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________________________.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03835" y="1551940"/>
            <a:ext cx="8845550" cy="4651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80"/>
              </a:lnSpc>
            </a:pPr>
            <a:r>
              <a:rPr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1. Li Wen’s unhappiness began to </a:t>
            </a:r>
            <a:r>
              <a:rPr sz="2400" b="1" i="1" u="sng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influence</a:t>
            </a:r>
            <a:r>
              <a:rPr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his schoolwork.</a:t>
            </a:r>
          </a:p>
          <a:p>
            <a:pPr>
              <a:lnSpc>
                <a:spcPts val="5080"/>
              </a:lnSpc>
            </a:pPr>
            <a:r>
              <a:rPr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  </a:t>
            </a:r>
            <a:r>
              <a:rPr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李文的不开心开始影响他的学业</a:t>
            </a:r>
            <a:r>
              <a:rPr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。（教材第30页）</a:t>
            </a:r>
          </a:p>
          <a:p>
            <a:pPr>
              <a:lnSpc>
                <a:spcPts val="5080"/>
              </a:lnSpc>
            </a:pPr>
            <a:r>
              <a:rPr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      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e.g.:</a:t>
            </a:r>
            <a:r>
              <a:rPr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His</a:t>
            </a:r>
            <a:r>
              <a:rPr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teacher’s words influenced him for all his life.</a:t>
            </a:r>
          </a:p>
          <a:p>
            <a:pPr>
              <a:lnSpc>
                <a:spcPts val="5080"/>
              </a:lnSpc>
            </a:pPr>
            <a:r>
              <a:rPr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       The weather influences the crops.</a:t>
            </a:r>
          </a:p>
          <a:p>
            <a:pPr>
              <a:lnSpc>
                <a:spcPts val="5080"/>
              </a:lnSpc>
            </a:pPr>
            <a:r>
              <a:rPr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    </a:t>
            </a:r>
            <a:r>
              <a:rPr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</a:rPr>
              <a:t>influence</a:t>
            </a:r>
            <a:r>
              <a:rPr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还可用作名词，意为“影响，作用</a:t>
            </a:r>
            <a:r>
              <a:rPr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”。</a:t>
            </a:r>
          </a:p>
          <a:p>
            <a:pPr>
              <a:lnSpc>
                <a:spcPts val="5080"/>
              </a:lnSpc>
            </a:pPr>
            <a:r>
              <a:rPr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    </a:t>
            </a:r>
            <a:r>
              <a:rPr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常用短语：</a:t>
            </a:r>
            <a:r>
              <a:rPr sz="2400" dirty="0" err="1">
                <a:solidFill>
                  <a:schemeClr val="accent5"/>
                </a:solidFill>
                <a:latin typeface="Times New Roman" panose="02020603050405020304" charset="0"/>
              </a:rPr>
              <a:t>have</a:t>
            </a:r>
            <a:r>
              <a:rPr sz="2400" dirty="0">
                <a:solidFill>
                  <a:schemeClr val="accent5"/>
                </a:solidFill>
                <a:latin typeface="Times New Roman" panose="02020603050405020304" charset="0"/>
              </a:rPr>
              <a:t> an influence on </a:t>
            </a:r>
            <a:r>
              <a:rPr sz="2400" dirty="0" err="1">
                <a:solidFill>
                  <a:schemeClr val="accent5"/>
                </a:solidFill>
                <a:latin typeface="Times New Roman" panose="02020603050405020304" charset="0"/>
              </a:rPr>
              <a:t>sb</a:t>
            </a:r>
            <a:r>
              <a:rPr sz="2400" dirty="0">
                <a:solidFill>
                  <a:schemeClr val="accent5"/>
                </a:solidFill>
                <a:latin typeface="Times New Roman" panose="02020603050405020304" charset="0"/>
              </a:rPr>
              <a:t>.</a:t>
            </a:r>
            <a:r>
              <a:rPr sz="2400" dirty="0">
                <a:solidFill>
                  <a:schemeClr val="accent5"/>
                </a:solidFill>
                <a:latin typeface="Times New Roman" panose="02020603050405020304" charset="0"/>
                <a:ea typeface="微软雅黑" panose="020B0503020204020204" charset="-122"/>
              </a:rPr>
              <a:t>“</a:t>
            </a:r>
            <a:r>
              <a:rPr sz="2400" dirty="0" err="1">
                <a:solidFill>
                  <a:schemeClr val="accent5"/>
                </a:solidFill>
                <a:latin typeface="Times New Roman" panose="02020603050405020304" charset="0"/>
                <a:ea typeface="微软雅黑" panose="020B0503020204020204" charset="-122"/>
              </a:rPr>
              <a:t>对某人有影响</a:t>
            </a:r>
            <a:r>
              <a:rPr sz="2400" dirty="0">
                <a:solidFill>
                  <a:schemeClr val="accent5"/>
                </a:solidFill>
                <a:latin typeface="Times New Roman" panose="02020603050405020304" charset="0"/>
                <a:ea typeface="微软雅黑" panose="020B0503020204020204" charset="-122"/>
              </a:rPr>
              <a:t>”。</a:t>
            </a:r>
          </a:p>
          <a:p>
            <a:pPr>
              <a:lnSpc>
                <a:spcPts val="5080"/>
              </a:lnSpc>
            </a:pPr>
            <a:r>
              <a:rPr sz="2400" dirty="0">
                <a:latin typeface="Times New Roman" panose="02020603050405020304" charset="0"/>
                <a:ea typeface="微软雅黑" panose="020B0503020204020204" charset="-122"/>
              </a:rPr>
              <a:t>         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e.g.:</a:t>
            </a:r>
            <a:r>
              <a:rPr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His</a:t>
            </a:r>
            <a:r>
              <a:rPr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 idea had a great influence on me.</a:t>
            </a:r>
            <a:endParaRPr lang="zh-CN" altLang="en-US" sz="2400" dirty="0">
              <a:solidFill>
                <a:schemeClr val="tx1">
                  <a:lumMod val="50000"/>
                </a:schemeClr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84998" y="207645"/>
            <a:ext cx="5622925" cy="10147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charset="0"/>
              </a:rPr>
              <a:t>Language Points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7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7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7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7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7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7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7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7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7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7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7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7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7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7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7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7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7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7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70"/>
</p:tagLst>
</file>

<file path=ppt/theme/theme1.xml><?xml version="1.0" encoding="utf-8"?>
<a:theme xmlns:a="http://schemas.openxmlformats.org/drawingml/2006/main" name="WWW.2PPT.COM">
  <a:themeElements>
    <a:clrScheme name="自定义 153">
      <a:dk1>
        <a:srgbClr val="5F5F5F"/>
      </a:dk1>
      <a:lt1>
        <a:sysClr val="window" lastClr="FFFFFF"/>
      </a:lt1>
      <a:dk2>
        <a:srgbClr val="4D4D4D"/>
      </a:dk2>
      <a:lt2>
        <a:srgbClr val="FFFFFF"/>
      </a:lt2>
      <a:accent1>
        <a:srgbClr val="FFC000"/>
      </a:accent1>
      <a:accent2>
        <a:srgbClr val="F2800E"/>
      </a:accent2>
      <a:accent3>
        <a:srgbClr val="B06058"/>
      </a:accent3>
      <a:accent4>
        <a:srgbClr val="BB71A1"/>
      </a:accent4>
      <a:accent5>
        <a:srgbClr val="00B0F0"/>
      </a:accent5>
      <a:accent6>
        <a:srgbClr val="879169"/>
      </a:accent6>
      <a:hlink>
        <a:srgbClr val="3F6AC1"/>
      </a:hlink>
      <a:folHlink>
        <a:srgbClr val="D850BE"/>
      </a:folHlink>
    </a:clrScheme>
    <a:fontScheme name="自定义 6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1460</Words>
  <Application>Microsoft Office PowerPoint</Application>
  <PresentationFormat>全屏显示(4:3)</PresentationFormat>
  <Paragraphs>145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黑体</vt:lpstr>
      <vt:lpstr>宋体</vt:lpstr>
      <vt:lpstr>微软雅黑</vt:lpstr>
      <vt:lpstr>Arial</vt:lpstr>
      <vt:lpstr>Calibri</vt:lpstr>
      <vt:lpstr>Times New Roman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2016-03-20T02:41:00Z</dcterms:created>
  <dcterms:modified xsi:type="dcterms:W3CDTF">2023-01-17T01:40:49Z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53FC1F6110B149C59580FE9E176141E5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